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notesSlides/notesSlide1.xml" ContentType="application/vnd.openxmlformats-officedocument.presentationml.notesSlide+xml"/>
  <Override PartName="/ppt/tags/tag63.xml" ContentType="application/vnd.openxmlformats-officedocument.presentationml.tags+xml"/>
  <Override PartName="/ppt/notesSlides/notesSlide2.xml" ContentType="application/vnd.openxmlformats-officedocument.presentationml.notesSlide+xml"/>
  <Override PartName="/ppt/tags/tag64.xml" ContentType="application/vnd.openxmlformats-officedocument.presentationml.tags+xml"/>
  <Override PartName="/ppt/notesSlides/notesSlide3.xml" ContentType="application/vnd.openxmlformats-officedocument.presentationml.notesSlide+xml"/>
  <Override PartName="/ppt/tags/tag65.xml" ContentType="application/vnd.openxmlformats-officedocument.presentationml.tags+xml"/>
  <Override PartName="/ppt/notesSlides/notesSlide4.xml" ContentType="application/vnd.openxmlformats-officedocument.presentationml.notesSlide+xml"/>
  <Override PartName="/ppt/tags/tag66.xml" ContentType="application/vnd.openxmlformats-officedocument.presentationml.tags+xml"/>
  <Override PartName="/ppt/notesSlides/notesSlide5.xml" ContentType="application/vnd.openxmlformats-officedocument.presentationml.notesSlide+xml"/>
  <Override PartName="/ppt/tags/tag67.xml" ContentType="application/vnd.openxmlformats-officedocument.presentationml.tags+xml"/>
  <Override PartName="/ppt/notesSlides/notesSlide6.xml" ContentType="application/vnd.openxmlformats-officedocument.presentationml.notesSlide+xml"/>
  <Override PartName="/ppt/tags/tag68.xml" ContentType="application/vnd.openxmlformats-officedocument.presentationml.tags+xml"/>
  <Override PartName="/ppt/notesSlides/notesSlide7.xml" ContentType="application/vnd.openxmlformats-officedocument.presentationml.notesSlide+xml"/>
  <Override PartName="/ppt/tags/tag69.xml" ContentType="application/vnd.openxmlformats-officedocument.presentationml.tags+xml"/>
  <Override PartName="/ppt/notesSlides/notesSlide8.xml" ContentType="application/vnd.openxmlformats-officedocument.presentationml.notesSlide+xml"/>
  <Override PartName="/ppt/tags/tag70.xml" ContentType="application/vnd.openxmlformats-officedocument.presentationml.tags+xml"/>
  <Override PartName="/ppt/notesSlides/notesSlide9.xml" ContentType="application/vnd.openxmlformats-officedocument.presentationml.notesSlide+xml"/>
  <Override PartName="/ppt/tags/tag71.xml" ContentType="application/vnd.openxmlformats-officedocument.presentationml.tags+xml"/>
  <Override PartName="/ppt/notesSlides/notesSlide10.xml" ContentType="application/vnd.openxmlformats-officedocument.presentationml.notesSlide+xml"/>
  <Override PartName="/ppt/tags/tag72.xml" ContentType="application/vnd.openxmlformats-officedocument.presentationml.tags+xml"/>
  <Override PartName="/ppt/notesSlides/notesSlide11.xml" ContentType="application/vnd.openxmlformats-officedocument.presentationml.notesSlide+xml"/>
  <Override PartName="/ppt/tags/tag73.xml" ContentType="application/vnd.openxmlformats-officedocument.presentationml.tags+xml"/>
  <Override PartName="/ppt/notesSlides/notesSlide12.xml" ContentType="application/vnd.openxmlformats-officedocument.presentationml.notesSlide+xml"/>
  <Override PartName="/ppt/tags/tag74.xml" ContentType="application/vnd.openxmlformats-officedocument.presentationml.tags+xml"/>
  <Override PartName="/ppt/notesSlides/notesSlide13.xml" ContentType="application/vnd.openxmlformats-officedocument.presentationml.notesSlide+xml"/>
  <Override PartName="/ppt/tags/tag75.xml" ContentType="application/vnd.openxmlformats-officedocument.presentationml.tags+xml"/>
  <Override PartName="/ppt/notesSlides/notesSlide14.xml" ContentType="application/vnd.openxmlformats-officedocument.presentationml.notesSlide+xml"/>
  <Override PartName="/ppt/tags/tag76.xml" ContentType="application/vnd.openxmlformats-officedocument.presentationml.tags+xml"/>
  <Override PartName="/ppt/notesSlides/notesSlide15.xml" ContentType="application/vnd.openxmlformats-officedocument.presentationml.notesSlide+xml"/>
  <Override PartName="/ppt/tags/tag77.xml" ContentType="application/vnd.openxmlformats-officedocument.presentationml.tags+xml"/>
  <Override PartName="/ppt/notesSlides/notesSlide16.xml" ContentType="application/vnd.openxmlformats-officedocument.presentationml.notesSlide+xml"/>
  <Override PartName="/ppt/tags/tag78.xml" ContentType="application/vnd.openxmlformats-officedocument.presentationml.tags+xml"/>
  <Override PartName="/ppt/notesSlides/notesSlide17.xml" ContentType="application/vnd.openxmlformats-officedocument.presentationml.notesSlide+xml"/>
  <Override PartName="/ppt/tags/tag7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2"/>
  </p:sldMasterIdLst>
  <p:notesMasterIdLst>
    <p:notesMasterId r:id="rId21"/>
  </p:notesMasterIdLst>
  <p:handoutMasterIdLst>
    <p:handoutMasterId r:id="rId22"/>
  </p:handoutMasterIdLst>
  <p:sldIdLst>
    <p:sldId id="256" r:id="rId3"/>
    <p:sldId id="257" r:id="rId4"/>
    <p:sldId id="258" r:id="rId5"/>
    <p:sldId id="260" r:id="rId6"/>
    <p:sldId id="286" r:id="rId7"/>
    <p:sldId id="262" r:id="rId8"/>
    <p:sldId id="275" r:id="rId9"/>
    <p:sldId id="287" r:id="rId10"/>
    <p:sldId id="288" r:id="rId11"/>
    <p:sldId id="265" r:id="rId12"/>
    <p:sldId id="282" r:id="rId13"/>
    <p:sldId id="289" r:id="rId14"/>
    <p:sldId id="268" r:id="rId15"/>
    <p:sldId id="290" r:id="rId16"/>
    <p:sldId id="291" r:id="rId17"/>
    <p:sldId id="292" r:id="rId18"/>
    <p:sldId id="294" r:id="rId19"/>
    <p:sldId id="270" r:id="rId20"/>
  </p:sldIdLst>
  <p:sldSz cx="12192000" cy="6858000"/>
  <p:notesSz cx="6858000" cy="9144000"/>
  <p:embeddedFontLst>
    <p:embeddedFont>
      <p:font typeface="等线" panose="02010600030101010101" pitchFamily="2" charset="-122"/>
      <p:regular r:id="rId23"/>
      <p:bold r:id="rId24"/>
    </p:embeddedFont>
    <p:embeddedFont>
      <p:font typeface="微软雅黑" panose="020B0503020204020204" pitchFamily="34" charset="-122"/>
      <p:regular r:id="rId25"/>
      <p:bold r:id="rId26"/>
    </p:embeddedFont>
    <p:embeddedFont>
      <p:font typeface="Cambria Math" panose="02040503050406030204" pitchFamily="18" charset="0"/>
      <p:regular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p15:clr>
            <a:srgbClr val="A4A3A4"/>
          </p15:clr>
        </p15:guide>
        <p15:guide id="2" pos="385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p:scale>
          <a:sx n="89" d="100"/>
          <a:sy n="89" d="100"/>
        </p:scale>
        <p:origin x="518" y="130"/>
      </p:cViewPr>
      <p:guideLst>
        <p:guide orient="horz" pos="2232"/>
        <p:guide pos="385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2022/6/22</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3021795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3214423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202505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3031302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1549764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382174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556555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4207252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2022/6/22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2022/6/22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2022/6/22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2022/6/22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2022/6/22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2022/6/22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2022/6/22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2022/6/22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2022/6/22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2022/6/22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2022/6/22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2022/6/22</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7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6.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package" Target="../embeddings/Microsoft_Visio_Drawing.vsdx"/><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35"/>
          <p:cNvSpPr txBox="1"/>
          <p:nvPr/>
        </p:nvSpPr>
        <p:spPr>
          <a:xfrm>
            <a:off x="5412105" y="3983355"/>
            <a:ext cx="1303020" cy="400110"/>
          </a:xfrm>
          <a:prstGeom prst="rect">
            <a:avLst/>
          </a:prstGeom>
          <a:solidFill>
            <a:schemeClr val="bg1">
              <a:lumMod val="75000"/>
            </a:schemeClr>
          </a:solidFill>
        </p:spPr>
        <p:txBody>
          <a:bodyPr wrap="square" rtlCol="0">
            <a:spAutoFit/>
          </a:bodyPr>
          <a:lstStyle/>
          <a:p>
            <a:pPr algn="ctr"/>
            <a:r>
              <a:rPr lang="zh-CN" altLang="en-US" sz="1000" dirty="0">
                <a:solidFill>
                  <a:schemeClr val="bg1"/>
                </a:solidFill>
                <a:latin typeface="思源黑體 ExtraLight" panose="020B0200000000000000" charset="-120"/>
                <a:ea typeface="思源黑體 ExtraLight" panose="020B0200000000000000" charset="-120"/>
              </a:rPr>
              <a:t>汇报人：王泽玺</a:t>
            </a:r>
          </a:p>
          <a:p>
            <a:pPr algn="ctr"/>
            <a:r>
              <a:rPr lang="zh-CN" altLang="en-US" sz="1000" dirty="0">
                <a:solidFill>
                  <a:schemeClr val="bg1"/>
                </a:solidFill>
                <a:latin typeface="思源黑體 ExtraLight" panose="020B0200000000000000" charset="-120"/>
                <a:ea typeface="思源黑體 ExtraLight" panose="020B0200000000000000" charset="-120"/>
              </a:rPr>
              <a:t>指导老师：刘全中</a:t>
            </a:r>
          </a:p>
        </p:txBody>
      </p:sp>
      <p:cxnSp>
        <p:nvCxnSpPr>
          <p:cNvPr id="8" name="直接连接符 7"/>
          <p:cNvCxnSpPr/>
          <p:nvPr/>
        </p:nvCxnSpPr>
        <p:spPr>
          <a:xfrm flipH="1">
            <a:off x="2994025" y="4109720"/>
            <a:ext cx="226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878955" y="4109720"/>
            <a:ext cx="23075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6481" y="2043648"/>
            <a:ext cx="9379037" cy="830997"/>
          </a:xfrm>
          <a:prstGeom prst="rect">
            <a:avLst/>
          </a:prstGeom>
          <a:noFill/>
        </p:spPr>
        <p:txBody>
          <a:bodyPr wrap="square" rtlCol="0">
            <a:spAutoFit/>
          </a:bodyPr>
          <a:lstStyle/>
          <a:p>
            <a:r>
              <a:rPr lang="zh-CN" altLang="zh-CN" sz="4800" kern="100" dirty="0">
                <a:effectLst/>
                <a:latin typeface="+mj-ea"/>
                <a:ea typeface="+mj-ea"/>
                <a:cs typeface="宋体" panose="02010600030101010101" pitchFamily="2" charset="-122"/>
              </a:rPr>
              <a:t>农场灌溉问题及序列模式挖掘问题</a:t>
            </a:r>
            <a:endParaRPr lang="zh-CN" altLang="en-US" sz="4800" dirty="0">
              <a:latin typeface="+mj-ea"/>
              <a:ea typeface="+mj-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581660" y="125095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334135" y="-110744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9215755" y="594106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1131550" y="3582670"/>
            <a:ext cx="2432050" cy="196469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06520" y="2056765"/>
            <a:ext cx="1264920" cy="1014730"/>
          </a:xfrm>
          <a:prstGeom prst="rect">
            <a:avLst/>
          </a:prstGeom>
          <a:noFill/>
        </p:spPr>
        <p:txBody>
          <a:bodyPr wrap="square" rtlCol="0">
            <a:spAutoFit/>
          </a:bodyPr>
          <a:lstStyle/>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03</a:t>
            </a:r>
          </a:p>
        </p:txBody>
      </p:sp>
      <p:grpSp>
        <p:nvGrpSpPr>
          <p:cNvPr id="9" name="组合 8"/>
          <p:cNvGrpSpPr/>
          <p:nvPr/>
        </p:nvGrpSpPr>
        <p:grpSpPr>
          <a:xfrm>
            <a:off x="4000500" y="2339340"/>
            <a:ext cx="4215765" cy="1164590"/>
            <a:chOff x="6300" y="3684"/>
            <a:chExt cx="6639"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4795" cy="919"/>
            </a:xfrm>
            <a:prstGeom prst="rect">
              <a:avLst/>
            </a:prstGeom>
            <a:noFill/>
          </p:spPr>
          <p:txBody>
            <a:bodyPr wrap="square" rtlCol="0">
              <a:spAutoFit/>
            </a:bodyPr>
            <a:lstStyle/>
            <a:p>
              <a:pPr algn="l"/>
              <a:r>
                <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算法设计</a:t>
              </a:r>
            </a:p>
          </p:txBody>
        </p:sp>
      </p:gr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836785" y="543560"/>
            <a:ext cx="1657985"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农场灌溉问题</a:t>
            </a:r>
          </a:p>
        </p:txBody>
      </p:sp>
      <p:sp>
        <p:nvSpPr>
          <p:cNvPr id="15" name="文本框 14">
            <a:extLst>
              <a:ext uri="{FF2B5EF4-FFF2-40B4-BE49-F238E27FC236}">
                <a16:creationId xmlns:a16="http://schemas.microsoft.com/office/drawing/2014/main" id="{24307317-0A9F-4634-A219-A4BA2601C102}"/>
              </a:ext>
            </a:extLst>
          </p:cNvPr>
          <p:cNvSpPr txBox="1"/>
          <p:nvPr/>
        </p:nvSpPr>
        <p:spPr>
          <a:xfrm>
            <a:off x="792480" y="543560"/>
            <a:ext cx="1657985"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算法设计</a:t>
            </a:r>
          </a:p>
        </p:txBody>
      </p:sp>
      <p:pic>
        <p:nvPicPr>
          <p:cNvPr id="5122" name="图片 1">
            <a:extLst>
              <a:ext uri="{FF2B5EF4-FFF2-40B4-BE49-F238E27FC236}">
                <a16:creationId xmlns:a16="http://schemas.microsoft.com/office/drawing/2014/main" id="{E1607F3D-0294-4AC2-821A-0A4206FD7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605" y="0"/>
            <a:ext cx="5346789" cy="687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836785" y="543560"/>
            <a:ext cx="1657985"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序列模式挖掘问题</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sp>
        <p:nvSpPr>
          <p:cNvPr id="15" name="文本框 14">
            <a:extLst>
              <a:ext uri="{FF2B5EF4-FFF2-40B4-BE49-F238E27FC236}">
                <a16:creationId xmlns:a16="http://schemas.microsoft.com/office/drawing/2014/main" id="{24307317-0A9F-4634-A219-A4BA2601C102}"/>
              </a:ext>
            </a:extLst>
          </p:cNvPr>
          <p:cNvSpPr txBox="1"/>
          <p:nvPr/>
        </p:nvSpPr>
        <p:spPr>
          <a:xfrm>
            <a:off x="792480" y="543560"/>
            <a:ext cx="1657985"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算法设计</a:t>
            </a:r>
          </a:p>
        </p:txBody>
      </p:sp>
      <p:pic>
        <p:nvPicPr>
          <p:cNvPr id="18" name="图片 17">
            <a:extLst>
              <a:ext uri="{FF2B5EF4-FFF2-40B4-BE49-F238E27FC236}">
                <a16:creationId xmlns:a16="http://schemas.microsoft.com/office/drawing/2014/main" id="{3A68298B-3D58-41E8-AAE9-43EF49447E4B}"/>
              </a:ext>
            </a:extLst>
          </p:cNvPr>
          <p:cNvPicPr>
            <a:picLocks noChangeAspect="1"/>
          </p:cNvPicPr>
          <p:nvPr/>
        </p:nvPicPr>
        <p:blipFill>
          <a:blip r:embed="rId4"/>
          <a:stretch>
            <a:fillRect/>
          </a:stretch>
        </p:blipFill>
        <p:spPr>
          <a:xfrm>
            <a:off x="792480" y="3871409"/>
            <a:ext cx="3299746" cy="2149026"/>
          </a:xfrm>
          <a:prstGeom prst="rect">
            <a:avLst/>
          </a:prstGeom>
        </p:spPr>
      </p:pic>
      <p:pic>
        <p:nvPicPr>
          <p:cNvPr id="29" name="图片 28">
            <a:extLst>
              <a:ext uri="{FF2B5EF4-FFF2-40B4-BE49-F238E27FC236}">
                <a16:creationId xmlns:a16="http://schemas.microsoft.com/office/drawing/2014/main" id="{4E8E9554-900B-4BD8-A623-0A6B4122BA5B}"/>
              </a:ext>
            </a:extLst>
          </p:cNvPr>
          <p:cNvPicPr>
            <a:picLocks noChangeAspect="1"/>
          </p:cNvPicPr>
          <p:nvPr/>
        </p:nvPicPr>
        <p:blipFill>
          <a:blip r:embed="rId5"/>
          <a:stretch>
            <a:fillRect/>
          </a:stretch>
        </p:blipFill>
        <p:spPr>
          <a:xfrm>
            <a:off x="6297962" y="1120405"/>
            <a:ext cx="4237087" cy="2933954"/>
          </a:xfrm>
          <a:prstGeom prst="rect">
            <a:avLst/>
          </a:prstGeom>
        </p:spPr>
      </p:pic>
      <p:pic>
        <p:nvPicPr>
          <p:cNvPr id="31" name="图片 30">
            <a:extLst>
              <a:ext uri="{FF2B5EF4-FFF2-40B4-BE49-F238E27FC236}">
                <a16:creationId xmlns:a16="http://schemas.microsoft.com/office/drawing/2014/main" id="{74D6C4E3-7BA2-4F2F-AC3A-72194A22F859}"/>
              </a:ext>
            </a:extLst>
          </p:cNvPr>
          <p:cNvPicPr>
            <a:picLocks noChangeAspect="1"/>
          </p:cNvPicPr>
          <p:nvPr/>
        </p:nvPicPr>
        <p:blipFill>
          <a:blip r:embed="rId6"/>
          <a:stretch>
            <a:fillRect/>
          </a:stretch>
        </p:blipFill>
        <p:spPr>
          <a:xfrm>
            <a:off x="792480" y="1119220"/>
            <a:ext cx="3856054" cy="2217612"/>
          </a:xfrm>
          <a:prstGeom prst="rect">
            <a:avLst/>
          </a:prstGeom>
        </p:spPr>
      </p:pic>
    </p:spTree>
    <p:custDataLst>
      <p:tags r:id="rId1"/>
    </p:custDataLst>
    <p:extLst>
      <p:ext uri="{BB962C8B-B14F-4D97-AF65-F5344CB8AC3E}">
        <p14:creationId xmlns:p14="http://schemas.microsoft.com/office/powerpoint/2010/main" val="285595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581660" y="125095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334135" y="-110744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9215755" y="594106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1131550" y="3582670"/>
            <a:ext cx="2432050" cy="196469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06520" y="2056765"/>
            <a:ext cx="1264920" cy="1014730"/>
          </a:xfrm>
          <a:prstGeom prst="rect">
            <a:avLst/>
          </a:prstGeom>
          <a:noFill/>
        </p:spPr>
        <p:txBody>
          <a:bodyPr wrap="square" rtlCol="0">
            <a:spAutoFit/>
          </a:bodyPr>
          <a:lstStyle/>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04</a:t>
            </a:r>
          </a:p>
        </p:txBody>
      </p:sp>
      <p:grpSp>
        <p:nvGrpSpPr>
          <p:cNvPr id="9" name="组合 8"/>
          <p:cNvGrpSpPr/>
          <p:nvPr/>
        </p:nvGrpSpPr>
        <p:grpSpPr>
          <a:xfrm>
            <a:off x="4000500" y="2339340"/>
            <a:ext cx="3931285" cy="1164590"/>
            <a:chOff x="6300" y="3684"/>
            <a:chExt cx="6191"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696" y="4269"/>
              <a:ext cx="4795" cy="921"/>
            </a:xfrm>
            <a:prstGeom prst="rect">
              <a:avLst/>
            </a:prstGeom>
            <a:noFill/>
          </p:spPr>
          <p:txBody>
            <a:bodyPr wrap="square" rtlCol="0">
              <a:spAutoFit/>
            </a:bodyPr>
            <a:lstStyle/>
            <a:p>
              <a:pPr algn="l"/>
              <a:r>
                <a:rPr lang="zh-CN" altLang="en-US" sz="3200" dirty="0">
                  <a:latin typeface="思源黑体 Light" panose="020B0300000000000000" charset="-122"/>
                  <a:ea typeface="思源黑体 Light" panose="020B0300000000000000" charset="-122"/>
                  <a:cs typeface="思源黑体 Light" panose="020B0300000000000000" charset="-122"/>
                  <a:sym typeface="+mn-ea"/>
                </a:rPr>
                <a:t>算法复杂度分析</a:t>
              </a:r>
              <a:endPar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endParaRPr>
            </a:p>
          </p:txBody>
        </p:sp>
      </p:gr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836785" y="543560"/>
            <a:ext cx="1657985"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农场灌溉问题</a:t>
            </a:r>
          </a:p>
        </p:txBody>
      </p:sp>
      <p:sp>
        <p:nvSpPr>
          <p:cNvPr id="15" name="文本框 14">
            <a:extLst>
              <a:ext uri="{FF2B5EF4-FFF2-40B4-BE49-F238E27FC236}">
                <a16:creationId xmlns:a16="http://schemas.microsoft.com/office/drawing/2014/main" id="{24307317-0A9F-4634-A219-A4BA2601C102}"/>
              </a:ext>
            </a:extLst>
          </p:cNvPr>
          <p:cNvSpPr txBox="1"/>
          <p:nvPr/>
        </p:nvSpPr>
        <p:spPr>
          <a:xfrm>
            <a:off x="792480" y="543560"/>
            <a:ext cx="1657985"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算法复杂度分析</a:t>
            </a:r>
          </a:p>
        </p:txBody>
      </p:sp>
      <p:sp>
        <p:nvSpPr>
          <p:cNvPr id="11" name="文本框 10">
            <a:extLst>
              <a:ext uri="{FF2B5EF4-FFF2-40B4-BE49-F238E27FC236}">
                <a16:creationId xmlns:a16="http://schemas.microsoft.com/office/drawing/2014/main" id="{D561B0FC-A228-45BC-A85B-70599CE46466}"/>
              </a:ext>
            </a:extLst>
          </p:cNvPr>
          <p:cNvSpPr txBox="1"/>
          <p:nvPr/>
        </p:nvSpPr>
        <p:spPr>
          <a:xfrm>
            <a:off x="947420" y="1621766"/>
            <a:ext cx="4366452" cy="2031325"/>
          </a:xfrm>
          <a:prstGeom prst="rect">
            <a:avLst/>
          </a:prstGeom>
          <a:noFill/>
        </p:spPr>
        <p:txBody>
          <a:bodyPr wrap="square" rtlCol="0">
            <a:spAutoFit/>
          </a:bodyPr>
          <a:lstStyle/>
          <a:p>
            <a:r>
              <a:rPr lang="zh-CN" altLang="en-US" dirty="0"/>
              <a:t>时间复杂度：</a:t>
            </a:r>
            <a:endParaRPr lang="en-US" altLang="zh-CN" dirty="0"/>
          </a:p>
          <a:p>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在回溯过程中，所有结点有且仅有一次被访问，所以回溯的时间复杂度为：</a:t>
            </a:r>
            <a:r>
              <a:rPr lang="en-US" altLang="zh-CN" sz="1800" kern="100" dirty="0">
                <a:effectLst/>
                <a:latin typeface="Times New Roman" panose="02020603050405020304" pitchFamily="18" charset="0"/>
                <a:ea typeface="宋体" panose="02010600030101010101" pitchFamily="2" charset="-122"/>
              </a:rPr>
              <a:t>O(n)</a:t>
            </a:r>
            <a:endParaRPr lang="zh-CN" altLang="zh-CN" sz="1800" kern="100" dirty="0">
              <a:effectLst/>
              <a:latin typeface="Times New Roman" panose="02020603050405020304" pitchFamily="18" charset="0"/>
              <a:ea typeface="宋体" panose="02010600030101010101" pitchFamily="2" charset="-122"/>
            </a:endParaRPr>
          </a:p>
          <a:p>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约束函数只用判断结点是否越界、是否连通、是否被访问，所以约束函数的时间复杂度为：</a:t>
            </a:r>
            <a:r>
              <a:rPr lang="en-US" altLang="zh-CN" sz="1800" kern="100" dirty="0">
                <a:effectLst/>
                <a:latin typeface="Times New Roman" panose="02020603050405020304" pitchFamily="18" charset="0"/>
                <a:ea typeface="宋体" panose="02010600030101010101" pitchFamily="2" charset="-122"/>
              </a:rPr>
              <a:t>O(1)</a:t>
            </a:r>
            <a:endParaRPr lang="zh-CN" altLang="zh-CN" sz="18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rPr>
              <a:t>由此可得，该算法的时间复杂度为：</a:t>
            </a:r>
            <a:r>
              <a:rPr lang="en-US" altLang="zh-CN" sz="1800" kern="100" dirty="0">
                <a:effectLst/>
                <a:latin typeface="Times New Roman" panose="02020603050405020304" pitchFamily="18" charset="0"/>
                <a:ea typeface="宋体" panose="02010600030101010101" pitchFamily="2" charset="-122"/>
              </a:rPr>
              <a:t>O(n)</a:t>
            </a:r>
            <a:endParaRPr lang="zh-CN" altLang="zh-CN" sz="1800" kern="100" dirty="0">
              <a:effectLst/>
              <a:latin typeface="Times New Roman" panose="02020603050405020304" pitchFamily="18" charset="0"/>
              <a:ea typeface="宋体" panose="02010600030101010101" pitchFamily="2" charset="-122"/>
            </a:endParaRPr>
          </a:p>
        </p:txBody>
      </p:sp>
      <p:sp>
        <p:nvSpPr>
          <p:cNvPr id="16" name="文本框 15">
            <a:extLst>
              <a:ext uri="{FF2B5EF4-FFF2-40B4-BE49-F238E27FC236}">
                <a16:creationId xmlns:a16="http://schemas.microsoft.com/office/drawing/2014/main" id="{D5A2BFEB-45CB-4ABE-841B-0CABCCD1C48B}"/>
              </a:ext>
            </a:extLst>
          </p:cNvPr>
          <p:cNvSpPr txBox="1"/>
          <p:nvPr/>
        </p:nvSpPr>
        <p:spPr>
          <a:xfrm>
            <a:off x="6096000" y="1621765"/>
            <a:ext cx="4366452" cy="1754326"/>
          </a:xfrm>
          <a:prstGeom prst="rect">
            <a:avLst/>
          </a:prstGeom>
          <a:noFill/>
        </p:spPr>
        <p:txBody>
          <a:bodyPr wrap="square" rtlCol="0">
            <a:spAutoFit/>
          </a:bodyPr>
          <a:lstStyle/>
          <a:p>
            <a:r>
              <a:rPr lang="zh-CN" altLang="en-US" dirty="0"/>
              <a:t>空间复杂度：</a:t>
            </a:r>
            <a:endParaRPr lang="en-US" altLang="zh-CN" dirty="0"/>
          </a:p>
          <a:p>
            <a:r>
              <a:rPr lang="en-US" altLang="zh-CN" dirty="0"/>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最好情况，农场中的所有结点均不连通，每次回溯只有一层，空间复杂度为：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O(1)</a:t>
            </a:r>
            <a:b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rPr>
              <a:t>最坏情况，农场中的所有结点均连通，回溯的层数将是结点的个数，空间复杂度为：</a:t>
            </a:r>
            <a:r>
              <a:rPr lang="en-US" altLang="zh-CN" sz="1800" kern="100" dirty="0">
                <a:effectLst/>
                <a:latin typeface="Times New Roman" panose="02020603050405020304" pitchFamily="18" charset="0"/>
                <a:ea typeface="宋体" panose="02010600030101010101" pitchFamily="2" charset="-122"/>
              </a:rPr>
              <a:t>O</a:t>
            </a:r>
            <a:r>
              <a:rPr lang="en-US" altLang="zh-CN" kern="100" dirty="0">
                <a:latin typeface="Times New Roman" panose="02020603050405020304" pitchFamily="18" charset="0"/>
                <a:ea typeface="宋体" panose="02010600030101010101" pitchFamily="2" charset="-122"/>
              </a:rPr>
              <a:t>(n)</a:t>
            </a:r>
            <a:endParaRPr lang="zh-CN" altLang="zh-CN" sz="1800" kern="100" dirty="0">
              <a:effectLst/>
              <a:latin typeface="Times New Roman" panose="02020603050405020304" pitchFamily="18" charset="0"/>
              <a:ea typeface="宋体" panose="02010600030101010101" pitchFamily="2" charset="-122"/>
            </a:endParaRPr>
          </a:p>
        </p:txBody>
      </p:sp>
    </p:spTree>
    <p:custDataLst>
      <p:tags r:id="rId1"/>
    </p:custDataLst>
    <p:extLst>
      <p:ext uri="{BB962C8B-B14F-4D97-AF65-F5344CB8AC3E}">
        <p14:creationId xmlns:p14="http://schemas.microsoft.com/office/powerpoint/2010/main" val="94576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836785" y="543560"/>
            <a:ext cx="1657985"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序列模式挖掘问题</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sp>
        <p:nvSpPr>
          <p:cNvPr id="15" name="文本框 14">
            <a:extLst>
              <a:ext uri="{FF2B5EF4-FFF2-40B4-BE49-F238E27FC236}">
                <a16:creationId xmlns:a16="http://schemas.microsoft.com/office/drawing/2014/main" id="{24307317-0A9F-4634-A219-A4BA2601C102}"/>
              </a:ext>
            </a:extLst>
          </p:cNvPr>
          <p:cNvSpPr txBox="1"/>
          <p:nvPr/>
        </p:nvSpPr>
        <p:spPr>
          <a:xfrm>
            <a:off x="792480" y="543560"/>
            <a:ext cx="1657985"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算法复杂度分析</a:t>
            </a:r>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A2FDAD8D-7A3D-4390-B5F6-C84A4F70739E}"/>
                  </a:ext>
                </a:extLst>
              </p:cNvPr>
              <p:cNvSpPr txBox="1"/>
              <p:nvPr/>
            </p:nvSpPr>
            <p:spPr>
              <a:xfrm>
                <a:off x="947420" y="1621766"/>
                <a:ext cx="4366452" cy="2929135"/>
              </a:xfrm>
              <a:prstGeom prst="rect">
                <a:avLst/>
              </a:prstGeom>
              <a:noFill/>
            </p:spPr>
            <p:txBody>
              <a:bodyPr wrap="square" rtlCol="0">
                <a:spAutoFit/>
              </a:bodyPr>
              <a:lstStyle/>
              <a:p>
                <a:r>
                  <a:rPr lang="zh-CN" altLang="en-US" dirty="0"/>
                  <a:t>时间复杂度：</a:t>
                </a:r>
                <a:endParaRPr lang="en-US" altLang="zh-CN" dirty="0"/>
              </a:p>
              <a:p>
                <a:r>
                  <a:rPr lang="en-US" altLang="zh-CN" dirty="0"/>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在函数</a:t>
                </a:r>
                <a:r>
                  <a:rPr lang="en-US" altLang="zh-CN" sz="1800" kern="100" dirty="0" err="1">
                    <a:effectLst/>
                    <a:latin typeface="宋体" panose="02010600030101010101" pitchFamily="2" charset="-122"/>
                    <a:cs typeface="Times New Roman" panose="02020603050405020304" pitchFamily="18" charset="0"/>
                  </a:rPr>
                  <a:t>get_candidate</a:t>
                </a:r>
                <a:r>
                  <a:rPr lang="zh-CN" altLang="zh-CN" sz="1800" kern="100" dirty="0">
                    <a:effectLst/>
                    <a:ea typeface="宋体" panose="02010600030101010101" pitchFamily="2" charset="-122"/>
                    <a:cs typeface="Times New Roman" panose="02020603050405020304" pitchFamily="18" charset="0"/>
                  </a:rPr>
                  <a:t>中，获得候选</a:t>
                </a:r>
                <a:r>
                  <a:rPr lang="en-US" altLang="zh-CN" sz="1800" kern="100" dirty="0">
                    <a:effectLst/>
                    <a:ea typeface="宋体" panose="02010600030101010101" pitchFamily="2" charset="-122"/>
                    <a:cs typeface="Times New Roman" panose="02020603050405020304" pitchFamily="18" charset="0"/>
                  </a:rPr>
                  <a:t>k</a:t>
                </a:r>
                <a:r>
                  <a:rPr lang="zh-CN" altLang="zh-CN" sz="1800" kern="100" dirty="0">
                    <a:effectLst/>
                    <a:ea typeface="宋体" panose="02010600030101010101" pitchFamily="2" charset="-122"/>
                    <a:cs typeface="Times New Roman" panose="02020603050405020304" pitchFamily="18" charset="0"/>
                  </a:rPr>
                  <a:t>项集</a:t>
                </a:r>
                <a:r>
                  <a:rPr lang="en-US" altLang="zh-CN" sz="1800" kern="100" dirty="0">
                    <a:effectLst/>
                    <a:ea typeface="宋体" panose="02010600030101010101" pitchFamily="2" charset="-122"/>
                    <a:cs typeface="Times New Roman" panose="02020603050405020304" pitchFamily="18" charset="0"/>
                  </a:rPr>
                  <a:t>(k&gt;1)</a:t>
                </a:r>
                <a:r>
                  <a:rPr lang="zh-CN" altLang="zh-CN" sz="1800" kern="100" dirty="0">
                    <a:effectLst/>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需要嵌套循环遍历三次数据集，因此时间复杂度为：</a:t>
                </a:r>
                <a14:m>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3</m:t>
                        </m:r>
                      </m:sup>
                    </m:sSup>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dirty="0"/>
              </a:p>
              <a:p>
                <a:r>
                  <a:rPr lang="en-US" altLang="zh-CN" dirty="0"/>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zh-CN" altLang="zh-CN" sz="1800" kern="100" dirty="0">
                    <a:effectLst/>
                    <a:ea typeface="宋体" panose="02010600030101010101" pitchFamily="2" charset="-122"/>
                    <a:cs typeface="Times New Roman" panose="02020603050405020304" pitchFamily="18" charset="0"/>
                  </a:rPr>
                  <a:t>函数</a:t>
                </a:r>
                <a:r>
                  <a:rPr lang="en-US" altLang="zh-CN" sz="1800" kern="100" dirty="0" err="1">
                    <a:effectLst/>
                    <a:ea typeface="宋体" panose="02010600030101010101" pitchFamily="2" charset="-122"/>
                    <a:cs typeface="Times New Roman" panose="02020603050405020304" pitchFamily="18" charset="0"/>
                  </a:rPr>
                  <a:t>get_frequent_item</a:t>
                </a:r>
                <a:r>
                  <a:rPr lang="zh-CN" altLang="zh-CN" sz="1800" kern="100" dirty="0">
                    <a:effectLst/>
                    <a:ea typeface="宋体" panose="02010600030101010101" pitchFamily="2" charset="-122"/>
                    <a:cs typeface="Times New Roman" panose="02020603050405020304" pitchFamily="18" charset="0"/>
                  </a:rPr>
                  <a:t>中，获得频繁</a:t>
                </a:r>
                <a:r>
                  <a:rPr lang="en-US" altLang="zh-CN" sz="1800" kern="100" dirty="0">
                    <a:effectLst/>
                    <a:ea typeface="宋体" panose="02010600030101010101" pitchFamily="2" charset="-122"/>
                    <a:cs typeface="Times New Roman" panose="02020603050405020304" pitchFamily="18" charset="0"/>
                  </a:rPr>
                  <a:t>k</a:t>
                </a:r>
                <a:r>
                  <a:rPr lang="zh-CN" altLang="zh-CN" sz="1800" kern="100" dirty="0">
                    <a:effectLst/>
                    <a:ea typeface="宋体" panose="02010600030101010101" pitchFamily="2" charset="-122"/>
                    <a:cs typeface="Times New Roman" panose="02020603050405020304" pitchFamily="18" charset="0"/>
                  </a:rPr>
                  <a:t>项</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集，需要嵌套循环两次，因此时间复杂度为：</a:t>
                </a:r>
                <a14:m>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dirty="0"/>
              </a:p>
              <a:p>
                <a:r>
                  <a:rPr lang="zh-CN" altLang="zh-CN" sz="1800" kern="100" dirty="0">
                    <a:effectLst/>
                    <a:latin typeface="Times New Roman" panose="02020603050405020304" pitchFamily="18" charset="0"/>
                    <a:ea typeface="宋体" panose="02010600030101010101" pitchFamily="2" charset="-122"/>
                  </a:rPr>
                  <a:t>在主函数</a:t>
                </a:r>
                <a:r>
                  <a:rPr lang="en-US" altLang="zh-CN" sz="1800" kern="100" dirty="0" err="1">
                    <a:effectLst/>
                    <a:latin typeface="Times New Roman" panose="02020603050405020304" pitchFamily="18" charset="0"/>
                    <a:ea typeface="宋体" panose="02010600030101010101" pitchFamily="2" charset="-122"/>
                  </a:rPr>
                  <a:t>Apriori</a:t>
                </a:r>
                <a:r>
                  <a:rPr lang="zh-CN" altLang="zh-CN" sz="1800" kern="100" dirty="0">
                    <a:effectLst/>
                    <a:latin typeface="Times New Roman" panose="02020603050405020304" pitchFamily="18" charset="0"/>
                    <a:ea typeface="宋体" panose="02010600030101010101" pitchFamily="2" charset="-122"/>
                  </a:rPr>
                  <a:t>中，循环</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次调用</a:t>
                </a:r>
                <a:r>
                  <a:rPr lang="en-US" altLang="zh-CN" sz="1800" kern="100" dirty="0" err="1">
                    <a:effectLst/>
                    <a:latin typeface="Times New Roman" panose="02020603050405020304" pitchFamily="18" charset="0"/>
                    <a:ea typeface="宋体" panose="02010600030101010101" pitchFamily="2" charset="-122"/>
                  </a:rPr>
                  <a:t>get_candidate</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get_frequent_item</a:t>
                </a:r>
                <a:r>
                  <a:rPr lang="zh-CN" altLang="zh-CN" sz="1800" kern="100" dirty="0">
                    <a:effectLst/>
                    <a:latin typeface="Times New Roman" panose="02020603050405020304" pitchFamily="18" charset="0"/>
                    <a:ea typeface="宋体" panose="02010600030101010101" pitchFamily="2" charset="-122"/>
                  </a:rPr>
                  <a:t>，所以综合分析故其时间复杂度为：</a:t>
                </a:r>
                <a14:m>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rPr>
                      <m:t>𝑂</m:t>
                    </m:r>
                    <m:r>
                      <a:rPr lang="en-US" altLang="zh-CN" sz="1800" b="0" i="1" kern="100" smtClean="0">
                        <a:effectLst/>
                        <a:latin typeface="Cambria Math" panose="02040503050406030204" pitchFamily="18" charset="0"/>
                        <a:ea typeface="宋体" panose="02010600030101010101" pitchFamily="2" charset="-122"/>
                      </a:rPr>
                      <m:t>(</m:t>
                    </m:r>
                    <m:sSup>
                      <m:sSupPr>
                        <m:ctrlPr>
                          <a:rPr lang="en-US" altLang="zh-CN" sz="1800" b="0" i="1" kern="100" smtClean="0">
                            <a:effectLst/>
                            <a:latin typeface="Cambria Math" panose="02040503050406030204" pitchFamily="18" charset="0"/>
                            <a:ea typeface="宋体" panose="02010600030101010101" pitchFamily="2" charset="-122"/>
                          </a:rPr>
                        </m:ctrlPr>
                      </m:sSupPr>
                      <m:e>
                        <m:r>
                          <a:rPr lang="en-US" altLang="zh-CN" sz="1800" b="0" i="1" kern="100" smtClean="0">
                            <a:effectLst/>
                            <a:latin typeface="Cambria Math" panose="02040503050406030204" pitchFamily="18" charset="0"/>
                            <a:ea typeface="宋体" panose="02010600030101010101" pitchFamily="2" charset="-122"/>
                          </a:rPr>
                          <m:t>𝑛</m:t>
                        </m:r>
                      </m:e>
                      <m:sup>
                        <m:r>
                          <a:rPr lang="en-US" altLang="zh-CN" sz="1800" b="0" i="1" kern="100" smtClean="0">
                            <a:effectLst/>
                            <a:latin typeface="Cambria Math" panose="02040503050406030204" pitchFamily="18" charset="0"/>
                            <a:ea typeface="宋体" panose="02010600030101010101" pitchFamily="2" charset="-122"/>
                          </a:rPr>
                          <m:t>4</m:t>
                        </m:r>
                      </m:sup>
                    </m:sSup>
                    <m:r>
                      <a:rPr lang="en-US" altLang="zh-CN" sz="1800" b="0" i="1" kern="100" smtClean="0">
                        <a:effectLst/>
                        <a:latin typeface="Cambria Math" panose="02040503050406030204" pitchFamily="18" charset="0"/>
                        <a:ea typeface="宋体" panose="02010600030101010101" pitchFamily="2" charset="-122"/>
                      </a:rPr>
                      <m:t>)</m:t>
                    </m:r>
                  </m:oMath>
                </a14:m>
                <a:endParaRPr lang="zh-CN" altLang="zh-CN" sz="1800" kern="100" dirty="0">
                  <a:effectLst/>
                  <a:latin typeface="Times New Roman" panose="02020603050405020304" pitchFamily="18" charset="0"/>
                  <a:ea typeface="宋体" panose="02010600030101010101" pitchFamily="2" charset="-122"/>
                </a:endParaRPr>
              </a:p>
            </p:txBody>
          </p:sp>
        </mc:Choice>
        <mc:Fallback>
          <p:sp>
            <p:nvSpPr>
              <p:cNvPr id="19" name="文本框 18">
                <a:extLst>
                  <a:ext uri="{FF2B5EF4-FFF2-40B4-BE49-F238E27FC236}">
                    <a16:creationId xmlns:a16="http://schemas.microsoft.com/office/drawing/2014/main" id="{A2FDAD8D-7A3D-4390-B5F6-C84A4F70739E}"/>
                  </a:ext>
                </a:extLst>
              </p:cNvPr>
              <p:cNvSpPr txBox="1">
                <a:spLocks noRot="1" noChangeAspect="1" noMove="1" noResize="1" noEditPoints="1" noAdjustHandles="1" noChangeArrowheads="1" noChangeShapeType="1" noTextEdit="1"/>
              </p:cNvSpPr>
              <p:nvPr/>
            </p:nvSpPr>
            <p:spPr>
              <a:xfrm>
                <a:off x="947420" y="1621766"/>
                <a:ext cx="4366452" cy="2929135"/>
              </a:xfrm>
              <a:prstGeom prst="rect">
                <a:avLst/>
              </a:prstGeom>
              <a:blipFill>
                <a:blip r:embed="rId4"/>
                <a:stretch>
                  <a:fillRect l="-1116" t="-1040" r="-11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F5A996C4-AEC1-4DCB-9703-60F614769BFC}"/>
                  </a:ext>
                </a:extLst>
              </p:cNvPr>
              <p:cNvSpPr txBox="1"/>
              <p:nvPr/>
            </p:nvSpPr>
            <p:spPr>
              <a:xfrm>
                <a:off x="6096000" y="1621766"/>
                <a:ext cx="4366452" cy="1477328"/>
              </a:xfrm>
              <a:prstGeom prst="rect">
                <a:avLst/>
              </a:prstGeom>
              <a:noFill/>
            </p:spPr>
            <p:txBody>
              <a:bodyPr wrap="square" rtlCol="0">
                <a:spAutoFit/>
              </a:bodyPr>
              <a:lstStyle/>
              <a:p>
                <a:r>
                  <a:rPr lang="zh-CN" altLang="en-US" dirty="0"/>
                  <a:t>空间复杂度：</a:t>
                </a:r>
                <a:endParaRPr lang="en-US" altLang="zh-CN" dirty="0"/>
              </a:p>
              <a:p>
                <a:r>
                  <a:rPr lang="zh-CN" altLang="zh-CN" sz="1800" kern="100" dirty="0">
                    <a:effectLst/>
                    <a:latin typeface="Times New Roman" panose="02020603050405020304" pitchFamily="18" charset="0"/>
                    <a:ea typeface="宋体" panose="02010600030101010101" pitchFamily="2" charset="-122"/>
                  </a:rPr>
                  <a:t>在主函数</a:t>
                </a:r>
                <a:r>
                  <a:rPr lang="en-US" altLang="zh-CN" sz="1800" kern="100" dirty="0" err="1">
                    <a:effectLst/>
                    <a:latin typeface="Times New Roman" panose="02020603050405020304" pitchFamily="18" charset="0"/>
                    <a:ea typeface="宋体" panose="02010600030101010101" pitchFamily="2" charset="-122"/>
                  </a:rPr>
                  <a:t>Aprioir</a:t>
                </a:r>
                <a:r>
                  <a:rPr lang="zh-CN" altLang="zh-CN" sz="1800" kern="100" dirty="0">
                    <a:effectLst/>
                    <a:latin typeface="Times New Roman" panose="02020603050405020304" pitchFamily="18" charset="0"/>
                    <a:ea typeface="宋体" panose="02010600030101010101" pitchFamily="2" charset="-122"/>
                  </a:rPr>
                  <a:t>中每次循环产生</a:t>
                </a:r>
                <a:r>
                  <a:rPr lang="en-US" altLang="zh-CN" sz="1800" kern="100" dirty="0">
                    <a:effectLst/>
                    <a:latin typeface="Times New Roman" panose="02020603050405020304" pitchFamily="18" charset="0"/>
                    <a:ea typeface="宋体" panose="02010600030101010101" pitchFamily="2" charset="-122"/>
                  </a:rPr>
                  <a:t>3n</a:t>
                </a:r>
                <a:r>
                  <a:rPr lang="zh-CN" altLang="zh-CN" sz="1800" kern="100" dirty="0">
                    <a:effectLst/>
                    <a:latin typeface="Times New Roman" panose="02020603050405020304" pitchFamily="18" charset="0"/>
                    <a:ea typeface="宋体" panose="02010600030101010101" pitchFamily="2" charset="-122"/>
                  </a:rPr>
                  <a:t>的额外空间，分别为，存放</a:t>
                </a:r>
                <a:r>
                  <a:rPr lang="en-US" altLang="zh-CN" sz="1800" kern="100" dirty="0">
                    <a:effectLst/>
                    <a:latin typeface="Times New Roman" panose="02020603050405020304" pitchFamily="18" charset="0"/>
                    <a:ea typeface="宋体" panose="02010600030101010101" pitchFamily="2" charset="-122"/>
                  </a:rPr>
                  <a:t>Ck</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Lk</a:t>
                </a:r>
                <a:r>
                  <a:rPr lang="zh-CN" altLang="zh-CN" sz="1800" kern="100" dirty="0">
                    <a:effectLst/>
                    <a:latin typeface="Times New Roman" panose="02020603050405020304" pitchFamily="18" charset="0"/>
                    <a:ea typeface="宋体" panose="02010600030101010101" pitchFamily="2" charset="-122"/>
                  </a:rPr>
                  <a:t>的字典和存放项集的</a:t>
                </a:r>
                <a:r>
                  <a:rPr lang="en-US" altLang="zh-CN" sz="1800" kern="100" dirty="0" err="1">
                    <a:effectLst/>
                    <a:latin typeface="Times New Roman" panose="02020603050405020304" pitchFamily="18" charset="0"/>
                    <a:ea typeface="宋体" panose="02010600030101010101" pitchFamily="2" charset="-122"/>
                  </a:rPr>
                  <a:t>Fk</a:t>
                </a:r>
                <a:r>
                  <a:rPr lang="zh-CN" altLang="zh-CN" sz="1800" kern="100" dirty="0">
                    <a:effectLst/>
                    <a:latin typeface="Times New Roman" panose="02020603050405020304" pitchFamily="18" charset="0"/>
                    <a:ea typeface="宋体" panose="02010600030101010101" pitchFamily="2" charset="-122"/>
                  </a:rPr>
                  <a:t>集合，所以，</a:t>
                </a:r>
                <a:r>
                  <a:rPr lang="en-US" altLang="zh-CN" sz="1800" kern="100" dirty="0" err="1">
                    <a:effectLst/>
                    <a:latin typeface="Times New Roman" panose="02020603050405020304" pitchFamily="18" charset="0"/>
                    <a:ea typeface="宋体" panose="02010600030101010101" pitchFamily="2" charset="-122"/>
                  </a:rPr>
                  <a:t>Apriori</a:t>
                </a:r>
                <a:r>
                  <a:rPr lang="zh-CN" altLang="zh-CN" sz="1800" kern="100" dirty="0">
                    <a:effectLst/>
                    <a:latin typeface="Times New Roman" panose="02020603050405020304" pitchFamily="18" charset="0"/>
                    <a:ea typeface="宋体" panose="02010600030101010101" pitchFamily="2" charset="-122"/>
                  </a:rPr>
                  <a:t>算法的空间复杂度为：</a:t>
                </a:r>
                <a14:m>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𝑛</m:t>
                        </m:r>
                      </m:e>
                      <m:sup>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dirty="0"/>
              </a:p>
            </p:txBody>
          </p:sp>
        </mc:Choice>
        <mc:Fallback>
          <p:sp>
            <p:nvSpPr>
              <p:cNvPr id="20" name="文本框 19">
                <a:extLst>
                  <a:ext uri="{FF2B5EF4-FFF2-40B4-BE49-F238E27FC236}">
                    <a16:creationId xmlns:a16="http://schemas.microsoft.com/office/drawing/2014/main" id="{F5A996C4-AEC1-4DCB-9703-60F614769BFC}"/>
                  </a:ext>
                </a:extLst>
              </p:cNvPr>
              <p:cNvSpPr txBox="1">
                <a:spLocks noRot="1" noChangeAspect="1" noMove="1" noResize="1" noEditPoints="1" noAdjustHandles="1" noChangeArrowheads="1" noChangeShapeType="1" noTextEdit="1"/>
              </p:cNvSpPr>
              <p:nvPr/>
            </p:nvSpPr>
            <p:spPr>
              <a:xfrm>
                <a:off x="6096000" y="1621766"/>
                <a:ext cx="4366452" cy="1477328"/>
              </a:xfrm>
              <a:prstGeom prst="rect">
                <a:avLst/>
              </a:prstGeom>
              <a:blipFill>
                <a:blip r:embed="rId5"/>
                <a:stretch>
                  <a:fillRect l="-1117" t="-2066" r="-1117" b="-495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197328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581660" y="125095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334135" y="-110744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9215755" y="594106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1131550" y="3582670"/>
            <a:ext cx="2432050" cy="196469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06520" y="2056765"/>
            <a:ext cx="1264920" cy="1014730"/>
          </a:xfrm>
          <a:prstGeom prst="rect">
            <a:avLst/>
          </a:prstGeom>
          <a:noFill/>
        </p:spPr>
        <p:txBody>
          <a:bodyPr wrap="square" rtlCol="0">
            <a:spAutoFit/>
          </a:bodyPr>
          <a:lstStyle/>
          <a:p>
            <a:pPr algn="l"/>
            <a:r>
              <a:rPr lang="en-US" sz="6000" dirty="0">
                <a:solidFill>
                  <a:srgbClr val="FF0000"/>
                </a:solidFill>
                <a:latin typeface="思源黑体 Light" panose="020B0300000000000000" charset="-122"/>
                <a:ea typeface="思源黑体 Light" panose="020B0300000000000000" charset="-122"/>
                <a:cs typeface="思源黑体 Light" panose="020B0300000000000000" charset="-122"/>
              </a:rPr>
              <a:t>05</a:t>
            </a:r>
          </a:p>
        </p:txBody>
      </p:sp>
      <p:grpSp>
        <p:nvGrpSpPr>
          <p:cNvPr id="9" name="组合 8"/>
          <p:cNvGrpSpPr/>
          <p:nvPr/>
        </p:nvGrpSpPr>
        <p:grpSpPr>
          <a:xfrm>
            <a:off x="4000500" y="2339340"/>
            <a:ext cx="3931285" cy="1164590"/>
            <a:chOff x="6300" y="3684"/>
            <a:chExt cx="6191"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696" y="4269"/>
              <a:ext cx="4795" cy="921"/>
            </a:xfrm>
            <a:prstGeom prst="rect">
              <a:avLst/>
            </a:prstGeom>
            <a:noFill/>
          </p:spPr>
          <p:txBody>
            <a:bodyPr wrap="square" rtlCol="0">
              <a:spAutoFit/>
            </a:bodyPr>
            <a:lstStyle/>
            <a:p>
              <a:pPr algn="l"/>
              <a:r>
                <a:rPr lang="zh-CN" altLang="en-US" sz="3200" dirty="0">
                  <a:latin typeface="思源黑体 Light" panose="020B0300000000000000" charset="-122"/>
                  <a:ea typeface="思源黑体 Light" panose="020B0300000000000000" charset="-122"/>
                  <a:cs typeface="思源黑体 Light" panose="020B0300000000000000" charset="-122"/>
                  <a:sym typeface="+mn-ea"/>
                </a:rPr>
                <a:t>算法运行分析</a:t>
              </a:r>
              <a:endPar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endParaRPr>
            </a:p>
          </p:txBody>
        </p:sp>
      </p:grpSp>
    </p:spTree>
    <p:custDataLst>
      <p:tags r:id="rId1"/>
    </p:custDataLst>
    <p:extLst>
      <p:ext uri="{BB962C8B-B14F-4D97-AF65-F5344CB8AC3E}">
        <p14:creationId xmlns:p14="http://schemas.microsoft.com/office/powerpoint/2010/main" val="177079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24307317-0A9F-4634-A219-A4BA2601C102}"/>
              </a:ext>
            </a:extLst>
          </p:cNvPr>
          <p:cNvSpPr txBox="1"/>
          <p:nvPr/>
        </p:nvSpPr>
        <p:spPr>
          <a:xfrm>
            <a:off x="792480" y="543560"/>
            <a:ext cx="1657985"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算法运行分析</a:t>
            </a:r>
          </a:p>
        </p:txBody>
      </p:sp>
      <p:sp>
        <p:nvSpPr>
          <p:cNvPr id="2" name="文本框 1">
            <a:extLst>
              <a:ext uri="{FF2B5EF4-FFF2-40B4-BE49-F238E27FC236}">
                <a16:creationId xmlns:a16="http://schemas.microsoft.com/office/drawing/2014/main" id="{13EFA8AF-056A-4479-A2E7-A346A316AEB3}"/>
              </a:ext>
            </a:extLst>
          </p:cNvPr>
          <p:cNvSpPr txBox="1"/>
          <p:nvPr/>
        </p:nvSpPr>
        <p:spPr>
          <a:xfrm>
            <a:off x="707366" y="1345721"/>
            <a:ext cx="3260785" cy="1200329"/>
          </a:xfrm>
          <a:prstGeom prst="rect">
            <a:avLst/>
          </a:prstGeom>
          <a:noFill/>
        </p:spPr>
        <p:txBody>
          <a:bodyPr wrap="square" rtlCol="0">
            <a:spAutoFit/>
          </a:bodyPr>
          <a:lstStyle/>
          <a:p>
            <a:r>
              <a:rPr lang="zh-CN" altLang="en-US" dirty="0"/>
              <a:t>农场灌溉问题</a:t>
            </a:r>
            <a:endParaRPr lang="en-US" altLang="zh-CN" dirty="0"/>
          </a:p>
          <a:p>
            <a:r>
              <a:rPr lang="en-US" altLang="zh-CN" dirty="0"/>
              <a:t>3*3</a:t>
            </a:r>
            <a:r>
              <a:rPr lang="zh-CN" altLang="en-US" dirty="0"/>
              <a:t>矩阵：</a:t>
            </a:r>
            <a:r>
              <a:rPr lang="en-US" altLang="zh-CN" dirty="0"/>
              <a:t>25ms</a:t>
            </a:r>
          </a:p>
          <a:p>
            <a:r>
              <a:rPr lang="en-US" altLang="zh-CN" dirty="0"/>
              <a:t>50*50</a:t>
            </a:r>
            <a:r>
              <a:rPr lang="zh-CN" altLang="en-US" dirty="0"/>
              <a:t>矩阵：</a:t>
            </a:r>
            <a:r>
              <a:rPr lang="en-US" altLang="zh-CN" dirty="0"/>
              <a:t>581ms</a:t>
            </a:r>
          </a:p>
          <a:p>
            <a:r>
              <a:rPr lang="en-US" altLang="zh-CN" dirty="0"/>
              <a:t>100*100</a:t>
            </a:r>
            <a:r>
              <a:rPr lang="zh-CN" altLang="en-US" dirty="0"/>
              <a:t>矩阵：</a:t>
            </a:r>
            <a:r>
              <a:rPr lang="en-US" altLang="zh-CN" dirty="0"/>
              <a:t>2135ms</a:t>
            </a:r>
            <a:endParaRPr lang="zh-CN" altLang="en-US" dirty="0"/>
          </a:p>
        </p:txBody>
      </p:sp>
      <p:sp>
        <p:nvSpPr>
          <p:cNvPr id="4" name="文本框 3">
            <a:extLst>
              <a:ext uri="{FF2B5EF4-FFF2-40B4-BE49-F238E27FC236}">
                <a16:creationId xmlns:a16="http://schemas.microsoft.com/office/drawing/2014/main" id="{EA5FD423-D879-4F77-8518-8E7E2108DF36}"/>
              </a:ext>
            </a:extLst>
          </p:cNvPr>
          <p:cNvSpPr txBox="1"/>
          <p:nvPr/>
        </p:nvSpPr>
        <p:spPr>
          <a:xfrm>
            <a:off x="6875252" y="1319842"/>
            <a:ext cx="4511615" cy="1200329"/>
          </a:xfrm>
          <a:prstGeom prst="rect">
            <a:avLst/>
          </a:prstGeom>
          <a:noFill/>
        </p:spPr>
        <p:txBody>
          <a:bodyPr wrap="square" rtlCol="0">
            <a:spAutoFit/>
          </a:bodyPr>
          <a:lstStyle/>
          <a:p>
            <a:r>
              <a:rPr lang="zh-CN" altLang="en-US" sz="1800" dirty="0">
                <a:solidFill>
                  <a:schemeClr val="tx1">
                    <a:lumMod val="95000"/>
                    <a:lumOff val="5000"/>
                  </a:schemeClr>
                </a:solidFill>
                <a:latin typeface="思源黑體 ExtraLight" panose="020B0200000000000000" charset="-120"/>
                <a:ea typeface="思源黑体 Light" panose="020B0300000000000000" charset="-122"/>
                <a:sym typeface="+mn-ea"/>
              </a:rPr>
              <a:t>序列模式挖掘问题</a:t>
            </a:r>
            <a:r>
              <a:rPr lang="en-US" altLang="zh-CN" sz="1800" dirty="0">
                <a:solidFill>
                  <a:schemeClr val="tx1">
                    <a:lumMod val="95000"/>
                    <a:lumOff val="5000"/>
                  </a:schemeClr>
                </a:solidFill>
                <a:latin typeface="思源黑體 ExtraLight" panose="020B0200000000000000" charset="-120"/>
                <a:ea typeface="思源黑体 Light" panose="020B0300000000000000" charset="-122"/>
                <a:sym typeface="+mn-ea"/>
              </a:rPr>
              <a:t>:</a:t>
            </a:r>
          </a:p>
          <a:p>
            <a:r>
              <a:rPr lang="en-US" altLang="zh-CN" sz="1800" dirty="0">
                <a:solidFill>
                  <a:schemeClr val="tx1">
                    <a:lumMod val="95000"/>
                    <a:lumOff val="5000"/>
                  </a:schemeClr>
                </a:solidFill>
                <a:latin typeface="思源黑體 ExtraLight" panose="020B0200000000000000" charset="-120"/>
                <a:ea typeface="思源黑体 Light" panose="020B0300000000000000" charset="-122"/>
                <a:sym typeface="+mn-ea"/>
              </a:rPr>
              <a:t>100</a:t>
            </a:r>
            <a:r>
              <a:rPr lang="zh-CN" altLang="en-US" dirty="0">
                <a:solidFill>
                  <a:schemeClr val="tx1">
                    <a:lumMod val="95000"/>
                    <a:lumOff val="5000"/>
                  </a:schemeClr>
                </a:solidFill>
                <a:latin typeface="思源黑體 ExtraLight" panose="020B0200000000000000" charset="-120"/>
                <a:ea typeface="思源黑体 Light" panose="020B0300000000000000" charset="-122"/>
                <a:sym typeface="+mn-ea"/>
              </a:rPr>
              <a:t>行数据：</a:t>
            </a:r>
            <a:r>
              <a:rPr lang="en-US" altLang="zh-CN" dirty="0">
                <a:solidFill>
                  <a:schemeClr val="tx1">
                    <a:lumMod val="95000"/>
                    <a:lumOff val="5000"/>
                  </a:schemeClr>
                </a:solidFill>
                <a:latin typeface="思源黑體 ExtraLight" panose="020B0200000000000000" charset="-120"/>
                <a:ea typeface="思源黑体 Light" panose="020B0300000000000000" charset="-122"/>
                <a:sym typeface="+mn-ea"/>
              </a:rPr>
              <a:t>32ms</a:t>
            </a:r>
          </a:p>
          <a:p>
            <a:r>
              <a:rPr lang="en-US" altLang="zh-CN" sz="1800" dirty="0">
                <a:solidFill>
                  <a:schemeClr val="tx1">
                    <a:lumMod val="95000"/>
                    <a:lumOff val="5000"/>
                  </a:schemeClr>
                </a:solidFill>
                <a:latin typeface="思源黑體 ExtraLight" panose="020B0200000000000000" charset="-120"/>
                <a:ea typeface="思源黑体 Light" panose="020B0300000000000000" charset="-122"/>
                <a:sym typeface="+mn-ea"/>
              </a:rPr>
              <a:t>1000</a:t>
            </a:r>
            <a:r>
              <a:rPr lang="zh-CN" altLang="en-US" sz="1800" dirty="0">
                <a:solidFill>
                  <a:schemeClr val="tx1">
                    <a:lumMod val="95000"/>
                    <a:lumOff val="5000"/>
                  </a:schemeClr>
                </a:solidFill>
                <a:latin typeface="思源黑體 ExtraLight" panose="020B0200000000000000" charset="-120"/>
                <a:ea typeface="思源黑体 Light" panose="020B0300000000000000" charset="-122"/>
                <a:sym typeface="+mn-ea"/>
              </a:rPr>
              <a:t>行数据：</a:t>
            </a:r>
            <a:r>
              <a:rPr lang="en-US" altLang="zh-CN" sz="1800" dirty="0">
                <a:solidFill>
                  <a:schemeClr val="tx1">
                    <a:lumMod val="95000"/>
                    <a:lumOff val="5000"/>
                  </a:schemeClr>
                </a:solidFill>
                <a:latin typeface="思源黑體 ExtraLight" panose="020B0200000000000000" charset="-120"/>
                <a:ea typeface="思源黑体 Light" panose="020B0300000000000000" charset="-122"/>
                <a:sym typeface="+mn-ea"/>
              </a:rPr>
              <a:t>1897ms</a:t>
            </a:r>
          </a:p>
          <a:p>
            <a:r>
              <a:rPr lang="en-US" altLang="zh-CN" dirty="0">
                <a:solidFill>
                  <a:schemeClr val="tx1">
                    <a:lumMod val="95000"/>
                    <a:lumOff val="5000"/>
                  </a:schemeClr>
                </a:solidFill>
                <a:latin typeface="思源黑體 ExtraLight" panose="020B0200000000000000" charset="-120"/>
                <a:ea typeface="思源黑体 Light" panose="020B0300000000000000" charset="-122"/>
                <a:sym typeface="+mn-ea"/>
              </a:rPr>
              <a:t>10000</a:t>
            </a:r>
            <a:r>
              <a:rPr lang="zh-CN" altLang="en-US" dirty="0">
                <a:solidFill>
                  <a:schemeClr val="tx1">
                    <a:lumMod val="95000"/>
                    <a:lumOff val="5000"/>
                  </a:schemeClr>
                </a:solidFill>
                <a:latin typeface="思源黑體 ExtraLight" panose="020B0200000000000000" charset="-120"/>
                <a:ea typeface="思源黑体 Light" panose="020B0300000000000000" charset="-122"/>
                <a:sym typeface="+mn-ea"/>
              </a:rPr>
              <a:t>行数据：</a:t>
            </a:r>
            <a:r>
              <a:rPr lang="en-US" altLang="zh-CN" dirty="0">
                <a:solidFill>
                  <a:schemeClr val="tx1">
                    <a:lumMod val="95000"/>
                    <a:lumOff val="5000"/>
                  </a:schemeClr>
                </a:solidFill>
                <a:latin typeface="思源黑體 ExtraLight" panose="020B0200000000000000" charset="-120"/>
                <a:ea typeface="思源黑体 Light" panose="020B0300000000000000" charset="-122"/>
                <a:sym typeface="+mn-ea"/>
              </a:rPr>
              <a:t>55603ms</a:t>
            </a:r>
            <a:endParaRPr lang="zh-CN" altLang="en-US" sz="1800" dirty="0">
              <a:solidFill>
                <a:schemeClr val="tx1">
                  <a:lumMod val="95000"/>
                  <a:lumOff val="5000"/>
                </a:schemeClr>
              </a:solidFill>
              <a:latin typeface="思源黑體 ExtraLight" panose="020B0200000000000000" charset="-120"/>
              <a:ea typeface="思源黑體 ExtraLight" panose="020B0200000000000000" charset="-120"/>
            </a:endParaRPr>
          </a:p>
        </p:txBody>
      </p:sp>
    </p:spTree>
    <p:custDataLst>
      <p:tags r:id="rId1"/>
    </p:custDataLst>
    <p:extLst>
      <p:ext uri="{BB962C8B-B14F-4D97-AF65-F5344CB8AC3E}">
        <p14:creationId xmlns:p14="http://schemas.microsoft.com/office/powerpoint/2010/main" val="1632734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35"/>
          <p:cNvSpPr txBox="1"/>
          <p:nvPr/>
        </p:nvSpPr>
        <p:spPr>
          <a:xfrm>
            <a:off x="5412105" y="3983355"/>
            <a:ext cx="1303020" cy="400110"/>
          </a:xfrm>
          <a:prstGeom prst="rect">
            <a:avLst/>
          </a:prstGeom>
          <a:solidFill>
            <a:schemeClr val="bg1">
              <a:lumMod val="75000"/>
            </a:schemeClr>
          </a:solidFill>
        </p:spPr>
        <p:txBody>
          <a:bodyPr wrap="square" rtlCol="0">
            <a:spAutoFit/>
          </a:bodyPr>
          <a:lstStyle/>
          <a:p>
            <a:pPr algn="ctr"/>
            <a:r>
              <a:rPr lang="zh-CN" altLang="en-US" sz="1000" dirty="0">
                <a:solidFill>
                  <a:schemeClr val="bg1"/>
                </a:solidFill>
                <a:latin typeface="思源黑體 ExtraLight" panose="020B0200000000000000" charset="-120"/>
                <a:ea typeface="思源黑體 ExtraLight" panose="020B0200000000000000" charset="-120"/>
              </a:rPr>
              <a:t>汇报人：王泽玺</a:t>
            </a:r>
          </a:p>
          <a:p>
            <a:pPr algn="ctr"/>
            <a:r>
              <a:rPr lang="zh-CN" altLang="en-US" sz="1000" dirty="0">
                <a:solidFill>
                  <a:schemeClr val="bg1"/>
                </a:solidFill>
                <a:latin typeface="思源黑體 ExtraLight" panose="020B0200000000000000" charset="-120"/>
                <a:ea typeface="思源黑體 ExtraLight" panose="020B0200000000000000" charset="-120"/>
              </a:rPr>
              <a:t>指导教师：刘全中</a:t>
            </a:r>
          </a:p>
        </p:txBody>
      </p:sp>
      <p:cxnSp>
        <p:nvCxnSpPr>
          <p:cNvPr id="8" name="直接连接符 7"/>
          <p:cNvCxnSpPr/>
          <p:nvPr/>
        </p:nvCxnSpPr>
        <p:spPr>
          <a:xfrm flipH="1">
            <a:off x="2994025" y="4109720"/>
            <a:ext cx="226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878955" y="4109720"/>
            <a:ext cx="230759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83965" y="2030730"/>
            <a:ext cx="5402580" cy="1568450"/>
          </a:xfrm>
          <a:prstGeom prst="rect">
            <a:avLst/>
          </a:prstGeom>
          <a:noFill/>
        </p:spPr>
        <p:txBody>
          <a:bodyPr wrap="square" rtlCol="0">
            <a:spAutoFit/>
          </a:bodyPr>
          <a:lstStyle/>
          <a:p>
            <a:pPr algn="ctr"/>
            <a:r>
              <a:rPr lang="zh-CN" altLang="en-US" sz="4800"/>
              <a:t>感谢</a:t>
            </a:r>
            <a:r>
              <a:rPr lang="zh-CN" altLang="en-US" sz="4800" dirty="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聆听！</a:t>
            </a:r>
          </a:p>
          <a:p>
            <a:pPr algn="ctr"/>
            <a:r>
              <a:rPr lang="zh-CN" altLang="en-US" sz="4800" dirty="0">
                <a:solidFill>
                  <a:schemeClr val="tx1"/>
                </a:solidFill>
                <a:latin typeface="思源黑體 ExtraLight" panose="020B0200000000000000" charset="-120"/>
                <a:ea typeface="思源黑體 ExtraLight" panose="020B0200000000000000" charset="-120"/>
                <a:cs typeface="思源黑体 Light" panose="020B0300000000000000" charset="-122"/>
                <a:sym typeface="+mn-ea"/>
              </a:rPr>
              <a:t>请老师批评指正！</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581660" y="125095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334135" y="-110744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9215755" y="594106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1131550" y="3582670"/>
            <a:ext cx="2432050" cy="196469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818765" y="4017010"/>
            <a:ext cx="1196975" cy="398780"/>
          </a:xfrm>
          <a:prstGeom prst="rect">
            <a:avLst/>
          </a:prstGeom>
          <a:noFill/>
        </p:spPr>
        <p:txBody>
          <a:bodyPr wrap="square" rtlCol="0">
            <a:spAutoFit/>
          </a:bodyPr>
          <a:lstStyle/>
          <a:p>
            <a:pPr algn="l"/>
            <a:r>
              <a:rPr lang="en-US" altLang="zh-CN" sz="2000">
                <a:solidFill>
                  <a:schemeClr val="tx1">
                    <a:lumMod val="85000"/>
                    <a:lumOff val="15000"/>
                  </a:schemeClr>
                </a:solidFill>
                <a:latin typeface="思源黑體 ExtraLight" panose="020B0200000000000000" charset="-120"/>
                <a:ea typeface="思源黑體 ExtraLight" panose="020B0200000000000000" charset="-120"/>
              </a:rPr>
              <a:t>03</a:t>
            </a:r>
          </a:p>
        </p:txBody>
      </p:sp>
      <p:sp>
        <p:nvSpPr>
          <p:cNvPr id="23" name="文本框 22"/>
          <p:cNvSpPr txBox="1"/>
          <p:nvPr/>
        </p:nvSpPr>
        <p:spPr>
          <a:xfrm>
            <a:off x="3315970" y="4083050"/>
            <a:ext cx="1886585" cy="276999"/>
          </a:xfrm>
          <a:prstGeom prst="rect">
            <a:avLst/>
          </a:prstGeom>
          <a:solidFill>
            <a:srgbClr val="FF0000"/>
          </a:solidFill>
        </p:spPr>
        <p:txBody>
          <a:bodyPr wrap="square" rtlCol="0">
            <a:spAutoFit/>
          </a:bodyPr>
          <a:lstStyle/>
          <a:p>
            <a:pPr algn="l"/>
            <a:r>
              <a:rPr lang="zh-CN" altLang="en-US" sz="1200" dirty="0">
                <a:solidFill>
                  <a:schemeClr val="bg1"/>
                </a:solidFill>
                <a:latin typeface="思源黑體 ExtraLight" panose="020B0200000000000000" charset="-120"/>
                <a:ea typeface="思源黑體 ExtraLight" panose="020B0200000000000000" charset="-120"/>
              </a:rPr>
              <a:t>      算法设计</a:t>
            </a:r>
          </a:p>
        </p:txBody>
      </p:sp>
      <p:sp>
        <p:nvSpPr>
          <p:cNvPr id="30" name="文本框 29"/>
          <p:cNvSpPr txBox="1"/>
          <p:nvPr/>
        </p:nvSpPr>
        <p:spPr>
          <a:xfrm>
            <a:off x="3141345" y="1598930"/>
            <a:ext cx="1196975" cy="583565"/>
          </a:xfrm>
          <a:prstGeom prst="rect">
            <a:avLst/>
          </a:prstGeom>
          <a:noFill/>
        </p:spPr>
        <p:txBody>
          <a:bodyPr wrap="square" rtlCol="0">
            <a:spAutoFit/>
          </a:bodyPr>
          <a:lstStyle/>
          <a:p>
            <a:pPr algn="l"/>
            <a:r>
              <a:rPr lang="zh-CN" altLang="en-US" sz="3200">
                <a:solidFill>
                  <a:schemeClr val="tx1">
                    <a:lumMod val="85000"/>
                    <a:lumOff val="15000"/>
                  </a:schemeClr>
                </a:solidFill>
                <a:latin typeface="思源黑體 ExtraLight" panose="020B0200000000000000" charset="-120"/>
                <a:ea typeface="思源黑體 ExtraLight" panose="020B0200000000000000" charset="-120"/>
              </a:rPr>
              <a:t>目录</a:t>
            </a:r>
          </a:p>
        </p:txBody>
      </p:sp>
      <p:sp>
        <p:nvSpPr>
          <p:cNvPr id="32" name="文本框 31"/>
          <p:cNvSpPr txBox="1"/>
          <p:nvPr/>
        </p:nvSpPr>
        <p:spPr>
          <a:xfrm>
            <a:off x="6447155" y="2430780"/>
            <a:ext cx="1196975" cy="398780"/>
          </a:xfrm>
          <a:prstGeom prst="rect">
            <a:avLst/>
          </a:prstGeom>
          <a:noFill/>
        </p:spPr>
        <p:txBody>
          <a:bodyPr wrap="square" rtlCol="0">
            <a:spAutoFit/>
          </a:bodyPr>
          <a:lstStyle/>
          <a:p>
            <a:pPr algn="l"/>
            <a:r>
              <a:rPr lang="en-US" altLang="zh-CN" sz="2000">
                <a:solidFill>
                  <a:schemeClr val="tx1">
                    <a:lumMod val="85000"/>
                    <a:lumOff val="15000"/>
                  </a:schemeClr>
                </a:solidFill>
                <a:latin typeface="思源黑體 ExtraLight" panose="020B0200000000000000" charset="-120"/>
                <a:ea typeface="思源黑體 ExtraLight" panose="020B0200000000000000" charset="-120"/>
              </a:rPr>
              <a:t>02</a:t>
            </a:r>
          </a:p>
        </p:txBody>
      </p:sp>
      <p:sp>
        <p:nvSpPr>
          <p:cNvPr id="37" name="文本框 36"/>
          <p:cNvSpPr txBox="1"/>
          <p:nvPr/>
        </p:nvSpPr>
        <p:spPr>
          <a:xfrm>
            <a:off x="6944360" y="2529840"/>
            <a:ext cx="1886585" cy="275590"/>
          </a:xfrm>
          <a:prstGeom prst="rect">
            <a:avLst/>
          </a:prstGeom>
          <a:solidFill>
            <a:srgbClr val="FF0000"/>
          </a:solidFill>
        </p:spPr>
        <p:txBody>
          <a:bodyPr wrap="square" rtlCol="0">
            <a:spAutoFit/>
          </a:bodyPr>
          <a:lstStyle/>
          <a:p>
            <a:pPr algn="l"/>
            <a:r>
              <a:rPr lang="en-US" altLang="zh-CN" sz="1200" dirty="0">
                <a:solidFill>
                  <a:schemeClr val="bg1"/>
                </a:solidFill>
                <a:latin typeface="思源黑體 ExtraLight" panose="020B0200000000000000" charset="-120"/>
                <a:ea typeface="思源黑體 ExtraLight" panose="020B0200000000000000" charset="-120"/>
                <a:cs typeface="Poppins SemiBold" charset="0"/>
                <a:sym typeface="+mn-ea"/>
              </a:rPr>
              <a:t>      </a:t>
            </a:r>
            <a:r>
              <a:rPr lang="zh-CN" altLang="en-US" sz="1200" dirty="0">
                <a:solidFill>
                  <a:schemeClr val="bg1"/>
                </a:solidFill>
                <a:latin typeface="思源黑體 ExtraLight" panose="020B0200000000000000" charset="-120"/>
                <a:ea typeface="思源黑體 ExtraLight" panose="020B0200000000000000" charset="-120"/>
                <a:cs typeface="Poppins SemiBold" charset="0"/>
                <a:sym typeface="+mn-ea"/>
              </a:rPr>
              <a:t>算法分析</a:t>
            </a:r>
          </a:p>
        </p:txBody>
      </p:sp>
      <p:pic>
        <p:nvPicPr>
          <p:cNvPr id="44" name="图片 43" descr="气泡图"/>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2800" y="4120515"/>
            <a:ext cx="200660" cy="200660"/>
          </a:xfrm>
          <a:prstGeom prst="rect">
            <a:avLst/>
          </a:prstGeom>
        </p:spPr>
      </p:pic>
      <p:pic>
        <p:nvPicPr>
          <p:cNvPr id="45" name="图片 44" descr="气泡图"/>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9285" y="2529840"/>
            <a:ext cx="200660" cy="200660"/>
          </a:xfrm>
          <a:prstGeom prst="rect">
            <a:avLst/>
          </a:prstGeom>
        </p:spPr>
      </p:pic>
      <p:sp>
        <p:nvSpPr>
          <p:cNvPr id="21" name="文本框 20">
            <a:extLst>
              <a:ext uri="{FF2B5EF4-FFF2-40B4-BE49-F238E27FC236}">
                <a16:creationId xmlns:a16="http://schemas.microsoft.com/office/drawing/2014/main" id="{2F37D8E2-C70C-4A43-BBA2-7CF08C80748F}"/>
              </a:ext>
            </a:extLst>
          </p:cNvPr>
          <p:cNvSpPr txBox="1"/>
          <p:nvPr/>
        </p:nvSpPr>
        <p:spPr>
          <a:xfrm>
            <a:off x="2818765" y="2433320"/>
            <a:ext cx="1196975" cy="398780"/>
          </a:xfrm>
          <a:prstGeom prst="rect">
            <a:avLst/>
          </a:prstGeom>
          <a:noFill/>
        </p:spPr>
        <p:txBody>
          <a:bodyPr wrap="square" rtlCol="0">
            <a:spAutoFit/>
          </a:bodyPr>
          <a:lstStyle/>
          <a:p>
            <a:pPr algn="l"/>
            <a:r>
              <a:rPr lang="en-US" altLang="zh-CN" sz="2000" dirty="0">
                <a:solidFill>
                  <a:schemeClr val="tx1">
                    <a:lumMod val="85000"/>
                    <a:lumOff val="15000"/>
                  </a:schemeClr>
                </a:solidFill>
                <a:latin typeface="思源黑體 ExtraLight" panose="020B0200000000000000" charset="-120"/>
                <a:ea typeface="思源黑體 ExtraLight" panose="020B0200000000000000" charset="-120"/>
              </a:rPr>
              <a:t>01</a:t>
            </a:r>
          </a:p>
        </p:txBody>
      </p:sp>
      <p:sp>
        <p:nvSpPr>
          <p:cNvPr id="22" name="文本框 21">
            <a:extLst>
              <a:ext uri="{FF2B5EF4-FFF2-40B4-BE49-F238E27FC236}">
                <a16:creationId xmlns:a16="http://schemas.microsoft.com/office/drawing/2014/main" id="{8DFEA2EF-5E86-475A-9582-EF0A9BC80840}"/>
              </a:ext>
            </a:extLst>
          </p:cNvPr>
          <p:cNvSpPr txBox="1"/>
          <p:nvPr/>
        </p:nvSpPr>
        <p:spPr>
          <a:xfrm>
            <a:off x="3315970" y="2499360"/>
            <a:ext cx="1886585" cy="275590"/>
          </a:xfrm>
          <a:prstGeom prst="rect">
            <a:avLst/>
          </a:prstGeom>
          <a:solidFill>
            <a:srgbClr val="FF0000"/>
          </a:solidFill>
        </p:spPr>
        <p:txBody>
          <a:bodyPr wrap="square" rtlCol="0">
            <a:spAutoFit/>
          </a:bodyPr>
          <a:lstStyle/>
          <a:p>
            <a:pPr algn="l"/>
            <a:r>
              <a:rPr lang="en-US" altLang="zh-CN" sz="1200" dirty="0">
                <a:solidFill>
                  <a:schemeClr val="bg1"/>
                </a:solidFill>
                <a:latin typeface="思源黑體 ExtraLight" panose="020B0200000000000000" charset="-120"/>
                <a:ea typeface="思源黑體 ExtraLight" panose="020B0200000000000000" charset="-120"/>
              </a:rPr>
              <a:t>      </a:t>
            </a:r>
            <a:r>
              <a:rPr lang="zh-CN" altLang="en-US" sz="1200" dirty="0">
                <a:solidFill>
                  <a:schemeClr val="bg1"/>
                </a:solidFill>
                <a:latin typeface="思源黑體 ExtraLight" panose="020B0200000000000000" charset="-120"/>
                <a:ea typeface="思源黑體 ExtraLight" panose="020B0200000000000000" charset="-120"/>
              </a:rPr>
              <a:t>问题描述与问题理解</a:t>
            </a:r>
          </a:p>
        </p:txBody>
      </p:sp>
      <p:pic>
        <p:nvPicPr>
          <p:cNvPr id="24" name="图片 43" descr="气泡图">
            <a:extLst>
              <a:ext uri="{FF2B5EF4-FFF2-40B4-BE49-F238E27FC236}">
                <a16:creationId xmlns:a16="http://schemas.microsoft.com/office/drawing/2014/main" id="{2D0E546A-1B05-46BC-958B-155A79AFC1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2800" y="2536825"/>
            <a:ext cx="200660" cy="200660"/>
          </a:xfrm>
          <a:prstGeom prst="rect">
            <a:avLst/>
          </a:prstGeom>
        </p:spPr>
      </p:pic>
      <p:sp>
        <p:nvSpPr>
          <p:cNvPr id="25" name="文本框 24">
            <a:extLst>
              <a:ext uri="{FF2B5EF4-FFF2-40B4-BE49-F238E27FC236}">
                <a16:creationId xmlns:a16="http://schemas.microsoft.com/office/drawing/2014/main" id="{62DF4265-081A-4EBB-8841-79AE27294614}"/>
              </a:ext>
            </a:extLst>
          </p:cNvPr>
          <p:cNvSpPr txBox="1"/>
          <p:nvPr/>
        </p:nvSpPr>
        <p:spPr>
          <a:xfrm>
            <a:off x="6447155" y="3960495"/>
            <a:ext cx="1196975" cy="398780"/>
          </a:xfrm>
          <a:prstGeom prst="rect">
            <a:avLst/>
          </a:prstGeom>
          <a:noFill/>
        </p:spPr>
        <p:txBody>
          <a:bodyPr wrap="square" rtlCol="0">
            <a:spAutoFit/>
          </a:bodyPr>
          <a:lstStyle/>
          <a:p>
            <a:pPr algn="l"/>
            <a:r>
              <a:rPr lang="en-US" altLang="zh-CN" sz="2000" dirty="0">
                <a:solidFill>
                  <a:schemeClr val="tx1">
                    <a:lumMod val="85000"/>
                    <a:lumOff val="15000"/>
                  </a:schemeClr>
                </a:solidFill>
                <a:latin typeface="思源黑體 ExtraLight" panose="020B0200000000000000" charset="-120"/>
                <a:ea typeface="思源黑體 ExtraLight" panose="020B0200000000000000" charset="-120"/>
              </a:rPr>
              <a:t>04</a:t>
            </a:r>
          </a:p>
        </p:txBody>
      </p:sp>
      <p:sp>
        <p:nvSpPr>
          <p:cNvPr id="26" name="文本框 25">
            <a:extLst>
              <a:ext uri="{FF2B5EF4-FFF2-40B4-BE49-F238E27FC236}">
                <a16:creationId xmlns:a16="http://schemas.microsoft.com/office/drawing/2014/main" id="{2E795771-EC9F-46E8-880E-6870D6C594D7}"/>
              </a:ext>
            </a:extLst>
          </p:cNvPr>
          <p:cNvSpPr txBox="1"/>
          <p:nvPr/>
        </p:nvSpPr>
        <p:spPr>
          <a:xfrm>
            <a:off x="6944360" y="4026535"/>
            <a:ext cx="1886585" cy="275590"/>
          </a:xfrm>
          <a:prstGeom prst="rect">
            <a:avLst/>
          </a:prstGeom>
          <a:solidFill>
            <a:srgbClr val="FF0000"/>
          </a:solidFill>
        </p:spPr>
        <p:txBody>
          <a:bodyPr wrap="square" rtlCol="0">
            <a:spAutoFit/>
          </a:bodyPr>
          <a:lstStyle/>
          <a:p>
            <a:pPr algn="l"/>
            <a:r>
              <a:rPr lang="zh-CN" altLang="en-US" sz="1200" dirty="0">
                <a:solidFill>
                  <a:schemeClr val="bg1"/>
                </a:solidFill>
                <a:latin typeface="思源黑體 ExtraLight" panose="020B0200000000000000" charset="-120"/>
                <a:ea typeface="思源黑體 ExtraLight" panose="020B0200000000000000" charset="-120"/>
              </a:rPr>
              <a:t>      算法复杂度分析</a:t>
            </a:r>
          </a:p>
        </p:txBody>
      </p:sp>
      <p:pic>
        <p:nvPicPr>
          <p:cNvPr id="27" name="图片 43" descr="气泡图">
            <a:extLst>
              <a:ext uri="{FF2B5EF4-FFF2-40B4-BE49-F238E27FC236}">
                <a16:creationId xmlns:a16="http://schemas.microsoft.com/office/drawing/2014/main" id="{DDB47E0F-5D00-4860-B9BE-5810C33DEB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89816" y="4064000"/>
            <a:ext cx="200660" cy="200660"/>
          </a:xfrm>
          <a:prstGeom prst="rect">
            <a:avLst/>
          </a:prstGeom>
        </p:spPr>
      </p:pic>
      <p:sp>
        <p:nvSpPr>
          <p:cNvPr id="19" name="文本框 18">
            <a:extLst>
              <a:ext uri="{FF2B5EF4-FFF2-40B4-BE49-F238E27FC236}">
                <a16:creationId xmlns:a16="http://schemas.microsoft.com/office/drawing/2014/main" id="{6F88C9B6-76E5-43EA-B62B-0E6A193A9F41}"/>
              </a:ext>
            </a:extLst>
          </p:cNvPr>
          <p:cNvSpPr txBox="1"/>
          <p:nvPr/>
        </p:nvSpPr>
        <p:spPr>
          <a:xfrm>
            <a:off x="2818765" y="5305677"/>
            <a:ext cx="1196975" cy="398780"/>
          </a:xfrm>
          <a:prstGeom prst="rect">
            <a:avLst/>
          </a:prstGeom>
          <a:noFill/>
        </p:spPr>
        <p:txBody>
          <a:bodyPr wrap="square" rtlCol="0">
            <a:spAutoFit/>
          </a:bodyPr>
          <a:lstStyle/>
          <a:p>
            <a:pPr algn="l"/>
            <a:r>
              <a:rPr lang="en-US" altLang="zh-CN" sz="2000" dirty="0">
                <a:solidFill>
                  <a:schemeClr val="tx1">
                    <a:lumMod val="85000"/>
                    <a:lumOff val="15000"/>
                  </a:schemeClr>
                </a:solidFill>
                <a:latin typeface="思源黑體 ExtraLight" panose="020B0200000000000000" charset="-120"/>
                <a:ea typeface="思源黑體 ExtraLight" panose="020B0200000000000000" charset="-120"/>
              </a:rPr>
              <a:t>05</a:t>
            </a:r>
          </a:p>
        </p:txBody>
      </p:sp>
      <p:sp>
        <p:nvSpPr>
          <p:cNvPr id="20" name="文本框 19">
            <a:extLst>
              <a:ext uri="{FF2B5EF4-FFF2-40B4-BE49-F238E27FC236}">
                <a16:creationId xmlns:a16="http://schemas.microsoft.com/office/drawing/2014/main" id="{7CADCE28-5162-4A9E-836E-3837E4DC59AE}"/>
              </a:ext>
            </a:extLst>
          </p:cNvPr>
          <p:cNvSpPr txBox="1"/>
          <p:nvPr/>
        </p:nvSpPr>
        <p:spPr>
          <a:xfrm>
            <a:off x="3315970" y="5371717"/>
            <a:ext cx="1886585" cy="275590"/>
          </a:xfrm>
          <a:prstGeom prst="rect">
            <a:avLst/>
          </a:prstGeom>
          <a:solidFill>
            <a:srgbClr val="FF0000"/>
          </a:solidFill>
        </p:spPr>
        <p:txBody>
          <a:bodyPr wrap="square" rtlCol="0">
            <a:spAutoFit/>
          </a:bodyPr>
          <a:lstStyle/>
          <a:p>
            <a:pPr algn="l"/>
            <a:r>
              <a:rPr lang="en-US" altLang="zh-CN" sz="1200" dirty="0">
                <a:solidFill>
                  <a:schemeClr val="bg1"/>
                </a:solidFill>
                <a:latin typeface="思源黑體 ExtraLight" panose="020B0200000000000000" charset="-120"/>
                <a:ea typeface="思源黑體 ExtraLight" panose="020B0200000000000000" charset="-120"/>
              </a:rPr>
              <a:t>      </a:t>
            </a:r>
            <a:r>
              <a:rPr lang="zh-CN" altLang="en-US" sz="1200" dirty="0">
                <a:solidFill>
                  <a:schemeClr val="bg1"/>
                </a:solidFill>
                <a:latin typeface="思源黑體 ExtraLight" panose="020B0200000000000000" charset="-120"/>
                <a:ea typeface="思源黑體 ExtraLight" panose="020B0200000000000000" charset="-120"/>
              </a:rPr>
              <a:t>算法运行分析</a:t>
            </a:r>
          </a:p>
        </p:txBody>
      </p:sp>
      <p:pic>
        <p:nvPicPr>
          <p:cNvPr id="28" name="图片 43" descr="气泡图">
            <a:extLst>
              <a:ext uri="{FF2B5EF4-FFF2-40B4-BE49-F238E27FC236}">
                <a16:creationId xmlns:a16="http://schemas.microsoft.com/office/drawing/2014/main" id="{2AC6507F-1924-4539-A61E-1467E6D156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2800" y="5409182"/>
            <a:ext cx="200660" cy="200660"/>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581660" y="125095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334135" y="-110744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9215755" y="594106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1131550" y="3582670"/>
            <a:ext cx="2432050" cy="196469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06520" y="2056765"/>
            <a:ext cx="1264920" cy="1014730"/>
          </a:xfrm>
          <a:prstGeom prst="rect">
            <a:avLst/>
          </a:prstGeom>
          <a:noFill/>
        </p:spPr>
        <p:txBody>
          <a:bodyPr wrap="square" rtlCol="0">
            <a:spAutoFit/>
          </a:bodyPr>
          <a:lstStyle/>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01</a:t>
            </a:r>
          </a:p>
        </p:txBody>
      </p:sp>
      <p:grpSp>
        <p:nvGrpSpPr>
          <p:cNvPr id="9" name="组合 8"/>
          <p:cNvGrpSpPr/>
          <p:nvPr/>
        </p:nvGrpSpPr>
        <p:grpSpPr>
          <a:xfrm>
            <a:off x="4000500" y="2339340"/>
            <a:ext cx="5076190" cy="1164590"/>
            <a:chOff x="6300" y="3684"/>
            <a:chExt cx="7994"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6150" cy="921"/>
            </a:xfrm>
            <a:prstGeom prst="rect">
              <a:avLst/>
            </a:prstGeom>
            <a:noFill/>
          </p:spPr>
          <p:txBody>
            <a:bodyPr wrap="square" rtlCol="0">
              <a:spAutoFit/>
            </a:bodyPr>
            <a:lstStyle/>
            <a:p>
              <a:pPr algn="l"/>
              <a:r>
                <a:rPr lang="zh-CN" altLang="en-US" sz="3200" dirty="0">
                  <a:latin typeface="思源黑体 Light" panose="020B0300000000000000" charset="-122"/>
                  <a:ea typeface="思源黑体 Light" panose="020B0300000000000000" charset="-122"/>
                </a:rPr>
                <a:t>问题描述与问题理解</a:t>
              </a:r>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47420" y="334328"/>
            <a:ext cx="2122170"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问题描述与问题理解</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19AB6EE3-69E4-488D-B2AA-A12A5DDBA6FF}"/>
              </a:ext>
            </a:extLst>
          </p:cNvPr>
          <p:cNvSpPr txBox="1"/>
          <p:nvPr/>
        </p:nvSpPr>
        <p:spPr>
          <a:xfrm>
            <a:off x="10183495" y="390088"/>
            <a:ext cx="2122170" cy="307777"/>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农场灌溉问题</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sp>
        <p:nvSpPr>
          <p:cNvPr id="16" name="文本框 15">
            <a:extLst>
              <a:ext uri="{FF2B5EF4-FFF2-40B4-BE49-F238E27FC236}">
                <a16:creationId xmlns:a16="http://schemas.microsoft.com/office/drawing/2014/main" id="{DEA39D1A-D2C6-49A2-8B26-64665FBA8334}"/>
              </a:ext>
            </a:extLst>
          </p:cNvPr>
          <p:cNvSpPr txBox="1"/>
          <p:nvPr/>
        </p:nvSpPr>
        <p:spPr>
          <a:xfrm>
            <a:off x="724619" y="1431986"/>
            <a:ext cx="4925683" cy="1938992"/>
          </a:xfrm>
          <a:prstGeom prst="rect">
            <a:avLst/>
          </a:prstGeom>
          <a:noFill/>
        </p:spPr>
        <p:txBody>
          <a:bodyPr wrap="square" rtlCol="0">
            <a:spAutoFit/>
          </a:bodyPr>
          <a:lstStyle/>
          <a:p>
            <a:r>
              <a:rPr lang="zh-CN" altLang="en-US" sz="1200" kern="100" dirty="0">
                <a:ea typeface="宋体" panose="02010600030101010101" pitchFamily="2" charset="-122"/>
                <a:cs typeface="Times New Roman" panose="02020603050405020304" pitchFamily="18" charset="0"/>
              </a:rPr>
              <a:t>问题描述：</a:t>
            </a:r>
            <a:endParaRPr lang="en-US" altLang="zh-CN" sz="1200" kern="100" dirty="0">
              <a:ea typeface="宋体" panose="02010600030101010101" pitchFamily="2" charset="-122"/>
              <a:cs typeface="Times New Roman" panose="02020603050405020304" pitchFamily="18" charset="0"/>
            </a:endParaRPr>
          </a:p>
          <a:p>
            <a:r>
              <a:rPr lang="zh-CN" altLang="zh-CN" sz="1200" kern="100" dirty="0">
                <a:effectLst/>
                <a:ea typeface="宋体" panose="02010600030101010101" pitchFamily="2" charset="-122"/>
                <a:cs typeface="Times New Roman" panose="02020603050405020304" pitchFamily="18" charset="0"/>
              </a:rPr>
              <a:t>一农场由图所示的十一种小方块组成，蓝色线条为灌溉渠。若相邻两块的灌溉渠相连则只需一口水井灌溉。方块类型与示例如</a:t>
            </a:r>
            <a:r>
              <a:rPr lang="zh-CN" altLang="en-US" sz="1200" kern="100" dirty="0">
                <a:effectLst/>
                <a:ea typeface="宋体" panose="02010600030101010101" pitchFamily="2" charset="-122"/>
                <a:cs typeface="Times New Roman" panose="02020603050405020304" pitchFamily="18" charset="0"/>
              </a:rPr>
              <a:t>左图</a:t>
            </a:r>
            <a:r>
              <a:rPr lang="zh-CN" altLang="zh-CN" sz="1200" kern="100" dirty="0">
                <a:effectLst/>
                <a:ea typeface="宋体" panose="02010600030101010101" pitchFamily="2" charset="-122"/>
                <a:cs typeface="Times New Roman" panose="02020603050405020304" pitchFamily="18" charset="0"/>
              </a:rPr>
              <a:t>所示</a:t>
            </a:r>
            <a:endParaRPr lang="en-US" altLang="zh-CN" sz="1200" kern="100" dirty="0">
              <a:effectLst/>
              <a:ea typeface="宋体" panose="02010600030101010101" pitchFamily="2" charset="-122"/>
              <a:cs typeface="Times New Roman" panose="02020603050405020304" pitchFamily="18" charset="0"/>
            </a:endParaRPr>
          </a:p>
          <a:p>
            <a:endParaRPr lang="en-US" altLang="zh-CN" sz="1200" kern="100" dirty="0">
              <a:ea typeface="宋体" panose="02010600030101010101" pitchFamily="2" charset="-122"/>
              <a:cs typeface="Times New Roman" panose="02020603050405020304" pitchFamily="18" charset="0"/>
            </a:endParaRPr>
          </a:p>
          <a:p>
            <a:r>
              <a:rPr lang="zh-CN" altLang="en-US" sz="1200" kern="100" dirty="0">
                <a:ea typeface="宋体" panose="02010600030101010101" pitchFamily="2" charset="-122"/>
                <a:cs typeface="Times New Roman" panose="02020603050405020304" pitchFamily="18" charset="0"/>
              </a:rPr>
              <a:t>要求：</a:t>
            </a:r>
            <a:endParaRPr lang="en-US" altLang="zh-CN" sz="1200" kern="100" dirty="0">
              <a:ea typeface="宋体" panose="02010600030101010101" pitchFamily="2" charset="-122"/>
              <a:cs typeface="Times New Roman" panose="02020603050405020304" pitchFamily="18" charset="0"/>
            </a:endParaRPr>
          </a:p>
          <a:p>
            <a:pPr indent="266700" algn="just"/>
            <a:r>
              <a:rPr lang="zh-CN" altLang="zh-CN" sz="1200" kern="100" dirty="0">
                <a:effectLst/>
                <a:latin typeface="Times New Roman" panose="02020603050405020304" pitchFamily="18" charset="0"/>
                <a:ea typeface="宋体" panose="02010600030101010101" pitchFamily="2" charset="-122"/>
              </a:rPr>
              <a:t>输入：</a:t>
            </a:r>
          </a:p>
          <a:p>
            <a:pPr indent="266700" algn="just"/>
            <a:r>
              <a:rPr lang="zh-CN" altLang="zh-CN" sz="1200" kern="100" dirty="0">
                <a:effectLst/>
                <a:latin typeface="Times New Roman" panose="02020603050405020304" pitchFamily="18" charset="0"/>
                <a:ea typeface="宋体" panose="02010600030101010101" pitchFamily="2" charset="-122"/>
              </a:rPr>
              <a:t>给出若干由字母表示的最大不超过</a:t>
            </a:r>
            <a:r>
              <a:rPr lang="en-US" altLang="zh-CN" sz="1200" kern="100" dirty="0">
                <a:effectLst/>
                <a:latin typeface="Times New Roman" panose="02020603050405020304" pitchFamily="18" charset="0"/>
                <a:ea typeface="宋体" panose="02010600030101010101" pitchFamily="2" charset="-122"/>
              </a:rPr>
              <a:t>50×50</a:t>
            </a:r>
            <a:r>
              <a:rPr lang="zh-CN" altLang="zh-CN" sz="1200" kern="100" dirty="0">
                <a:effectLst/>
                <a:latin typeface="Times New Roman" panose="02020603050405020304" pitchFamily="18" charset="0"/>
                <a:ea typeface="宋体" panose="02010600030101010101" pitchFamily="2" charset="-122"/>
              </a:rPr>
              <a:t>具体由</a:t>
            </a:r>
            <a:r>
              <a:rPr lang="en-US" altLang="zh-CN" sz="1200" kern="100" dirty="0">
                <a:effectLst/>
                <a:latin typeface="Times New Roman" panose="02020603050405020304" pitchFamily="18" charset="0"/>
                <a:ea typeface="宋体" panose="02010600030101010101" pitchFamily="2" charset="-122"/>
              </a:rPr>
              <a:t>(m</a:t>
            </a:r>
            <a:r>
              <a:rPr lang="zh-CN" altLang="zh-CN" sz="1200" kern="100" dirty="0">
                <a:effectLst/>
                <a:latin typeface="Times New Roman" panose="02020603050405020304" pitchFamily="18" charset="0"/>
                <a:ea typeface="宋体" panose="02010600030101010101" pitchFamily="2" charset="-122"/>
              </a:rPr>
              <a:t>，</a:t>
            </a:r>
            <a:r>
              <a:rPr lang="en-US" altLang="zh-CN" sz="1200" kern="100" dirty="0">
                <a:effectLst/>
                <a:latin typeface="Times New Roman" panose="02020603050405020304" pitchFamily="18" charset="0"/>
                <a:ea typeface="宋体" panose="02010600030101010101" pitchFamily="2" charset="-122"/>
              </a:rPr>
              <a:t>n)</a:t>
            </a:r>
            <a:r>
              <a:rPr lang="zh-CN" altLang="zh-CN" sz="1200" kern="100" dirty="0">
                <a:effectLst/>
                <a:latin typeface="Times New Roman" panose="02020603050405020304" pitchFamily="18" charset="0"/>
                <a:ea typeface="宋体" panose="02010600030101010101" pitchFamily="2" charset="-122"/>
              </a:rPr>
              <a:t>表示的农场图</a:t>
            </a:r>
          </a:p>
          <a:p>
            <a:pPr indent="266700" algn="just"/>
            <a:r>
              <a:rPr lang="zh-CN" altLang="zh-CN" sz="1200" kern="100" dirty="0">
                <a:effectLst/>
                <a:latin typeface="Times New Roman" panose="02020603050405020304" pitchFamily="18" charset="0"/>
                <a:ea typeface="宋体" panose="02010600030101010101" pitchFamily="2" charset="-122"/>
              </a:rPr>
              <a:t>输出：</a:t>
            </a:r>
            <a:r>
              <a:rPr lang="zh-CN" altLang="zh-CN" sz="1200" kern="100" dirty="0">
                <a:effectLst/>
                <a:ea typeface="宋体" panose="02010600030101010101" pitchFamily="2" charset="-122"/>
                <a:cs typeface="Times New Roman" panose="02020603050405020304" pitchFamily="18" charset="0"/>
              </a:rPr>
              <a:t>编程求出最小需要打的井数。每个测例的输出占一行。当</a:t>
            </a:r>
            <a:r>
              <a:rPr lang="en-US" altLang="zh-CN" sz="1200" kern="100" dirty="0">
                <a:effectLst/>
                <a:ea typeface="宋体" panose="02010600030101010101" pitchFamily="2" charset="-122"/>
                <a:cs typeface="Times New Roman" panose="02020603050405020304" pitchFamily="18" charset="0"/>
              </a:rPr>
              <a:t>M=N=-1</a:t>
            </a:r>
            <a:r>
              <a:rPr lang="zh-CN" altLang="zh-CN" sz="1200" kern="100" dirty="0">
                <a:effectLst/>
                <a:ea typeface="宋体" panose="02010600030101010101" pitchFamily="2" charset="-122"/>
                <a:cs typeface="Times New Roman" panose="02020603050405020304" pitchFamily="18" charset="0"/>
              </a:rPr>
              <a:t>时结束程序</a:t>
            </a:r>
            <a:endParaRPr lang="zh-CN" altLang="en-US" sz="1200" dirty="0"/>
          </a:p>
        </p:txBody>
      </p:sp>
      <p:pic>
        <p:nvPicPr>
          <p:cNvPr id="1031" name="Picture 7">
            <a:extLst>
              <a:ext uri="{FF2B5EF4-FFF2-40B4-BE49-F238E27FC236}">
                <a16:creationId xmlns:a16="http://schemas.microsoft.com/office/drawing/2014/main" id="{690C5AD6-C134-474A-9C8F-94CCCC52E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302" y="1488537"/>
            <a:ext cx="4427537"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文本框 80">
            <a:extLst>
              <a:ext uri="{FF2B5EF4-FFF2-40B4-BE49-F238E27FC236}">
                <a16:creationId xmlns:a16="http://schemas.microsoft.com/office/drawing/2014/main" id="{8BAD9F49-2C60-4AD5-8C90-2C10AEAB4B2B}"/>
              </a:ext>
            </a:extLst>
          </p:cNvPr>
          <p:cNvSpPr txBox="1"/>
          <p:nvPr/>
        </p:nvSpPr>
        <p:spPr>
          <a:xfrm>
            <a:off x="724619" y="3815367"/>
            <a:ext cx="4925683" cy="1200329"/>
          </a:xfrm>
          <a:prstGeom prst="rect">
            <a:avLst/>
          </a:prstGeom>
          <a:noFill/>
        </p:spPr>
        <p:txBody>
          <a:bodyPr wrap="square" rtlCol="0">
            <a:spAutoFit/>
          </a:bodyPr>
          <a:lstStyle/>
          <a:p>
            <a:r>
              <a:rPr lang="zh-CN" altLang="en-US" sz="1200" kern="100" dirty="0">
                <a:ea typeface="宋体" panose="02010600030101010101" pitchFamily="2" charset="-122"/>
                <a:cs typeface="Times New Roman" panose="02020603050405020304" pitchFamily="18" charset="0"/>
              </a:rPr>
              <a:t>问题理解：</a:t>
            </a:r>
            <a:endParaRPr lang="en-US" altLang="zh-CN" sz="1200" kern="100" dirty="0">
              <a:ea typeface="宋体" panose="02010600030101010101" pitchFamily="2" charset="-122"/>
              <a:cs typeface="Times New Roman" panose="02020603050405020304" pitchFamily="18" charset="0"/>
            </a:endParaRPr>
          </a:p>
          <a:p>
            <a:r>
              <a:rPr lang="zh-CN" altLang="en-US" sz="1200" kern="100" dirty="0">
                <a:ea typeface="宋体" panose="02010600030101010101" pitchFamily="2" charset="-122"/>
                <a:cs typeface="Times New Roman" panose="02020603050405020304" pitchFamily="18" charset="0"/>
              </a:rPr>
              <a:t>每个方块上的有灌溉渠，如果块与块之间的灌溉渠可以连通，这两个块就只用修建一个水井。所以只需要对每个方块的上下左右四个方向是否含有灌溉渠进行标记，再进行</a:t>
            </a:r>
            <a:r>
              <a:rPr lang="en-US" altLang="zh-CN" sz="1200" kern="100" dirty="0" err="1">
                <a:ea typeface="宋体" panose="02010600030101010101" pitchFamily="2" charset="-122"/>
                <a:cs typeface="Times New Roman" panose="02020603050405020304" pitchFamily="18" charset="0"/>
              </a:rPr>
              <a:t>dfs</a:t>
            </a:r>
            <a:r>
              <a:rPr lang="zh-CN" altLang="en-US" sz="1200" kern="100" dirty="0">
                <a:ea typeface="宋体" panose="02010600030101010101" pitchFamily="2" charset="-122"/>
                <a:cs typeface="Times New Roman" panose="02020603050405020304" pitchFamily="18" charset="0"/>
              </a:rPr>
              <a:t>只有灌溉渠连通的方块之间才能进行扩展。所以每一次</a:t>
            </a:r>
            <a:r>
              <a:rPr lang="en-US" altLang="zh-CN" sz="1200" kern="100" dirty="0" err="1">
                <a:ea typeface="宋体" panose="02010600030101010101" pitchFamily="2" charset="-122"/>
                <a:cs typeface="Times New Roman" panose="02020603050405020304" pitchFamily="18" charset="0"/>
              </a:rPr>
              <a:t>dfs</a:t>
            </a:r>
            <a:r>
              <a:rPr lang="zh-CN" altLang="en-US" sz="1200" kern="100" dirty="0">
                <a:ea typeface="宋体" panose="02010600030101010101" pitchFamily="2" charset="-122"/>
                <a:cs typeface="Times New Roman" panose="02020603050405020304" pitchFamily="18" charset="0"/>
              </a:rPr>
              <a:t>就会将可以连通的一个子集找出来。遍历所有结点，就可以得到需要修建的井的个数。</a:t>
            </a:r>
            <a:endParaRPr lang="en-US" altLang="zh-CN" sz="1200" kern="100" dirty="0">
              <a:ea typeface="宋体" panose="02010600030101010101" pitchFamily="2" charset="-122"/>
              <a:cs typeface="Times New Roman" panose="02020603050405020304" pitchFamily="18"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47420" y="334328"/>
            <a:ext cx="2122170" cy="306705"/>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问题描述与问题理解</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19AB6EE3-69E4-488D-B2AA-A12A5DDBA6FF}"/>
              </a:ext>
            </a:extLst>
          </p:cNvPr>
          <p:cNvSpPr txBox="1"/>
          <p:nvPr/>
        </p:nvSpPr>
        <p:spPr>
          <a:xfrm>
            <a:off x="9888855" y="371030"/>
            <a:ext cx="2122170" cy="307777"/>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序列模式挖掘问题</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sp>
        <p:nvSpPr>
          <p:cNvPr id="81" name="文本框 80">
            <a:extLst>
              <a:ext uri="{FF2B5EF4-FFF2-40B4-BE49-F238E27FC236}">
                <a16:creationId xmlns:a16="http://schemas.microsoft.com/office/drawing/2014/main" id="{8BAD9F49-2C60-4AD5-8C90-2C10AEAB4B2B}"/>
              </a:ext>
            </a:extLst>
          </p:cNvPr>
          <p:cNvSpPr txBox="1"/>
          <p:nvPr/>
        </p:nvSpPr>
        <p:spPr>
          <a:xfrm>
            <a:off x="724619" y="3815367"/>
            <a:ext cx="4925683" cy="2123658"/>
          </a:xfrm>
          <a:prstGeom prst="rect">
            <a:avLst/>
          </a:prstGeom>
          <a:noFill/>
        </p:spPr>
        <p:txBody>
          <a:bodyPr wrap="square" rtlCol="0">
            <a:spAutoFit/>
          </a:bodyPr>
          <a:lstStyle/>
          <a:p>
            <a:r>
              <a:rPr lang="zh-CN" altLang="en-US" sz="1200" kern="100" dirty="0">
                <a:ea typeface="宋体" panose="02010600030101010101" pitchFamily="2" charset="-122"/>
                <a:cs typeface="Times New Roman" panose="02020603050405020304" pitchFamily="18" charset="0"/>
              </a:rPr>
              <a:t>问题理解：</a:t>
            </a:r>
            <a:endParaRPr lang="en-US" altLang="zh-CN" sz="1200" kern="100" dirty="0">
              <a:ea typeface="宋体" panose="02010600030101010101" pitchFamily="2" charset="-122"/>
              <a:cs typeface="Times New Roman" panose="02020603050405020304" pitchFamily="18" charset="0"/>
            </a:endParaRPr>
          </a:p>
          <a:p>
            <a:r>
              <a:rPr lang="zh-CN" altLang="en-US" sz="1200" kern="100" dirty="0">
                <a:ea typeface="宋体" panose="02010600030101010101" pitchFamily="2" charset="-122"/>
                <a:cs typeface="Times New Roman" panose="02020603050405020304" pitchFamily="18" charset="0"/>
              </a:rPr>
              <a:t>使用</a:t>
            </a:r>
            <a:r>
              <a:rPr lang="en-US" altLang="zh-CN" sz="1200" kern="100" dirty="0" err="1">
                <a:ea typeface="宋体" panose="02010600030101010101" pitchFamily="2" charset="-122"/>
                <a:cs typeface="Times New Roman" panose="02020603050405020304" pitchFamily="18" charset="0"/>
              </a:rPr>
              <a:t>Apriori</a:t>
            </a:r>
            <a:r>
              <a:rPr lang="zh-CN" altLang="en-US" sz="1200" kern="100" dirty="0">
                <a:ea typeface="宋体" panose="02010600030101010101" pitchFamily="2" charset="-122"/>
                <a:cs typeface="Times New Roman" panose="02020603050405020304" pitchFamily="18" charset="0"/>
              </a:rPr>
              <a:t>算法对问题该问题进行求解，将源数据集转化为频繁项集，</a:t>
            </a:r>
            <a:r>
              <a:rPr lang="en-US" altLang="zh-CN" sz="1200" kern="100" dirty="0" err="1">
                <a:ea typeface="宋体" panose="02010600030101010101" pitchFamily="2" charset="-122"/>
                <a:cs typeface="Times New Roman" panose="02020603050405020304" pitchFamily="18" charset="0"/>
              </a:rPr>
              <a:t>Aprioir</a:t>
            </a:r>
            <a:r>
              <a:rPr lang="zh-CN" altLang="en-US" sz="1200" kern="100" dirty="0">
                <a:ea typeface="宋体" panose="02010600030101010101" pitchFamily="2" charset="-122"/>
                <a:cs typeface="Times New Roman" panose="02020603050405020304" pitchFamily="18" charset="0"/>
              </a:rPr>
              <a:t>算法支持的格式，如图</a:t>
            </a:r>
            <a:r>
              <a:rPr lang="en-US" altLang="zh-CN" sz="1200" kern="100" dirty="0">
                <a:ea typeface="宋体" panose="02010600030101010101" pitchFamily="2" charset="-122"/>
                <a:cs typeface="Times New Roman" panose="02020603050405020304" pitchFamily="18" charset="0"/>
              </a:rPr>
              <a:t>2</a:t>
            </a:r>
            <a:r>
              <a:rPr lang="zh-CN" altLang="en-US" sz="1200" kern="100" dirty="0">
                <a:ea typeface="宋体" panose="02010600030101010101" pitchFamily="2" charset="-122"/>
                <a:cs typeface="Times New Roman" panose="02020603050405020304" pitchFamily="18" charset="0"/>
              </a:rPr>
              <a:t>所示。</a:t>
            </a:r>
            <a:endParaRPr lang="en-US" altLang="zh-CN" sz="1200" kern="100" dirty="0">
              <a:ea typeface="宋体" panose="02010600030101010101" pitchFamily="2" charset="-122"/>
              <a:cs typeface="Times New Roman" panose="02020603050405020304" pitchFamily="18" charset="0"/>
            </a:endParaRPr>
          </a:p>
          <a:p>
            <a:r>
              <a:rPr lang="en-US" altLang="zh-CN" sz="1200" kern="100" dirty="0" err="1">
                <a:ea typeface="宋体" panose="02010600030101010101" pitchFamily="2" charset="-122"/>
                <a:cs typeface="Times New Roman" panose="02020603050405020304" pitchFamily="18" charset="0"/>
              </a:rPr>
              <a:t>Aprioir</a:t>
            </a:r>
            <a:r>
              <a:rPr lang="zh-CN" altLang="en-US" sz="1200" kern="100" dirty="0">
                <a:ea typeface="宋体" panose="02010600030101010101" pitchFamily="2" charset="-122"/>
                <a:cs typeface="Times New Roman" panose="02020603050405020304" pitchFamily="18" charset="0"/>
              </a:rPr>
              <a:t>算法用于解决大规模数据集的关联分析问题，</a:t>
            </a:r>
            <a:r>
              <a:rPr lang="en-US" altLang="zh-CN" sz="1200" kern="100" dirty="0" err="1">
                <a:ea typeface="宋体" panose="02010600030101010101" pitchFamily="2" charset="-122"/>
                <a:cs typeface="Times New Roman" panose="02020603050405020304" pitchFamily="18" charset="0"/>
              </a:rPr>
              <a:t>Apriori</a:t>
            </a:r>
            <a:r>
              <a:rPr lang="zh-CN" altLang="en-US" sz="1200" kern="100" dirty="0">
                <a:ea typeface="宋体" panose="02010600030101010101" pitchFamily="2" charset="-122"/>
                <a:cs typeface="Times New Roman" panose="02020603050405020304" pitchFamily="18" charset="0"/>
              </a:rPr>
              <a:t>算法的主要思想如下：</a:t>
            </a:r>
            <a:endParaRPr lang="en-US" altLang="zh-CN" sz="1200" kern="100" dirty="0">
              <a:ea typeface="宋体" panose="02010600030101010101" pitchFamily="2" charset="-122"/>
              <a:cs typeface="Times New Roman" panose="02020603050405020304" pitchFamily="18" charset="0"/>
            </a:endParaRPr>
          </a:p>
          <a:p>
            <a:r>
              <a:rPr lang="en-US" altLang="zh-CN" sz="1200" kern="100" dirty="0" err="1">
                <a:ea typeface="宋体" panose="02010600030101010101" pitchFamily="2" charset="-122"/>
                <a:cs typeface="Times New Roman" panose="02020603050405020304" pitchFamily="18" charset="0"/>
              </a:rPr>
              <a:t>Apriori</a:t>
            </a:r>
            <a:r>
              <a:rPr lang="zh-CN" altLang="zh-CN" sz="1200" kern="100" dirty="0">
                <a:ea typeface="宋体" panose="02010600030101010101" pitchFamily="2" charset="-122"/>
                <a:cs typeface="Times New Roman" panose="02020603050405020304" pitchFamily="18" charset="0"/>
              </a:rPr>
              <a:t>定律</a:t>
            </a:r>
            <a:r>
              <a:rPr lang="en-US" altLang="zh-CN" sz="1200" kern="100" dirty="0">
                <a:ea typeface="宋体" panose="02010600030101010101" pitchFamily="2" charset="-122"/>
                <a:cs typeface="Times New Roman" panose="02020603050405020304" pitchFamily="18" charset="0"/>
              </a:rPr>
              <a:t>1</a:t>
            </a:r>
            <a:r>
              <a:rPr lang="zh-CN" altLang="zh-CN" sz="1200" kern="100" dirty="0">
                <a:ea typeface="宋体" panose="02010600030101010101" pitchFamily="2" charset="-122"/>
                <a:cs typeface="Times New Roman" panose="02020603050405020304" pitchFamily="18" charset="0"/>
              </a:rPr>
              <a:t>：如果一个集合是频繁项集，则它的所有子集都是频繁项集</a:t>
            </a:r>
            <a:endParaRPr lang="en-US" altLang="zh-CN" sz="1200" kern="100" dirty="0">
              <a:ea typeface="宋体" panose="02010600030101010101" pitchFamily="2" charset="-122"/>
              <a:cs typeface="Times New Roman" panose="02020603050405020304" pitchFamily="18" charset="0"/>
            </a:endParaRPr>
          </a:p>
          <a:p>
            <a:r>
              <a:rPr lang="en-US" altLang="zh-CN" sz="1200" kern="100" dirty="0" err="1">
                <a:ea typeface="宋体" panose="02010600030101010101" pitchFamily="2" charset="-122"/>
                <a:cs typeface="Times New Roman" panose="02020603050405020304" pitchFamily="18" charset="0"/>
              </a:rPr>
              <a:t>Apriori</a:t>
            </a:r>
            <a:r>
              <a:rPr lang="zh-CN" altLang="zh-CN" sz="1200" kern="100" dirty="0">
                <a:ea typeface="宋体" panose="02010600030101010101" pitchFamily="2" charset="-122"/>
                <a:cs typeface="Times New Roman" panose="02020603050405020304" pitchFamily="18" charset="0"/>
              </a:rPr>
              <a:t>定律</a:t>
            </a:r>
            <a:r>
              <a:rPr lang="en-US" altLang="zh-CN" sz="1200" kern="100" dirty="0">
                <a:ea typeface="宋体" panose="02010600030101010101" pitchFamily="2" charset="-122"/>
                <a:cs typeface="Times New Roman" panose="02020603050405020304" pitchFamily="18" charset="0"/>
              </a:rPr>
              <a:t>2</a:t>
            </a:r>
            <a:r>
              <a:rPr lang="zh-CN" altLang="zh-CN" sz="1200" kern="100" dirty="0">
                <a:ea typeface="宋体" panose="02010600030101010101" pitchFamily="2" charset="-122"/>
                <a:cs typeface="Times New Roman" panose="02020603050405020304" pitchFamily="18" charset="0"/>
              </a:rPr>
              <a:t>：如果一个集合不是频繁项集，则它的所有超集都不是频繁项集</a:t>
            </a:r>
          </a:p>
          <a:p>
            <a:r>
              <a:rPr lang="zh-CN" altLang="en-US" sz="1200" kern="100" dirty="0">
                <a:ea typeface="宋体" panose="02010600030101010101" pitchFamily="2" charset="-122"/>
                <a:cs typeface="Times New Roman" panose="02020603050405020304" pitchFamily="18" charset="0"/>
              </a:rPr>
              <a:t>依据这两个定律，不断地对数据集进行扫描、筛选，最后得出最终的频繁项集</a:t>
            </a:r>
            <a:endParaRPr lang="en-US" altLang="zh-CN" sz="1200" kern="100" dirty="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89F1EA9B-F65D-46D2-86C2-A9B4655AEAD8}"/>
              </a:ext>
            </a:extLst>
          </p:cNvPr>
          <p:cNvSpPr txBox="1"/>
          <p:nvPr/>
        </p:nvSpPr>
        <p:spPr>
          <a:xfrm>
            <a:off x="724618" y="1446289"/>
            <a:ext cx="4925683" cy="1015663"/>
          </a:xfrm>
          <a:prstGeom prst="rect">
            <a:avLst/>
          </a:prstGeom>
          <a:noFill/>
        </p:spPr>
        <p:txBody>
          <a:bodyPr wrap="square" rtlCol="0">
            <a:spAutoFit/>
          </a:bodyPr>
          <a:lstStyle/>
          <a:p>
            <a:r>
              <a:rPr lang="zh-CN" altLang="en-US" sz="1200" kern="100" dirty="0">
                <a:ea typeface="宋体" panose="02010600030101010101" pitchFamily="2" charset="-122"/>
                <a:cs typeface="Times New Roman" panose="02020603050405020304" pitchFamily="18" charset="0"/>
              </a:rPr>
              <a:t>问题描述：</a:t>
            </a:r>
            <a:endParaRPr lang="en-US" altLang="zh-CN" sz="1200" kern="100" dirty="0">
              <a:ea typeface="宋体" panose="02010600030101010101" pitchFamily="2" charset="-122"/>
              <a:cs typeface="Times New Roman" panose="02020603050405020304" pitchFamily="18" charset="0"/>
            </a:endParaRPr>
          </a:p>
          <a:p>
            <a:pPr indent="266700" algn="just"/>
            <a:r>
              <a:rPr lang="zh-CN" altLang="zh-CN" sz="1200" kern="100" dirty="0">
                <a:ea typeface="宋体" panose="02010600030101010101" pitchFamily="2" charset="-122"/>
                <a:cs typeface="Times New Roman" panose="02020603050405020304" pitchFamily="18" charset="0"/>
              </a:rPr>
              <a:t>图</a:t>
            </a:r>
            <a:r>
              <a:rPr lang="en-US" altLang="zh-CN" sz="1200" kern="100" dirty="0">
                <a:ea typeface="宋体" panose="02010600030101010101" pitchFamily="2" charset="-122"/>
                <a:cs typeface="Times New Roman" panose="02020603050405020304" pitchFamily="18" charset="0"/>
              </a:rPr>
              <a:t>1</a:t>
            </a:r>
            <a:r>
              <a:rPr lang="zh-CN" altLang="zh-CN" sz="1200" kern="100" dirty="0">
                <a:ea typeface="宋体" panose="02010600030101010101" pitchFamily="2" charset="-122"/>
                <a:cs typeface="Times New Roman" panose="02020603050405020304" pitchFamily="18" charset="0"/>
              </a:rPr>
              <a:t>记录了</a:t>
            </a:r>
            <a:r>
              <a:rPr lang="en-US" altLang="zh-CN" sz="1200" kern="100" dirty="0">
                <a:ea typeface="宋体" panose="02010600030101010101" pitchFamily="2" charset="-122"/>
                <a:cs typeface="Times New Roman" panose="02020603050405020304" pitchFamily="18" charset="0"/>
              </a:rPr>
              <a:t>5</a:t>
            </a:r>
            <a:r>
              <a:rPr lang="zh-CN" altLang="zh-CN" sz="1200" kern="100" dirty="0">
                <a:ea typeface="宋体" panose="02010600030101010101" pitchFamily="2" charset="-122"/>
                <a:cs typeface="Times New Roman" panose="02020603050405020304" pitchFamily="18" charset="0"/>
              </a:rPr>
              <a:t>个顾客在一个月内的购买行为，为方便处理，按顾客号和时间进行了排序</a:t>
            </a:r>
            <a:r>
              <a:rPr lang="zh-CN" altLang="en-US" sz="1200" kern="100" dirty="0">
                <a:ea typeface="宋体" panose="02010600030101010101" pitchFamily="2" charset="-122"/>
                <a:cs typeface="Times New Roman" panose="02020603050405020304" pitchFamily="18" charset="0"/>
              </a:rPr>
              <a:t>。</a:t>
            </a:r>
            <a:endParaRPr lang="en-US" altLang="zh-CN" sz="1200" kern="100" dirty="0">
              <a:ea typeface="宋体" panose="02010600030101010101" pitchFamily="2" charset="-122"/>
              <a:cs typeface="Times New Roman" panose="02020603050405020304" pitchFamily="18" charset="0"/>
            </a:endParaRPr>
          </a:p>
          <a:p>
            <a:pPr indent="266700" algn="just"/>
            <a:r>
              <a:rPr lang="zh-CN" altLang="zh-CN" sz="1200" kern="100" dirty="0">
                <a:ea typeface="宋体" panose="02010600030101010101" pitchFamily="2" charset="-122"/>
                <a:cs typeface="Times New Roman" panose="02020603050405020304" pitchFamily="18" charset="0"/>
              </a:rPr>
              <a:t>假设用户指定的最小支持度</a:t>
            </a:r>
            <a:r>
              <a:rPr lang="en-US" altLang="zh-CN" sz="1200" kern="100" dirty="0" err="1">
                <a:ea typeface="宋体" panose="02010600030101010101" pitchFamily="2" charset="-122"/>
                <a:cs typeface="Times New Roman" panose="02020603050405020304" pitchFamily="18" charset="0"/>
              </a:rPr>
              <a:t>minsup</a:t>
            </a:r>
            <a:r>
              <a:rPr lang="en-US" altLang="zh-CN" sz="1200" kern="100" dirty="0">
                <a:ea typeface="宋体" panose="02010600030101010101" pitchFamily="2" charset="-122"/>
                <a:cs typeface="Times New Roman" panose="02020603050405020304" pitchFamily="18" charset="0"/>
              </a:rPr>
              <a:t>=30%,</a:t>
            </a:r>
            <a:r>
              <a:rPr lang="zh-CN" altLang="zh-CN" sz="1200" kern="100" dirty="0">
                <a:ea typeface="宋体" panose="02010600030101010101" pitchFamily="2" charset="-122"/>
                <a:cs typeface="Times New Roman" panose="02020603050405020304" pitchFamily="18" charset="0"/>
              </a:rPr>
              <a:t>计算满足</a:t>
            </a:r>
            <a:r>
              <a:rPr lang="en-US" altLang="zh-CN" sz="1200" kern="100" dirty="0" err="1">
                <a:ea typeface="宋体" panose="02010600030101010101" pitchFamily="2" charset="-122"/>
                <a:cs typeface="Times New Roman" panose="02020603050405020304" pitchFamily="18" charset="0"/>
              </a:rPr>
              <a:t>minsup</a:t>
            </a:r>
            <a:r>
              <a:rPr lang="en-US" altLang="zh-CN" sz="1200" kern="100" dirty="0">
                <a:ea typeface="宋体" panose="02010600030101010101" pitchFamily="2" charset="-122"/>
                <a:cs typeface="Times New Roman" panose="02020603050405020304" pitchFamily="18" charset="0"/>
              </a:rPr>
              <a:t> </a:t>
            </a:r>
            <a:r>
              <a:rPr lang="zh-CN" altLang="zh-CN" sz="1200" kern="100" dirty="0">
                <a:ea typeface="宋体" panose="02010600030101010101" pitchFamily="2" charset="-122"/>
                <a:cs typeface="Times New Roman" panose="02020603050405020304" pitchFamily="18" charset="0"/>
              </a:rPr>
              <a:t>要求的频繁序列模式</a:t>
            </a:r>
            <a:r>
              <a:rPr lang="zh-CN" altLang="en-US" sz="1200" kern="100" dirty="0">
                <a:ea typeface="宋体" panose="02010600030101010101" pitchFamily="2" charset="-122"/>
                <a:cs typeface="Times New Roman" panose="02020603050405020304" pitchFamily="18" charset="0"/>
              </a:rPr>
              <a:t>。</a:t>
            </a:r>
            <a:endParaRPr lang="zh-CN" altLang="zh-CN" sz="1200" kern="100" dirty="0">
              <a:ea typeface="宋体"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9387069B-2453-4831-9B15-6789CD86C2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2499" y="714593"/>
            <a:ext cx="2432051" cy="195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a:extLst>
              <a:ext uri="{FF2B5EF4-FFF2-40B4-BE49-F238E27FC236}">
                <a16:creationId xmlns:a16="http://schemas.microsoft.com/office/drawing/2014/main" id="{6162D425-A6AB-49F8-9E4A-336A88571CA7}"/>
              </a:ext>
            </a:extLst>
          </p:cNvPr>
          <p:cNvGraphicFramePr>
            <a:graphicFrameLocks noGrp="1"/>
          </p:cNvGraphicFramePr>
          <p:nvPr>
            <p:extLst>
              <p:ext uri="{D42A27DB-BD31-4B8C-83A1-F6EECF244321}">
                <p14:modId xmlns:p14="http://schemas.microsoft.com/office/powerpoint/2010/main" val="338759436"/>
              </p:ext>
            </p:extLst>
          </p:nvPr>
        </p:nvGraphicFramePr>
        <p:xfrm>
          <a:off x="9578975" y="854459"/>
          <a:ext cx="1219200" cy="1219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476677955"/>
                    </a:ext>
                  </a:extLst>
                </a:gridCol>
                <a:gridCol w="609600">
                  <a:extLst>
                    <a:ext uri="{9D8B030D-6E8A-4147-A177-3AD203B41FA5}">
                      <a16:colId xmlns:a16="http://schemas.microsoft.com/office/drawing/2014/main" val="1571014418"/>
                    </a:ext>
                  </a:extLst>
                </a:gridCol>
              </a:tblGrid>
              <a:tr h="175260">
                <a:tc>
                  <a:txBody>
                    <a:bodyPr/>
                    <a:lstStyle/>
                    <a:p>
                      <a:pPr algn="ctr" fontAlgn="b"/>
                      <a:r>
                        <a:rPr lang="zh-CN" altLang="en-US" sz="1100" u="none" strike="noStrike">
                          <a:effectLst/>
                        </a:rPr>
                        <a:t>顾客号</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zh-CN" altLang="en-US" sz="1100" u="none" strike="noStrike">
                          <a:effectLst/>
                        </a:rPr>
                        <a:t>项集</a:t>
                      </a: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174167202"/>
                  </a:ext>
                </a:extLst>
              </a:tr>
              <a:tr h="175260">
                <a:tc>
                  <a:txBody>
                    <a:bodyPr/>
                    <a:lstStyle/>
                    <a:p>
                      <a:pPr algn="ctr" fontAlgn="b"/>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u="none" strike="noStrike">
                          <a:effectLst/>
                        </a:rPr>
                        <a:t>1 6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708800384"/>
                  </a:ext>
                </a:extLst>
              </a:tr>
              <a:tr h="175260">
                <a:tc>
                  <a:txBody>
                    <a:bodyPr/>
                    <a:lstStyle/>
                    <a:p>
                      <a:pPr algn="ctr" fontAlgn="b"/>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u="none" strike="noStrike" dirty="0">
                          <a:effectLst/>
                        </a:rPr>
                        <a:t>1 2 4 5 7 8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976908206"/>
                  </a:ext>
                </a:extLst>
              </a:tr>
              <a:tr h="175260">
                <a:tc>
                  <a:txBody>
                    <a:bodyPr/>
                    <a:lstStyle/>
                    <a:p>
                      <a:pPr algn="ctr" fontAlgn="b"/>
                      <a:r>
                        <a:rPr lang="en-US" altLang="zh-CN" sz="1100" u="none" strike="noStrike">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u="none" strike="noStrike">
                          <a:effectLst/>
                        </a:rPr>
                        <a:t>1 3 5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504478753"/>
                  </a:ext>
                </a:extLst>
              </a:tr>
              <a:tr h="175260">
                <a:tc>
                  <a:txBody>
                    <a:bodyPr/>
                    <a:lstStyle/>
                    <a:p>
                      <a:pPr algn="ctr" fontAlgn="b"/>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u="none" strike="noStrike">
                          <a:effectLst/>
                        </a:rPr>
                        <a:t>1 2 5 6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645633661"/>
                  </a:ext>
                </a:extLst>
              </a:tr>
              <a:tr h="175260">
                <a:tc>
                  <a:txBody>
                    <a:bodyPr/>
                    <a:lstStyle/>
                    <a:p>
                      <a:pPr algn="ctr" fontAlgn="b"/>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u="none" strike="noStrike" dirty="0">
                          <a:effectLst/>
                        </a:rPr>
                        <a:t>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561888066"/>
                  </a:ext>
                </a:extLst>
              </a:tr>
            </a:tbl>
          </a:graphicData>
        </a:graphic>
      </p:graphicFrame>
      <p:sp>
        <p:nvSpPr>
          <p:cNvPr id="3" name="文本框 2">
            <a:extLst>
              <a:ext uri="{FF2B5EF4-FFF2-40B4-BE49-F238E27FC236}">
                <a16:creationId xmlns:a16="http://schemas.microsoft.com/office/drawing/2014/main" id="{361B7519-271A-483A-8117-8D36B5E385FC}"/>
              </a:ext>
            </a:extLst>
          </p:cNvPr>
          <p:cNvSpPr txBox="1"/>
          <p:nvPr/>
        </p:nvSpPr>
        <p:spPr>
          <a:xfrm>
            <a:off x="9578975" y="2165029"/>
            <a:ext cx="1219200" cy="276999"/>
          </a:xfrm>
          <a:prstGeom prst="rect">
            <a:avLst/>
          </a:prstGeom>
          <a:noFill/>
        </p:spPr>
        <p:txBody>
          <a:bodyPr wrap="square" rtlCol="0">
            <a:spAutoFit/>
          </a:bodyPr>
          <a:lstStyle/>
          <a:p>
            <a:pPr algn="ctr"/>
            <a:r>
              <a:rPr lang="zh-CN" altLang="en-US" sz="1200" dirty="0"/>
              <a:t>图 </a:t>
            </a:r>
            <a:r>
              <a:rPr lang="en-US" altLang="zh-CN" sz="1200" dirty="0"/>
              <a:t>2</a:t>
            </a:r>
            <a:endParaRPr lang="zh-CN" altLang="en-US" sz="1200" dirty="0"/>
          </a:p>
        </p:txBody>
      </p:sp>
      <p:sp>
        <p:nvSpPr>
          <p:cNvPr id="19" name="文本框 18">
            <a:extLst>
              <a:ext uri="{FF2B5EF4-FFF2-40B4-BE49-F238E27FC236}">
                <a16:creationId xmlns:a16="http://schemas.microsoft.com/office/drawing/2014/main" id="{5ECC7AE3-1BED-41E4-A213-01081BC33495}"/>
              </a:ext>
            </a:extLst>
          </p:cNvPr>
          <p:cNvSpPr txBox="1"/>
          <p:nvPr/>
        </p:nvSpPr>
        <p:spPr>
          <a:xfrm>
            <a:off x="6743736" y="2698750"/>
            <a:ext cx="1219200" cy="276999"/>
          </a:xfrm>
          <a:prstGeom prst="rect">
            <a:avLst/>
          </a:prstGeom>
          <a:noFill/>
        </p:spPr>
        <p:txBody>
          <a:bodyPr wrap="square" rtlCol="0">
            <a:spAutoFit/>
          </a:bodyPr>
          <a:lstStyle/>
          <a:p>
            <a:pPr algn="ctr"/>
            <a:r>
              <a:rPr lang="zh-CN" altLang="en-US" sz="1200" dirty="0"/>
              <a:t>图 </a:t>
            </a:r>
            <a:r>
              <a:rPr lang="en-US" altLang="zh-CN" sz="1200" dirty="0"/>
              <a:t>1</a:t>
            </a:r>
            <a:endParaRPr lang="zh-CN" altLang="en-US" sz="1200" dirty="0"/>
          </a:p>
        </p:txBody>
      </p:sp>
      <p:pic>
        <p:nvPicPr>
          <p:cNvPr id="2051" name="图片 1">
            <a:extLst>
              <a:ext uri="{FF2B5EF4-FFF2-40B4-BE49-F238E27FC236}">
                <a16:creationId xmlns:a16="http://schemas.microsoft.com/office/drawing/2014/main" id="{15F75936-8D0B-48C1-9991-B80B323238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8004" y="2975749"/>
            <a:ext cx="5157152" cy="356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19">
            <a:extLst>
              <a:ext uri="{FF2B5EF4-FFF2-40B4-BE49-F238E27FC236}">
                <a16:creationId xmlns:a16="http://schemas.microsoft.com/office/drawing/2014/main" id="{953D1D52-ABAC-4491-B78B-6B3FC3B0D9A4}"/>
              </a:ext>
            </a:extLst>
          </p:cNvPr>
          <p:cNvSpPr txBox="1"/>
          <p:nvPr/>
        </p:nvSpPr>
        <p:spPr>
          <a:xfrm>
            <a:off x="8418231" y="6627426"/>
            <a:ext cx="1219200" cy="276999"/>
          </a:xfrm>
          <a:prstGeom prst="rect">
            <a:avLst/>
          </a:prstGeom>
          <a:noFill/>
        </p:spPr>
        <p:txBody>
          <a:bodyPr wrap="square" rtlCol="0">
            <a:spAutoFit/>
          </a:bodyPr>
          <a:lstStyle/>
          <a:p>
            <a:pPr algn="ctr"/>
            <a:r>
              <a:rPr lang="zh-CN" altLang="en-US" sz="1200" dirty="0"/>
              <a:t>图 </a:t>
            </a:r>
            <a:r>
              <a:rPr lang="en-US" altLang="zh-CN" sz="1200" dirty="0"/>
              <a:t>3</a:t>
            </a:r>
            <a:endParaRPr lang="zh-CN" altLang="en-US" sz="1200" dirty="0"/>
          </a:p>
        </p:txBody>
      </p:sp>
    </p:spTree>
    <p:custDataLst>
      <p:tags r:id="rId1"/>
    </p:custDataLst>
    <p:extLst>
      <p:ext uri="{BB962C8B-B14F-4D97-AF65-F5344CB8AC3E}">
        <p14:creationId xmlns:p14="http://schemas.microsoft.com/office/powerpoint/2010/main" val="183761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直接连接符 1"/>
          <p:cNvCxnSpPr/>
          <p:nvPr/>
        </p:nvCxnSpPr>
        <p:spPr>
          <a:xfrm flipH="1">
            <a:off x="-581660" y="125095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a:off x="1334135" y="-110744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9215755" y="5941060"/>
            <a:ext cx="2432050" cy="19646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11131550" y="3582670"/>
            <a:ext cx="2432050" cy="1964690"/>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06520" y="2056765"/>
            <a:ext cx="1264920" cy="1014730"/>
          </a:xfrm>
          <a:prstGeom prst="rect">
            <a:avLst/>
          </a:prstGeom>
          <a:noFill/>
        </p:spPr>
        <p:txBody>
          <a:bodyPr wrap="square" rtlCol="0">
            <a:spAutoFit/>
          </a:bodyPr>
          <a:lstStyle/>
          <a:p>
            <a:pPr algn="l"/>
            <a:r>
              <a:rPr lang="en-US" sz="6000">
                <a:solidFill>
                  <a:srgbClr val="FF0000"/>
                </a:solidFill>
                <a:latin typeface="思源黑体 Light" panose="020B0300000000000000" charset="-122"/>
                <a:ea typeface="思源黑体 Light" panose="020B0300000000000000" charset="-122"/>
                <a:cs typeface="思源黑体 Light" panose="020B0300000000000000" charset="-122"/>
              </a:rPr>
              <a:t>02</a:t>
            </a:r>
          </a:p>
        </p:txBody>
      </p:sp>
      <p:grpSp>
        <p:nvGrpSpPr>
          <p:cNvPr id="9" name="组合 8"/>
          <p:cNvGrpSpPr/>
          <p:nvPr/>
        </p:nvGrpSpPr>
        <p:grpSpPr>
          <a:xfrm>
            <a:off x="4000500" y="2339340"/>
            <a:ext cx="4215765" cy="1164590"/>
            <a:chOff x="6300" y="3684"/>
            <a:chExt cx="6639" cy="1834"/>
          </a:xfrm>
        </p:grpSpPr>
        <p:cxnSp>
          <p:nvCxnSpPr>
            <p:cNvPr id="15" name="直接连接符 14"/>
            <p:cNvCxnSpPr/>
            <p:nvPr/>
          </p:nvCxnSpPr>
          <p:spPr>
            <a:xfrm flipH="1">
              <a:off x="6300" y="3684"/>
              <a:ext cx="2266" cy="18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144" y="4269"/>
              <a:ext cx="4795" cy="919"/>
            </a:xfrm>
            <a:prstGeom prst="rect">
              <a:avLst/>
            </a:prstGeom>
            <a:noFill/>
          </p:spPr>
          <p:txBody>
            <a:bodyPr wrap="square" rtlCol="0">
              <a:spAutoFit/>
            </a:bodyPr>
            <a:lstStyle/>
            <a:p>
              <a:pPr algn="l"/>
              <a:r>
                <a:rPr lang="zh-CN" altLang="en-US" sz="3200" dirty="0">
                  <a:solidFill>
                    <a:schemeClr val="tx1"/>
                  </a:solidFill>
                  <a:latin typeface="思源黑体 Light" panose="020B0300000000000000" charset="-122"/>
                  <a:ea typeface="思源黑体 Light" panose="020B0300000000000000" charset="-122"/>
                  <a:cs typeface="思源黑体 Light" panose="020B0300000000000000" charset="-122"/>
                  <a:sym typeface="+mn-ea"/>
                </a:rPr>
                <a:t>算法分析</a:t>
              </a: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35990" y="347980"/>
            <a:ext cx="1657985" cy="306705"/>
          </a:xfrm>
          <a:prstGeom prst="rect">
            <a:avLst/>
          </a:prstGeom>
          <a:noFill/>
        </p:spPr>
        <p:txBody>
          <a:bodyPr wrap="square" rtlCol="0">
            <a:spAutoFit/>
          </a:bodyPr>
          <a:lstStyle/>
          <a:p>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算法设计</a:t>
            </a: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2AC5E8E-ADB8-451F-8766-150846A34826}"/>
              </a:ext>
            </a:extLst>
          </p:cNvPr>
          <p:cNvSpPr txBox="1"/>
          <p:nvPr/>
        </p:nvSpPr>
        <p:spPr>
          <a:xfrm>
            <a:off x="10183495" y="390088"/>
            <a:ext cx="2122170" cy="307777"/>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农场灌溉问题</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graphicFrame>
        <p:nvGraphicFramePr>
          <p:cNvPr id="4" name="对象 3">
            <a:extLst>
              <a:ext uri="{FF2B5EF4-FFF2-40B4-BE49-F238E27FC236}">
                <a16:creationId xmlns:a16="http://schemas.microsoft.com/office/drawing/2014/main" id="{84B46D0D-342C-4EDB-B19B-C03ED7044262}"/>
              </a:ext>
            </a:extLst>
          </p:cNvPr>
          <p:cNvGraphicFramePr>
            <a:graphicFrameLocks noChangeAspect="1"/>
          </p:cNvGraphicFramePr>
          <p:nvPr>
            <p:extLst>
              <p:ext uri="{D42A27DB-BD31-4B8C-83A1-F6EECF244321}">
                <p14:modId xmlns:p14="http://schemas.microsoft.com/office/powerpoint/2010/main" val="1651402190"/>
              </p:ext>
            </p:extLst>
          </p:nvPr>
        </p:nvGraphicFramePr>
        <p:xfrm>
          <a:off x="6531478" y="1148080"/>
          <a:ext cx="2967475" cy="2108835"/>
        </p:xfrm>
        <a:graphic>
          <a:graphicData uri="http://schemas.openxmlformats.org/presentationml/2006/ole">
            <mc:AlternateContent xmlns:mc="http://schemas.openxmlformats.org/markup-compatibility/2006">
              <mc:Choice xmlns:v="urn:schemas-microsoft-com:vml" Requires="v">
                <p:oleObj spid="_x0000_s3081" name="Visio" r:id="rId5" imgW="2369785" imgH="1683674" progId="Visio.Drawing.15">
                  <p:embed/>
                </p:oleObj>
              </mc:Choice>
              <mc:Fallback>
                <p:oleObj name="Visio" r:id="rId5" imgW="2369785" imgH="1683674" progId="Visio.Drawing.15">
                  <p:embed/>
                  <p:pic>
                    <p:nvPicPr>
                      <p:cNvPr id="0" name="Object 2"/>
                      <p:cNvPicPr>
                        <a:picLocks noChangeAspect="1" noChangeArrowheads="1"/>
                      </p:cNvPicPr>
                      <p:nvPr/>
                    </p:nvPicPr>
                    <p:blipFill>
                      <a:blip r:embed="rId6"/>
                      <a:srcRect/>
                      <a:stretch>
                        <a:fillRect/>
                      </a:stretch>
                    </p:blipFill>
                    <p:spPr bwMode="auto">
                      <a:xfrm>
                        <a:off x="6531478" y="1148080"/>
                        <a:ext cx="2967475" cy="2108835"/>
                      </a:xfrm>
                      <a:prstGeom prst="rect">
                        <a:avLst/>
                      </a:prstGeom>
                      <a:noFill/>
                      <a:ln>
                        <a:noFill/>
                      </a:ln>
                    </p:spPr>
                  </p:pic>
                </p:oleObj>
              </mc:Fallback>
            </mc:AlternateContent>
          </a:graphicData>
        </a:graphic>
      </p:graphicFrame>
      <p:sp>
        <p:nvSpPr>
          <p:cNvPr id="5" name="文本框 4">
            <a:extLst>
              <a:ext uri="{FF2B5EF4-FFF2-40B4-BE49-F238E27FC236}">
                <a16:creationId xmlns:a16="http://schemas.microsoft.com/office/drawing/2014/main" id="{F9E7DB3F-D962-4725-95E3-20F7277493E7}"/>
              </a:ext>
            </a:extLst>
          </p:cNvPr>
          <p:cNvSpPr txBox="1"/>
          <p:nvPr/>
        </p:nvSpPr>
        <p:spPr>
          <a:xfrm>
            <a:off x="1029335" y="1148080"/>
            <a:ext cx="4267200" cy="2031325"/>
          </a:xfrm>
          <a:prstGeom prst="rect">
            <a:avLst/>
          </a:prstGeom>
          <a:noFill/>
        </p:spPr>
        <p:txBody>
          <a:bodyPr wrap="square" rtlCol="0">
            <a:spAutoFit/>
          </a:bodyPr>
          <a:lstStyle/>
          <a:p>
            <a:r>
              <a:rPr lang="zh-CN" altLang="en-US" dirty="0"/>
              <a:t>数据结构</a:t>
            </a:r>
            <a:endParaRPr lang="en-US" altLang="zh-CN" dirty="0"/>
          </a:p>
          <a:p>
            <a:r>
              <a:rPr lang="en-US" altLang="zh-CN" dirty="0"/>
              <a:t>       </a:t>
            </a:r>
            <a:r>
              <a:rPr lang="zh-CN" altLang="en-US" dirty="0"/>
              <a:t>将农场中的块抽象成类，类的定义如左图所示</a:t>
            </a:r>
            <a:endParaRPr lang="en-US" altLang="zh-CN" dirty="0"/>
          </a:p>
          <a:p>
            <a:r>
              <a:rPr lang="en-US" altLang="zh-CN" dirty="0"/>
              <a:t>        top</a:t>
            </a:r>
            <a:r>
              <a:rPr lang="zh-CN" altLang="en-US" dirty="0"/>
              <a:t>、</a:t>
            </a:r>
            <a:r>
              <a:rPr lang="en-US" altLang="zh-CN" dirty="0"/>
              <a:t>bottom</a:t>
            </a:r>
            <a:r>
              <a:rPr lang="zh-CN" altLang="en-US" dirty="0"/>
              <a:t>、</a:t>
            </a:r>
            <a:r>
              <a:rPr lang="en-US" altLang="zh-CN" dirty="0"/>
              <a:t>left</a:t>
            </a:r>
            <a:r>
              <a:rPr lang="zh-CN" altLang="en-US" dirty="0"/>
              <a:t>、</a:t>
            </a:r>
            <a:r>
              <a:rPr lang="en-US" altLang="zh-CN" dirty="0"/>
              <a:t>right</a:t>
            </a:r>
            <a:r>
              <a:rPr lang="zh-CN" altLang="en-US" dirty="0"/>
              <a:t>分别代表该方向上是否有灌溉渠</a:t>
            </a:r>
            <a:endParaRPr lang="en-US" altLang="zh-CN" dirty="0"/>
          </a:p>
          <a:p>
            <a:r>
              <a:rPr lang="en-US" altLang="zh-CN" dirty="0"/>
              <a:t>        visit</a:t>
            </a:r>
            <a:r>
              <a:rPr lang="zh-CN" altLang="en-US" dirty="0"/>
              <a:t>代表该块是否被访问</a:t>
            </a:r>
            <a:endParaRPr lang="en-US" altLang="zh-CN" dirty="0"/>
          </a:p>
          <a:p>
            <a:r>
              <a:rPr lang="en-US" altLang="zh-CN" dirty="0"/>
              <a:t>        group</a:t>
            </a:r>
            <a:r>
              <a:rPr lang="zh-CN" altLang="en-US" dirty="0"/>
              <a:t>代表该块的组号</a:t>
            </a: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35990" y="347980"/>
            <a:ext cx="1657985" cy="306705"/>
          </a:xfrm>
          <a:prstGeom prst="rect">
            <a:avLst/>
          </a:prstGeom>
          <a:noFill/>
        </p:spPr>
        <p:txBody>
          <a:bodyPr wrap="square" rtlCol="0">
            <a:spAutoFit/>
          </a:bodyPr>
          <a:lstStyle/>
          <a:p>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算法设计</a:t>
            </a:r>
          </a:p>
        </p:txBody>
      </p:sp>
      <p:cxnSp>
        <p:nvCxnSpPr>
          <p:cNvPr id="18" name="直接连接符 17"/>
          <p:cNvCxnSpPr/>
          <p:nvPr/>
        </p:nvCxnSpPr>
        <p:spPr>
          <a:xfrm>
            <a:off x="1029335" y="697865"/>
            <a:ext cx="104019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2AC5E8E-ADB8-451F-8766-150846A34826}"/>
              </a:ext>
            </a:extLst>
          </p:cNvPr>
          <p:cNvSpPr txBox="1"/>
          <p:nvPr/>
        </p:nvSpPr>
        <p:spPr>
          <a:xfrm>
            <a:off x="10183495" y="390088"/>
            <a:ext cx="2122170" cy="307777"/>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农场灌溉问题</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pic>
        <p:nvPicPr>
          <p:cNvPr id="11" name="图片 10">
            <a:extLst>
              <a:ext uri="{FF2B5EF4-FFF2-40B4-BE49-F238E27FC236}">
                <a16:creationId xmlns:a16="http://schemas.microsoft.com/office/drawing/2014/main" id="{AD13705A-88F7-4C2F-AB50-D59625E32613}"/>
              </a:ext>
            </a:extLst>
          </p:cNvPr>
          <p:cNvPicPr>
            <a:picLocks noChangeAspect="1"/>
          </p:cNvPicPr>
          <p:nvPr/>
        </p:nvPicPr>
        <p:blipFill rotWithShape="1">
          <a:blip r:embed="rId4"/>
          <a:srcRect b="21829"/>
          <a:stretch/>
        </p:blipFill>
        <p:spPr>
          <a:xfrm>
            <a:off x="3926962" y="741046"/>
            <a:ext cx="4338075" cy="6094414"/>
          </a:xfrm>
          <a:prstGeom prst="rect">
            <a:avLst/>
          </a:prstGeom>
        </p:spPr>
      </p:pic>
    </p:spTree>
    <p:custDataLst>
      <p:tags r:id="rId1"/>
    </p:custDataLst>
    <p:extLst>
      <p:ext uri="{BB962C8B-B14F-4D97-AF65-F5344CB8AC3E}">
        <p14:creationId xmlns:p14="http://schemas.microsoft.com/office/powerpoint/2010/main" val="171750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84630" y="-1520825"/>
            <a:ext cx="4347845" cy="4323080"/>
            <a:chOff x="-916" y="-1744"/>
            <a:chExt cx="6847" cy="6808"/>
          </a:xfrm>
        </p:grpSpPr>
        <p:cxnSp>
          <p:nvCxnSpPr>
            <p:cNvPr id="22" name="直接连接符 21"/>
            <p:cNvCxnSpPr/>
            <p:nvPr/>
          </p:nvCxnSpPr>
          <p:spPr>
            <a:xfrm flipH="1">
              <a:off x="-916" y="1970"/>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101" y="-1744"/>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9578975" y="4159250"/>
            <a:ext cx="4347845" cy="4323080"/>
            <a:chOff x="14513" y="5642"/>
            <a:chExt cx="6847" cy="6808"/>
          </a:xfrm>
        </p:grpSpPr>
        <p:cxnSp>
          <p:nvCxnSpPr>
            <p:cNvPr id="13" name="直接连接符 12"/>
            <p:cNvCxnSpPr/>
            <p:nvPr/>
          </p:nvCxnSpPr>
          <p:spPr>
            <a:xfrm flipH="1">
              <a:off x="14513" y="9356"/>
              <a:ext cx="3830" cy="309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17530" y="5642"/>
              <a:ext cx="3830" cy="3094"/>
            </a:xfrm>
            <a:prstGeom prst="line">
              <a:avLst/>
            </a:prstGeom>
            <a:ln w="63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935990" y="347980"/>
            <a:ext cx="1657985" cy="306705"/>
          </a:xfrm>
          <a:prstGeom prst="rect">
            <a:avLst/>
          </a:prstGeom>
          <a:noFill/>
        </p:spPr>
        <p:txBody>
          <a:bodyPr wrap="square" rtlCol="0">
            <a:spAutoFit/>
          </a:bodyPr>
          <a:lstStyle/>
          <a:p>
            <a:r>
              <a:rPr lang="zh-CN" altLang="en-US" sz="1400" dirty="0">
                <a:solidFill>
                  <a:schemeClr val="tx1">
                    <a:lumMod val="95000"/>
                    <a:lumOff val="5000"/>
                  </a:schemeClr>
                </a:solidFill>
                <a:latin typeface="思源黑體 ExtraLight" panose="020B0200000000000000" charset="-120"/>
                <a:ea typeface="思源黑體 ExtraLight" panose="020B0200000000000000" charset="-120"/>
              </a:rPr>
              <a:t>算法设计</a:t>
            </a:r>
          </a:p>
        </p:txBody>
      </p:sp>
      <p:sp>
        <p:nvSpPr>
          <p:cNvPr id="15" name="文本框 14">
            <a:extLst>
              <a:ext uri="{FF2B5EF4-FFF2-40B4-BE49-F238E27FC236}">
                <a16:creationId xmlns:a16="http://schemas.microsoft.com/office/drawing/2014/main" id="{62AC5E8E-ADB8-451F-8766-150846A34826}"/>
              </a:ext>
            </a:extLst>
          </p:cNvPr>
          <p:cNvSpPr txBox="1"/>
          <p:nvPr/>
        </p:nvSpPr>
        <p:spPr>
          <a:xfrm>
            <a:off x="9917765" y="401638"/>
            <a:ext cx="2122170" cy="307777"/>
          </a:xfrm>
          <a:prstGeom prst="rect">
            <a:avLst/>
          </a:prstGeom>
          <a:noFill/>
        </p:spPr>
        <p:txBody>
          <a:bodyPr wrap="square" rtlCol="0">
            <a:spAutoFit/>
          </a:bodyPr>
          <a:lstStyle/>
          <a:p>
            <a:pPr algn="l"/>
            <a:r>
              <a:rPr lang="zh-CN" altLang="en-US" sz="1400" dirty="0">
                <a:solidFill>
                  <a:schemeClr val="tx1">
                    <a:lumMod val="95000"/>
                    <a:lumOff val="5000"/>
                  </a:schemeClr>
                </a:solidFill>
                <a:latin typeface="思源黑體 ExtraLight" panose="020B0200000000000000" charset="-120"/>
                <a:ea typeface="思源黑体 Light" panose="020B0300000000000000" charset="-122"/>
                <a:sym typeface="+mn-ea"/>
              </a:rPr>
              <a:t>序列模式挖掘问题</a:t>
            </a:r>
            <a:endParaRPr lang="zh-CN" altLang="en-US" sz="1400" dirty="0">
              <a:solidFill>
                <a:schemeClr val="tx1">
                  <a:lumMod val="95000"/>
                  <a:lumOff val="5000"/>
                </a:schemeClr>
              </a:solidFill>
              <a:latin typeface="思源黑體 ExtraLight" panose="020B0200000000000000" charset="-120"/>
              <a:ea typeface="思源黑體 ExtraLight" panose="020B0200000000000000" charset="-120"/>
            </a:endParaRPr>
          </a:p>
        </p:txBody>
      </p:sp>
      <p:pic>
        <p:nvPicPr>
          <p:cNvPr id="4098" name="图片 1">
            <a:extLst>
              <a:ext uri="{FF2B5EF4-FFF2-40B4-BE49-F238E27FC236}">
                <a16:creationId xmlns:a16="http://schemas.microsoft.com/office/drawing/2014/main" id="{945FEA08-E18A-48A5-8D00-8BD868F7F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192"/>
          <a:stretch>
            <a:fillRect/>
          </a:stretch>
        </p:blipFill>
        <p:spPr bwMode="auto">
          <a:xfrm>
            <a:off x="4903320" y="-96838"/>
            <a:ext cx="2705100" cy="705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F152780A-901C-4FBC-B152-E8A4308381DB}"/>
              </a:ext>
            </a:extLst>
          </p:cNvPr>
          <p:cNvSpPr txBox="1"/>
          <p:nvPr/>
        </p:nvSpPr>
        <p:spPr>
          <a:xfrm>
            <a:off x="845389" y="1500996"/>
            <a:ext cx="3433313" cy="646331"/>
          </a:xfrm>
          <a:prstGeom prst="rect">
            <a:avLst/>
          </a:prstGeom>
          <a:noFill/>
        </p:spPr>
        <p:txBody>
          <a:bodyPr wrap="square" rtlCol="0">
            <a:spAutoFit/>
          </a:bodyPr>
          <a:lstStyle/>
          <a:p>
            <a:r>
              <a:rPr lang="zh-CN" altLang="en-US" dirty="0"/>
              <a:t>使用字典来存放项集与出现次数的键值对</a:t>
            </a:r>
          </a:p>
        </p:txBody>
      </p:sp>
    </p:spTree>
    <p:custDataLst>
      <p:tags r:id="rId1"/>
    </p:custDataLst>
    <p:extLst>
      <p:ext uri="{BB962C8B-B14F-4D97-AF65-F5344CB8AC3E}">
        <p14:creationId xmlns:p14="http://schemas.microsoft.com/office/powerpoint/2010/main" val="22993668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7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C9F754DE-2CAD-44b6-B708-469DEB6407EB-1">
      <extobjdata type="C9F754DE-2CAD-44b6-B708-469DEB6407EB" data="ewogICAiRmlsZUlkIiA6ICIxMjk5Njc3MjMyOTgiLAogICAiR3JvdXBJZCIgOiAiMzU1Mzc1Mzg3IiwKICAgIkltYWdlIiA6ICJpVkJPUncwS0dnb0FBQUFOU1VoRVVnQUFCQWNBQUFGbkNBWUFBQURhQ0NDL0FBQUFDWEJJV1hNQUFBc1RBQUFMRXdFQW1wd1lBQUFnQUVsRVFWUjRuT3pkZDNoY1Y1MCs4UGZlTzcyUE5LTmVMY3U5eEk1TGVzR3BKQ1JBRWtJUEpZRmxnWVVBWVFPN29Xd1dDSVFPKzJPQmtGQTJRRWdna0FJRVVwenVKSFljOXliWjZsMmEzc3Y5L1hGbnJtYWtVYlZsMlpyMzh6eCtwTGx6NTg2eGJJL3ZlYzg1M3lQY2Z2ZlBaUkFSRVJFUkVSSFJnbmZYYmJjSWhZNkxKN3NoUkVSRVJFUkVSSFJxWVRoQVJFUkVSRVJFVk9RWURoQVJFUkVSRVJFVk9ZWURSRVJFUkVSRVJFV080UUFSRVJFUkVSRlJrV000UUVSRVJFUkVSRlRrR0E0UUVSRVJFUkVSRlRtR0Ew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FZRGhBUkVSRVJFUkVWT1lZRFJFUkVSRVJFUkVXTzRRQVJFUkVSRVJGUmtXTTRRRVJFUkVSRVJGVGtHQTRRRVJFUkVSRVJGVG1HQTBSRVJFUkVSRVJGanVFQUVSRVJFUkVSVVpGak9FQkVSRVJFUkVSVTVCZ09FQkVSRVJFUkVSVTVoZ05FUkVSRVJFUkVSWTdoQUJFUkVSRVJFVkdSWXpoQVJFUkVSRVJFVk9RWURoQVJFUkVSRVJFVk9ZWURSRVJFUkVSRVJFV080UUFSRVJFUkVSRlJrV000UUVSRVJFUkVSRlRrR0E0UUVSRVJFUkVSRlRtR0EwUkVSRVJFUkVSRmp1RUFFUkVSRVJFUlVaSFR6SGNEWnV1dXdZcjViZ0xSQ1hHN3UyKyttMEJFUkVSMFN1STlQNTBPRnNyOS9Ha2JEZ0RBNWxyTGZEZUI2TGk4MGhtYzd5WVFFUkVSbmRKNHowK25zb1YwUDg5bEJV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EwODkwQW9vbWNVV1ZIZnpDR1huOTB3bk1rVWNERlRXNEltY2M3ZTN3WUNzV20vUjQxZGlNQVFKYUJibjlrV3ErcHRCa0FBS20waklIZzlOK0xpSWlJaU9iUHFnb2JXb1pDaUNaVDQ1Nno2RFFJeHBONXg1cEt6ZEJySkhSNnd3akVrdU5lTXgxV3ZRWlhMYXRRSC85K1Y5ZXNyak9YU2t3NmpJVGpFejR2Q2dLRXpNMTJLaTFQKzdxU3FMeElsb0cwblA4NlVRQ0V6RVhIWG5PeTF3R0F5NnpITXJjRkFORHRqK0xZU0tqZys5YzZqTkJKeWxqNHNaRVFadEQwb3NWd2dJN0xoemJXSTVKSTRlaElHTHQ3Zllna3huL1lOcFdhY2ZYeVNyelI0OFd1SGgrODBjU1UxeFVGQVYrNWREbktMSHE4MnVuQmoxNXNSZXZ3K0gvNGIxOVZoYzllMER6NitOZmJKcjJ1VmEvSiszQi82SDJiQVFDUlJBb1gvL1Q1S2RzRkFBKy8veXdBUUY4Z2lyZithdkwzSXlJaUlxTDU1emJyY2MvMTY1Rkt5L2pEN203ODRJVVdBTUFuejIzQytZMmxzQnUwZVBPOUwrVjFWRDkyMWlLYzExaUtWRnJHWmZlOGlGQjg1Z0ZCaVVtSFQ1Ky9XSDA4VitIQTk5NnlCazZqRmdEd3liL3NtbmFZVVdrejRQNTNia1J2SUlySEQvYmg0YjA5NCs3bkgzenZKbFJuQnRUTyt2SFdhYmZweFgrOUVBRFE3Z25qeHZ0ZnpYdnV5NWNzeCtWTHl3dGVjN0xYQWNDNktqdnV2SHdGQU9DQlhWMzQzdk10QmQvL0I5ZXNSVlZtVUcvTHoxNlkxWjlmc1NuNmNHRGJKeTVTdjMrbWRSQmYrTnUrZ3VkOTQ4cVZ1TGpKclQ0ZSs1YzQ5enBaUTZFWTNuTGZ5NWdzcFBycGRldXd0dEtlZDZ4UU82YmJ6c25hY3p5dXV2Y2xESTlKRlBVYUVSL2NVQTl0SnBHNzlwY3ZGd3dIcmx0ZGpiZXZxc0s3enFpQkRPQ3R2M3daL1ZPTXVGL1U1RUtGVmZuSHZMTGNocUhRK0RUVHF0Zmc1azBOZWNjK2ZmNWlmUDd4dlFXdldXTTM0c0gzYlVhN0o0eWZ2OUtHcDFvR0ptMURWalp4bEFFa1V1bHB2WWFJaUlpSVRoM3JxcFg3YlVrVTBPa05xOGZySFNiVU9Vd0FnRTIxVHJ6Y1BnSkFHZGxlVzZXOFpuZWZyMkRIMG1iUTR0MW4xRXo2dmphRE51L3h2NXpWT09uNWp4L3NRNmMzQXEwa3dxeVZKajNYRjAyby9ZeG1seGt1c3o3VGRtSGlGK1hJRHNhWmRCS2FTczNZWE92RTc5L29na1lVb0pYRWd2ZjFXUUtBTGMxbGVNKzZXbnpsbndmUTdnbFBlRzZ1RzlaVUF3QnFuYVp4eDhheTZqWHFjLzJCR0o0N05qU3Q5OGdTYzM0TWhXWWcwSGhGSHc3TUpaZFpqN1ZWZHJ6UjR5djRmSmxGanpWamdvSFR5Ym9xaHhvTUhCNEtGdXp3RzdVU3JsaFNyajUrbzhjN1pUQWdBUGpnaG5yMThTOWViWU92d0d5RFQ1Ky9HUFl4SDdnWE5McHc3Y3BLL0dWZjc3anoxMWJhSVFCb2NKcG0xTWwvN21NWEFKZzR2U1FpSWlLaVU5dTU5YVhxOTB2ZFZyV1QvbnpiRU01clZKN2JzcmdNUGY0b0hualBwcnpYcnF0eWpCdDRlMlIvTDM2OW93TWZ5TGxublk2cHpuK2p4NGRPYndSWExpM0hGOSswZE5KenI3am5SWFZHcnBBVENFeTNJL3pSc3hyVlFjcDJUeGovK2NSK1hOTHN4a2MzTitMMWJpKys5dlNoY2E4UkJlQ2lKamMrdExFZWkwdVZxZjNmdlhvMVB2emc2OU9hSFp3NzQzZXlZNEF5NnlMNzNHdGRubG1FQXpQL21SUTdoZ056UUFiVU5mQmJGcGROR0E1c1dheXNsYzg5Znk1MCtTSjVVNlNxYkFhMVU5OFhpQ0tXTE54UnJzOUo5SEp0ckhVQ0FLNWVQcnArYWtlWEI0NmNqcm8vbGtCYUJxNWRVUW1UYmpUMS9OT2VuaW5iZTFHVEc4MHU1Y09tM1JQR0l3ZDZZZEJJZWV2RExsemtVdGR2SlZKcC9IbGZyNW9zM25iaEVuUjZJM2k5MjV0MzNkd2c1bHRYcmNwN3pxaVZ4bjNvVHpaTmlZaUlpSWhPRDFwSnhEa05vK0hBdFNzcjFlK3Z2dTlsOWZ0ekcwcHcvODdPazlxMkUwWEs2UWlucHRFUnZueEpPVzQ2c3c0QUVJZ2xjZHZqZXhHSUpYRldYUW1xN1VaVTJZMzQ2OEYrN096SnY1LysvWHMycVRNdHNzS0pGQnBMemRnNTV0NjdrR3dIZjVuYmlqS0xQdTlZMWdXTkxnREtzdC9YdWp3QWdDTkR3U212WFdVejRIdHZXYU0rTGpYcDFPOS84ODROR1B0akdRekY4SWsvNzVyeXVzV0U0Y0FjNlBDRTFZNzF4VTF1Zk8vNUl3VUxZRnpTWEFZQTZQRkYxSFU4YytHamY5eXBMZ2s0cjZFVWQxKzlHZ0N3cTllSFQveDVWOEVrTFpXV0oxeWE4S05yMTQ0NzlxNHphdkd1TTJyVng5Zjg4bVVNaCtONDU1aXBWbCs2WkJtK2RNbXk4YS8vN1d2bzhpbFRxRDV4emlJQVNtank5YWNQNFpybGxYamZtWFc0OTdWMi9HVmZEOG90QnZ4SFRwTDZzMWZhOEgrdmQ2RGNxc2NGalM1b1JBSGZ1bW9WYm4xa04vYjArZFh6enFvdm1lQW5SRVJFUkVRTDFRV05MbGoxaGJzOVE2RVlPcnhoMURsTWNCcDFxSE1ZOGNqK1hselE2SUxEcUVVZ2xzUXpyWVBqWHJlcng0Y3VYMlRLTmZqMVRsUGVUSVNack5tZmlpUUtCZS9Ybi83SStSTys1b2IvZXdWcksrMzR3c1dqOTlMMzcreEVxVm1IR3JzUmUvcjh1R0pwT1VSQndPY3Zhc1o3Zjc4OTcvWFpZQ0NlU3VPWmxrRTh2SzhuYnlEMDVrME51RFRUeDhtcXNobnd3SHMySVJCTDR1YUhYZ2NBZlBYUzBab0RZNWNFWjM5UEE4SFloTXVGQzlGSzRvU0RtMk1ERFVCWklrMzVHQTdNZ1RaUEdPVldQUXdhQ1M2ekRtdXJIT09TdEFxckFTdkxiUUNBQXdPQk9RMEhzdFpYTy9EZlY2eFFaeW1zcmJUaitjeVUrYkZPeEFmWHRTc3ExYm9CV2RrWkMyTmxFODczcmE5VmZ4WVA3ZTdHZ1lFQXZuYkZDcFNhZFBqY2hjM284SVp4Ni9tTDFmVmJ1M3A5dUg5bkoyUUFYLzNuUWZ6c3VuVm9LalhEb3RQZ2g5ZXV4UmYrdGcvYk9rYXd4RzFCZVNhZDNON2xVWXNiM3JoV0NTK1NhUmwvM05PZDE2YnBwSjlFUkVSRWRHcTdiblVWQUNBWVQrS2FYNzZNY0R4L0xmMzJMaTlDOFJTZWFSM0UzajQvWG13YlZqdTRMN1VQNCtzRnB0ZG5sWnAwRTY2WkIyWldjK0RQKzNyUkYxQjI2WHBrZnk4ZTJhOHNrODBOQUM3OStRdHFzVUZKblBuYzQwUkt4czJiR3ZKZU8xR2JHa3ZNZU1lWTM5dmhvU0FlM2QrTEp3NFBJSjVNNC8vZXRRRi8zTk9Edng3c2d5K2FRS2xKTjY2RG51MjA1eTRUL3RGTHJiaDNlM3ZCOTgwdTR4MjdEUGlPUzVibDdmd0FLUGZ5MmZ0NUx2ODlmZ3dINWtCYWxyR3oyNGV6TXlQVmx5eDJqK3RvWHRJOFd0enc1ZllSZFJiQlhMbHFXUVZ1djNqSmhKM3pYRE5aazlQcmo2cm41d1ljUnEyRUQyNmMvaHFzWkVwR3JjT0lEMjFzVUk4Wk5DSytmZlZxdGJqSzB5MEQrTUNaOVZoVVlnWUFlQ01KL09mZjk2dnZING9uOFpsSGQrT24xNjFEaGRVQW8xYkNkOSt5R3ZkdGI4Zkw3U1BZMCt2RDZrbzc3bjcyaUZvMEpmdGhra2lsdVlTQWlJaUlhSUZaVldIRCttb0hBR0FvRk1mTk9mZWFEKy9yUWFjM2dtOC9leVR2L25kZGxRUEdUREhBdlgxK3RYTmVhTWxwcVVrM283b0RrNTM3Y3Z1SUdnNU1oeXlQZHFCejcvSEhkcXB6bjB1bVpUeDNkQWp2V0R0eEljVllNbzIwTE1Pb2xYRERtdnp6YnZyOWRyVUk0b295SzJyc1JuenF2Q2FjWFYrQ2Yvdkw5S2JvejdSdytuVHJmclY3d25rRG5NOS83QUpvSlJIQmVCS1gvT3lGV2I5L01XRTRNRWVlYWhsUXc0R0xtOXo0em5QNVN3c3VXYXlFQWNtMFBPUGlHalAxeFRjdHhiazU2NnpTc296L2Vla29mcHNaY1Y5VVlzYlhyMXlKaGt6SzkrMW5qMHo3MmgvOTAwNE1aQW9NNXY1RCsvREdCcmd6blhvQStPYld3M2g0YjM2OWdkenprMmtad1ZncXI2cm9XMWFNcmdjTHhwT290aG14ck15cUh1c1BSbkhMNW9aeGJlcnlSZFFaQzZJZzRLcGxGZWowUnJCL0lBQlBOSUczcjZvYTl4cXRKT0xXbkcxbXNoZ1lFQkVSRVoyK3NsdlpBVXBSNm9hY1VlMlhPMGJRNlkyTUd4ZzdwMkYwS2Vxcm5aNjViK1FzcFdVWjUvL2tPV2dsVVowTkhFMm1jTkgvam03UExRckFTeCsvU0gyY1RDdTF1Z1pEY2ZpaUNmaGpTZmlqQ2VYN2FCSythQUx4VkJyTkxncytmczRpZk8ycFEvaitOYVByK04rOHZBTFB0ZzVCRWdWY25YT3ZucTMxOWMydGgvSE5yWWR4dzVwcXRaamdmQlQxRm9YUlVDUStRWDAxR28vaHdCeDU5dWdRYnI5WWhrWVVVR0xTWVYyMUF6dTZsSDgwdVozY0hWMmVhZTlEZWp4dDJWanJ4TmJXSVVRU0tWeTdzaEtmUExjSld4YTcwVEljd3B1WFZVQWpDa2lrMHJocjYyRThmcUR2dU4vVEgwdWcxeDlGcGMyQVZ6cEd4Z1VEWTdkWVNhYlRDTVNTMk52bkw3aUR3ejJ2dENHWmxyR3N6S29XY0Z6cXRtS3AyenJ1WEFEWTArdURSYTlCWTRrWjk3N1dqdlhWRGx5VDh3RTJsa1lVMUZrRXVVNUdPRkJaVVluSzhncklTQ3VGVW1RWnloY1pzcHhXMGxsWmhpeG5qOGtBNU16M21XUHFPY3I1Y25yOHNYUktSanFkUWlxZFFqb3RaNzZta0U2bGtVcWxrVTZuMWVkVGFSbnBkQnJqS3JjUUVSSFJnaVVLQWdSUmhFYVNJSWdpSkZHRUtFbVFSQW1pSkVBU2xlOEZVWVFraVJCRjVSY0FDQkFnaUFLRXpBTFc3UGVDQ0FnUTg0OEpnQ0JramdsQzVsZTI0cjd5R0FJZ1FnQ2VQTDc3MG4xOWdRbWZXK0t5akt1bGRkYVB0K0w4VEVHOE5rOVlIUVNieU9HaDRLVExjZWV5NWtDV0lXZnRmRFNSM3hFZWU4K2RTc3M0T2hKQ3M5c0NtMTREdDBZSHQxbUhRdjUycUIrRG9SZ09EQVRRVktyTTNMMWp5ekxjc1dYOHVjK1BHZXpNM1FMZXF0ZkFxdGVNNi9OTUZScU1IZUcvODhtRHVQUEpnN2kwdVF4M1hyNEN3TVFGeFBXYTBZTG9VWVlEMDhad1lJNEVZa2xzNy9MZ3JEb2xlZHl5dUV3TkIzS1hGRHpUT3JlekJnRGd4YlpoYk9zWXdYQTRqcVV1QzFhVVc5SHNzbUJGdVEwck1uVVBBT0EzcjNlcWJUeGV2OTdSZ2U4K2R3UmJGcGZoekJvSDFsVTU4cXFkamwwamxjeE1xL2p2cHc1QkVKUjZDTm50VzQ2T2hQRGdubTZrMGpKV1Z0aXdxOGVIMnk5ZU11bjdENFhqK014amUvRHhjeGJocndmN3NLckNOdW41ODhsbzBNUHBkTXgzTXdwS3A5TklwNVN3SUJzbXBGSnB5T2swVWpsaFFqb2xJNWxNSXBsS0tsK1RTU1FTU1NTVENTU1RxZEhqcVJRREJ5SWlvaE5BRkVWb0pBMjBXZzBralFZYWpRU3RwSVZHbzFGK2FaV3ZTc2RlVkw2S2d0clpsMFFCb2lpcHo0dVNxSGJzVHkzSEZ3NTAreVBvQzBUeDBUL3V4RjgrY0RZQTRQR0RmYmp6eVlOWWt0a2RhNnpzN0lJR3B3blBmSFMwdUYvdSt2WnZiVDBNazA2Q1JUZDVkMm9tTlFleS9uZmJzU25QeVhzUC9laDdqTjMrZS95QW5ISWY5cUVOOVJNVzc4dHE5NFR4eEtGKy9PSzFObXlvY1l5ckpaYjE0TzV1dFo0WG9OUldXMWM5ZW05Yll0TGhaOWV0dzYyUDdzbGJObEh2Tk0zWkZIK1RkalFjaUNSU2s1eEp1UmdPektFbmp3eW80Y0RGVFM1MVBWTzJ2a0JhbHZIczBia1BCMjdaM0lCRkpXWXNjVnRneUVuUnNtM0lmbWg4YUdNOVByU3hIcEZFQ252Ny9ZVXVOYzd2M3IwUkUzWDFMbTB1eHlmUFhRU1hXWTh0aTh2d2tUL3V4TEVSNVlORE0wRTQwT0VOUXllSmVkdVFmUGU1Rm5Vcnh2LzY1d0hJQVA2OGIrb3RFUUhncm1jT0ExQjJQU2hVVENiN2dSUkpwSER4VDU4ZjkzeXh5NDRJbktnUENobEFLcG5NQ1JKU1NDWVRtU0FoT1NaZ1NDR1JTQ0NaVENBZVR5Q1JpSE9QV2lJaVdqQUVBSkpHQTUxV0I2MU9DNjFHQTQya2hVWWpxWjE3clVicCtHc2xMYVRNY2ExV0E0MmtVVWZzYVdwM1BYTVk0UUlkeEVSYVJsOGdDcmRaUDZ2aWZqZXVyY2xiUmpzZDA2bFBNTk53b05vKzJta2Z5ZXhRbGpYUmdOeE0rS0lKM1B6UTY5aGNXd0tUVGxLM1RZeWwwdGpYNzhmaHdmeHRCdCsycW1wY3pOUllZc1k5MTYvSHB4L1pyUjVMcE5MbzhVOWNZMkdxOEdJeWxwemRLVUx4dVoybHZaQVVmVGlRMnptZXJyRkZQaWFTdTdUQWFkVGh6R29IK29NeE5HZFN5amQ2ZlBCRTRsTmM1Zmg1d2dtc1dUazZWVDhVVCtLUi9iMTRlRzh2L0xFRUxsdFNqdk1iUzNGR3BSMWFTWVJSSytIcGxrRnNySEZPZVczekpHbXBKQXBxTVVHclhvUHZYcjBhSC96RERuaWpDZWpHRkVaTXBVZC9waC9ZVUsrdUQzdTZaUkRidTBiWGVpM0VybUZQWHg4OFhoOEVFUkFoQXFJNklXLzBXT1o3WktiaWlkbHBkNktnSGhNRTVYV0NJQUxaNzhYUlk5bU92cWhPQlpRZ2lhSTZOVkFkT1JDem93c24vcVpEQU5RUmpkbElKQk9JeHhLSUorS0l4ek8vY3I1UEpCS0l4ZU5JeEJOSXBaa1NFeEhSU1NZSTBHazAwT2wwME9wMDBHa3p2L1E2NkxSYTZIUTY2SFE2NkhVNmFMWGFVNjZETDh1eU1qTXdsY3BaYnBpWlBaaktXWmFZVXA1THA1WENkWEttd3lsRHppeHR6RHpPZkMrbkFSbnAvR015SU10cDlYMXpsMHRtbDA4cWx5azg1WDI2VnBSWmNXYU5JMjlMNjJWdUt6NSt6aUtNaEJONDY2KzI0WUgzYk1ycmlHWjNDUUNVKzlsc2hmeWpJeUhzeld5VGZTeFQzUHBVMEpBcDFnMEFQV01LR280YmtDdlFqeG03MUdIc2FQNXZidHlnRmg3UFBiZldZY1M3ejZqRmoxNXFWWGVBTUdxbGNmVzlFcWswdEpJSWwxbUhMMTg2dXFWNWp6ODZvMlVGazhrV0h5eGtUYVc5NExVcXJBWnMrOFJGYzdMVTQzUlY5T0ZBS0o1Uzl6MDFhcVVKejhzZGNROU9NMzBhdTdUZ2drV3V2SFZMaGZaTW5RdC8zdGVEY0NLRncwTkJmSGhqUGRaVTJ2R3VNMnB4OWZKSzlQZ2o2UEpGc0xmWGozOGVIbEJIWnY5NnNBLy9mdEhrVS9lbjh0ZURmVmhiYWNlMUs1VzEvcFUyQTc1KzVVcDg0cys3b0pWR1A2alNzcXdXYTF4UmJzTk5aOVlCVUNxbC92REZWdWdrRVdVV1BUeVJCRDUxWHRPTTJ0RHRpK0JYT3pvQVlOd0hmeTZqVmhyM29mSGNzYUVaN2EwNlc5Rm9GTkhvOUN2VG5pd0NBREVURW9paXFFNUpsQ1J4ZEIxaTVyRW9Tc3BJaDZSUk8vOWFyUVlhalRidnVLVFJITmVFUmExR0M2MUdDek9tVHBLVHFSUVNCUUtFZUNLQldDeW0vTnhqVVNRVHlRVVpPaEVSMFlramlBSU1PajBNUmdQME9uMm1nNjk4VlRyL1dtaTFPdWgwMnBNMk5UK2RUaU9aVXBieHBiSXo3bElKcEpKSkpKSkpKQlBLYkx4VUtsTmZLSy9tVUxiZVVDcG5DV0U2MHpFLzFWUk1mY29rRnJzc2VOLzZ1cnhqVGFWbU5KV2EwZTRKNDNkdmRJNTdUZTVzVTZOV1VzT0Ixem85ZWV2YjMzTGZ5d1hmYzh0aU4vNXp5N0tDZll0dlBITUlmOWszR2o0ME9FMzR4cFVyc2JQSGgyOXRQVHl6MzF6Rytwd3AvTzFqUWd0SnlML25MdlFuUE5PcC9SYWRCamR0cU1NNzE5YW9uZjdQUDc0WE1vQjNuVkVEcTE2VE53RGI0NCtpTHhDRk41ckEzVnVQNE1tUG5BZGdicGNWME93VWZUalFGNGpDcWxkRzhoc21tYnBTazdOTlg1YzNNdTNyNXk0dFdGL3RnRGVpckFPU0FXdzlDZlVHQUdYNjBHOWVWenJJbHk4cGcxV3ZRWlhOQ0t0ZU02Nm8zNjkyZE9Bbkx4K2Q5cld2K2VYTEJYY3J5UHJPYzBld3RzcXUvbXpYVnp2d2dRMTErT3ZCZnZXY1ZNNzBwdjk0MDlLODZVKy91dkZNMkROcnRUNzA0T3VURmhVc1pGKy9YdzBIYUdaa0lGT2M4QVNPd0FzQ05KSTB1aDVTbzhsN3JOVm84NS9UU01yTlZ2YUdhd2F6ZkRTU0JJM1JDS1BST09sNXFWUmFEUXBpc1NpaTBSZ2kwUWlpbVFBaEhvdHhPUU1SMFFLbXpHclRRbS9RdzZBM3dHRFF3Mmd3cW8rTkJqMjBPdjJjZFBsVHFSUmk4UmdTOFlUU29jL1c3VWttOHBiYnBSSXBOUWpJTHI5THAxbGtiYTVrNjE0QitkUHlOOVk2MWVlR1EzSDg5Slg4NmY5YVNjVEh6bXJFdTlmVnFzZTZmQkhjdDcwZGQyeFJSc3ovN2R3bXZOSGpRN3Nuakxlc3FNUm56bDhNbzFaQ1k0a1oyOXBIcHR6RlRCQUVySzZ3NGV6NlV0eS9zeE9KVkJwbjVvUURCd2J5Q3pCcWNnYmtack9rWUt6M3JLdkZUV2ZXNWRWU09ML1JoVGN0ZHVPcGxrRnN5TXc4ZnFaMUNGc1dqOVpaKzQrLzcxY0hXTWZPd3RaSW92cnZLNVdXeDkxM0phYnhkNzNkRzRZMlp5YU8yNnlIU1RjYXpxVFNNcnA4MCsvREZhdWlEd2YyOXZuVmFmNFZWZ05XVjlxeHA5ZVhkODVTdHhXMWp0RU94dTYrNmEzSEIvS1hGalNXbU5TTzhONCtQd1pEazFjL1BaRzJMQzdEZVkybDZQWkY4RnFuQjEzK0tPTEpOR3g2RGVxZEp0UTdUVmhVWWxhM0lUbFI0cWswdnZ5UEE3ajNodlVRUlFGLzJkZURQK3pxaHRNMCtvR1MrMEYxZUNpb1ZrUFZhMFRvYzZxdkJtTDVCVmFPeDBON3VnRUExNit1VnR1UXJXT1FQVVp6UUpiVm01MFpFd1JvTmRMb0tJMHU1MWZtc1ZhcmhUNXpiTHBUTlNWSmhObHNndGxjT0J5VUFjVGpNVFUwaUVWamlNYWltVUJCQ1JCbTlmc2hJcUtUUWhBRTZQVjZHQXdHR1BSS2gxOXZNTUJvTUtqSEpHbmkyYU16SVFOSUpCTEtVcmQ0SExGRUhJbEVIUEdZTW5NdG5raGt2bGRtczdHRFAvY2UyZCtMUi9iM3dxclg0SiszS0NQVzJZS0VFNWxvTUdwUmlSbUxNbFA0MnozaHZIQmdkYVVkWDd4NENScHpwdmluWlJuLzhxYzNNQlNLNFlKR0Z5NWM1SUpacDhGMzM3SWFiU1BodkszR2cvRWtYQlBzR3BEclQrL2ZyQlpCdkg5bkp5NXFjcW16b0JPcHRMcnNJVXVUY3orVVRCVU9COFpPN2MvZFhXR3NUNTZiUDR0M1o3Y1gvMi9iTWJYL2RIZ29pUFhWRHZ4K1YxZGVPQkNNSjJFM2FDRmcvSXlMMzd4cmcxcTc0YWV2SE1Nak9UTXJwc09zMCtDKzE5cnhWSXN5SzFzakNuajRwclB5d2dGSkZQQ1ZmeDRZRjU1UXZxSVBCLzUrcUI5dnkxa1g4NVZMbHVFTGY5dUh3ME5LWVkxRkpXWjg5YkxsZWErWnlWWi91VXNMUkVHQW1FbnZubTQ1T1VzS3NxNWNWbzd6Y2o2QXNvTHhKRHE4RVhSNnd0alI3WUZGSjZIU1prRHZKTVZCWnVyUVlBRGZmNkVGcmNNaE5Yd29zNHdXYjhrTkJ4N2Qzd3R2Skk0dVh4UUR3UmhHd25GNG93a0VZa2tFb2dsMVRaRExyTVB2M3IxSi9URDh3dC8yWVZldkQrOVpWd3VuVVl2L211UURId0MrL2V3UkFLTkJRQ0tWSG5lTVRqR3lqRVJDR1RVSllmSjFmZ0lBU1pLVTlaNWp3d1N0RmdaRDl1WlFENjFHTytXMTlEbzk5RG85N0xiQ3UxNGtrZ21Fd3hHRXcySGxWeVNNY0NTQ2NDU0NkSXExRDRpSTVwb0FRS2ZUdzJRMndtdzB3V2cwd1dReXdXUlNacEFkNzFSL1daWnpscVRGRUl2SDhtdmZ4SlRDdWZGRTRoU2Rtazl6cGRwdXhMK2MxWWhMTXdYSHh4cktEQVorNDVsRFdGNW1SWmxGajJxYkVkVTJaZUF4bVpieDhONGUvT0xWTm5oemRocG9kbGx3MlpLeWNmZnZ1YnNqU0tLQTk1ODV1bVJpZTVkM1hHWCszSUcyNUFrTW8zYjJlUEdMVjl2emFvTUJ3T0hCSUY3cjlJd2JiQVdBeHo1NDlvUjFBYkwrOWV4RitOZXpGNDA3UGxGZGdNdVhsdU82MWRYUWlBSmUrZGtMQ01hVGVPY1pvNFVpMnoxaGRWbng1eTlhZ3BzZmVqMXYxakxsSy9wd1lGZXZEMXVQRHVHaVJjcCtwdFYySTM3OXpnMFlDc1dRbHZNN3NRRHd4ejNkT0RvU0tuU3BDZVV1TGNqYWVuVDI0Y0RtMnBJSkU3Mkppbm9jR1F3aUxjdW9zaGxRWlRXcVNacEZwOEdLTWl0V2xJMHVMZmlmbDQ2cXl4Qk9sQWQzZCtjOW51aUQ2dlZ1YjhIWkMwYXRCS3RCQzM4MEFWRUF2blRKY2pVWStNT3VManpUT29ndlg3b2NWeTR0QndBY0dnemlnVjFkSi9UM1FLY1BHVXJOZ1dRa2draGs4aWxra2lRcEkwa0dRMlk2NmVoSWtzRmdnRjZ2bjNJNWcxYWpoZDJtTFJnZXhHSXhoTUloSlN3SVJSQ0pLT0ZCSkJybERTUVIwUXhwTkJxWVRTWVlqVWFZTWdHQTh0Z0VhWXBPeDJRU3lVVE96TERSdWpUWnIvRllBb1ZYYTlQcHltN1FZbDJWSFZzTDdCeVcyeEUxYWlWMU84TUhkbldwTlFlTVdnbDNYcjRDV3hhNzg0cWJ5MERCS01vYlNlQnpqKzNCVDk1K1JsNUI3NGYzOXVEN0w3U002N0J1V2V3ZVZ5c2hLeTNMMk52bng5dFhWV0Z4NmVoMmpMbUZGTE55NjZaTnRLeGdzcGtDWTIzckdNR3Z0bmVvVzVULzl0MGI4WFRMSUI0NzBJZStRQlF0UTBIOGFDZzR4VlZtNTR3cU84NnFLOEhGVGFNekVodzV5eHZxbkNib0pBRWYzVHk2WGVSL1AzVVFuNzJnR2N2S3JGaGVac1ZuTDJpZWRXMkhZbEQwNFFBQTNQbmtRWml2WEltTnRhUFYrVjBGdGlYNSs2RitmUCtGMWhsZlAzZHBBUUFjSEFnYzE4aThTU2VoWGplenJUM0dyb2txTWVsUWF6ZWkzbWxDWTRrSkRVNHptbDFtdU16NmNRbmdaQ2JieW5BeXBUblRwcUlKSlJ3d2FDUmMxT1JDcVVrSHQwV1Bjb3NlNVZZREtxMTZPSTA2L095Vlk3ajN0WFo4NHB3bWJNcjhXZTNzOXVLSEx5cC9KdDk3dmdXYmFwMG9OZW53eVhPYnNLL2ZQMjVxMVdRMG9xRFdOOGlWK3gvRUxIYTVvVk5jS3BWQ0tCeEdLRng0Tm9JQUFUcTlWZ2tPTXJNTkRIb0RqTWJSTUdHeTNSZjBlajMwZWoxS3hteitrWlpsUk1LUnpDd0RaY1pCS0J4R01CaEVpck1OaUtpWUNRS01CZ01zWm9zeSttODB3bVF5d213MFE2dWJmTFpYSVRKa3hLTFptakpSTlFDSXhVYS81K2R1Y1ZucXR1QzM3OTZJVnpzOUdJa2sxRXI4QUhCV1hRbTJkWXhNZVkxb0lvVTFsZmE4WU9ESVVCRGZmYTRGUDNuN0dlb3hNYzFSemhNQUFDQUFTVVJCVkZNajRKeUdVcHhUWHdLalZzSmdLS2FPYk4rd3Bocm5OWlRpRDd1NzhNVGhBWFVyd3YzOStkUGZvOGtVdG5WNDhOelJJYnpZTm94eXF4NzNYTDllZmI1MU9JUm5Dd3crVmxwSCt6U3g1UEhQSE1qZGl0QnQxaXRMTFRhWmNXbHpHVzY4LzFWMTluVWhWOS8zY2w1d2NrYVZIVis2WkRsTU9rbmQwUUJRdGs3OC92TXRlTGs5LzgvaEN4Y3ZMVmhjUEpXVzhYcVBGMmRXTy9EQkRmWHFkWjVwSGNTZVBqOSs4R0lyZnZJMjVjL2s3YXVxSU1zeXZ2TmNDMnRLRmNCd0FNcldmdi8ybDExNDAySTNMbHRTamhYbFZqZ01XcVJrR2NQaE9IYjMrdkhvL3Q1WnI4Y2Z1MnZCeWRxbElPdW4xNjJiMXZTWlVEd0ZyWlRBZjEyMll0ci9XQ2JieWhBQUhFWXROdGVWSUJSTElwWlN0cnNwdHhqdzRZMmplN3htdDNQVWEwUjg1ZExsRTEwS01vQlBuZGVFZDUyaEZIbnhSUlA0MmF0dGFIWlpvTmVJMEVraW5ta2R4UFdacVVWM1hyWUM3LzM5OW1udmJmckRhOWZtVlh2TkZrdHhHTFdJSkZLSUo5TTRxMjUwYWhkbkpCVUhHVEppc1RoaXNUaDhHQjgyQ1FDMFdpMU1SaE9NcHN3MFZxTWg4OVUwWWUwRFVSQW1ySFVRalVZUkNBWVJEQVVSRElZUUNBWVFpVVlCL2lkR1JBdU1KRW13V0N5d21pMndXQzJ3bUpWZnM1a0ZFSXZGOHdMWGNEaU1TQ1NDY0RTaWJyVkh4U3QzNTREc2FIdDJwNERjN2Y2K2RkVXEvSHBIQi81K3FCL2R2Z2lTYVJtUEgxU1dGR2M3N0tLZ3JPVi91bVVBN3pxakZpUGhPTzdiM280Lzd1bEJZOG5vLyt1aUlPQ0ptODlWWjdzQ1FDU1J3Z2Yvc0FQZnVHSWxWbGNxVzQxWDJnejQxSG1MOGNsem03QzcxNDliSDkyTkF3TUJSQklwdk5BMmpLZGJCdkZTKzdEYXVWL2l0dUNIMTZ6TjJ4cjhSeSsyb3NTa3g5cEtHeElwR1duSUtESHFjTk9HMGRrSC9nbnFkK1VPaEpsMEVwNyt5UGw1ejhkekNnaWVXZVBBNjExZVpZdkg1YU03U2V5ZnhscCtYMmJaeEtvS0cyNVlVNDNMbHBTclljRVBYMnhGdWNXQTk2NnZoZDJneFpjdlhZNTkvWDQ4c3I4WEw3WXBJY0V6cllQNHdBYWxENUZNeTNpdDA0T25Xd2Z4YXNjSXJsOVRqWStkM2FpR05RUEJHTDYxVlZreXZMUGJpd2QzZCtPR05jclM0ZXRXVjJPcDI0cHZiajJNSTNNMHkrRjB4WEFnUXdid1ZNdWdXc2hpcHFiYUh6TTNaWnZONjQ5bi84M2NuUmFtbzlEbytXeUY0aW44KzRWTDhncUNqSFZ3VVBsSDZZOG04clk5eVpXV1pkVFlqZXBXTXRsMlpsUEFRaXB0Qm56dXdtWjg5WjhIcHRYV1hUMit2SEJnWCtZL2dMdmZ2RXI5OE02VkRUV291TWxBcHNpVUQxNy9tUFYxZ2dDRFhxOU1mVFVhWVRJYmxYV3dSaE9NUnNPRWEyQ3pTeHZjTHBkNkxKVktJeGdLSWhBTUlwVDV5bGtHUkhUYXlKa05ZTTJFQUZhTEJRYURZVWFYU1NhVG1kb3VrZEVhTDVuSC9EeWt5YXpMdWNjRGxIdExoMEdMVXBNeW03WExGMEdOM1FpZEpPTG1UUTI0ZVZNRFVtbFo3UmhMb29ETGw1VGpLNWN0aHdCbGNQSFRqK3pHU0RpQkIzZDNJNXBVL3Y1ZHVUUi82OFhjWUNEN3ZrT2hPRDc2cDUyNGNXME5QclN4UVQxSEZBUThlV1FBa1VRS2tVUUtWL3ppeFhHai9kZXNxTVN0bVIwT3NoN1ozNHR0SFNOd20vWDQyaFVySi93WnRIa21ydGwwei9YcllkQ0tLREdPenU2TlpYN3ZoNGVDYXFIRi8zbHI0WHZ2bDl1SEo3dzJBSlNhZFBqNE9ZdXdvY1k1YnRuMm4vZjFxRXVRWmNqcWNvcVY1VGFzTEZlV2JENTVaQUMvM3RHQlpXVldQTlV5aUsydGd3akVrcmh5YVRsK2Z2MzZ2R3Y2b3dsODlyRTllZmZxUDNpaEJiVU9venBZdTZyQ2hsL2RlQ2IrZnFoL3lscGx4WVRoQUIyWHFiWXlUS1RTMk43dHdRV05ybkhQQVVBNG5zTHYzMUJxQThnQS9ubGtBSjVJQXQyK0NIcjlTbEhDZ1ZBc0V4d29IeEtUYlRrNTFwVkx5L0hFb1g1czZ4aEJ6eFJMT1hiMStqQVVpaUdXVEdOSHR4Y1BaVDZrOWc4RUNvWURKMnNyU2pxTnliS3lYalVheGNpWTFUcUNLTUJrVUFwbEtXdG16VENielJPT21FbVNDTHZOTnE2dVFlNHNnMEFnaUVBd2dGZzB5cFd4UkRSdlJFbUMxYUowL3MyWkVHQ21zd0dpMFFpQ29SQ0NvY3dNZ0V3UWtFZ2srUGxHczJMSXFYZlZGNGppam44Y1FDU2V3cS9mZVNiQ2lSUSs5cWMzY04zcUt0eTBvVjZON2lWUmdGRXNQTUMxdmN1TFBYMSs3Qm16aFBXUi9iMTQxeGsxZVZzZ0hoc0pZWHVYVWxjcnUxWS9MUU8vZTZNTGp4M293NDFyYTNEdHlrb2NHZ2lxTzJvQjQ1Y0JpQUpRNnpEbUJRUDcrLzFxSFlUQlVFd05PY2FLcDlMNDNSc1QxK1BxRDhieWRoY0FnQU9aZ2JKN1gydkhwbG9ubk1iQ3V5bTgyRFk4NVFEcmNEaU9UbDhFYjg0WjZFdWswdmpKdG1QNDdjNU85ZGovdkhRVWIvVDRjTnVGemFpd2pvYUhmOXpUZzhORHdYRURyaWxaemdzR0JrTXgzUHJJSHJRTTU4OElTS1psM1BiNFh2em5scVc0ZklsU28wd1VCTFVmUXdxR0EwWGdxbnRmd25CNDVxUGNoVHI3azhuZG1qRjNHY09lWGo4dWFIUWhMY3RJcG1WRUVpbDRJd25zN2ZmanR6czcwZUVkVFRHLy9JL0pSL24vc0tzTDV6V1dvajhRdzNBNGpwRndITDVvQXY1b0V2NVlFc0ZZRXNGNEVqVjJJMzc4MXJYNCthdHRlTFZUbVlwMDY2T1R6OTdZMWpHQ3E4ZHNyUUlBTGNQNUJTaDkwUVQrZXJBUHYzMmpjOXk1Uk5NbHArWFJXZ2ZET1dsN1puVE5hckhDWWpGUE9icFdhSlpCSXA2QXorK0RMK0NIM3grQVArRG5kb3RFTkRjRUFTYWpDWGFiRlhhYkRUYWJIUmFMZWRxN0ErVE5pZ29HRVFnRkVRcUYrSmxGSjl4Zjl2WGlrc1Zsa0VRQnQvOXRIL3laS2U1L1BkaXZiakgrdjl1T1lldlJJYng1YVRtYTNSWTRqVHBvUlVFTnBHUVphbUhLNTQ0VkhpVHE4SWJ4MEo1dVZGZ05lS0Z0R0MrM2o2ZzdGaFFTaUNWeHo2dHR1UGUxOXJ5QzNZV2taYVh6Zkd3a2pDKythU2xhaG9MNHpLTjc4bllvMk5QblI1WE5nR1JhUmpTUlFpQ1d4SUdCQUg2OW8yUFNlZ0E3dWp3NHY3RVVhVmxHT0o3Q3ZuNi9Xck9zM1JQR08vN3ZWWnpiVUlweWl4NmlLRUNXbFNVU2h3ZURhdUF4bGZ0ZWEwZWowNHdMRnBYaWlVTUQrT1dPOW9KMTJGNXNHOGFyblI1Y3ViUWMxNjZzUkN5Wm52QTkvbkZZS2Z6KzVtVVZlTDNiaXp1ZTJEOWh2eWVSMldMOXBiWVJmUHljUmJBYnRQZzlDNWpuRVc2LysrZW5aUUI3MTJBRk50ZGFwajZ4U09XdUFYcnl5TUNzQ3BCY2thbjhEeWhiTCthdU56b2RXUFVhQkdLVDMxeGtwM0hKc3JLdFl5R2lJRUN2RVpGS3kwaW0weWUwMXNBcm5VSGM3cDcrMXBoVXZEUWFEY3htTTZ4bUM4eVdtWTNFeVFEQzRUQjhQaC84Zmo5OEFUOUN3UkFyYnhQUmpHbTFHdGhzZHRpdE50aHRkdGhzMWttTHN1WWFPOU1wR0FxeW5ncE42VVRlODVlYWRBakVrbm4zdERhREZvSG82VGNqWlVXNURVZUhRK3B5aGxOUmR2YUVMRU90WjZiWGlCQUZZZHlXaTFOZFo3TDZhV2FkQnBjdktjT2Y5L1ZNK3o1ZEl3cFk0ckpNcTFiQ1ZFN0grL203YnJ1bFlJTExtUU1MMU9NSGp2OHY2TjhQOVorQWxzeWZxWUtCNlo2VGx1VVpmWUFSellWa01nbWZ6d2VmTDZldXdaZzF2RmFMQlZhckRYcGQvclEvQVlBNXM5MVhWV1VsQUdXMHpoL3d3Ky8zd2VmM3crY1BJQjduMURvaUdpV0lBcXhtSzJ3MksreDJHK3hXTzR6R3Flc1l5YktNUURBSWZ5REFHaWwwU2lrMG9weWRRWEM2MmQ4Ly9SMjU1a3VoRHYxc0JpeW5LcXdlaWlmeHA3MDlNN3BtTWkyZmtHQmdvV0U0UUVSMHVwSmxSQ0lSUkNJUkRBNHBhLzBFQUhxREFYYXJEVGE3TXFwbnMxakg3Wm9nU1NLY0RnZWNqdEVDVGRGb0ZENi9EeU1lTDd4ZUR5S1J5R2sza2tKRXN5ZEtFaHcyTzV4T0p4d09lOEhQamtLaTBXaG1HWk1mZnA4ZmdXQVFxVFNEQUNLaTB3M0RBU0tpQlVRRzFDS0kvWU1EQU1hUC90bXNkcGdLalA1bDZ4ZVVseWxMaW1LeEdFWThIbmk4SG5pOFhrU2preGYxSktMVGl5aUtzTmxzS0hFNDRIU1d3RzYxUVJBbnJ4V1FTcVVSQ1BpVnVpYWNkVVJFdEtBd0hDQWlXdURrdEt3c0lRajQwZFd0VkVIVzZyVEs3QUtiOHN0aHMwT1M4aXN5Ni9WNlZGWlVvTEpDcVdFU2prVGc5WG94NHZIQTYvVWdGdWQybmtTbkUxRVFZTFZhNFhRNFVWTGloTjFtbjNKbVFDZ1VoaitnMUN2eCt2d0loVU9RV1NPQWlHaEJZamhBUkZTRUV2RUVob2FITVpUZEtVRVFZREdaNFhRNjRIUTQ0YlRib2RGcTgxNWpNaHBoTWhyVnVnV2hVQmdlbndjZWp3ZGVyeGZ4eE9tNWJwTm9vUklnd0dLMW9NVGhoTVBwZ05QdUdCY0M1cElCaElKQmpIaTk4SGhHNFBYNXVHc0FFVkVSWVRoQVJFU0FMQ01ZVXFxSGQzWjFBWUlBcTlrTXA5TUpwOTBCcDlNNXJsTmhOcHRnTnB0UVUxVU5BUEFIL0JnYUdzYlF5RENDZ1FEckZSRE5BNDFXQzVlekJLV3VFcFNXbEVLcjBVNTZmaWdVeWl3ZjhzTHI5U0tSWk1oSFJGU3NHQTRRRWRGNG1XcmpnV0FRSFoyZEVBUUJWb3RWblZuZ3NEdkdiYU5vczlwZ3M5cXdxTEVSc1ZnY3d5TkRHQndhaHNjN2d0UnB0aFVxMGVsQ0FHQTBtZUVxTFlHNzFBVzd3dzRCRTljTkNJWEQ4SGc4OFBnODhIcDlpSE41RUJFUlpUQWNJQ0tpS2NueWFOMkM5bzZPMGJYTFRpZEtuRTQ0Ykk2OFFtWjZ2UTVWbFZXb3FxeENPcDNHaU5lRDRjeXNBaFkySkRvK29pakNhWGVndExRVXBhV2xCUXVNWmtXakVZeDR2Sm5Db2g3RVlnd0RpSWlvTUlZRFJFUTBZMmxaemxRcTk2T3R2UjJTSktIRTZZU3IxQVZYYVFsME9yMTZyaWlLY0pXVXdsVlNpcVZRcGpFUERnMWhhR1FZZnA4Zk1oY2dFRTFKcDlXaHRMUVVibGNwU3B3bEU5WU9rQ0hENS9OamFHZ0lReU5EQ0lmQy9CZEdSRVRUd25DQWlJaU9XeXFWd3VEUUVBYUhocFI2QlJZTFhDWEtxS2JkWnNzNzEydzJ3MncybzZHK0hvbDRBZ05EQStnZkdJRFg2Mk5RUUpSRHI5UEI3WGFqdkt3TWRydGp3c1VDaVdRQ3c4TWpHQjRleHBCbkJFa1dCeVVpb2xsZ09FQkVSQ2VXTENNUUNDQVFDT0JZZXh2ME9oMUtTa3JoS2xVS3BPV09lR3AxV2xSWFZhTzZxaHJ4ZUF6OUE0UG9IeHlBeis4SHVGMGFGU0dkVm9zeXR4dGw3bkk0SFhaQUtCd0pCRU5CREEyUFlIaG9DRDQvWitBUUVkSHhZemhBUkVSektoYVBvN2V2RjcxOXZSQkVBVTY3VXltZTVuTERZRENvNStsMGV0VFcxS0MycGdheFdBejlBd01ZR0J5QTMrOW50NGNXTkkxV2l6S1hDK1h1Y2poTEhBVUxDcVpsR1NPZXpPeUFZZGJ1SUNLaUU0L2hBQkVSblRSeVd1bmdqSGhHY0tTbEJWYXJEZVZsWlNndks0TmVQMXFuUUsvWG82NjJGblcxdFloR28rZ2Y2RWYvd0FDQ3dTQ0RBbG9RSkVtQzIrVkN1YnNNSmFXbEVBdk1FSkFoWTJURWcvNkJBUXdPRFNLWlRNNURTNG1JcUZnd0hDQWlvbmtoQStvT0NFZU90c0podGFHc3JBeGxaV1hRNjNUcWVRYURBZlYxOWFpdnEwYzRFa1p2Yng5NiszdFpkWjFPT3dJRWxKYVVvTEt5RXE3U1VvaWlPUDRrV1liSDYxVURnVGpyQnhBUjBVbkNjSUNJaU9hZkxNUHI5OEhyOStGSVN3c2NEanZLeThyZ2RwZEJwOVdxcDVtTUpqUXRXb1NteGtZTURRK2pwNjhYdzhQRFNMTStBWjNDREFZRHFpb3FVVmxaQ1VQT0RKbGNYbDhtRUJnY1JDek80SXVJaUU0K2hnTkVSSFJLa2FHTW5IcThYaHc2Y2dST3B3UGw3bktVdWQzUWFETC9iUWtDWEM0WFhDNFg0b2s0ZXZ2NjBOdmJpMUE0UEwrTko4b1FSUkZ1bHh2VlZaVndPcHdGei9INy9lZ2Y2TWZBNENDaXNkaEpiaUVSRVZFK2hnTkVSSFRLa21WbHpmWElpQWVIamh5R3U5U0Zxc29xT0V1Y2FzazJuVmFIK3RvNjFOZld3ZXZ6b3FlM0R3T0QvVWlsMHZQYWRpcE9Gck1GVlpXVnFDd3ZoeVpuMWt0V0xCNUhiMjh2ZXZ2NkVJNHd6Q0lpb2xQSGFSME92Tklabk84bUVCSFJTWkpPcDlFL09JRCt3UUVZREFaVVZsU2lxcUlpYjhjRGg5MEJoOTJCSmMzTkdCam9SMWRQRHdLQndEeTJtb3FCSkVtb0tLOUFkV1VsckZicnVPZGx5QmdlSGtaM1R3K0dSMFlnY3hrTTBZenducC9vNUJCdXYvdm4vQitLaUloT1N3SUVPRXNjcUtxc1FsbXBHNEk0dnVLNzErdEZSMWNYaG9hR3VCYzhuVkFHZ3dFMTFkV29ycXdhWGZLU0l4d0pvNmUzRDcxOWZZakh1V3lBaUloT0RYZmRkc3Y0R3lhYzVqTUhpSWlvdUdXM2Voc1o4VUNyMWFDaXJCSlZWUld3bUMzcU9RNkhBdzZIQTlGb0ZCMWRYZWpwN1VFcWxackhWdFBwem02em9iYTJGbVZ1TndUazMxK2wwaWtNREF5aXA2OFhQcStYY1JRUkVaMDJHQTRRRWRHQ2tFZ2swZG5kaWE3dVR0aHNObFJYVmFPOHZGemRQOTVnTUdESjRzVlkxTmlJM3Q0ZWRIUjFJUnFOem5PcjZYUWhDQUxLM0c3VTFkVENack9OZXo0VURxT3Jxd3Q5QS8xSUpwUHowRUlpSXFManczQ0FpSWdXRkJtQXorK0h6KzlINjlGV1ZGZFZvN3E2V3QwU1VTTkpxSzJwUlcxMURRYUhoOURSMWNVUlhwcVFScXRGZFdVbGFxdHJvQyt3RGVISWlBZWRYWjBZOG93QXJDVkFSRVNuTVlZRFJFUzBZTVhpY1J4dE80YTJqblpVbEplanJxWVdack5aZVZJUTRIYTU0WGE1NFE4RTBOYmVscWxMUUFUb2RIbzAxTldpdXJJS29pVGxQWmRPcDlIWDM0Zk9yaTRFUTZGNWFpRVJFZEdKeFhDQWlJZ1d2SFE2alo3ZVh2VDI5c0xoY0tLdXRoYXUwbEwxZVp2VmlqV3JWaU1ZQ3VMb3NUWU1EZzl4RkxoSTZYVjYxTmZWb2JxcUNxSW81ajBYajhmUTJkMk43dDRlSk9LSmVXb2hFUkhSM0dBNFFFUkVSVU1HNFBGNjRQRjZZREthVUZ0Ymc2cnlDblZrMkdLMllNMnFWUWdHZ3pqVzNvYUJJWVlFeGNLZzE2TytyaDVWbFpYalFvRkFNSWlPemc3MER3NUFUdlB2QXhFUkxVd01CNGlJcUNpRkkyRWNPbndZeDlyYVVGZFRpNXJxR2tpUzBpbTBXQ3hZdlhJVlFxRVFqclcxb1g5b2tDSEJBcVhYNjlGUVY0L3F5cXB4VzJINi9YNGNhMnZEOE1nd2w1c1FFZEdDeDNDQWlJaUtXandlUjh2UlZuUjBkcUMydGc2MTFkV1FNak1KekdZelZxMWNpY1p3R0cxdGJlZ2ZHSURNYnVLQ1lEQVlSbWNLQ1BtaGdOZnZ3N0cyWS9DTWVQaW5UVVJFUllQaEFCRVJFWUI0SW9IV282M282R3hIYlUwdDZtcHFSME1Da3drclY2eEFmWDBkanJTMFlzUXpNcyt0cGRuU2FMVm9yS3RIYlhYTnVKa0NYcThYUjl2YTRQVXlGQ0Fpb3VMRGNJQ0lpQ2hISXBIRTBXUEgwTkhWaGJxYUd0UlcxMENqVWY2N3RKZ3RXTGQyTFlaR2h0SGEyc3BLOWFjUlFSUlFVMW1EeHNaNmFEWGF2T2U4WGkrT3RoK0QxOE10TFltSXFIZ3hIQ0FpSWlvZ21VZ29JVUZuSitwcWFsQlhXNi9XSkhDVmxNTGxMRUYzWHkrT0hqMkdlQ0krejYybGlRZ0FYQzQzbXB1YVlEUWE4NTd6K1h4b09YWVVYcTkzZmhwSFJFUjBDbUU0UUVSRU5JbGtNb21qYlczbzZ1bEZVMk1qcWlvcUFFRUFCQUhWbFZXb0tDdEhXMGM3T3JxNmtFNmw1cnU1bE1OdXMySHhvaVk0SEk2ODQrRklCSzFIajJKd2NJQXpCWWlJaURJWURoQVJFVTFEUEI3RGdVTUgwZG5WaGVhbXhTZ3BjUUlBSkVsQ1UrTWlWRmRWby9Wb0svcjcrOW5obkdkNnZSN05UVTBvTHl2UE81NU1KSENzdlEyZFBkM2NrcENJaUdnTWhnTkVSRVF6RUF3RnNYUDNHeWd0S2NIaXBzV3dtTTBBQUlOZWo1WExWNkM2c2dvSER4OUNLQnllNTVZV0gwRVFVRnRkalVXTlRlb1NFQUJJeXpLNnVydlIxdGFHUkRJeGp5MGtJaUk2ZFRFY0lDSWltb1hoa1JHTWVGNURaVVVsbWhZMVFxZlZBUUFjRGdjMmI5aUV0bzQydEhWMElKMU96M05MaTRQTmFzV3lKVXRodFZyempnOE1EcURsNkZGRUlwRjVhaGtSRWRIcGdlRUFFUkhSTE1teWpKN2VIZ3dNOUtPeG9SRzF0VFVRSUVBUUJUUTJOS0s4dkJ3SER4K0N4OE9DZDNORkkwbFkxTGdJdGRYVlNpMklqRkE0aklPSERzTHI4ODFqNjRpSWlFNGZEQWVJaUlpT1V6S1Z3cEhXRnZUMjkySFprcVd3MjJ3QUFKUFJoUFZyMTZHM3J3OHRyUzJJSnppbC9VUnl1MXhZdW1RSjlEcTllaXlkVHVOWVd4dmF1enBZVjRDSWlHZ0dHQTRRRVJHZElNRmdFRHRlZngzVlZWVlkzTlFFU1pJQUFKVVZGWENWdW5ENHlCSDBEL1N4WU9GeDB1dDBXTHBrS2R3dVY5N3hZYzhJRGgwK3pDVUVSRVJFczhCd2dJaUk2QVNTSWFPcnB4dUR3NE5ZMHJRRVpXVnVBSUJXcThIS0ZjdmhjcGZpMEtIRExJdzNTMjZYQzh1V0xvTk9xMVdQeGVOeEhHNXB3Y0FBZDRvZ0lpS2FMWVlEUkVSRWN5QVdpMlBQL3IwbzdTL0ZzdVlsTUJnTUFJQnlkeGtjZGp2Mkh6aUlFYy9JUExmeTlLR1JKRFF2YmtaVlpXWGU4ZTdlSHJRY1BZb2tsMndRRVJFZEY0WURSRVJ6Nks3Qml2bHVBczIzUVFBSGp4VjRRZ2VBZno5bXBNOExvRkJ4eDlLVDNSSTZoZHp1N3B2dkpoQVJMUWppMUtjUUVSRVJFUkVSMFVMR2NJQ0lpSWlJaUlpb3lIRlpBUkhSU2JLNTFqTGZUU0FpV2hCZTZRek9keE9JaUJZY3pod2dJaUlpSWlJaUtuSU1CNGlJaUlpSWlJaUtITU1CSWlJaUlpSWlvaUxIY0lDSWlJaUlpSWlveURFY0lDSWlJaUlpSWlweURBZUlpSWlJaUlpSWloekRBU0lpSWlJaUlxSWl4M0NBaUlpSWlJaUlxTWd4SENBaUlpSWlJaUlxY2d3SGlJaUlpSWlJaUlvY3d3RWlJaUlpSWlLaUlzZHdnSWlJaUlpSWlLaklNUndnSWlJaUlpSWlLbklNQjRpSWlJaUlpSWlLbkdhK0czQzZ1bXV3WXI2YlFBdkU3ZTYrK1c0Q0VSRVIwU21KOTl4ME9sZ285L01NQjQ3RDVsckxmRGVCVG5PdmRBYm51d2xFUkVSRXB6VGVjOU9wYkNIZHozTlpBUkVSRVJFUkVWR1JZemhBUkVSRVJFUkVWT1FZRGhBUkVSRVJFUkVWT1lZRFJFUkVSRVJFUkVXTzRRQVJFUkVSRVJGUmtXTTRRRVJFUkVSRVJGVGtHQTRRRVJFUkVSRVJGVG1HQTBSRVJFUkVSRVJGanVFQUVSRVJFUkVSVVpGak9FQkVSRVJFUkVSVTVCZ09FQkVSRVJFUkVSVTVoZ05FUkVSRVJFUkVSVTR6M3cwZ0lxS1RxOUptUUlYVmdKM2Qzdmx1U2tGZmZOTlM5ZnRmdk5xRy9tQnNIbHN6NnJ5R1VyeGpiUTIrK0xkOUNNYVQ4OTBjQU1BRmpTNDRqRnIxY1g4d2hsYzZSdWJzL1c1Y1c0TVZaVllBd0hQSGh2RlV5OENNWHQvc3N1Qzk2Mm9CQVA1WUV0OTU3c2dKYnlOTnJkWmhSSVhWZ08yZEhzaXplUDNHV2lmZXNhWWEvL0gzL1lpbjBpZThmVVJFTkQ4WURoQVJMUkNWTmdOV2xkdnd6eU1UZDlnK3NLRWVIOXhRajNncWpmZjlmanY2QXRGcFhkdXExK0MyQzVmZ3h5KzFZbUNPTyt2WHJLaFV2MzlvZC9lOGh3TUNnTHV2WG8zekdrb0JBSisvYUFtKzlJLzk4OW9tQUhqYnFpcjgrMFZMOG83ZDlNQ09PWHUvWnBjRm56cXZDYUlnSUpGSzR5ZmJqczM0R2gvZVdJK0xtdHdBZ0Y5dWJ6L1JUU3dLVnIwR0pTWWRTb3c2bEppMEtESHBVR3JTNGRIOWZlajJSNloxalErY1dZK3JsbGVnMngvQkQxOW94Yk5IaDZiOS91OC9zdzcvZXZZaUFNQ3Q1eS9HTjdjZW50WHZnNGlJVGowTUI0aUlGb0JyVmxUaTArY3Roa0VySXBKTTRZVmp3d1hQcTdFYm9kZUkwR3RFM0huWmN2ekx3MjhnbFo1ODdGQUE4SlZMbCtQY2hsSnNxblhpam4vc3gydWRuaG0zY1htWkZkZXRyc1pyblI1czcvSmdPQnlmOFRYbWd3emdsWTRSTlJ5NGJFa1pubTRad05ZWmRLaE90QXNhWGJqdHd1Wnh4NzkweVRKODdPRTM0SThtVHVqN2lRSncyNFhORUFVQkFIRC96czVwQjB0WlRhVm1YTERJQlFDSUpsTjRZRmYzQ1czalpHNWNXd05uemd5TDQvVy9zd2hHY3Vra0VSYTlCaGFkQm1hZHBIelZhMkRWYTJEVGEyQXphR0UzYUdBM2FHSFRhMkUzS3Q4N0RGcG9wY0lyUXZzQ01YVHZtem9jY0JwMXVHeEpHUUNneW1aRWozOW1mNDR2dFkzZ2xrME4wRW9pM3JhcUNxOTFlZkIweStDTXJrRkVSS2NtaGdORVJBdkFvbEl6VERvSkFIRG5aU3Z3MFQvdXhPR2g0TGp6ZnZCQ0M4NnFjOEpsMW1OMXBSMGYzdGlBbjcweWVVZm5ReHNiY0c2bVkrd3dhckdwMWptcmNPQzYxZFc0ZW5rRnJsNWVnWmZiUjNEcm83dG5mSTM1OHVEdWJwemY2TUttV2ljQTROL09XNHpuMjRhbkRGYm13b1dMWFBqYUZTdlZqdnFMYmNOb0xER2p5bVpBVTZrWi8vUFd0YmoxMGQwWUNwMjQ4T1dtRGZWWVUya0hBUGlpQ1R6ZE9vaDZwMm5LMS9talNYZ2lTanMrZVc2VDJ1Wm5XNGRnTTJoZ00wenZObVFrSEVjZ2xodzNVMklxWGI0STd0L1ppYmV2cXBwV2U2ZXJVRGhRYXRMaC9XZld3YWlWWU5CSU1HcEZHTFdTK3Rpa2xXRFVTVEJycFFrNytNZGpaYmtWZjk0MzlYazNyS2xXMy8vcGxrRWNLZkE1TVptVzRTRHUyOTZPajJ4dUJBQjg0ZUtsMk52bm4vTVpSVVJFTlBjWURoQVJMUUEvZktFVlRTVm1iS3gxd3FpVjhLMnJWdUg5RCt3WU40SWNpQ1h4emExSGNQZFZxd0FBTjUxWmg2MUhCM0Y0c0hBSDRlSW1OejY4cVY1OS9GVExBUDdmUzBkbjNENnpUb05MbXQzcTQ3L3M2NW54TmViYmQ1NDdndjk3NXdZODNUS0luMnc3TmkvQndGWExLdkNGTnkyRlJsUTYyYnQ2ZmZqQzMvYWgxS3pEVDk1MkJpcXNCalM3TExqbit2WDR6S043Y0hRa2ROenZ1YTdLZ1ZzMk5haVA3UVl0Zm4zamhtbTk5b0ZkWGZqZTh5MjR1TW1OcytwSzFPT1hMeTNINVV2THA5Mkc3engzQkEvdTdzYmJWbFZOK3pVQXNMdlhoL3QzZHM3b05iUGxqU1p3MWZJS1dIUW41dFlxbVpZUmlDWGdqeWJoanliZ2l5YmhpeWJnaVNUZ2l5YmdqU2JnaldTL3hqRVNubnEyaUZFcjRiclZ5czh3TGN2NCtSVEI0RVIrODNvbkxsdFNqZ2FuQ2NGWUVpNnpudUVBRWRFQ3dIQ0FpR2dCU01zeS91T0ovZmpsTzg1RVZhYmc0RmN2WFk3UFBMcDdYTUd4NTQ4TllldlJJVnkweUFWSkZIREhsbVg0NEI5MklEbW1zM3RHbFIzL2RkbHlkYlIzVjY4UFgvbm53VmtWTUx0aWFUa01HbVZtdzNBNGp1ZmJDaTk3bUd2YlBuSFJjVjlqcGgzYlhPMmVNRzY4LzlVWnYwNEFjUFBtQm54NFk0TjY3TUJBQUo5N2JBL2lxVFI2L1ZGODdPRTM4TDIzckVHRDA0UUtxd0cvdUdFOXZ2NzBvVWxyVUV5bHdXbkNYVzhlbmFVd0d5VW1IZjc5NHBtTitNK2xzMzY4dGVEeDdOK05pZjZNSG5qUHBrbG5INlRTTXZiMCtuRjJmUWxpeVRUQ2lTVENpUlRDOFJUQ2lSUkM4U1JDOFJTQ3NTU0NtZTh0T2cxdVhLdU01SGY3SXJqcm1jUG85RVhnanlVUWpxZE94Rzgzejl0V1ZjRnVVSlpYL08xZ1A5bzhZZlc1bGVVMnZIMzE5TU9YY0R5SnRDemo0R0FBMTYydVVrT0h5ZHo1NU1HWk41cUlpRTRhaGdORVJBdUVQNXJBbC8reEh6KzliaDFFUWNEWjlTVzRmazAxSHR3OWZtMzNEMTlvd1RuMUpkQkpJcXB0Uml3dnMySlBuMTk5dnRaaHhOMVhyVmFuSDdkN3dyanQ4YjFJektJeXVRRGc3VGtqdmcvdTdwNlhVZmZUbGQyZ3hWY3VYWTZ6NjBkSDN2ZjIrZkhwUjNibjdaclE2NC9pbG9kZXg5ZXZYSW1OTmNvTWtqc3ZYNEhOZFNYNC92TXRNOTVob2NKcXdBK3ZYYXQySnYrMHR3ZmYybm9Za2lqZ2d4dnFjZVBhR256MnNUM1kzZXViOEJwYVNjU1AzN29XanN3MVhtZ2J4dWNlMndPdEpPS1dUUTI0WVUwMVB2ZjRIdXpvbXQ3T0dZVTY5bE4xNmsrbXovOTFMMUpwR1dsNTZyL2ZseTh0eDIwWE5xdi94aXB0Qml3dHMrQzFycGt2MlprT25TVGkzV2NvTzBVa1V1bHh5NG1xYkFaY3RheGl4dGU5dU1rOTlVa1pEQWVJaUU1dERBZE9BYnJNallFTVRPdkdXeXVKYW1FbFR5UXhxNXYxRThtb2xXRFZLMytWQXJFa0RNRitjZ0FBSUFCSlJFRlVJb25Db3gzTkxndUd3M0Y0STNGTTFTK1FNbE5tWlJuamJySkVBUkF5bzFoak94aVR2UTRBWEdZOWxya3RBSUJ1ZnhUSEpwaHlXK3N3cW44dXgwWkNVN2FYNkZTeHA4K1BYN3phamxzMk4rQ3hBMzE0N0VCZndmTjYvRkg4ZWtjSFhHWWRmcnF0VFYwWG50VVhVTGJFdTZTNURFT2hPRDcxeU81WkY3bTdlTEViVGFWbUFFb2h1b2YzenYrU2drUXFQZU5DYk1kanR1dmROOVk2OFo5YmxxSGNvbGVQdlhCc0dIZjhZMy9CejlwQUxJbFBQN0liLzNKV0k5Njd2ZzRDZ0t1WFYyQnpuUlBmZTc1bDJvWGptbDBXZlBjdHErRTJLKy83UXRzd3Z2MnNzdTFnZzlPRTk2eXJoVkVyNFFmWHJNR3RqKzdHR3ozNUFZSERvTVdsUzhxd3J6K0Foc3p2M1J0SjRCdFBId0lBVkZvTmVOdXFLaGkxRXI1OTFXcjgyeU83c1dlU2tPRjBNWjMvajYxNkRmNzlvaVc0cExsTVBkWTZITUxYbmpxSS9RT0JLVjl2MUVyNCtEbUw4T1NSZ1hFLzk4bGN0N29hTHJNT2dCTFF6ZmN1SUVSMDZ0QnJSTVNTazM5K2FTVXg3LytpL21Cc3lzODgzcytmZmhnT25BS2UrOWdGQUNZZTlYQVl0UGo3emVjQ0FPNTRZajk2QTFIY2MvMTZBTURORDcyT3ZUbWpmU2RMVTZrWlpwMEd1M3Q5dUhwNUJUNTdnVkkxKzBjdnR1TCtuWjFZWFdHRFZoTHhlbVlmOVhxbkNiOTVwN0pHMVI5TjRJcGZ2RFRweU1xTC8zb2hnTUkva3k5ZnNseWQwanQyRkdteTF3SEF1aW83N3J4OEJZRFJ0YkNGL09DYXRhaXlHUUFBVzM3MkFrS255SjdtUk5OeDMvWjI3T3YzWTlzVSs5M2Y4MnJiaE04bFVtbmM4Y1IrdEh2RGVMWjFhTWFWNmJNRUlHOHF2Q1FJdVBlRzlkTisvZDFYcjBaeUZnSG9uL2IyVExyV3ZNY2ZQYW1qekROZHptRFJhZkR4Y3hhTlcyUC93SzR1L09EL3MzZmY4VzJWMS8vQVAxZDdEMXVXOTQ3anhOazdJU0ZzS0MyclVFWkxvYlNGRmlpZGRETGFieWt0cFMwdHRMUVVmaTBVYUJrRlNzb29DVE9FSkNSa0R6dmUyNVpsUzliZTQvNytrSFV0V2JJbDIzSzh6dnYxeWl1Vzd0WDFkV0pkUGZjODV6bG5kL09ZQTV4UW1NV2Y5N2JpUUpjRlB6MS9NWFJ5RVhMa1l2enFVMHR3dU1lS1ArNXBRZjBZTjZHRktpa2V2M0lWVitEeWFLOE45Mnl2NDY3WkxXWVg3dDFSaDk5OFppbWtRajRldW1RWjd0aDJES2VHam5udGlpTGNjVVlGaEh3ZS9uNmdIVjk4L2lBZS9NeFMvSGx2QzllaG90UHF4ay9lcXNYRGx5MGZDaEFzeGMwdkgwYVhOYjFXZkxQVnhwSXMzSDFlTlJkMDhRWERlUEpBTy81MXBDdGhXVTh5TlhvbDdydW9Ca1ZxS2E1WVVvQS9mTlNNVjA2azd2b2dFL0h4cFRVbEFDS2Z3VThsYVNQNVRsUC9tRXRRVmhWcThPY3JWcURmNmNPL2puUmhXNjFoMmljbkNCbVBUQlVsN1loWmpuTzZMTTlYNDZ3S0hmNjBweVdqeDVVSytiaHBiU2t1cThuRGwvOTllTXpQK2dYWmNqeDF6UnJ1OGZYUEgwQ0xlZXk2TmpTZW4zMG9PREFERmFtbGVQbUdEVW0zUmQ4SVVkRWdRYXpZTjFnbTF0ZGUrNjlQNGk2RU42MHR4ZGMybE1IbEQrRkxMeDVNMkY4cEZ1QVhGOVVnVHluQlM4ZDc4TkN1Sm15SUtVUjFvTnVhVnNybFNGY3ZMd1FBRk1kYzNLUFBKVHVINkRhanc0ZGRiZU5yT2NhTFdWNDdrWE1sNUhSNDkydGJNbGI4YkN5eE4vY2oyYndCWFBTM1BhTnVQemNtYXdDSXpEd1VxcVZwZisvWVdZcngwSXl6YmQydEd5T1YxL2QwREtLMnp6NXQ3M3NHd0tVMStiaHRVem0wVWhIM3ZDY1F3cTgvYU1TT1JtUGF4L3FreTRMUFAvY0pidDlVZ1N1V0ZvQUJzTHBRZzM5Y3N3WjcyczE0Nm1CSDB1QnlqOTJEMTA0WmNOMktJdXhxTStIZUhYVUpNMHE3MjgzNDA1NFdmSHZMQW9qNFBGVHBGRnh3NE9PT1FYempqQW9Bd0pmV2xPTHR4bjdjL05LaGhJREd3VzRMZnIrckNUODhleUY0RElNOHBXVE9CZ2Z5bEJKOFowc2x6bzVKd2QvVGJzYnZkalhCa0VZR0M0OWhjT09hRXR5OHZvd3JSc25uTVNqVHlpRGdNU2tEQ3pldUx1SGVFMzg3MEFHSGIzaUFmTVBxRXF3c1VPT0ZvOTJqTG1sUVNZVDQrUVdMdWYrbkxXWFphUVVsQ0psSlhyeCtmVWFPcy9rdkgzSXozUTljdkdSY1MydlNGUjNMOHhqZ2pqTXFjZDNLSXZBWUJuME9iOXhTUWFtUWp3KytmdWE0amhuRkFIajhxbFZZcUl2TXdQL3Nna1g0eHF0SHAzeDJuY2J6TXhzRkI4aTRmZEk1aUp2WGwzRkJnTzBOOFlQVis0Y0NBeXlBWFVOOXdNK0lXU3Y3WWV2RStpRkhzeE5TUFFkRUNtQkZ0eDNvdGt6Z1lqSjhOYUdMQ1NFVEkrVHo4UFdobSs2WlRDY1g0NHVyU3lEZ01iaHBiU251M2w2SDk1b25Yc1F2bVQxREJSakhTdVhlVXBhTnIyMHM1d1pxc1k3MFdsR2RvMEIxVHVLMlZEeUJFRTRZYkZ3clFnRFlYSmFOeldYWnFEWGE4ZTlqUFhpL1pTQnVGdmlSajVyUmFuYmhqVk45bzE0RG56L2FEYlZFaUE5YVRHZ1lHTTVFNkxTNjhlemhUbngxWGVSRzlqdGJGb3phdHZJL0ozdWhsWXF3dmRHSUh0dnBDUXlrQ3BxWGFtVVpDYXdEa2ZmQTlhdUtjZFBhRXE0Z1o3Zk5nNGQzTjJOM1czcEZPUmRrSzNEUGVkVllwRmR5ei9YWVBMai92UVljNlUxZHE2RkFKY0VYVmtWcURYUmEzZmhQekUyOVFpVEFqV3RLb0JRTHNMa3NHdy91YkV5NjdPZWU4NnFoSHdyVUdleGUzUHYycWFRM0VFSStEK3VMdGR6dk95Rmtjc0lzRUdKWmJsejY3UzBMVU50bjU1WWdDWGdUTHhiTElyTEU2TzV6cXdGRU90TjhmbVh4bEhkNG9mSDh6RWJCZ1Jtb3grYkIxc2QyY1kvVkVpRmUvL0ltQU1EUDN6bUZQb2NQajEyNUVnQncyMytPb3RZNCtyS0M4YVErOFJnR1JSb3BZaTh6WVpaTlNCdXM2M2ZnK2FOZHFOR3I4TWllWnF5SUdYQUNrZjdQS29rUXU5dk1PTkJ0Z1VvaXhMb2lMYmY5MW8wVkNUT1I5UU1PL096dFUyT2VYL1NDc0NoSHlRMVNSbDRrdHBickFFUUd3OUVaa0hSNk9CZW9KUGpEcGN1NXg5bXk0Um03WjY5Ymk1SFhrd0dYRDNkc081Ynl1SVNjTHFjN3pUR2Q5TXliMXBhZ1JCUFp6K0VMNHVwLzdvZlZrN3B1UWV5TjJZMHZIRVRqT1B1d2orWDdiNXdBQUxoajF1dGZ0YlNBRzJDMVc5ejRvS1VmUHpvN3M5WDFvMjNlUHU2SVgrckJBTmhTcnNOTmEwdXdKRmNWdDgwYkRPRzVJOTM0eXJwU25GR2FqVE5Lc3lkMURuVkdPMTQ2M29Odm5GSEpyVDFma3F2Q3p5OVU0ZnUrS3J6WDNJL25qblNqMCtvR2kwaWJ5N3VHQm8xanVXbHQ2WmpiTjVWbXBielp2bVZEV2RMbmUyd2VYUFhzL3BUbk1OUHdlUXpPWDZESExSdktVRFNVS2VQMEIvSDB3VTY4Y0t3N1pUbytqMkdna2dod3pmSWkzTGltaFB2OVpBRzhkS3diZi9tNERkNWdldDBNN3R4YXhhMjUvZjJ1NXJnc2d5K3VMdVpxQm5YYlBFbHJsRnk5dkpEN2JQV0h3dmp4VzdWSjY0OHN5MVBocm5PclVaNGx4NTF2bktBQUFablJ2djNhOGJpYlJha2cwZ0k0NnB2L2pSL2ovZW55RlVtUDgzN3p3SmlmdjJlVzYrS3k1OTVwNmg5M0lQUXZlMXRScXBWaGE3a09BaDZEWDN5cUJqZStjQWd1ZjVDcjZSTFZhWFZ6WTFhR0FmY1pQSm8zNmd5NGRIRWVGenkrZFdNNWRyZWJwM1JNUWVQNW1ZMkNBOVBreXFVRitPR0l3V2QwdHVMaGo1b1Jpdm50amM0MkFNQ2FJbTNjaC9LWjVkbFlvQnUrNkx4WjM0Zlk3a2ZwcktuTmxvbHd5ZUk4WExHa2dBc01oRmtXN3pUMTQyK2Z0Q2NVN1lvZDVJM3NkZjNOelpYYzE0djFTblJhM1pBSytWeGhFUURjMnA5WU5tOEFONjh2d3dVeEJacWkrNzU0L1hvNGZFSGMvUEpoQU1EUEx4aGVvL1RETjA4bVBiZCtweTloMjFpRWZONm9OenZKTHF4aUFTL3RZeE55T3B6dUt1M3B6TDdldUxxRWUvekUvcmEwQWdOVGJmZUlHeFlobjRjcmx1WnpqLy8yU1R2Q0xCTFcrbWVLelJ2QVIwT0RvT29jSmU2N2NISEN0U2ZNc25qalZCK2UyTjhPazh1SHI2d2IrK1k3WFN5QXR4cU0rTEROaEsrc0xlTmE2QUdSMU0zekZ1akhyRU14VjR5MlpqZjYrV1gxQlBEczRjNkU3VGZFcE9hUFJxOFE0L3BWeFRpbk1vY2I5QUpBbzhtSkY0OTJJeGhtY2VuaVBDakZBaWpFQWlpSC9paEVBcWdrUXFqRWtiOFZZZ0ZHemdlMm1GMzR6YzVHSEJ0SDRjYUxGdVppYzFra3FQUmhxeW11RGttMlRJUnJWeFJ4ajMrL3F6a2hhTEcyU0l2dmJGbkFQWDd3ZzhhNExKRllOYmtxbEdkRnhpUDNucmNJMXo5L2dLc3hRY2hNYzl4Z2l5dUNweERIM3hJZFM3UFlaNlJXeCtqYlB4WFQ5dGJoQytLWDd6V2tIZGlMWWdIYzkwNDlucmx1TGZKVkVwenNzME1xNU1IbEJ6NFhrNDRmQ0lWeHpUK0h4d0lpUG8rcmF3WUFjcEVnWWMwOUMrQ2hYYzE0NnByVjRERU1EQTd2cEpjcjBuaCtkcVBnd0F3MVduck5KWXZqMnd4RlV3V2pkcmVidWQ3SWw5VU1EM2hmcXpNZ1N5YUNYaUhtQ2xGcHBTTGNmVzQxTnBWbWNUZnZZWmJGZTgwRGVMdXhIeCsxbVhCWlRUNVdGV2k0WTB6RUZVdnlVKytFeUVCbDVCczYraWEzeFFSRS9yUzNCVThtS2FZRUROOGdqUnpnM0h2K29vUVdUZGV1S09JR1J0UGQvb3FRdVlUSE1QakpPZFhjaldlTDJZVlhUa3gvaDRKa0xsMmN4NjN0YnpZNzhkNFlCZGt5cmNQaTVtWjBnY2oxOS8zbUFUeDVvQU90TVpXWGs3WHZpM3I5eTV1NDRuWmo3UmZMN1EvaDBiMHQrUGZ4YnR5NHBnU1gxK1JEeU9maEx4KzN3dVJLZmpQM201Mk5hUjA3VTBZR3p6TnB0SlRaYUhEQTVnMGszZWV5bXZ5VXdRRi9NSXdybHhad3YvdFJDM1VLM0h2K29nbWRyOHNmeFAvYjM0NlhUb3l2QmFoR0lzVDN6eG9lUzlpOEFkeTZzUndDSGc5aUFRK0xjaFNRQ2lPVEQ3dmJ6TmpiRVI4NEs5SEk4TURGUzdqeHdiK09kT0hOK3VUZFQ0QklVYkIxUlZwc0tjK0dSaXJFWGVkVzQ4NmhUQjFDWnBwVTYvUmpiNm9uYW1tZUNubks0UW14YmJXOTR3NE1SRG45UWZ6NHJjaE5jdU5BWkFiOStsWEZ1R2poY1BEaDVJaE00cEZYaTIxZjJnaTdONEFQVzAzNFkweVF0R0hBZ2YvV0dtQjIrL0gwb2M1SkZ4cWw4ZnpzUnNHQmFXTDNCZEZoY1VNczRIRVhqbWhyTFh0TW9hQ2p2VGEwbUoyNGFsa2tNcmk3M1F5WFA4aGRESFkwR2lFWENiQ2xMREhkTkRZZHRNWHN3cTgvdlFSS3NRRDM3amlGajlwTXlKR0xzS1Y4K0hWdm5PckQwNGM2VUptdHdLOHZYb0pIOTBhS1RVVkZnd1BSTjE1RmxoeDNuMWNkRjJGODluQW5kcldadWV5R0xKa0lOVU9wc3FFd2k3TWYvNGg3bysrODlVeElCSHcwRGpqeHRWZU9wSlhHTzk1MW9PbjJ2ZTZ3dU9NRzFoL2R0aFZDUGc5T2Z4RG5QN0Y3d3QrZmtQbm82eHZMc2JKZ2VMblJRN3VhWnVSYVB4R2ZGemNyLzRlUG1ybkJWRG8zMnA5ZWxJZWZEdDN3N1dndzRtZnZqTDAwYWlSdk1JU0hkemZqVjU5YWd1Mk5Sang5c0JPZDF0TzNQS1RmNmNQdlBtekNQdzUyNHVMcVhHd2JvOFhrZjA1eis4bXBEQTVNSmFzM2dJL2F6RGgzd2VnRnlnS2hNR3plSUt4ZVA2eWVBR3plSU56K0lNNHMxeVVFSDk1cU1PTFJQUzBUbW9IM0JFTnhzMkt4RXdaeCt3VkMrTjJ1K0tsUHBWaUFoeTVaeGkwNTJOVm13cC8zcHE2Uy9zdjNHL0RjRjlaQ0t4VmhjMWsycmxoU2dHMjFNek13U0VpbWJQdlN4cmdnd0dodVdGMkNHMkl5NnBMcGMzaHh4ZFA3a202TEJnVUE0RE9MOHVLeWRRSGc1ZVB4UlVJRG9UQmMvaURrUStQMGFLWlNYNUxhTncrZTVnQXdqZWRuTGdvT1RKTjNtL3J4YmxNL1ByZXNrSXZzeDdiV2lnNDQ5M2FZOFZxdGdRc083R2d3d3VEd2NzR0JsNDczSUgrb2N2QllybGlTejgwdVBmanBKZmpWK3cxeEZ4a0F1UCs5ZW13cHo4YjlGOVdBejJOd3h4bVZ5UTZGTHFzYlZ5NHR4QjJiSytLV1BBQ1JwUVJYTHkvRVB3NTI0bDlIdW5CYlRERXlQbytCV2lLQXllV0hVaXpnWGh0ZGkvdmd6a1k4dUxNUlZ5OHY1REluMHIwWVpCS1BBVGZyNDAvUjg1V1FtU2hURlpsak5abWN1R2RIWGNyOXppelg0Y1kxdzRPZnR4cU1YRXZUbWVicTVZWFFEVjBYZDdhYWNLaDdmT2NaR3dENU9FWGJ5TkY4MkdyQzVVL3ZnOGsxZlQzblRTNWYwalQ2bVdpc0lIS1dUSlN3L2RHOXJhZTlkZFhMSjNyQUF1aTB1Tkh2OG1IUTdjZWdKd0NMT3hJTWNNYWNEd1Bnd3VwYzNMcWhQQzR3VU5mdndDTWZOY2N0SWRoVW1vVmpCaHVYSFppS0x4akcwVjRiMWhjUDEvenhoOEt3ZTROY3pRa2dzcFFtdG4xWmdVcUMzMzVtR1lvMWtWb0pqUU5PL0d5VUFvUWlQZzlTSVI4U0FROFNJUjh5SVI5dm5qTGlpNnNqV1kzZjJseUpmWjJERTI2RlNzaFUrZTJIVFdCamd0WmlBUzl1UW14a3R0UjBCQ3dYNjVWeHJRT2pOajY2RS8rcjc4UDZFaTEzUDdDejFZVDNtaE1MZnY5K1Z6Tyt1Ym1TdTc2RVdSYU5BdzVzS01uQ2ZSY3VqdHMzRkdieDZTZjNBZ0NlKzhJNlZHVEpFNDRYNjErZlg1ZjArWTJQN3FUeC9DeEd3WUZwZG1iNTJEZjF0Mitxd08yYktyakg2YlF5VE9hQkR4b2hFL0Z4M2dJOWVBeURPN2RXSlJRQVhGdWt4UU9mV3NLMVJicG5SeDErZmZHU3VIMVdGV2h3NTFrTHNDQTdVakhiRXdoaFY1dUp1eml0SFNvOGVPdkdjbHl5T0MraFpWbVpWZzZUeXgrMzdxZHJSR0dXMkpZdzBTaG5iTnNsSVBWRlptUkU4QmZ2MXVNWDc5YmpnaXA5eXI2bzRwaUFoL2MwWEV6eTgvSlJrSmVYZWtjeU83MHpzZVU0NlhpN3NUL3BlcmxNOVhLTzVSeHhneFZOTDQ2OVVkRktSZmpaQll1NHRkSmRWZzkrKytIcG5ZMUlsMHpFeHcweFFZdy83UjUvNytob01WWVd3UDdPNUMzZzBqR2RnWUd4TkF3NFlZMUpBWDNsaGczamFrTTVIaU16Tlk0TUJaVDZSL3piakZVTFFpa1dKR3ovMnlmdEdHV2x4SlE1M0dOTkt5QzJya2lMT3paWG9EcG51QXRCbDlXRHYrNXJUUmprWHpVMGtkQTI2TUlQM2ppSkhudDZCYzBlK0tBQk1pRWZkbThRZGw4QXZtQVluMW1jaDN2UGkweEFOSnFjZU9GWU43Zi9OODZvd05YTEMrTUMvMUloSDQ5ZnVRcGlRV1E1Z2tUQTU3Nk9yUVNlakV6RXg0L1BXWWp2dkphOFcwV21yRm01YWtxUFQ2YlpGSHlPYnF2dGpWdW1veFFMNG9JREk3T2wwZzBPUk91MlhMMjhFR3FKTU82NXFKdlhsd0dJTFBXSnRpV01QcGN1RnBHeGJaWlVoRERMNG1kdkp3L2V2MW5maHpmcis4QmpHTEFzeTJYSGJTbkw1czR2S3RNWmZ2TnRQRDlYVUhCZ0dtbWxJdTVtR2dDS05WSmN2aVFmLzYwZHZnaEdaeG1pMVk1TkxoK0NZWlpMWCtwemVDSGdNZHpzMTJnaUY0NVRrQWtGS05QSzhNUC9uVXdvZGxUZjc4Q0pQbnVrNHZEMk9xNW9WaXk1bU04RkJpd2VQKzU4NHlTVzVDcTU0TUQyQmlPcWRBcFVac3U1YzQ1Vms2dkV3VzRMRnNhMDQ0cGRXNXVubEdCVm9ZWjduQ1VUNFltclZ1RzdyNStJbTNuSVpLdXBrV1RDNFl1Skp6Q3h0V0hqSVpXSW9kRm9VdTlJWnFtcEN3NmM3blhnc1g3eGJuM0NjeGFQSC9zN0xUaHZRUTRDb1REdTNsNmI5aXpuNmZiMURlWFF4QXlNa3Qxc1hidWlDTnBSMXBqekdJWUx3cmo4UVZ5N0lubVA1bGgvM2RlVzhKeFNMTUE3dDJ4Sjk3VEhOTmxyNHMwdkg4Ykp2dUUxcTNkdHI1M2tHVTNjYmE4ZW5iSmozNXFpdmFaR0treTZUNnA2QStsYWtxdkNMUnZLc0xGa3VNV3YyZTNIa3djNkVtNVlBRUFsRWVLbXRTVmdFRm5POTlRMXEzSFg5am9jN0U0ZGtES01LQ2lza1FqeHJhRlU1RkNZeGEvZWI0ajdmcFhaOG9TTXdHZ0d3VVJ0TE1uQ1p4YmxqVm12WUxMb00zU3V5L3puNko3Ynp4cHorMFN2cDlGQXdBVlYrcFRCQWFzbndHMGJiM0FBaU16Y1M0UjhCRVBoaEFMaG8vbjZLMGZpZ3I1VFpUNk81K2NLQ2c1TW8wOHZ5bzJyNGg4dDRoVXRqZ1VBengzdHdtdTFCbXkvZVRNQTRKSGRMVEE0dkZ6R3dEMDc2cEN2bENSa0ZDUVRETFA0eVZ1MXlGT0s4WVZWeFhIdGpBQmdkYUVHOTcxYkQ3VkVPR28xNHIzdGc3QjVBK2l3dUhIUGpqcGNYSjJMOWNYREE1d21reFAzdjFmUFZTcXRIM0Rnbk1vY2hNSXNoSHdlMWhScThNeWh6cmpXaG5VeEJWUSt1N1FnSVdoUm5pWEgzejYzT203bUlWcWZZVFNUbVRtTnJWaDd1dE5SQ2NtRWRBdlRKYU9WaW5EeitsSmNzYVNBdXo0RlFtRjhsR1pQOWwrK1g0OGx1VW84YzZnem95MElNNms2SjdMOEtaVXJseGFrZFMxUmlBUXAyL2tCeVlNRHMxVW0wa1AvY09ueXBOMXJ4cExzZHpzNnNFdzNiVFhWLzVWYUlrenIvM084a2dVRjdONEFuanZhalJlUGRZODZlTFY3QTdqNXBjUDQvYVhMVVprdGgwb2l4Q09YTGNmRHU1dTVXY2QwZlc5ckZYZkQ4dXpoVHE1QWNkVEx4M3RUdHN4c01idGc5d1ZnOXdiaDlBZTU0bUJXYndDUDcydUQweGVFd3hmRSttSXRWelQ1VzFzcXNhZmRmRnB1U2dpWmFTWjY4OXN3NE1RRi8yODNoSHdlL3ZlVk14SzJUMlNzRy8xYzM5MXU1cTZueWM3dkM4OGRTSGh1NURLSDY1OC9nQmF6SzJFL2dNYnpzeGtGQjZZSmoyRzRPZ0pSWVpZRmoySGlaaXd5dGF3QWlLeTcrZXpTQW54bFhTbFhaQ2pXcnorOUJLNmhLdGFOQTQ2RUtxZlJjL3p4LzJweHpHQ0ZWaXJDTFJ2S0llQXhjUG1EdVA3NWcraDMraEJtV2Z4MVh4ditjYkFUUWo2REpwTUxxd3JVMkZDU2hkV0ZHbVRMUkZoZkVna09XTDBCdEE1ZFdLUkNQcTRja1JJYUNJVWg1UE9nazBmU2xhTmk2ek1rTTU0TGNiUllTVExMODlWSmo1V25sR0RmSFdkUDZpWXNxcmZQQ0l0MVpxN0pKcGt3dnB1ZjZTSVY4dkdGbGNYNDR1cGlyb0k1aTBoOWxNYytiaDN6d3p1VzJ4L0NIZHVPb1h1Y2ZaeFBGeDREL09pY2hTblRvVStYUUlqRmpnYmpoRjkvVnFXT20rbWR6SEVBd0RLT1ZwT1o2SUU5MllyWXMwVk5yZ3EzckMvRHB0TGhvSURGNDhkelI3cng4b21ldEdhMGpFNGZ2djdLRWZ6bU0wdXh1bEFEUGkreVBMQktwOENET3h2VDZtSnczb0ljWExndzBsNnN4ZXpDM3c4a1ZnbmYxMm5Ha1Y0cjdONGdlbXdlOUR0OU1MdjkrT241aXlEazgrQUpoSEQ5OC9FM0RkSGdnTXNYeEtzeHFkaEhlMjI0Y0dFdWRISVIxQkloYmorakFyOTZ2eUhsZVU3RTRhTkhwdVM0WktiSXpPZm9ReU1LYjJiTFJMaG1lUkZrb3VFWjVzWUJKNWZkMnVmdzR1VVRQZkNOU0VrUGo2TnJ5R1NFV1JZT1h6Q3VxODNrajVteFE0MXF2bzduNXdvS0RreVRDeGZxVWFDU0lCaG1JUmlLNG5WWlBUQTZmZWkyZWJDbWNHSXBjc0ZROG5mOUZVc2lRWUhZdnN1OWRtL2NyQTJQWWFBVUMvQ1RjNnB4eWFJOC9PYkR4TWF0QzNVS1BIYmx5b1RuNVNJQnRuMXBZOEx6R3gvZGlYOGM3SUJ2WlJFMmxHUkJ5T2ZoL290cXVBNEhlOXZOWEJEaTh5dUxvQlFMdUNCSjlCejdIRjVZdlFIOGRtY1QzdjFhSlAxMkt0T1FUamV2MXdPdmQyYmVTSkZNbU5uMUpQZzhCcGZYNU9PcjY4dVFMUnZPV2pyWWJjR2plMXNUWmhiVEVSc1ltT3o3OUpucjBrdVZqUFdYajF2eHpLSGtCZmF1V1Y2RUdyMHk2YmF4VEhUZzhPTDE2OGVjK2ZBR1ErUHVjaERyOWFKTlhIQmdNc2VaVDBiN3YweVZnWkRxL3pLV1NpTEV1WlU1dUdSeEhwYm1xYmpuVFM0Zi9ubTRDNi9XOWliY2NFVHhlUXhrUWo0a0FqNWtJajZrd3NnZnVaQ1BOMC8xb1R4THhtVVlYbGFUajF5RkdEOUpzWVFuVnlIbTFrd0hRbUg4L04xVFNZTXpZUmE0N1QveFN6cDRESERmME1URWVHYmZ2TUVRL242Z0hUODZleUhlYng3QTMwZWtWbWNTQmRqbnVzeDhqa1l6YlhMa1lseXpvaENmVzFiSUJjTkRZUmEvK2JBUmJ6ZjI0OG1yVjZNOFM0NDhwUVNmVzFiSXRmR2M2REs1a2RlVFRCVU4zdmpvVG13cXpjTDN6cXpDZ011SE83WWRUYmo1djZnNkZ6Ky9JRko0OEVpdkZSYlAxQmRobWEvaitibUNnZ1BUWk5IUTRQVDk1Z0V1a2c4QTk3MWJENHZIUDY1ZXh1bjQvbGxWWEJEQzdRL2hzWDJ0T0c2dzQrbHJoOU9ESHQzYmdsczNWa0RBWTdBc1h4MjNiYkxlYXg3QU56ZFhnc2N3Y1d1UTNtNGM3aWtlcmIvd1FZc0o1OFcwZ2JwN2V4MVhERzNrWUViQTUzRnBTNkV3bTFCTUpSQk9QVFBWWVhWRHlCdU9OT2JJeFhGUjVGQ1luYkd6b0lSTXh0a1ZPdHkycVNMdWhxZkY3TUtmOTdZbTlEeWZDNnAwQ256ampFZ21sdHNmZ2o4VXp0ZzZjakt6ZmRocVFuWk1oZjZwT3NhVzhtemN0ckVDRmRueWhKUmFUeUNFRTMxMnJDclVZR05wRmlRQ1BxVENTSUUvaVpBUHFTQlMrWCswbWEvUmJDakp3dU5YcnNMM1hqK0JnU1RGTFlWOEhuNTE4Ukp1T2NFVCs5c1R1aFh4R0FZRktnbU1UbC9DNTZ4VUtPQitGcHQzZkttNXI5VVowRzN6NEVEWHhBdDJFcElKVWlFZlo1Um00K0xxWEd3cXpZcGIxdHR0OCtELzNqbkYxVno1M2hzbjhOY3JWeUZYSVVhZVVvSTd0MWJoOWswVjJOTnV4b2V0Smh6dXNZNnJ2V2dtTXExR3lsV0lvWk9MOFlkTGx3T0kxQWI1N3BsVmNka1JlVW9KN2p4enVNamk0NmRwYVJ1TjUyYzNDZzVNazlvK083QUNlT0ZvVjF4d0lGcTFland6RkZGanJiZjg1K0ZPM0xTMkZMdmJ6UGpUM2haMFdkMDRwMUkvWXA4dUhPNjI0djVQTFVHQlNvSmRiV2FjWGFHTDI2ZHQ2SHQ4YTNNbE5nKzFUL3pGdS9VNE9WUTM0T0xxWEc2dFpteEJ3MzZuRDN2YXpUaXpmUGg0M1RZUFB1a2Fidi9WYUhKaWRhRUdMeHpyanJ1WU9QMUJxQ1ZDTUFBdWZlcmp1UE41OXZOcnVSYU5qKzl2dzJ1MTR5dGFJeGNKOE5TQkRxNHl0SURINE5VdmJZeTdtUEI1RFA3dm5WTTROWUVaVkVKbXNsOS9laW4zZGIvVGh5ZjJ0K0YvOVgwWlRUdWN5S0FvOXRwbnNIdmhIMmY2dVMzSnVtYUpnSS83TDZyaGJyeWUyTitHenk0dG9PREFCTTIybVo2L2ZOeDZXbzdSWS9PaU1qdDUreStwa0I5WHZYc3lnbUVXbmtBSUNuSGt4cjFLcDhDVDE2ekdkMTg3Z1diejhJMC9BK0FuNXl6RWt0eEk5a0tIeFkwbWt4TlhMU3RFc1VhS1lyVVVSV29wQ3RWUzhCamdyTDkrbFBDOVlwY2hXc2V4OUFTSURNWXBNRUNtMi8wWDFlQ3NDbDNTd0ZzZ0ZNYUJMa3RjTVZhRDNZdUdBUWR5WTdKdHBVSSt6cS9TNC95cXlOajV1TUdHcjc5eUpPa1MzSkV5ZmIzTVUwcncyR2RYNHFwbjkrSDVvOTM0L01vaUFKRU9DYjVnR0kvdWJZRldLc0xEbHkySGFpZ291S1BSaUtPOXRyRU95eEh5ZWZqSzJsSWNOZGl3ZndKdGVtazhQN3RSY0dDYTFBODRzTE5sQUhWcC9JSW1HK2pHR3RtS0pKbW5EM1hpdU1HT2hnRUgza3hTMUNTYTNsalg3OENYWGp5SXIyMG94MlA3V25IMjE4Nk0yeThRQ2tNaEVuQnJKLzJoTUtSQ1BxeWVBSEtWWXE3SWx6OFV4aC8zeExjRzI5OXBpUXNPakx3SmFSeHc0a0NYQlNjTWlSZXZONzY4S2VWc3lzajZERkdqcFpCZVZKMkxxNVlWUXNCanNQK0ozWEQ2ZzdodVpSRjNjZXF3dUxtYmxCK2V2UkEzdjN3NDR4a2RoTXdVMS83cmt5bXA1anVSd25XeEE2a2YvZTlrUmdvYmZ1Zk1TdTc5M0dSeTR0L0hlOFpzaTBmSVJMUU51bkRDWU1PeW9UYVhzZnloTUp5K1NCRS9wejhFdHo4SWx6OEUxOURmMGM5UGh5K0loM1kxd2UwUHdSMFkyaThRZ3RzZmdqY1lnaWNRNGdvS1gxeWRpM3ZQWHdRZXd5QkhMc1lUVjYzQ1RmOCtoRTVySkNoMzRjSmNmSHJSY0VwMnFWYUdoeTlibnZUY2UrM2VwRXNOWWpzUDlUblRxejFDeUV4eXFNZkszZFFEa2N5eDEwOFpjTTJLSWdqNVBKeFZvY09ESTdyL2JJMFpyeDR6MkxqV3RWR3ZudXhOS3pBd0ZYNS82VExrcXlRbzBjandwejB0S0ZaTHNXV29OZm9YVnhlalJDdEZaWmFjYXoxcmN2bngrMTJKcmY2U1dacW53bDNuVnFNaVN6N2hHaUUwbnAvZEtEZ3dUYnJZQ1hzVEFBQWdBRWxFUVZTdEhqeXlKNzIrMnFraTlla0VCenlCRUpjbWJMQjdrVCtpUXZUTzF1R2V5dEdCeVdncXN1VVlkQWVnazRzZzR2UHcvYk9xOE8wdGxRaUVXQzVDOTZ2M0c5QmxIVTdkV1ZPa3dSMmI0OS9vTjZ3dXdaRWVHNDcwUnRZS05wdWMrTk1VVlRkZldhREd4cEtzdUZtYjJEWm1KVm9aUkh3R1g5OHdYQXp5L3ZmcWNlZldLaXpTSzdGWXI4U2RXNnVtdFhVY0lWRkZhaWxldm1GRFJvLzV3ZGZQVEwzVEdHNTg0ZUNNN1U0QUFFMm1TT0hUVUpqRkw5OXZ5SGcvNTB4Ni9jdWJ1RUhOZUl4bmRtckE1VXVZdVJtUFRIUXJ1T3ZjNnJpWnVibmlML3Zhc0NCYmprNnJCeWFYRHhaUEFBNWZNR1VCeG1od3dCc01ZWHVheFNYZmFqRENGd3Jqdmd0cklPQXgrTS9KWGk0d0FBQzlqckZ2NXEzZUFMb3NiblRidlRqU2szemRmcUY2ZUx3d3NqVWlJYlBCZjJ0NzhibGxoUWl6TFA1YmE4QmJEVVpvcEVKY3V5SXk0MjczamIxYzVqdXZIWWRlSWNhbkYrWGgvS29jZUFOaDdHaE12d0JzcG1zT1ZHUkZzcE5XRjJyUWJuSGpydTIxK00xbmxuS2RVR0lERzlHMndxa21Hb0hJOHFJbnJsckYxUW5RVC9ENlRPUDUyWTJDQTlPRVJmb2ZzcE5wNDVITTA0YzZ1V0tJL2xBWXZYWVBQbWd4cFg3aGtOZnJEUGhmZlIvT3JjekJ0N2RVUWljWFE4am5JZHBPMUI4S28wd3JRNzVLQW9QZGk4dVg1T1A3VzZzU0lvVlNJUjkvdkh3NWZyZXJDZit0Tll4NVkzSEpVeC9IcmQ5Y1dhREdUODlmREptSXoxVkFCU0paRmc5LzFJeVBPK0xUb0g1eVRuWFNmOGRRbU1YaFhpdldGR3J3NWJXbDNIRSthQm5BaVQ0N0h0blRnc2MrR3luQWVPWFNBckFzaTRkMk5jL29Hd3RDU0tKWFR2UmdUYUVHblZiM2hJb3N6clkwK3FtV2lUVzBYMy9sOUZTWWYrRGlKZU5LNTArM1FOWm9zMWhIZXF3Sk45cGxXaGw0RElQV3dlUnR2MUxoTWNBRkMzUHhibE4vd296WCs4MERDSVJxc1RSUGhjZEdMSDJvNzNmQTdRL0I2UFNpdytKR3U4V05UcXNISFJZM09xMXVPRkxjRkFHUjltVlJiUk04ZjBLbVU1Z0Zibjc1Y0Z4MjNNM3JoOXVWdG83U2ppOVdoOFdOeHo1dXhXTWZ0MEl1RW94citkMWtyNWZKdWhWMFd0M1kweDZaOUdNWVlIZWJHZXVMdFFtZGVHemVBQXJWVXB6cWR5UmRvc2RqUmo0ZWJtSGNNOEgxK1RTZW45MG9PREFMcEtxU25jNGdKbFdVOHF2cnl0STZsL0lzT2RZVmExR3RVMkJOa1FhNkpMTmJJajRQTjYwdHhTV0w4OUZvY3NUMVRBNnpMRjQ5Mllzcmx4V0NRV1JkMDAvT3FVYXBScGF3RENGV05PSzVORStGcTVjWDRzS0Z1ZHpGNVk5N1dwQ3JrT0NMcTR1aGxnanhzd3NXbzlab3gydDFCdXhwajF4VVBtZ1o0R29oQklmV1FMN2ZNb0JQT2dmeHVlV0Z1RzFUT1hkQjdIZjY4SnVka2N5Skl6MVd2SFM4aDV2UnVXcFpJYXB6bEhod1p5T2FadkFzS1puYmdtRTJJemRuc1Ird2t6MmVieGEwcFh2Z2d3WjRSNmtRUDFNOWQ2UXJvOGVMOXAwbnA4K1NYQlYrZitreWlQZzgzUDllQTk1cjdrLzlvaGdNZ0x2T1hZUkxGdWZoMmhWRnVPK2RVMmdmOFg3OXFNMFVWK2NuS2hBSzQ3d25QcHBVK3ZPNllpMzM5VVRXNmtxRmZQaERZVXJqSmRNcUdoaFFpZ1c0YlZORlhLdTkyT3paZEl6VnRlUG05V1VBRUZmUEp2cmNTQnFwY05SdHNXSTduZ0NSd3NFL2VQTUVGdWdVK09yNk1weTdJSWZyQWphU1RpN0dUODlmaER1M0xzQ2U5a0VjNkxiZ3VNSEdmZWFYYWhOcnBEU2JuZmpaMjZmUWtrYlFaTHhvUEQvelVYQmdGdGh4OCtaSkh5TlQyUWNLc1FEZmk2bDhHcld2Y3hBdkhPM0c1VXZ5Y1habERsaVdSYnZGRlJjWUNJVlovT0s5ZW14dk1LTEg3c1czTmxjQ2lLUlF2bHJibTNETXFHeVpDTjg0b3dKcmk3UUpLVTdiYW51NTFqUXNXTnl3dWdSQVpEQVdMY0QwYmxNL25qblVpVVY2SmQ1ckhzRE9sZ0U0ZkVGY1hKMkwvL2U1MVhISHRIc0R1UE9ORTNHdFhoN1ozWXhpalpSTDExcWFwOExUMTY3QjlnWWo3bnUzZmx6L2ZvUmtRcDlqN0w3QTZZb05MSDdoK1FOemZ2Q2V6aXpwYUo0OW5MdzFZaXFYMStSekJhRW1ZcXlnNlVSa0tqZ3dsWmtVbWVnM3ZVaXZ4TmtWT3J6VllNVCtUa3RhaGZTaU5TZ2N2aURlYlJyZkRmeG9OcFprNFlHTGwzRHQwdTQrdHhwMS9mWnhwZWN2elZQaFU5VzVBSUFhdlJMUFhMY1dqKzV0eFV2SHV0TzY2Ui9QdTVySE1IRXphWXYxU2hTcUl1dVcreHhlOUU1Z1djSGFJaTErZFBaQ3ZOMW94SnYxZlZOeXcwRklLZ0llZzV2WGwrRnp5d3ZqYnFRLzdoak0yUHNkU0I0SUdDMEFvSmFrRnh4dytJSmNXOEFXc3d1dm51ekZ2Nys0Z2V0Q0Zpdk1zbmk5cmcrRmFnblhOUUNJRk95N2NLRWVGeTdVNDdHUFcvSDBVTHZmUlRtS3VOZi8rMWczL3JTM05lVXlxSW1nOGZ6c1FNR0JXU0NkbWdLbnl3bUREUTBERGxUbktPSDJoN0NyellTWGp2ZWdkcWhid2I3T1FkVG9sYWpKVmVHL2RRYjg1Yk1yc1N4UEJhc25nSHZmcnVPcUZqOTNwQXR1ZndqZlA2c0tUeDNvaUt0UE1KTFo3VWVYelJOWFZDa1FDdU94ZlcxeHMycC8zdHVLbzcwMi9PQ3NLdVFwaDlkSXZuS2lGNDBtSjc3ejJ2RzQ0NFpZTnU1Q011RHlKVlI2QmlLUnlSKzhlUkwzbkZlTml4WkdCbWc4aGtHL003RmxGQ0ZrYnZyejNvbFZ1OTlhcnB0VWNJQ2tUeUVXNEx0bkxzQlpGVHJ1TTZCaHdJbHRZd1NmWTBXREE0TnVmMEp4c29tNGNta0I3dHhheGJWTUczRDU4TDNYVDR4NzNmNkpQanR1L2M4Ui9QSlRTNUNyRUVQRTUrRjdaeTdBR2FWWitNVzc5ZU5xcVJaTExPQ2hPa2VKSmJrcUxNMkwvUDNrZ1E2OFZqZGNKZnpHTlNYYzE3dGEwMTkrR0VzdTRrTW5GK0VMcTRvaEZ3bnd3QWNUSzNKR3lHUUV3eXg4UTBXMW8xNnZNK0MzSHpabHRFUFBWS2cxMnZITW9VNmNVNW1ETzdZZGc4TVh3SFVyaStLS2hZYkNMTjV0anR3OFJ3TndXOHQxdUdsZEtXcGlsZ2IxMkQxNDdtZzM5M2g3Z3hIblYrbXh0a2lMKzk2dEgzZG0wM2pRZUg1Mm9PREFEQlVJaDdtbzNabVA3UnB6MzQ5dTI4cTlKbFltWmwrU3pRNDl0S3NaUWo2REV3WjcwdlZMZGYwT3JndkRQZHRyOGRYMVpmanJ2allNamhqQWJLdnRSZjJBSTYxWmhLY09kS0JjSzhmV2ltenNhT2pIUHc1MUpCMWc3V2szNDVNdUN5NnV6c1hsUy9MaEM0YTVnb2NqdmQzWWo0MGxXZmowb2p3YzdySGkzaDExb3c2eUFxRXdmdmIyS2V4dEg4UTN6cWlBV2lMRUM4ZTZrKzVMQ0NGelhTWXlWMkw5NGRMbEtCaFJLSGNzZkI2REdyMFNhMkpteHJKbElxN0FXRlN4UmpyeXBWT094ekQ0MXBaS1hCZHpMczFtSjc3Mytva0pEMEpQOXRueHBSY080aGNYMVhCcC9odExzdkRQejYvRno5K3B4NzRVN2NhRWZCNHFzdVNvemxGZ2tWNkpHcjBTQzNTS2hKbkgyTUpzVzhxenVWb05MSUJ0NDJ3dEZoWGJDbkhBUllOd01uMmVPdENCWXJVVUpSb1ovcnF2RFFlN005OW1jNkpqNzFUWldILzdwQjMvT2RuTHpZUS9jNmdUUHo1bklXcjc3SGkveFlSM21vd3d1ZUxIc0x2YVROalZaa0pOcmdvWFYrZGlTMWsybnZ5a0l5NHJnRVdrSlhteFJvb1RNZTBjcHdxTjUyYytDZzdNQU1rdUpGOTgvbURhcjA4VlBKaU16WC81TU9HNTQwbGFrNHpHNlBTTjJRcGx0TUpnMGU4Yld5ZmtsKy9YNDRFUG1KVHQxZ0toTUY2ck0rQzFPZ00zWXpPYWgzWTE0MlNmSGR0cWU5T0tITzlvTk9LOTVuNHMxQ25HM2UrWkVFTG1pa3pVdklpVlRncHJvVnFLOHhia1lIV2hCaXZ5MVZ5cS9raGhsa1d0MFlGOUhZUDRjSUt6M1JPbGtRcnh5NHVXWUUyUmhudHVYK2NnN3RwZUM3ZC9jcTFDcmQ0QXZ2M2FNZHl5dmh3M3JTc0ZBMEFyRmVFUGx5M0hQdzkzNHEvNzJ1S1dCdVVwSmJocGJRa1c1U2hSbVMwZnMzMllKeEJDcmRHT3pxSC8xeUsxRkhlZlc4MXRmNzNPTU9GaWlyRXpla2Fhb1NQVDdQNzMwdXRXTTU2Yi9PKytmZ0xDRk9QTlZHNThJVEx1RDR3eUdBMkcyYmpnNGxzTlJyemZQQURuR1BVUG91cU1kdFFaN2FOMklyTjZBN0QycFI3VE5ndzRjTTdqSDNHUGZjSFUxelFhejg4K0ZCd2dZNXF1TmNqSnZxOXZBb1hFVXAyL3l4L0VmMDZtbDNJYUZReXpYR1lFSVlTUTAyTkZ2anBwNzJzZ01pTzlyMk1RK3pvSDhVbVhaVkwxSlNacVdiNGF2N3lvSnU1bStOV1R2ZmpkcnFhVW4wWFJOc0JBL0NCNnBEQUxQTDYvRGJWR08zNSs0V0xJUlFJd2lMUUdYcEd2eGowNzZyZ2JDS2N2aUVzVzV5ZGRsMnl3ZTNIY1lNTXhndzBuK3V4b01idTRHNmFGT2dVZXZtdzV0RklSZ0VpdGdVZDJqMTc3SXJvV1dpeElIcXlKVFF2dUhtTUpJU0dudzFSVXA4OUVGNC94dGdJT2hNSlRVaGRnTEdFV0tXL29SNkx4L094RHdRRkNDSm1IUnRZeVlUTTBZTXAwb2JwbnJsczdxZGUvZktJSHYvc3crV3pKZUh6ampPUTNwYWxvcFpPck4vRGRKQVZnNTZ0b2JSc2drZ3BiMysvQTdqWXpQbW8zb1hGZytxcE44eGdHWDE1YmlxK3VMNDFyQS9iUXJ1YUVlZ2M1Y2pFY3ZpQzhJMmJjcmxrK3ZBVEJuY2JnZTNlN0dWOTk2VEIrKzVsbDNOS0o1ZmxxUEhQZFd0eTl2UmFIdXExdytvTTQwbVBGdW1JdE9peHVITzZ4NG1pdkRZZDdyRW5UKy9rOEJwOWZXWVJiMXBkRExJaGtHVGg4UWZ6NHJkb3hxN1BidkFGb3BTSmt5MFVvMDhyaU9pbG9wRUpzaU9sMjBHYWhZb1NFRURLVFVYQ0FFRUxtS0oxY2pJb3NHU3llQUN5ZUFMeUJFSHloTUFROEJsOWVOOXpqMmU0TnpQaUNUTk10V2puNWRCdTVobjZtbU1wdUJhUHB0TGp4WG5NL0RuUlpzYnZkREZPSzlldlhyeXJHTjRlNjRveEhxVlkycnAvdjNoMTF1R1ZER2ZmWTVQTGh4Mi9WNG1TUzlidDNuMWVOalNWWjhBWkRrU0JCSUF5bFJBQk5UTEN1enBqZXV0OTJpeHRmZWVrUTdyK29CaHVHcW0vekdRWVc5M0NLN085Mk5jSGxEeWFzUlk3Rlk0Q3pLbkx3bFhXbHFOSU5WeTYzZVFQNDVuK1BwUXk4bk9pelkydTVEZ3lBeDY1Y2lRTmRWZ1RDWVlqNVBLd3AwbkFGT1p2TlRrcmZKWVNRR1k2Q0E0UVFNa2ZsS2NYNDQrVXJVdTUzZEJ4MVJGTEo5RnIweVpwb0pYY3k4N0FBN3Q1ZU45Mm5rZUNkcG40c3kxUGhtaFZGT0dhdzRhNjNha2Y5dldzYmRHTmpTUllrQWo0a1NkTHdmY0V3L2hWVHRUc1ZoeStJNzc1K0F0L2NYSW5QTFN2QUQvOTNNcTQyUUtyM28xSXN3Tit2WG8wU1RYeTc0eU05VnZ6ODNYcjBPVkozVm5qMmNCYzJsMmFEejJPZ2xZcHc0VUo5MHYzK2VUajluNHNRUXNqMG9PQUFJWVRNVVdPMUNJM3lCa1A0Mi83MmpIM1BURmV4bnlrbVdvSDZ4ZXZYbzFRclM3MWpoci92YURJMTQvK2JETFQ2aTNYeitqSmt5VVFaUFdhanlZbFh4N2tHZGFJZTN0MkNUcXNIMjJwN0VSd2pEYWZUNnViVzZNZHkrME00MG12RkUvdmIwK3JnRXl2TXNuaGtkek5lUE5hZDFzMThMSWN2aVAvVkczSHJ4bkx1OFpNSE92RGlzYTYwczRsT0dHejR6dXZIY2N2Nk1sVG5LTGtsQ1VCa2ZYS24xWTNuam5aalI0TnhYT2RHQ0NIazlLUGdBQ0dFekZFMmJ3Q05KaWRrUWo0RVBBWThodUZ1U2x6K0lPcjZIZmpuNGM1eDM0ek1GZTgwOVNON2pCdlNWTnN6OFQxbWs5M3RadTVuR1cvaHAxUnk1R0preXpQNzczU2d5NElEWFpsdlZaWk1tR1h4OG9tZWxQdTllcklYcjU3c0JRT0FOL1NlWkZsMnpJQkN1c1liR0loNittQUhGdW9VNkxTNjhhOGpYUk1xNW5nNi82MEpJWVJNSFFvT0VFTElIQlp0ajBRUy9lMlQ5a2x0ejhUM1NPYXYrOW9nRzZWTjMyVDkzenVuQUFEZWNWYWNCb0EvZk5TYzZkUGhQTDYvYmNxT1BST3hpRlRmRG1INmkzMndBTzdhWGp2ZHAwRUlJV1FHb09BQUlZUVFNb084ZWFwdnlvNjluVks3Q1NHRUVESUtYdXBkQ0NHRUVFSUlJWVFRTXBkUmNJQVFRZ2doaEJCQ0NKbm5LRGhBQ0NHRUVFSUlJWVRNY3hRY0lJUVFRZ2doaEJCQzVqa0tEaEJDQ0NHRUVFSUlJZk1jQlFjSUlZUVFRZ2doaEpCNWpvSURoQkJDQ0NHRUVFTElQRWZCQVVJSUlZUVFRZ2doWko2ajRBQWhoQkJDQ0NHRUVETFBDYWI3Qkdhei9WM082VDRGUWdnaGhCQkM1alFhY3hOeWVsQndZSUorbk5NMzNhZEFDQ0dFRUVMSW5FWmpia0pPSDFwV1FBZ2hoQkJDQ0NHRXpITVVIQ0NFRUVJSUlZUVFRdVk1Q2c0UVFnZ2hoQkJDQ0NIekhBVUhDQ0dFRUVJSUlZU1FlWTZDQTRRUVFnZ2hoQkJDeUR4SHdRRkNDQ0dFRUVJSUlXU2VvK0FBSVlRUVFnZ2hoQkF5ejFGd2dCQkNDQ0dFRUVJSW1lY29PRUFJSVlRUVFnZ2hoTXh6RkJ3Z2hCQkNDQ0dFRUVMbU9Rb09FRUlJSVlRUVFnZ2g4eHdGQndnaGhCQkNDQ0dFa0hsT01OMG5RQWdoODhYK0x1ZDBud0loaEJCQ0NDRkpVZVlBSVlRUVFnZ2hoQkF5ejFGd2dCQkNDQ0dFRUVJSW1lZG9XUUVoaEV5aEgrZjBUZmNwa0JtRXh6QW9LeTFEZVdrcHdERGM4OGFCZnRRM05pSVlDRXpqMmMwOE9Ub2RGbFV2Z2tnbzVKNXp1Vnc0ZWFvT1RpY3QweUdFRUVJeWlZSURoQkJDeUdrZ2s4cXdwR1l4VkVvVjkxd29GRUo5WXdPTVJpUFlhVHkzbVdyQVpJTGQvZ2tXTFZvRVhWWTJBRUF1bDJQOTZyVm9ibXRCWjNjM3dOSy9IQ0dFRUpJSkZCd2doQkJDcGhBREJvV0ZCYWlxcUFTUHorZWV0MXF0cUswL0JhL1hPNDFuTi9QNS9INGNQMzRjaFlXRldGQlpDVDZQRDRiSG9LcHlBWFRaT3RRMzFNUHQ4VXozYVJKQ0NDR3pIZ1VIQ0NHRWtDbWlVQ2l3YUdFMTFLcmhiSUV3eTZLMXRSV2RYVjFnS1Y4Z0xTeUE3cDRlV0N3VzFDeXVnVXFwQkFCb05ScHNXTGNlYmUzdDZPanVCQnVtZjA5Q0NDRmtvaWc0UUFnaGhHUVluODlEUlZrRmlvdUx3R0M0dG9EVDVVSnRYUjJjTGxvdlB4RXV0eHVIRGgrS3E5dkE0L0ZRV1ZHQnZMdzgxRGMwd0dxelR2ZHBFa0lJSWJNU0JRY0lJWVNRRE5McGRLaGVVQVdKUk1JOXg0Wlp0SFYyb0tPekErRndlQnJQYnZZTHN5eGEyOXN3WURaaDhjSnFLSWV5Q09ReUdkYXNXb1ZlZ3dITkxTMElCS200SXlHRUVESWVGQndnaEJCQ01rQXNFbU5oMVFMb2MvUnh6MXVzVmpRME5zRGxkay9UbWMxTkRvY0RCdzRmUWxGaEVTckxLOERuUjdvekYrVG5JeWRiaDhibVpoajcrMmpoQmlHRUVKSW1DZzRRUWdnaGs4RGo4VkJjV0lTeXNqSUlZZ29PQmdKQk5MVTBvYStQYmxDbkNzdXk2T3J1UXY5QVA2cXJGaUpIcHdNQUNFVkNMS2xaaklMOFBEUTJOOU15RGtJSUlTUU5GQndnaEJCQ0pvQUJvTmZyc2FDaUFoS0pORzZib1MrUzJ1NFBVR3I3NmVEeitYRDg1QW5rNkhTb1hyZ1FZcEVZQUtEVmFyRiszVHIwOVJuUTB0WUtuODgveldkS0NDR0V6RndVSENDRUVFTEdTYU5TbzJyQkFxaGl1aEFBa1lKNURVME5zRmlvS041MEdEQ1pZTEZZVUZGUmpxTENTREZJQmtCK1hqNXljL1RvNk81Q1IyY25RcUhRZEo4cUlZUVFNdU5RY0lBUVFnaEprMHdxUldWRkpmUTVPWEhQQndKQnRMYTNvcmUzRjJHV0ZoRk1wMkFvaE1hbVp2VDA5R0pCUlNWMFEwc05lSHcreWt2TFVKaWZqNWEyTmhnTWZkUktraEJDQ0lsQndRRkNDQ0VrQllGUWlQS1NVaFFWRllISERMY21aTU1zT3J1NzBON1pnV0F3T0kxblNFWnl1ZDA0ZHZJRXRCb3RGaTVZQUlWQ0FRQVFpY1JZWEwwSXhZVkZhRzVwZ2RreU9NMW5TZ2doaE13TUZCd2doQkJDUmlFUUNsRlNWSVRpd2lJSUJQRWZtY1orSTVwYjIrRDFlcWJwN0VnNkxGWUxQamw0RUhsNXVhaXNxT0RxRVNnVUNxeGNzUUpXcXhXdEhXMndXcXlVUjBBSUlXUmVvK0FBSVlRUU1vSlFJRVJ4Y1JGS2lvckJqK2xBQUFCV214Vk5MUzJ3MiszVGRIWmt2Rml3TVBUMXdUZ3dnTktpWXBTV2xIS3REelVhRFZaclZrV0NCTzN0c0ZvdEZDUWdoQkF5TDFGd2dCQkNDQmtpRWdwUlhGeUM0c0xDaEtDQXkrMUdTMnNyVEtZQnVubWNwY0toRU5vNjJ0RnI2RVY1V1JueTh3dTRaU0lhalFhclY2NkV6V1pEYTBjYkxJTVVKQ0NFRURLL1VIQ0FFRUxJdkNjVUNWRmFWSXlpd21KdVJqbks2WEtodmIwZFJ0TUFRTVVHNXdTZjM0LzZ4a2EwZDNhaXRMZ0VoZmtGWUhpUklJRmFyY2FxNVN0aHM5dlIxdDZHd2NGQkNoSVFRZ2laRnlnNFFBZ2haTjRTaThRb0tTNUdVVUVCZUNNeUJad3VKOXJhMjlGdk1sRlFZSTd5ZXIxb2FHcEVSMmNIU2t0SzQ0TUVLaFZXTGw4Qm05Mk85bzRPbUFiTjlIdEFDQ0ZrVHFQZ0FDR0VrSGxIcFZTaHVLZ0l1WG85bUpqdUEwQWtLTkRhMW80Qk13VUY1Z3V2ejRlR3BrYTBkM1NndEtRRWhRVUY0UEVpR1NScWxRb3JsaTJEeCtOQlYwODNlZzBHaEVLaGFUNWpRZ2doSlBNb09FQUlJV1JlWUJnR09Ub2Rpb3VMb1ZHcEU3WTduRTYwdGJkaHdFd3p4UE9Weis5RFkzTVRPcm82SXNzTkNncTVJSUZVS3NYQ0JWV29LQ3RIcjhHQXJwNXVlTDNlYVQ1alFnZ2hKSE1vT0VBSUlXUk9Fd2dFS01qUFIzRmhFU1FTU2NKMmk5V0N6cTR1bU0xbVdsdE9BQUErbngrTnpjM282T3hFVVdFUkNnc0tJUlJHaGt3Q2dRQWx4Y1VvS1NwQ3Y4bUVycTR1Mk93Mit0MGhoQkF5NjFGd2dCQkN5SndrbFVwUlhGaUVndno4aE00RDRYQVlmVVlqdW5xNjRYUTZwK2tNeVV6bjgvdlIwdGFLdHM0TzVPbHpVVkpjRExsTUZ0bklNTkRuNUVDZmt3Tzd3NDdPcm00TURQUWpURmtuaEJCQ1ppa0tEaEJDQ0prekdCNkRuT3djNU9mbklUc3JHOHlJN1g2L0g5MDlQZWd4OU1MdjkwL0xPWkxaSnh3S29kZlFDNE9oRjFsWldTZ3VLa1oyVmhhM1hhVlVZV2xORFh5K0JUQVlEVEFZREhCN1BOTjR4b1FRUXNqNFVYQ0FFRUxJckNlWHlWQ1FYNEQ4M0R3SVJjS0U3VTZuRTUzZDNURDJHeEVPaDZmaERNbGN3QUl3RHc3Q1BEZ0l1VXlHb3FKaTVPZmxncytMWkthSXhTS1VsWlNpcktRVUZvc1Z2UVlEQmt3RENJV3BnQ0VoaEpDWmIwNEhCMzQ5a0RmZHAwQklTai9PNlp2dVV5QmtWaEx3K2REcjlTaklMNEJhcFVyY2dXVmhHaHhFWjNjbnJCWXJyUWtuR2VWeXU5SFEySURXdGhZVTVoZWlxS2dRWXBHWTI2N1ZhcURWYWhBTVZxR3YzNGhlZ3dFT2gyTWF6NWlRMlluRzgyUTJtQ3ZqK1RrZEhBQ0FEY1dLNlQ0RlFrYTF2NHZXT2hNeUhnd0F0VXFOL1B4ODVPcHp3ZWZ6RXZieGVyM29OUmhnNkRQQTYvT2QvcE1rODBvZ0VFUjdad2M2dWpxUm5aV0Zndng4NkxKMVhJdE1nVUNBb29KQ0ZCVVV3dWwwb3NmUWk3NytmZ1FEZ1drK2MwSm1EeHJQazVsc0xvM241M3h3Z0JCQ3lPd25rVWlRcTllaklDOFBNcGs4WVhzNEhFYi93QUI2K3d5d1dLM1VpcENjZGl6THdtUTJ3MlEyUXlRVUlTOHZGd1g1QmNNRkRBRW9GQXBVVnkxRVZlVUM5QThNd0dnMFl0QXlTRVVNQ1NHRXpBZ1VIQ0NFRURJamljVWk2SFc1eU0zVkoxODJBTURwY3FLbnR4ZEdZejhDUVpxSkpUT0RQK0JIWjFjWHVycTZvRktyVVppZmo5d2NQWGhEWFRONFBCN3ljbk9SbDV1TFFEQ0FnUUVUK294R1dHMVdzQlFvSUlRUU1rMG9PRUFJSVdUR0VJbEUwT3R5a0p1YkM3VmFuZEJ0QUFDQ3dTRDZqRWIwOWhuZ2REaW9sZ0Nac1ZnQU5wc05OcHNORFUxTnlOWG5vakEvSDZxWVlKZFFJRVJCZmo0Szh2UGg5L3ZSYjRwa0ZGanRkc3FBSVlRUWNscFJjSUFRUXNpMEVncUV5TW5SSVZldlI1WkdDekNKSVlGd09Beno0Q0NNL2YwWU1Kc1FEbEgxZHpLN2hJYmFJZllhZXFHUXk1R3J6MFd1WGcrcFZNcnRJeEtKdVBvRVBwOGYvU1lqak1aKzJPMTJDb0lSUWdpWmNoUWNJSVFRY3RvSmhRTG9zblhRNi9YSTFtWnh4ZHRpc1N5THdjRkI5UFViWVRLYkVRd0dwK0ZNQ2NrOHA4c0ZaMXNyV3R0YW9WQXFrWnVqUjY1ZUQ0bEV3dTBqRm90UVhGaU00c0ppZUwxZUdBZjZNVEF3QUp2RFFSa0ZoQkJDcGdRRkJ3Z2hoRXc1Qm9CY3JvQXVPd3U2YkYya2hrQ3lnQUJZREZvczZPL3Z4OENBaWVvSWtEbU5CZUJ3T09Cd09ORFMyZ0tsU2pXVVVaQVQxeFpSSXBHZ3RMZ0VwY1VsOEFmOE1Kdk5NSmtIWVI0MEkwUlpOSVFRUWpLRWdnT0VFRUttQkovSGgxYXJRWFpXTm5KME9vakY0cVQ3c1FDc1ZpdU0vZjNvTi9VajRLZUFBSmwvV0FCMnV4MTJ1eDFOTGMzUXFOVEkxZXVoMStkQUpCUngrNG1FSXVUbjVTTS9MeDlobG9YTlpzV0F5UXlUMlFTUHh6TjlQd0FoaEpCWmo0SURoQkJDTWtZc0ZrT1hyWU11S3d2YUxDMzRQSDdTL2NJc0M0dlZBclBaREdQL0FQeCszMmsrVTBKbU1KYUYxV2FGMVdaRlkxTVRORm9OOURrNTBHVmx4eTA5NERFTXRCb3R0Qm90Rmk1WUFMZkhEWlBKRE5PZ09kTDVJRXpMRHdnaGhLU1BnZ09FRUVJbWpPRXhVS3ZVeU03S2dpNDdHd3E1WXRSOW8rblFBeVl6TEpaQkJDa2RtcENVV0xDd1dDeXdXQ3hvQkNDVHk1R2owMEdYbFoyd1BFY21sYUdrV0lhUzRtS0VRaUdZellNd0RacGdzVmpnOVZFQWpoQkN5TmdvT0VBSUlTUnRQSWFCVXFtRVZxT0JWcXVGV3EwZU5Uc0FpS3luTmcyYVlUS1pZWGRTSVRWQ0pvTUY0SEs1NEhLNTBON1JBYUZRZ0d5dER0bTZMT2l5c2lFUURBL3IrSHcrOVBvYzZQVTVBQUNQeHdPTDFZSkJpeFZXcXdVK3YzK2FmZ3BDQ0NFekZRVUhDQ0dFaklvQkE2VlNBYTFHQzQxV0E2MWFBejUvOUdCQU9CVENvTldDQVpNWlpyTVpQbG91UU1pVUNRU0M2T3Z2UTE5L0gzZ01BNVZhalp4c0hYVFpXWkRKNUhIN1NxVlNTS1ZTRk9RWEFBRGNiaGNHclZaWUxCWllyVmI0QTFUcmd4QkM1anNLRGhCQ0NCbkdNRkRJNU1qU2FxRFZaa0dqVnNmTlJpYmpjcmt3YUxGZ2NIQVFGcXNWb1RBdEZ5RGtkQXV6TEt4V0s2eFdLNXBhSXNFQVhaWU9XVmxhYURXSlFUMlpUQTZaVEk2aWdrSUFnTlBsaE1WaWhjVnFnY1ZtUTVDQ0JZUVFNdTlRY0lBUVF1WXhQbzhQaFZJQnRVb0ZqVm9OalZvTG9UQkZNTUR0aHRWcXdhRFZBcXZWQmorbEp4TXk0M2c4SG5UMWRLR3Jwd3NNdzBDcFVFS3IxVVN5Z05RYThQbTh1UDBWY2dVVWNnV0tpNHJBQW5BNm5iQmFMYkRaN2JEWjdmQjV2YUJGUVlRUU1yZFJjSUFRUXVZSkJvQlVLb05LcFlSYXBZWmFwWUpDb1FBVFU5QXNHYS9YaTBHTEpUS3JhQnVFejBmQkFFSm1FNVpsWVhmWVlYZlkwZEhaQ1liSFFLVlVJV3VvMDRGYXJRS1BOeHdzWUFBb0ZRb29GUW9VRHozbkQvaGhzMFdPWWJQYllMYzdFS0tpb29RUU1xZFFjSUFRUXVZb2dVQVFDUVFvMVZDcFZWQ3JWQkFLaENsZjUvUDdZTEZZSXdFQnF4VmVML1ZPSjJRdVljTXNiRFliYkRZYjJqcmF3ZVB4b0ZhcEltMFJ0UnFvVmVxRW9LRklLRUtPVG9jY25XN29JQ3ljTHRkUXNNQU9tODBHbDhkRFJVY0pJV1FXbytBQUlZVE1BVHdlRDNLWkRHcVZDaXBWSkJBd3NpQlpNaXhZdUp3dVdPMTIySWNHK0I2UG05S0hDWmxId3VFd0xGWXJMRllyMEE3dytUeW9WWnJJOVVTcGhFcXRoa2c0SXJESU1GQW9GRkFvRkZ5UncxQW9CSnZkQnB2ZERydkRBYnZkZ1lEZlI5Y1RRZ2laSlNnNFFBZ2hzd2dEUUNnU1E2bVFSd2JtOGtqcXIwd21TN2s4QUFCOFBqL3NEaHRzdGtocXNNUHBRQ2dVbnZvVEo0VE1HcUZRR0lPV1FReGFCZ0ZFcmpzU2lRUnF0Um9xWlNRQXFWUXF3UnR4emVIeitjalNaaUZMbThVOUYvQUg0SFE3NFhBNDRYUTU0WEE2NFhhN0VRN1RkWWNRUW1ZYUNnNFFRc2dNRmMwR2lNek9LYUZVeUNHWEt4Sm44RVlSQ29mZ3NEdGdkemdpTTNsMkc3dythaTFJQ0JrZkZvREg2NFhINjBXZjBRZ2djbjFTS2hSUUtRbEF3bUFBQUNBQVNVUkJWTlZRcVpYUXFOU1FTQ1FKcnhXS2hOQ0tJclVOdU9PeExOeHVOeHpPU01EQTZYVEM0WFJSbGdFaGhFd3pDZzRRUXNnMFl3Q0lSR0lvRkhJb0ZFb281SkdzQUxsY0JnYXBzd0dBU0JzenQ4c0ZoOU1aV1FOc3M4SGxjaUZNNjM4SklWTWdIQTV6blF6UUUzbE9KQlJGNnB5bzFWQXFsVkFxRkJBSlJRbXZaUmdHY3JrY2Nya2NRQzczdkQ4UWdNc1ZDUlE0blU0NG5RNjQzUjVxajBvSUlhY0pCUWNtU2NCalVKRXR4Mks5RWdlNkxPaTFleWQwSEFaSUsxcXVrUXpQR0RyOVFRVERreC80Qy9rOExNdFRjWThQOTFnbmZjeko0dk1pTjBRc2k0U2JHeDRETG4wNk5PTG5IK3QxQUtDVGk3RW9Sd0VBNkxGNzBUYm9TdnI5aXpWU2lJYmFQTFVOdXBDQmYyWkNJQkFLSVpkS0laVktJWlBLSUpNTi9aSEtFdHFLamNYdjk4UGhjc0xsZE1IaGRNRHBjc0hsZG9HbFgxUkN5RFR5Qi93d21jMHdtYzNjY3lLaENBcWxmR2dKVkNUNEtaZkxreTZERWdtRkVHbmlzd3lBU01jVXQ4Y050OGNEdDhzRGo4Y050OGNOajljTGxnS2daQVpKZHp3UFJNYXpjLzFqbThienN3OEZCeVloVHluQnY3KzRudnVsZS9ad0ovNjh0M1ZDeC9yUk9RdFJwcFZqZDdzSkh6U2IwR05QWGgxOCs4MmJ1YTl2Zi9Yb3FEZnlDcEVBdDU5UmdTNnJHODhmN1I3emUydWxRdnpsc3l1NXh4c2YzVG4rSHlERDl0eCtGZ0NndytMR3RmLzZKRzdiejg1ZmpJdXFJek1OSTg5MXJOY0J3S29DTlg1eFVRMEE0TVZqM2ZqRFI4MUp2LzhqbDYxQWdTcVNIbm5lRTd2aDhnY24vc09RZVlYUDQwZHUvbVV5eUtRU3lHUXlTSWNDQU9rdUI0aGlXUll1dHd0T0xnamdoTlBoZ2o5QXJRUUpJYk9EUCtESDRLQWZnNE1XN2ptR3gwQXVsVU9oa0VPcFVFS3VrRU1wVjBBa1Nzd3lBQ0wxRGlRU0NiTGlZd1lJc3l5OEhqZmNIaS9jYm5ma3oxRGd3Ty96MHhJRk1tbFNJUjlxaVJCcWlSQWFxUkRaTWhFa0FoNytjN0kzWWQ4OHBRUlBYTFVLYnpVWThkL2EzcVFUaHFzTE5iaHVaUkdXNWFudzlNRk92SEJzN0RINlNGVTZCVDY3dEFDTDlVcll2QUY4NTdYakNmc3N5RmJnc1N0WG9zdm1RZE9BRXgrMERHQmY1MkJhUCt2dlByTU1IM2VhNCs1Rmx1V3I4Y096cXJqOWJuLzFLQnkrOU1iRk5KNmZmU2c0TUFsOURpKzZyQjVVWmtjcWdsOWNuWXZIUG00ZGQxU0t4d0JuVitSQUl4VmlaWUVhb1REdy9ORXVuRjJoZzlNZnduR0REZjV4RkF6VHlVVjQrdHExeUphSjRBK0ZzYmRqRUIwV053QmdZMGxXd3Y0YWFmd05TN0o5R2sxT0RMcjllT0RpSlRpbk1pZXQ4N0I1QTJudGQvdXJSOUZpVGg3eGkzWDE4a0lBUUxGV2x2RGNTRXF4Z050bWRQaXdxODJVMXJsRThXSW1OQ2d0bThSaUFBaUZRb2dsRWtqRVlrZ2tVc2hrVXNpR3NnR1NyYmxOaDlmbmd6czJFT0Iwd2VXaGJBQkN5TnpEaHRsSXNOUGw1R29ZQUlCWUpCb0tGQ2lIYXEzSUlaVkt3ZWZ4a3g2SHh6Q1F5ZVNSeml6WjJYSGJRcUZ3SkZBd0ZEVHdlRDN3K3J6d2VYM3crTHgwYloxSHhBSWVmbmpXUWtSWDZmRVlCbnlHQVovSFFNaG5JT1R4SUJid0lCSHdJQmJ3SVJQeUlSUHhvUkFKdUJuc1dHR1d4WnYxZmZBRjQ4Zm0xNjBzZ2w0aHhwZldsR0JMV1RadWVPRkF3ajJCeWVYSG1lVTZNQUMrc0tvWUw1M29TWmcxSDR2RjQ4ZWxpL01nSEpxWTNGeVdqVDN0dzVrNlVpRWY5MytxQmtxeEFEVjZKYlFTSWY1K29EMnRZMTlRcGNlYUlnM1dGR2x3KzZZS2ZQYnBmVEE2ZlpBTCthalNLYmo5K0drVVB4NExqZWRuTmdvT1ROSjd6ZjJvekM0SEVFbHhXVk9veFlGdVM0cFh4VnVScitGdTBGa0E3emYzQXdCdTIxU0JVcTBNL2xBWWQydzdodU1HVzFySE03bjhPTlJ0eFlVTDlSRHhlYmpuM0dwODdaVWpZQUU4Zk5ueWxLOVB0czlkMjJ2eGZ2TkEyajhUQUtnbDZjMlNwbnVSdVhOclZWclBBVUNXVE1SdE85QnRtY0RGWlBpYzZHSXl2L0I0UEVqRVlvZ2xZa2pFa2RrcWlYam9qMFFFaVZnQ0hqLzVRRFdWWURBNE5MUGxnZHZ0aHN2amlxVElldDNVTVlBUU11LzUvSDc0Um1RWmdHRWdFWWtnbGNrZ2w4bTRRS3hNSm9ORUtobTFMZ3VmSHltWXFGUW9FcmF4QUFKK0g3emVvVDgrYitTUDF3dXZ6d2VmMTR0QUlFQ1pCM09FTHhqRzJtSXRjaFhpakJ5UHh6Q295SkxqVkwrRGV5NWJKc0lWUy9JQlJINi9IdHpaQ0psUWdGczJsQ1c4M3U0TlFDMFJRcThRNDc0TEY4UGtTc3dHZk9aUUo4eHVQMFI4SHE1Y1doQzNyZHZtUVhsV1pHTHltNXNyVWF5V2N0dldGV3RSRm5QVHZidmRqSE9UVE9vbHkxajRiTXozMmRzK0NLTnphZ29ZMDNoK1pxUGd3Qmdldm14NTBsbjBzZnpwaWhVcDl4bVpPbk4rMWZDYjlvVEJCcVBUQjZWWWdKS2hON2VJejBPM0xma3lnOUg4OXNOR3JDNVVReWNYWTFtK0dwY3R5Y2QvYXczak9rWXlGazk4TmtDZll6aGxLazhwaVhzKzluRW1SQzhJaTNLVTBBOWQ0RWRlSkxhVzZ3QUFua0NJQzlJMG1ad3BqMTJna3VBUGx3NEhSYkpsdzZtTnoxNjNGaU92SndNdUgrN1lkbXo4UHdTWlZneVlvVmwvOGRDc3Y0UUxBSWlISG90SFNXdE5WemdjaHNmamdkdmpoc3NWQ1FSNGhsSmRhYkJKQ0NIanhMTHcrbnp3K255d1dPSW5YeGdlQTVsRUNxbFVCcGxNT2hROGlId3RFbzErSXhndEFpc1NpYUZTSmQ4bkZBN0I2L1hCbHhBODhNTHI5Y0h2OTFGUWR4WnBHM1J4d1lFd3k4SWZDc01mREVNMVlpS3IyK1pCbmRFQmh5OEFoeThJcHo4SXV6Y0lxeWNBaXpjQWk5c1BpeWVRa0o3K2xYV2xrQWdpRXdldjFScHczR0NEWGlIR3RTdUt4anl2OHhib2t6Ny9XcDBCWnJjZk1pRWYzemx6d2Fpdkw5UEt4dHcrMm96OHlPREEyaUl0RnV1VjNPUG5qM1dOZGRweExsbWNCeEUvK1ZLTFpHZzhQN05SY0dDYUNYZ016cThhdmpEOHJ6NlNYcmNpWDgzRnd2c2NYZ3k2eDdmRzJPRUw0dUhkTGJqL29ocDRBaUd1THNLTkx4eE0yRmNyRStHUm1HeUJaUHRFMTAwOXRLc3BMb0o1eGRQN3VLLzMzWEUyOS9WVnorN0hGVXNLOElPaE5VcFBIdWpBRS92YmhuL09yNXlCcktFM2JEVGdjUFA2TWx4UUZYK1JMRkJKOE9MMTYrSHdCWEh6eTRjQkFEKy9ZSGlOMGcvZlBCbTNmL1FjK3AyK2hHMWpFZko1S0kySnRNWXEwU1ErTHhha1h6eU9UQzJHeDBBc0ZFRW9Fa0VrRWtFa0hQcGJKSUpJS0lSWUxJSlFLSXc4THhRQ2sweUhBeUo5dTduQm9zOEx0OXN6bEw3cWliUUtwT2cwSVlSTU9UYk13dVYydytWMkErYjRiUUkrbjZ2M0lwUEpJQjJSRGNZa1NSZi8vKzNkWjJBYzViMHU4R2RtdHFnM3krcXlMQm5iY3NWeXQwT01BUk5qZWcwMUNTWGt4SVJ6eitGeUNaQ0VrQVJDUFVsTzRBQUpFRXdOaEdhdUljWUdHNXZpZ3VVaWJFdFdzU1dyV3IydXBDMVR6b2ZabmQzVmpwcmp5ajYvRDBHYW5TMFNhUExPLy8yWFFKSW9JZHFiclRBWVJWSGg4YmpoY3J2aGRydmg5bmovNmZ2YTVZYmJJOFB0Y1VOaGNQaWt1di9qWWdCNkZvR3FhWmlmbllpZkxNakY5RFE5T05EYTY4TGZDcXV4cHVSSVNKci9XZVBINE5iNTQvSFNqc1BZWjVMRk84bmJCd0FBNnJ2NzhlY3Q1dlh2cDdMYjV1Y1lYKzg5MG9WZGRTTnJUcjQwTHhtL09IY3lSRUhBbWVueGVHeHpPVzRzeU9aNi9qVEc0TUJKdGpoblRGRDYvVVp2U2NIY2JIL1huYlRZaUtBYmI1L0FKb0krRjcyMEZXM2VRTUtHaW1aa3hrWGc0N0ltTkR0YytObmlQTlBQRUdVTlRwRStmNUo1RlBQZHZmVm9IVVdRb3JQZmYyNUtRQ3BYck4xaUJBWjYzVEphZXZXMHBURlJ0cEEvYU44ZmVXRC9ncWUzSHNKTE82dE4zOVBYdE1ReklKci93TEo4WEpTZkZuenVtVmxHUk5lczJRbWRlQUlBVVpKZ3RWZ2dXU3l3V0N4NjkycXJEVGE3OThiZis3WFZhb1hkWm9QRmNtd3ZZNXFxb2Q5Ymx4cTRXK1J5dXREdmRNTGxjbkdzRmhIUktVNVdGUFQwOUtDbnB5ZjBRVUdBeldKRlpLUS9hOHdmT05CN3lWaXR3LzkvaXlTSmtLU0lFZldhMFZRTkxvOGJIcmZiK0tjZVJQREE3ZkxBN1hIREkzc2d5eklVV1lZc3kweURQb2I2UFFvaUxCSlc1S2ZpK3pNek1YbXN2a3ZlME8zRTY3dHI4TkdCUnJnVkZSRVdDWEYydmU5QVRtSVVicDJYZytuZWlWNlBYemdkajN4V2huK1dOaHF2SzRrQzd2UGVIQ3VxaGdjL09ZQSt0NEo3bDA2Q0tBaTQvYjA5UmtCaFVVNFMvbmpKVEFqUU13TWUrYXdNQUZDUWtRQlJoT2tOZWFmVE0yeWo4TUI3aEIrK3RSUGxJOWhoRHpRL094RUZHUW5HOXkvdU9EeWk1ODNMVHNSRHk2Y2FxZnZMSjZmaVlGc3YxL09uT1FZSGh2RC9QdHBuL0FjdmlRTFczTHdJc1hiOVYvYk8zbm84dmVXUTZmUE9tVEFXdi8zZUZPUDdGM2NjeHF1N2FrelB2WEpHY0IyUnIvdm4vT3hFczlOSDdaV0E5LzNCN0hFamVzNWc1MzFlMlJvU0hEQUxXdmcwQjlRcStUcUZBc0FaQVUxTkRuc2JKWTdVVU85blpyQXVwMmJuQlY1OHYxeTVCRlpKaE1NdFk5bnpYeDMxKzRjYlFSQmdzVWl3U0JaWXJGWllMQmI5YSsrTnZ0VWl3V0wxSGJONno3TjRnd0VTTEJiTG9QV2p4NFNtd1MxNzRIYTUwZThNU0JIMXBvazZuUzU5RWdBWFpFUkUzMTZhcHUvc0R6SDVSWkpFMk8yUjNsNHprWWp3Wmg1RVJrVEFIaEVCbTlVS2FSVDlad1JSMEFNUGRqdGloejhkQUtBcUNqeXlBbG1XSVN0eVNQQkFWdlRIUEI3L01mMGNCYkxpZ2Fxb3pGWUk4TnAxYzVHZEVCbHkvTGI1NDNIbjRnbUlzSXBCTmVvRGJhbHVRM0ZUZDlDeEg4NFpoNm5lZFB4bWh3dVhUazNIcmZOeXNEaEhiNUE1SnlzQk43NVppS1FvR3g0OGZ3b0U2R3Y5WjdmcDA4MThKY3c5TGhrLytzZk9RVWVpajNUOStlcDFjNGQ4L09XZDFmakxkbjhtcjBVVVF1cjlkOVFPM3p0dGFWNHlIbG8rMVdpTUNBQWZIV2pFNjd0cjhQT2xrNFo5UHRmenB5NEdCNFlncXhxTWFhVUs4RVZsS3k2YW9rZXJ6anRqTFA3N3E0T21IVVlEVTJsVVRjT0hKVWRNcHcxa3hVZGlnVWxQZzZ6NFNPUjVHNDBBQ0NvcFNBcW9uZWx4eVNFUk5VWFQ4TWIxODVBY0hWdzN2ZnpGTFVQOHBDTXoydnVsK29BTFhONFkvODh6STgxZjRGZmU0bzl1UHI2NUhJOXZMc2MxTXpPTkM5VklMd2JIa2lqQXVOaTU1ZE96bmxEdy9hOElpQkFCQVpCRUVZSW9RaElsaUtJSVNSSWhTaUpFVWZJZUUvU3ZKUkdTcEo4akJweHZQRWVVL0s4bCtSN1hiK3dsNmNTblo2bWFCcmM3Y0JjbU1LM1RBNWRMUCtieGVPQnhlNkJ4cVVSRVJNTlFGQlY5ZmIzbzYrc0ZZSDZ6SkVraXJGWWI3S1psYlFGWmJsWXJMS01jWlF2b21YUjJTWUxkZm5TOWNEUk5neXdyVUJRWnFxcEFVVFVvcWdKTlZhSElDaFJOaGFxb3htT3Fxa0JWVkNqR1AxWDlYRlhSajZrYUZFV0JxaWdCajZuUU5GVmZJMm9hVlAyTmorcnpIbTk3R2pwRGdnT0JtMWVES1dyb3dyUGJLazBiZ3dmZUI2VEhSZURTcWVuRzl4cUEzMzlXaGtpTGhEOWVQQU1KM2t6aDU3WlZvdE5iVXZ0eFdSTVdqa3RDck4yQzMxOHdEYmUvdTl0Ny8zRmkzRkNRUFdnYS9tQXVuWmFPbnk3TURRcWtyQzF0eENPZmxSbk5HTG1lUDMweE9EQUs2OHFiak9CQVVwUU5GK1duWVUxSmNKTy8zS1JvTEI3dnYrSGZWajE0dDg5clptYWE3cEVHamdyYzM5aHQxT1lBd1pHdWU5ZnV4Kzc2MEJTa3VBaUw2YVFBWHlUdGtRdW1ZVVo2SEQ0cGI4YmEwa1pqak9DTkJkbkd1Vy92cllkSFVmSFlpbWxZT21Fc05NQzBLV0oxd003L3dJdExlNThiUFM0WnNYWUxFcnhkV1pzZExzek85S2N1RlpsY2FBTi8vbGk3QmJGMlM4ZzgxZUV1TWdNamdnOXRLTVZERzBweC9zU1VZZWVpMmkzK25RRG5DYmlZcEtlbEl6TTlIUkFFQ0lMZU5FOFFCZThPdWdCQkJBQUJvZ0FJZ2hoOERJQWdlbzhKQUFUOTJMR29xejlaRk45T2lPeUI3TkYzUzl6dUFUV2RMdjFtMytYeHNJNlRpSWhPQ2tWUm9TaDZGdHB3aHV1UFk3TlpqU3c3WC9iZFVMdllJeUVJQXF4V3k0aEtKSTQxRFJxZ0FpcFVRTk1ERmY1ait1YWJiNXlrcG1sR0NZV20rYzgzeWlyVzF4K1R6L1I1WlN0bVpjU2pzY2VGMWw0WDJ2czg2SEo2WUpVRVhEWXRJMlNhd1o3NlRyeTBzeHI1WTJOUjAybWU2ZnA1WlN2dVdLU1g3Y3FxQmt0QUw0djM5dFdqMmVIQ2MxZk9NcVlMN0tqdENHcmM5MGxaRTY0N013dFRVbUl4SlNVV0t4ZmxtV1ltRDVhdERPZ1RDM3plTEtwRGErL2dVd2IyTmZvekg4NFlFNFBiNTQ4ZjlOekIrSDVlbi9mM04rREp6ZVVoYTdGd1c4OS9XekE0TUFxRnRSMm9hSFVZc3o1dm16OGVuMVkwbzkvanJ6OGVHRWxiTlVndFRXS2tEWmROU3pkOTdBSnZjdzVBN3h0d0xHVW5SR0xwaEdTSWdvQWJDN0p4WTBFMlNwcDc4TkNHMHFDTHkvdjdHeUFLSWhibTZJR093KzI5NkhKNlF1YTlCdjVCbTZYb2xMYjBZRjZXWGlJeEt5TWVYMWExWVU1Z2NHQkFjQ010TmdJRkFZOG5SZG53L0ZVRnVPdkRmVUdURVhJU280NWJTbEJnRDRiQWY3ZkhTMlNFSGZIeDhjZjlmVTRFRFJwa2p3SlprU0Y3UEVZcXBINno3MDJOOU1pUUZlOWpzZ3lQTEh0VElHVW9IcGs3KzBSRTlLMmpxZjZwQ3lNaEFIcW1YbUJabnZHMUJaTEZWN29ud1dxMUJKeG5OY3I1VGtZMm4vL3o2OW1MRW81dTlHK3dZeE1jMkhLNERWc08renRYam9teTRZYUNiRncxSThPWU5LQUIyRkxWaHRmMzFLQ2l0UmNQTDUrS1JUbEp1SGhLR243MndUY2hOOTdWSFgyNCtlMWRhT3gyNGp2angrQ0JaZm42Sis3dXgwdUYxWGp2QndzUUdiQ3VQTlRXaTF2bjVTRGFaa0cwVFVLczNSSzA3cnloSUJ0YnE5dU0vZ08rZmdmZmpIQ2NlWGxMRDJxSG1YQTJOU1VXaDlwNzhkRHlLVUZsQVVmanhSMkhUWHNVaE9ONi90dUN3WUZSZW1WWERSNzJScXBTWSt6NDkrOU13Qk9ieXdIbzQwak96a3MyenQxVzNZNzlqZDJtci9QOW1abkdoU2lRSkFyWVd0Mkc1R2dib3F3UzFwVTNqZm96WHJKcUd3RHptM1dIUzhIbHIyekhzb2twdUdCeUtpWWx4eUFsMmg0eURjRWxxNWlTRW9zZWw0d0lpelRpaTlKQSs0NTBHOEdCK2RsSjBEUi9pazkxUjE5SVZzVVYwek5Dc2lseWs2THg0dFd6OFo5cjlockhQSW82YUYwV0VKckZNQm94ZHYrZnhjQlJOYWNURFFBMERacW02YWwrcW1xa0ZLcXFBa1h4cHdTcXZwUkJ4WnN5YUJ4VDllY3Azc2Q4ei9XbEV5cis1OHF5bm1ySVczc2lJcUovalFaOW5LTGlWdUIySDkyOGVWRVFZTEZZSUVxU3R5UlEwRXNCSmIyVVVQL2F2SlRRVjBZb0d1V0RBa1JKTDBPVWZHV0kzc2NGUVRpdE1oY3o0eUp4ZlVFV0xwMmFia3p6Y3NvS1BpNXR3cHRGZFVhV1FISzBIWm54ZXRsQlRtSVUvbkxsTEt4OHY4aG9wTzFUMnR5RDVHZzcvdU1zZlpOTjFUUTh0S0VVN1gxdTFIVDJHYzBQQWVENldVT1BOaFFBUEhCZVBxNy9leUg2UFFwZXZIcjJxSDYyQjgrZk11dzUvUjRGUDErNzM4aG1HSTVaNllWSFVmSG9wbktzRFdqT0dJanIrZE1YZ3dPanRLR2lHVmZOeURDNmVsNDVQUVBmSE9sQ2VZc0Q5NS9yYjhEaFZsVDg0WXVLUVY5SDhhVlBBVUYvUElxcTRabXRsWGlwc0Jxek14T01tcVJqWVZwcUhQNTJ6V3hVdGZkaWEzVTcvdmhGQldSVlE2emRFaFE1N0hNclVEVU54VTNkdUdUVk5rUmFwVUVqaThORiszYldkZURXZWZwNGxDVzVZNEl1TUo4T3lJcUl0RXBCWXhJQi9hSmhsVVFrUjl2dzRQbjV4dkdHYnVlbzBwQ0c0bXRXWW1abWVyenBhL2ttU0F6WFFYWWtHaHFiME43WkNhaWFubXJudmFIMzNkeXIzam8rVFZPRGowRXpyZlB6QlFONGswNUVSQlMrVkUyRDIrTUJQTWR1TFRrY3M1NUhnaUFZbVFTaVVUTHBQVk1Rakl4YlFmQ2ZIM1FNdy9jRkdJazVXUW00WmtZbWx1UWxHNjlmMmQ2TDFmc2I4SEZwRXh4dUdhSWdJQzdDYXFUQnY3eXpCdmVmTXdsV1NVUldmQ1NldldJV1ZxNHVDc29nRUFEOGVsays0cndsdlgvZlU0ZWlCbjFUN2N1cXRxRGdBS0QvZTZsczcwVk9RcFN4L254bmJ6MFc1eVFoTXo0U05rbkVwT1NZbzk2WUc0bVNwaDZvbWdaUkVIQ2d1UWRUVWtMYlpNYllMUGcvWjAwSTZxTUE2STBYNy91NEdDVk41aHVnNGJxZS83WmdjT0FvUExHNUFxOWVPOGY0RC9CWDUwNUdwOU9ER0p2LzEvbkMxNGROYS9SOXlyeU4rRDR1YmNTRkEwWnlqUFFQd1d5VTRmYWE5cUNJWEtDbEU1S2hhaHB5azZLUm14U05Hd3V5MGRIdnhtM3Y3QTVxWU5nMklJdWczNk1jZFRyT04wZTYwTzMwSUM3Q2lyZ0lhMUMvZ1lFbEU5ZlB5a0tzM1dKY3JBRDlvdEhZNDBTbjA0TW5OMWRndzAvT0FuQjgwNUJPTktlekgwN24wQ2xnUkVSRVJLYzZZK3RMQlJRY3ExVHV0T0ZQR2NhRitXbjQ5Ykw4b0dOOWJnVWVSY1gzWjJiaDVyazVpTEpLUVNVQVpySVRJdkhNNVdkaTVlb2lJK3YyeHd2R0cxUEdxanY2OE9HQkk1aVJGZ2U3UmNML0x6NkMvWTNkYU9sMTRkVnI1MElTQlRRN1hManB6WjM0NEVjTGtSYXJCejcrOEVVRi9wa1NpNFhqa3ZDUGIrcU1kZmUvdmJkbnlNOFRZN2ZncG9DZVlXOFUxYUxIT2ZRdXVhcHA2SFhMcUdydmcwdFI4ZHpXU2p4OStabkc0NEwzOTdWeVVWNUlnM01BV0xtNkNQVkQzT09FNjNyKzI0TEJnYU5RMWQ2TEp6K3Z3Qy9PblF4QVQ1TWZHKzF2WXZKVlZSdGUzMjArdXRDbm90V0JIcGVNNTdaVmhRUUhqcGZudGxYaHphSTZMTTVKd3JLSktaaVhsWWlEYmIxb2NyaU1taVpBcjVNYTJGc0FnT2xraHFFYUV2cWU4OW1oRmx3K0xUaUNXTlRRRlRMR2NLNjMvR0RUb1ZhY2Q0YS9pY2t2MTVYQTRVMEhHamlkd1NLSlJ1YUZvbW9oTTRFOTZ2QU5TS283KzJBVi9aSEdzZEYyUk5uOC8rZWdxTnFRZ1I0aUlpSWlPbldaTmZDT3Nra2h1L29qa1pNWWhhY3VtNGtmL1dNWGJKS0lXK2JtQkQzMmp4dm5HKzk1eDJxOURDSFNLaGxyNjRGTitYeEttM3RRMnR3VGRLeXl2UmY1SnJ2NlBobHgvdHArVmRQdzZ1NGEyQ3pEOXhHSXRFcjRzcW9WNys1clFPYUFzb0hmTFo4YU5IbHRvTjRCbjc4Z0l3R3hkZ3QyMUhiQUtTdGN6NS9tR0J3NFNoOGRPSUpMcDZZSDNWUUQraTc3bzV2S2hrM3BidXh4NHJGTlpXanZENTJ4TzdEK1A5Qndvd3k3aDRnV3ZuTHRIS09ab3MrOHJFUnN1ZVBzb0dNTHh5V0ZIQU5nbW5JelhFTkNBUGlnK0VoSWNPRHZlMnBEeml0dmRXQjJaZ0xlK3FZdTZHTGljTXVJajdCQ2dMK2ZnczlyMTg4MUFqTi8vYm9LYTRxRHAwY01KOXBtd2FyQ2FtdzgyQUpBbi9lNitrY0xneTRta2lqZ041OGV3SUVCRjJ3aUlpSWlPdlUxOWpoUjFOQ0ZhSnVFam40UE92cjFpVm85VGhrT3Q0dytqNEo3bC9yTGcrOVlYWVF1cHdkT1dZV3FhZWgyeWtpTnNlUFpLMlloMmlaaFZXRTFGRlZEdjZxZ3VLa25hRXkzQnIzR1BYQjNmWHpBQnRyQURGMGYwVHUxS25BemJtSnlESjYrN0V6VDg4MmUvNmRMWm83bzNCdmZMTVJmdDFkQkEwS0NBMjhXNmV0dzM2Ni9iL0xZWUJhTVM4VE5jM1BnVVZSc3Iybm5ldjQweCtEQVVaaVdHb2U3ejU2SXFTYVJ2RWlyaEJldm5vMC9mWGtRWDFTMUR2azZHdysybU83UVgvalMxa0dmTTVKUmhtYm1aeWNHWFppT3RURlJ3V2xIajY2WWhqZjMxR0ZQUXllcU8vcUNMaXl5cXBuT2lpMXZjYUN3dGdQN1RCNzc2SlpGdzNaVXZXTlJYc2g0RmNBOHFBRUF5eWVuNHFvWm1iQ0lBcjUrL2lzNDNES3VtNVZsWEp5cU8vcU1iSWlmTDUyRUg3KzcyelI3Z29pSWlJaE9iVDk5WDAvUkw4aEl3SlV6TXZETTFzcWdzdG5BNE1DQjVoNzBleFNNaWJMaHVTdG5ZWHQxTzU3ZVdvbTdQdHlMR0xzRmhiVWR4cmt2NzZ4R1Nvd2QxUjE5YU9oMm9xM1BIYko1TnlmTFgxWmIwMkUrRmpFOUxnSlBYVG9Ucis2dXdTZmx6Y2U5dy81Z0s5cVNwbTY4dXFzR054UmtZOVhPYWxTME92QmZGODBZOUhWOEc1ZFdTVVJHWENRMkhXcmxldjQweHVEQUtFeExqY010ODNKdzF2Z3hRNTZYSGhlQkp5NmFqdExtSHJ5eXF3WmZWTFdlOVA4SW43eG9CdXE3bmFaZFJXZG5KbURodUNUaiswOHJtbEhSNmpCOW5XbXB3WmtTZjd0bU5zWWxSSVZFRkpma0ptUHRBZjI5Zm5IdTVLREhMYUtBMzM1dkN1NythQi9rZ04vTHdWWUhuaDdrZmY5VnN6TGlzWEJjVXRETTFRUnY0eGdBR0pjWUJac2s0TjhXNUJySEh0NVlpcnVYVEVTK2QvYnMzVXNtR3BNcGlJaUlpT2owY21GK210RmdNRE0rRW5kL3VBOGRKbG04Z0w3aDk5UmxaMkpjUWhUR0pVUmhWbVlDZnJXdUpHVG5PWEE4SWdDSWd0N29MaXMrRXVXdERqaGNIbHd5eGQvVXIzaVFuZXY0Q0NzeTR5Tngvem1UTVRjckVRK3MxOS9yaDIvdEREMVpBUDU5OFFUTTgvWTZDRlRUMllmSE5wWERNVWo1QWdEVWRnNmRYdjlTWVRVK1BOQ0krcTcrb0hzRU02a3gvdExxdXE1K3J1ZFBjd3dPRENQR1pzRTVaNHpGbGRNelREdDVLcXFHVlR1cmNiaWpEL2N1blJSMEU1eWZFb3RIVjB4RGU1OGI2OHFhc09sUUM0cWJ1bkVpNGdRRDh4SHNGaEZkVGc5ZTNlWHZoUkJqcytDbTJkbkdxRUdmWlJOVFlKTkV2TGE3Sm1RVTQ2TXJwZ1Y5UHpCWUVNZ2lpVmk1S00rMGJtbkJ1Q1E4dW1JYUhsaC9BRTVaajR5V0QzRWh1WGpWdHFDZmFWWkdQSDY5YkFxaWJKTFJBUlVBdXB3ZS9QZVhCN0d0dWozbytmZWZNM25RbmdpN0d6b3hKek1CdDh6Tk1WNW4wNkVXN0d2c3hwKzNITUp6M3NhUFYwN1BnS1pwK01NWEIwTnFvWWlJaUlqbzFCUmhrZkFmWjAzQUZRRmQ5TWRHMjVBVVpSMDBPTkR2VWZETzNucmN2ZVFNV0wwVEJGNysvaHo4L3JNeWJEeW9OOVdlbWhxSEpibGprQnh0UjJxc0hlbXhFVWlMallERm14bjhnN2QyNHNycEdjWWFWRkUxZkYzVGJ2cCt5UUZadUsyOWJ1TXpERndmNXlaRjQ2N3ZuaEVVR05oNHNBWG5UTkNuTUl4TGlNTHZ2amNWcTNaV1kyMXA0MUZsSUxnVmRkQ21nMk9pYmVoMDZoTXdSRUhBcExIK2t1V2F6ajZ1NTA5ekRBNE00ZjkrOXd4Y01UMWowUFNYNHFadVBMRzVBbVV0ZWdSdzc1RXUzTDFrSXM3T1N3NDZMeW5LaGhzS3NuRkRRVGFhSEM3ODhLMmQ2SEllMzdFeXlRRU5FZ0c5U2NtWFZhMUlqTFJoVmtZOHZwczdCdWRNR0J2VWxiVzExNFhrYURzRUFHZm5KZVBzdkdUc3J1L0Vxc0pxRk5icDZWTkh1cDBoSlFTK0JoK0JmNnczdjcwTEYweE94WFZuK3VlNTFuWDFvOGNsRzBHVzcrWW00NFdyQy9EYlQwdHhzRzNvQ0tQdjl6VTlMUTdYek16RTl5YWxHaGVYcDdZY1FtcE1CRzZhblkzNENDc2VQSDhLaXB1NnNhYmtDTFljMWk4cW13NjE0R1p2d3hoWjFWQlkyNEhQRHJWZ1IwMDdycDZaaVpXTGNvM2FxbWFIQzA5czFzZFE3cW52eER0NzYzSE56RXdBd0ZVek1qRjViQ3dlMzF3K2FIWUZFUkVSRVowYTVtY240dWRMSnlFclB0STRWdDdxd0svWGw2Q3VxeDhDZ0lsalkweWYrMEZ4QThwYWV2RG9pbWxJaTQxQWxFM0M3eStZaXVsRnNmaWZyWldZa2hKcnJDL04zRlNRamVXVFU0M3ZOeHhzTmgxVG5oeHRSMEZtdlBGOVRhZS85TUFpQ3NoTGlzYXN6QVFzelV0R1FXWkMwQTMybHNOdGVHQjlNWlpQU3NXdnpzdUhKQXBJanJiaG5yTW40czdGZVNpczY4Q2UraTRjYkhXZ3Jyc2ZiYjF1dUpYaEcvejU5QTRJTHZ6eXZIeXNLMnVDb21xWW41Mkl4RWovZmNHaHR0NGhYNHZyK1ZNZmd3TkQrS1NpR1ZmTnlBdzUzdER0eEF0ZlYyRmRXVk5RdlU2enc0VjcxKzdIdkt4RXJGeWNaOXFUNE5tdGxjYzlNQUFBM3drb2ZYREtDcDc4dkFLM3pzM0JuWXNuSlRkYXJBQUFDSkZKUkVGVWhKeXJhaHIrdXIwS3IrMnV3YktKS2JoOWZpNnlFL1FMNk96TUJNek9UTUQreG03ODV0TUQyRkhiZ2JxdWZoenU2TVBoamo1VWQvU2h0ck1Qc3FvRjlVTm83WFhqOG1uK0ZLb2VsNHg3L3JrZlBTNFp6MTlWZ0F4djg1T0p5VEc0OHp0NWc0NWZCUFIrQmo5Ym5JZTVXWWxJaVFrT2VueFEzSUIzOXRZREFEUm8rTUhzY1FEMGpBWmZWc09HaW1hOHVxc0crU214Mkhpd0Jac1B0YURISldQRjVGUzhjUFhzb05mc2RucHc5MGZCS1daLy91b2dzaE1pamJTcTZXbHhlT1hhT1ZoWDFvVGZiU2dkNHQ4Q0VSRVJFWjFNRjA5SkR3b01iRHpZZ29jM2x1S1JDNlpoVVk1NXluemdqdktCNWg3Yy9QWXVQTFppT21abDZEZndNOUxpWVpORTB4djlRSUdCZ1M2bkI4OXNyVFMrN3d1NDZmN29sa1ZCejl0M3BCdFJOZ25QWDFXQThZblJSaWJDUUd0TEcvSFlwbktvR3ZCeFdSTWFIUzQ4dUN6ZkdKRVlhWld3SkRjWlMzTDlHNWMxblgyNDdvMGRJODVrUHRUbWdGdFJZZk51bGs1TmlUVzl4MUUxYmNoZWFGelBueDRZSEJqQy9zWnV2TGE3eG9oUVZiYjM0bzNkdFZoWDNqUmtENEhDdWc0VXZyMEw4N0lTY1VOQk5oYU1TNFFvQ0hoL2Z3UFdsemVka00rK3RyUVJWOC9NUUdwTUJPNzZjQy8yTjNZak5jYU9ud1RVNEFENm1KVS9mM1hJeUg3NHBMd1pHdysyNEtMOE5QeGt3WGdqQXlIV2JrR1R3NFhudjY0YTBmdDM5THZ4eHA1YTNEWnZQUHJjQ3U3K2FCK3EydlZvNGgycmkvRFVaVE14TGlFS0hrWEZmMzFlTWVScnRmVzVVZHZWSHpUeTBhT29lRzU3VmREVWcyZTJWcUtvb1F2M25EM1J1Q2dDd0h2N0dsRGU2Z2dKUUNpYUZuUWhhZWwxNGE0MSswS3lHR1JWd3ozLzNJOWZuVGNaeXlmcEYzbFIwT2ZVRWhFUkVkR3A2NkdOcFVpTnRXTlNjZ3orOU9WQnJDblJPK0VYTjNXYkJnZnF1dnJoa29OMzFqdjdQYmp6Z3lMY2Q4NWtURXlPeG4rdTJZdCtqNEs2cm41OFd0R00rcTUrMUhjNzBkampSTFBEaFZpN0JYKzRlQWJpdmZYd0hrWEZyOWFWQkswZGQ5VjFJaThwT3VUOUR6VDNHR3ZScjZyYWNNYVkwS3lHNHFadXZQRDFZV3dmVUtLd3A3NFQxNzFSaU90bVplSHFHWmxJanJhRlBQZWR2ZldqS25IdWN5dDRxYkFhUDEyWU8rUjVMK3c0UE9UYW1PdjUwd09EQThQNFcyRTFvcXdTUGp2VWdxS0cwSzZiUXltczYwQmhYUWVTbyswNGYrSllyTjQvdXJFYy93cTNvdUtYNjBwZ3Q0Z29iOUgvT0Y3ZlhZdUxwNlFqeWlaaDg2RVdyQ2xwUkVsVGQ4aHpGVlhEbXBJaitLUzhHZGNYWk9HbWdtdzh2cms4cFBQcWNQNitwdzduVGhpTGh6YVdCYjFQWTQ4VFAzNTNEMzV6Zmo3S1d4d2ptam02cXJBYXVZblJXSkkzQnV2TG12SHlybW9jNlhhR25MZmxjQnQyMUhaZ3hlUlVYRFl0SFM1WnhaNEc4eWptSitYTldEZ3VDUmZtcDJGM2ZTY2VXRjh5NkhnWmo2TGl3VThPWU92aGR2eHNjUjdpSTZ4NDY1dTZFZjRtaUlpSWlPaGs4Q2dxN2x0YmpGaTdKU2hkdjdLOUZ4NUZoYXJwYTk5K1dVRkZxd1AvczZYUzlIVmtWY1BERzBzUmFaV01PdjZ5bGg0OHNMN0U5UHc3VmhmaHVTdG1RVlkxL0hKOUNmWU0yRlYvZGxzbEpGRkFRWWFlaGVCU1ZCUTNkdU12Mi8wYmNXL3NxY1cxWjJiQkphc29iM1ZnVDBNbnZxaHNIVEo5M3lrcmVIbG5OVjdmWFlONTJZbFluRE1HTTlMaWtEY21HZ0tBZFdXajM2aDhlV2MxS3R0NnNYeHlDbEpqOUo0S0dnQ25SMEYxWngvV2x6ZUgvSHhtdUo0LzlRbjNQZm5DdDdZVHcyTXRhVmlRYlY1RGRDb0pyUHNmcm1sSVlNUERQbzh5NmlrSWlaRTJkRG5kbzRvWUJsNEVoeElZdGZORjRTeWlFRFNSWUNDckpKb0dIWHdqSGpYTm45cGx0NGdRQldGVWpWVWtVUmp5ZHhSdHMyRDVwQlI4VU53dzR0K0pSUlF3S1RrR0pjZGdUdXJYdFE3Y056WjBnZ1FSRVJFUm5UN3JlVE01aVZGbzYzWEQ0UjU4Y3NCd2JKSTRxaDRCZ3hFQXhFVllUMGg1c3cvWDg2ZXV4KzY1M2JSV2haa0RwNERSL0hIMERER1daQ1FHNjhnNmxKRitQck8wbktFQ0F3QUd6VVl3dXdBTVRQRWFpZUdDSjcxdUdlL3ZieGpWYThxcWRrd3VKRVJFUkVUMDdWWGQwVGY4U2NNNEZvRUJBTkNBRXhvWUFMaWVQeDJadCtFbklpSWlJaUlpb3JEQjRBQVJFUkVSRVJGUm1HTndnSWlJaUlpSWlDak1NVGhBUkVSRVJFUkVGT1lZSENBaUlpSWlJaUlLY3d3T0VCRVJFUkVSRVlVNUJnZUlpSWlJaUlpSXdoeURBMFJFUkVSRVJFUmhqc0VCSWlJaUlpSWlvakRINEFBUkVSRVJFUkZSbUdOd2dJaUlpSWlJaUNqTU1UaEFSRVJFUkVSRUZPWVlIQ0FpSWlJaUlpSUtjd3dPRUJFUkVSRVJFWVU1QmdlSWlJaUlpSWlJd2h5REEwUkVSRVJFUkVSaHpuS3lQOER4OW5XdDQyUi9CQ0lpSWlJaU9rcGN6eE9kR04vcTRNQjlZeHRQOWtjZ0lpSWlJcUtqeFBVODBZbkRzZ0l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UtNd3hPRUJFUkVSRVJFUVU1aGdjSUNJaUlpSWlJZ3B6REE0UUVSRVJFUkVSaFRrR0I0aUlpSWlJaUlqQ0hJTURSRVJFUkVSRVJHR093UUV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WlJaUlpSWlJaUlpSWlJaUlpSWlJaUNocy9TL2dRYjdiRVQrV0lBQUFBQUJKUlU1RXJrSmdnZz09IiwKICAgIlRoZW1lIiA6ICIiLAogICAiVHlwZSIgOiAibWluZCIsCiAgICJWZXJzaW9uIiA6ICIiCn0K"/>
    </extobj>
    <extobj name="ECB019B1-382A-4266-B25C-5B523AA43C14-2">
      <extobjdata type="ECB019B1-382A-4266-B25C-5B523AA43C14" data="ewogICAiRmlsZUlkIiA6ICIxMzAxMDk4MjI3MTgiLAogICAiR3JvdXBJZCIgOiAiMzU1Mzc1Mzg3IiwKICAgIkltYWdlIiA6ICJpVkJPUncwS0dnb0FBQUFOU1VoRVVnQUFBd2tBQUFGWENBWUFBQURwZ0FJaUFBQUFDWEJJV1hNQUFBc1RBQUFMRXdFQW1wd1lBQUFnQUVsRVFWUjRuTzNkZTNSVTlkM3Y4YytlaElTZ0tJMFYwUFlvdG4xWXRmRUFtU1FhamxBUWxJTVhFS3p0YXBCS3NhQ0xvUGlBTGl0S3EzbXNkVmt0b3ZoWXJBUVg0Z1VzaUhJUjdYcVVVa1FRSklHVDRCR3BFZ1E1d0NNb2wyQXVNL3QzL2lBenppOHpreHZKM1BKK3JjVks5bS8vOXQ2L21ka3o3TTk4OTk2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vVUU2OEJ3QWc5WGk5M25ja0RZdjNPUEF0WTh6bTh2THl5K0k5RGdCQWN2REVld0FBVWhJQkljRTRqbk5wdk1jQUFFZ2U2ZkVlQUlEVXRYWHIxbmdQQVpMeTh2TGlQUVFBUUpLaGtnQUFBQURBUWtnQUFBQUFZQ0VrQUFBQUFMQVFFZ0FBQUFCWUNBa0FBQUFBTElRRUFBQUFBQlpDQWdBQUFBQUxJUUVBQUFDQWhaQUFBQUFBd0VKSUFBQUFBR0FoSkFBQUFBQ3dFQklBQUFBQVdBZ0pBQUFBQUN5RUJBQUFBQUFXUWdJQUFBQUFDeUVCQUFBQWdJV1FBQUFBQU1CQ1NBQUFBQUJnSVNRQUFBQUFzQkFTQUFBQUFGZ0lDUUFBQUFBc2hBUUFBQUFBRmtJQ0FBQUFBQXNoQVFBQUFJQ0ZrQUFBQUFEQVFrZ0FBQUFBWUNFa0FFQXIrWHcrK2YzK2VBOERBSUFPUTBnQWtQUmMxOVZiYjcybG1wcWFpUE0vK09BREdXT2FYTWV0dDk3YTR1M2RmLy85ZXVHRkY1cnQ5OGtubitpV1cyNEpqakVnTHkrUGtBRUFTR2lFQkFCSmIrblNwZnIwMDA4MVk4WU1IVGx5Sk5oKzg4MDNTNUtLaTR2bHVxNGVmdmhoalI4L1B2aFBPblhBUDM3OGVKV1hsNGZOaStibW0yL1d5cFVyNWZQNW11ejM3cnZ2cW5mdjNwS2swdEpTTFY2OCtIUWVKZ0FBTVpNZTd3RUF3T240L1BQUDljNDc3MmpldkhsNjc3MzNOSEhpUkQzMTFGTzY4TUlMdFd2WExxdHZjWEd4NnVycTlQTExMK3Z6enorWEpEMzg4TU9TcENGRGh1akZGMStVSkYxMTFWWEJaWVlNR1JKeHU2N3Jhdmp3NFdIdHBhV2wrdEdQZmlSampGYXZYcTE3NzcxWGtyUmx5eFpObmp6NTlCOHdBQUF4UUVnQWtMU09IVHVtZSs2NVI3LzczZS9rT0k0R0R4NnNYYnQyYWVMRWlYcmxsVmZDK24vbk85L1I5dTNidFc3ZE9yM3d3Z3NxS2lvS3pqdDU4bVJ3K3VqUm95b3FLdExZc1dPMWJ0MDZTYWNPL3F1cnF6VnQyalJybld2V3JOR2JiNzZwdVhQbld1M3Z2LysrOXUvZnI0RURCK3JvMGFQYXRtMmJIbmpnQVhrOHB3cTQxMTkvZmJEdnRHblROR0xFaVBaNVVnQUFBSUJFNVBWNmpkZnJOUjNweXkrL05FVkZSZWFaWjU2eDJsM1hOVysvL2JZeHhwakN3a0pqakRGZXI5ZjRmRDV6NU1nUk0yclVLRk5aV1JtMnZwLys5S2ZCMzYrODhzcXcrWldWbGVhWHYveGxXUHVERHo1b0ZpNWNHTlkrY2VMRTRIUHcwa3N2bVljZWVpZzRMekNlV0FtOEh2SGVMd0FBeVlOS0FvQ2s1RGlPQ2dvS05ILytmSzFZc1NMWS91V1hYd2EvL1c5czJiSmxPbjc4dUo1ODhrbEowbC8vK2xmZGYvLzkyck5uajA2ZVBCbThGdUhvMGFOaHkrYms1RWlTdG0vZnJ2NzkrMHVTcXF1cnRYYnRXazJaTXNYcXUzYnRXdXZhaUpVclYrckJCeDlzKzROdEp3MUJ3Umhqak9NNFJsSnd1dUYzT1k3amhyUUZweHRXRWRvMzRqb0NiWkg2dFhUWmFHTUtqRUZTY0RwMG5lMngvV2pyYTJwTURjOW5xNThuMTNXdGVXMTlub3d4LzJmYnRtMExXNzRuQUVEekNBa0FrbEoyZHJhbVQ1K3VsMTkrV1d2V3JBbTJEeG8wU0ZsWldSR1h1Zjc2NjNYRkZWY29MUzB0ZU5laFNOY2tyRisvUHVMeWt5Wk4waE5QUEtFRkN4Ykk0L0ZvL3Z6NUdqSmtpSHIyN0duMVc3NTh1V2JPbktuaTRtSkowbE5QUGFWenp6MzM5QjV3KzNFY3gzRWFOVVRxRkczaEZyV2Y3anFqOWUySWRZYTJON1hkOXQ1VzROU3owOTJPNHpoK1NZUUVBTzJLa0FBZ1pSdzRjRUJaV1ZsUkQ3SVdMRmlnZ29JQ1hYamhoZXJUcDQ4a0Jhc0hvWlVFU1hyKytlZTFZTUVDYS9uaHc0ZHI1Y3FWZXVxcHAxUlFVS0RWcTFkSHZHUFIvZmZmcjE2OWVnV25BM2RaQ25YZGRkY0Zmei8vL1BOVldscmE4Z2ZhUm1WbFpZNGs2MTllWHA1VFUxUGpTRkoxZGJYSDUvTTV2WHIxY2lTcHBxYkc0L1A1SEwvZjcwalMyV2VmN2RUVjFYa2t5WFZkeCsvM096NmZ6OU85ZTNmNS9YN0hkVjBuS3l2TGNWMDMrTThZNDdpdTYyUm1abHJUeGhqSEdPTmtaR1JZMDhZWXAwdVhMbzR4eHBFa3Y5L3ZDWjEyWGRjVDBrOE42L05JVXFBOUxTMHRPQzBwME9hRVRvZjBiYkpQaEhreXhuaENsZzFPQitZMzlQVklrc2Zqc2RZVCtPbnhlTUxhSkRYWkhxWHZiRWxwSGJMREFBQUF0S2RZWEpNUWtKK2ZiOTU3N3owemJOZ3dNM1RvVUZOYVdocWMxL2lhaEE4Ly9OQk1uejdkTEZxMEtPeGFodEJyRXBweTdOZ3hNM0xrU0ZOWVdHaTJidDNhWk45b3p3SFhKS0M5OE5vQzZDaFVFZ0FrdmNzdnYxenZ2UE9PakRINi9QUFBOV0xFQ0MxYXRFZ2JOMjYwK3VYbDVlay8vL00vOWNJTEwraTU1NTdUTGJmY29ycTZPa25obFFSSndkT1BBdmJ1M2F0bm5ubEdmcjlmRjExMGtlYk1tYVBpNG1JVkZoWjI3QU1FQUNER0NBa0FrcHJINDFGdGJhMHlNelBsT0k0cUt5dFZVMU1UdkFiZ3lKRWpnZk8ySlVuLzltLy9wcDA3ZDJyVnFsVzY1NTU3OUlNZi9FQVpHUm5XTlFtaGZENmZObTNhcE5kZmYxMmJObTNTbURGanRIVHBVblhyMWsyTEZ5L1dmZmZkcHg0OWVtamt5SkVhTW1TSSt2YnQyK0x6NlFFQVNGU0VCQUJKN1pwcnJ0SElrU09Wbm43cTQ2eXVyaTU0d2ZEdzRjUDE5ZGRmS3o4L1h4NlBSMy82MDUrMGUvZHVyVml4UWl0V3JOQ2YvdlFuN2QyN1YzNi9YeGtaR1JveFlvU01NZkw1ZlBMNWZDb3VMdGFiYjc2cFE0Y09hY3lZTVpvNWM2Yk9PZWVjNExiSGp4K3ZHMis4VWF0V3JkSnJyNzJtdDk5K1d3c1hMdFNaWjU0WmwrY0NBQUFBU0ZpeHZDYWhLU2RQbmpRblRwd0lUbi8wMFVlbXZyNisyZVg4ZnIveCsvM0dHR08rK3VxcjRPL05xYTJ0dGFhWEwxOGVzZCtLRlN1TTY3b3RXbWQ3NEx6MTFNVnJDNkNqVUVrQWtMSWEzd3IxNG9zdmJ0RnlvYmVtN05HalI0dTNsNUdSWVUyUEdUTW1ZcjlSbzBhMWVKMEFBTVJENUpzMEF3QUFBT2kwQ0FrQUFBQUFMSVFFQUFBQUFCWkNBZ0FBQUFBTElRRUFBQUNBaFpBQUFBQUF3RUpJQUFBQUFHQWhKQUFBQUFDd0VCSUFBQUFBV0FnSkFBQUFBQ3lFQkFBQUFBQVdRZ0lBQUFBQUN5RUJBQUFBZ0lXUUFBQUFBTUJDU0FBQUFBQmdJU1FBQUFBQXNCQVNBQUFBQUZnSUNRQUFBQUFzaEFRQUFBQUFGa0lDQUFBQUFBc2hBUUFBQUlDRmtBQUFBQURBUWtnQUFBQUFZQ0VrQUFBQUFMQVFFZ0FBQUFCWUNBa0FBQUFBTE9ueEhnQ0ExSldYbHhmdklRQUFnRGFna2dDZzNSbGpOc2Q3REFoVEdlOEJBQUNTQjVVRUFPMnV2THo4c25pUG9UMTR2ZDQ4djk5LzF2YnQyOWZHZXl3QUFNUVNsUVFBaU1JWU05cmo4WXlMOXpnQUFJZzFLZ2tBRU4ydkpHVktjaVNaT0k4RkFJQ1lvWklBQUJGNHZkNStqdU5jNURqTytRTUdEUGhmOFI0UEFBQ3hSRWdBZ01oR0JYN2hsQ01BUUdkRFNBQ0F5RzRLL0dLTXVTYWVBd0VBSU5ZSUNRRFFpTmZydlZqU3hZRnB4M0g2NU9ibTVzZHhTQUFBeEJRaEFRQWFjVjMzMnNadGp1UGNGS2t2QUFDcGlKQUFBSTFFQ2dTY2NnUUE2RXdJQ1FBUUlpOHY3NGVPNHd4bzNPNDRUdCs4dkx6L0dZOHhBUUFRYTRRRUFBZ1I2VlNqa0htY2NnUUE2QlFJQ1FBUXduR2NwbTUzZWwzTUJnSUFRQndSRWdDZ1FVNU96Z1dTTG9zMjMzR2NuUDc5Ky9lTjRaQUFBSWdMUWdJQU5Nak16THk2dVQ0ZWo0ZFRqZ0FBQUlET3l1djFHcS9YYStJOURpQWE5bEVBSFlWS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BQUFBV0FnSkFBQUFBQ3lFQkFBQUFBQVdRZ0lBQUFBQVMzcThCd0FBaWNBWVk1cWEzZFN5anVNNDdUd2NBQURpaWtvQ0FBQUFBQXNoQVFBQUFJQ0ZrQUFBQUFEQXdqVUpBQkJpMkxCaFlXMG5UcHhRUmthR01qSXlyUGF4WThmcWpqdnVpTlhRQUFBQUFNU1NpV0xac21YbWhodHVNSWNQSDQ3V3BjbUxtb0dPNVBWNmpkZnJaUjhFME82b0pBQkFCTFcxdFpvOWU3WXFLaXBVVlZXbGxTdFhhc2VPSFpvMGFaTDY5dTBiNytFQkFOQ2h1Q1lCQUJyNTRJTVBWRlJVcEpNblQ2cTB0RlNTVkZSVXBNTENRdDE1NTUzNjdXOS9xODgvL3p6T293UUFBQURRb1l3eDVyUFBQak5UcGt3eEkwYU1NSC8vKzkrRHB4TjV2VjdqOC9tTU1jWjg4ODAzNXVtbm56YVhYMzY1bVQxN05xY2JJYTQ0M1FnQUFLQURHV1BNNGNPSHpYUFBQV2VxcTZ1dGF3NW16SmhoL0g2LzFWWlZWV1dXTFZ0R1NFQmNFUklBZEJUK1NpZ0F5UDZMeXdVRkJlcmV2WHZVdnNlUEg5ZUdEUnVDZHp2aUx5NGpYZ0lCb2F5c2pIMFFRTHZpd21VQWFNUjFYYjMxMWx0aHR6d055TXZMaS9HSUFBQ0lMUzVjQmdBQUFHQWhKQUFBQUFDd2NMb1JBRVJ3L2ZYWHgzc0lBQURFRFNFQkFCb1pPblNvSG4zMFVhV25SLzZJbkRsenBqd2VDckVBZ05URjNSQUFRUGJkalZxTHV4c2hYcmk3RVlDT3dsZGhBQUFBQUN5Y2JnUUFpbHdONEZ0YUFFQm5SU1VCQUFBQWdJV1FBQUFBQU1CQ1NBQUFBQUJnSVNRQUFBQUFzQkFTQUFBQUFGZ0lDUUFBQUFBc2hBUUFBQUFBRmtJQ0FBQUFBQXNoQVFBQUFJQ0ZrQUFBQUFEQVFrZ0FBQUFBWUNFa0FBQUFBTEFRRWdBQUFBQllDQWtBQUFBQUxJUUVBQUFBQUJaQ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JSUorL2ZwZEltbXZNZWJrZ0FFREN1STlIZ0FBWW9tUUFBQWhjbkp5TWdZTUdIQmZlbnA2dWFULzRUaE9ONC9IczlIcjlUN2NwMCtmcnZFZUh3QUFzVUJJQUlBRy9mcjF1eVF6TTNPangrTjUySEdjOUd1dnZWWmp4NDZWeCtOSmszUmZkbloyR1ZVRkFFQm40TVI3QUFBUWJ6azVPUmxkdW5TNTIrUHhsRWhLUCsrODh6UnIxaXdWRmhaS2tyWnYzNjZTa2hMdDJiTkhrdnlTSGoxeTVNaERWVlZWTlhFY05pQ3YxMnNrcWF5c2pQL1BBYlFyS2drQU9yWEcxWU94WThmcWIzLzdXekFnU0ZMLy92MzF5aXV2cUtpb2lLb0NBS0JUU09wdkhyeGU3enVTaHNWN0hQaVdNV1p6ZVhuNVpmRWVCOUNjNXFvSDBWQlZRQ0toa29EMndqRlY0b24zTVZXeVZ4TFltUk9NNHppWHhuc01RSE5hVWoySWhxb0NnQlRGTVZXQ2lmY3hWWG84Tjk1ZXRtN2RHdThoUUZKZVhsNjhod0EwcWEzVmc4WXlNek4xOTkxMzY2cXJyZ3BVRlM1dXVBTVNWUVVBU1kxanFzU1FDTWRVeVY1SkFJQVdPWjNxUVRSVUZRQUFxWXFRQUNDbE5mcTdCOTd6emp0UFR6Lzl0R2JObXFXc3JLelRYbitncWpCLy9ueGRlT0dGa25ReGYxY0JBSkRzQ0FrQVVsWkhWQStpb2FvQUFFZ2xoQVFBS2FlanF3ZlJVRlVBQUtRS1FnS0FsQkxMNmtFMFZCVUFBTW1Pa0FBZ0pjU3JlaEFOVlFVQVFESWpKQUJJZW9sUVBZaUdxZ0lBSUJrUkVnQWtyVVNySGtSRFZRRUFrR3dJQ1FDU1VpSlhENktocWdBQVNCYUVCQUJKSlZtcUI5RlFWUUFBSkFOQ0FvQ2trWXpWZzJpb0tnQUFFaGtoQVVEQ1MvYnFRVFJVRlFBQWlZcVFBQ0NocFZMMUlCcXFDZ0NBUkVOSUFKQ1FVclY2RUExVkJRQkFJaUVrQUVnNG5hRjZFQTFWQlFCQUlpQWtBRWdZbmExNkVBMVZCUUJBdkJFU0FDU0V6bHc5aUlhcUFnQWdYZ2dKQU9LSzZrSFRxQ29BQU9LQmtBQWdicWdldEJ4VkJRQkFMQkVTQU1RYzFZTzJvYW9BQUlpVjlIZ1BBRURuMHE5ZnYwdlMwOU1YU3ZJNmpxTXhZOGJvcnJ2dUloeTBRcUNxTUhmdVhDMVpzaVROZGQzN3NyT3p4L2JvMFdQQ3RtM2J0c1I3Zk9nNFhxLzNka2x6STdTYndPL0dtRWZLeTh2dmkrbkFBS1FjS2drQVlvTHFRZnVpcXRBNTFkZlh2OWxjSDlkMVg0ckZXQUNrTmtJQ2dBN0h0UWNkaDJzVk9wZUtpb3JQSkpVMzBXWG45dTNiZDhScVBBQlNGeUVCUUllaGVoQWJWQlU2RjJOTTFFcUJNV1oxTE1jQ0lIVVJFZ0IwQ0tvSHNaZktWUVZ6R3VJOTl2Ym04L21pQmdISGNWNk81VmdBcEM1Q0FvQjJSZlVndnFncXBMNktpb3FQalRFZk5XNDN4dXd1S3l2YkdvOHhBVWc5aEFSSm9WODAxZGZYUisxWFYxZW5SUDlTeXVmenllLzN4M3NZNktUYXMzckF2bng2VXJtcUFNa1k4MkxqTnNkeG1yMm9HZWlzK0QrbDlUcGRTTmk3ZDY4MWZmejRjWTBlUFZyZmZQT04zbjMzWFUyZE9sV3U2MFpjOW9rbm50Q3p6ejdiNG0xVlZGU2MxbGpiNHY3Nzc5Y0xMN3pRYkw5UFB2bEV0OXh5aXlSWmp6Y3ZMNDgzRVZxdEk2b0hxYlF2Zi9MSko5cTllM2VybHRtelo0K1dMbDE2V3R1bHFwQzYvSDcvcXNadHJ1dHlxaEdTQXNkSHlhRlQvWjJFZmZ2MmFmejQ4ZnJMWC82aW4vemtKNUtrRlN0V3FMQ3dVRmxaV1JvNmRLaFdyMTZ0dlh2M0J2NUREZHE4ZWJPV0xsMnFYcjE2NmU5Ly8zdkU5Uzlac2tSZHVuUUpUdi82MTcvVzVzMmJsWmFXcG9FREIwWWQxeC8vK0VjZFBYcFVEejMwVUlzZnk5YXRrU3ZLTjk5OHMzNzN1OS9wVjcvNmxkTFRvNys4Nzc3N3JucjM3aTFKS2kwdFZmZnUzZlhMWC82eXhkdEhjc3ZOelIwdXlWZGVYcjVCa3U5MDF0VlJmL2Vnby9mbC9QeDhmZTk3MzRzNDc0c3Z2dENISDM0WW5CNDJiRmhZbnhNblRpZ2pJME1aR1JsVys5aXhZM1hISFhkWWJhV2xwUm84ZUxBdXV1aWlac2NWc0h6NWNuM3h4UmU2OGNZYlc3eE1OS240ZHhWYTgvcWxvb3FLaWdxdjEvdXBwQjlLa2pGbTM3WnQyOTZQODdDUUFOcno4NzJqY0h5VUhEcFZTUGorOTcrdjIyNjdUWGZmZmJkZWZQRkZuWG5tbVZxMGFKRjhQcDgyYnR3WTdEZDE2bFJKMGhsbm5LRWxTNVpvejU0OUtpa3AwUTkrOEFQOS9PYy90LzdUUG5ic21PNjg4MDVkY01FRlZrQm9MSFQ5MHFsRStvOS8vRVBkdTNlWGRPcVVwMUdqUmttU0xyMzBVcTFidDg0NnlJclVObVRJa0lqYmNsMVh3NGNQRDJzdkxTM1ZqMzcwSXhsanRIcjFhdDE3NzcyU3BDMWJ0bWp5NU1sUng0NlVkTFhqT0hmbDV1WWVrYlJFMG12SGp4OWYvNjkvL2F1MnBTdkl5Y25KNk5LbHk5MGVqNmRFVXZwNTU1Mm5XYk5tdGVuVW9uanN5MTI2ZE5FYmI3d1JjVjdqLzdUZWZmZGRhL3ExMTE3VFN5KzlwT2VlZTA3WjJkbGh5NjlZc1VKLy92T2ZKWjBxY2RmVjFXblRwazE2N0xISG9vN242YWVmMXUyMzN4NmNQbkhpaE00ODg4eW96NDBrclZ1M0x1cTh4Z0pWaGF1dXVrb2xKU1hhczJkUG9Lcnc2SkVqUng2cXFxcXFhZkhLRWtCclhyOFU5cUtrQnlUSmNadzFjUjRMRXNkcGY3N0hFc2RIaWF0VGhRUkpLaW9xMHBZdFc3Uno1MDVWVmxicThPSEQyckxsMnkvUzh2THlyQlM2ZS9kdTNYNzc3Wm94WTRZdXVlUVMvZVkzdjlIUm8wYzFjZUpFVlZaV2F0YXNXZXJmdjc5Ky8vdmZCNWNaTkdoUXNDUTFhTkFnU2VGdmdzWWN4MUZhV2xwdzJ1UHhXTk9SMmdJSENLV2xwYXF1cnRhMGFkT3MvbXZXck5HYmI3NnB1WFB0UDg3NS92dnZhLy8rL1JvNGNLQ09IajJxYmR1MjZZRUhIcERIYytyc3MrdXZ2ejdZZDlxMGFSb3hZa1NUWTBmeWNod25XOUlVU1ZQT091dXNZN201dVV1Tk1jc09IVHIwai8zNzk1K010bHg3VncvaXNTL1gxOWZyRjcvNFJjVHhSTHMycWJhMlZyTm56MVpGUllXcXFxcTBjdVZLN2RpeFE1TW1UVkxmdm4yRC9VYVBIcTNSbzBkTGttYk5tcVh2ZmU5N21qSmxTb3VmaHcwYk5tajU4dVY2L1BISEpaMzZqMjNMbGkyNjdMTExtbDFIYzFLbHF0Q1cxeThGclZSRFNQRDcvYS9FZVN4SU1HMzlmTzlJSEI4bGwwNFhFaHpIMGV6WnMvWFpaNS9wMVZkZmJiYi9vVU9IZE50dHR3V1RaMmxwcWFaT25hclhYMzlkQnc0YzBJd1pNMVJVVkdRdDg5NTc3MGs2RlRqZWUrKzlzSjI1dlJVV0Z1b1BmL2hEMkp0ZzgrYk5LaWdJdjBheHRMUlUwcWszMWVyVnF6VjY5R2pObWpVck9PWTMzbmlqdzhlTWhIU1c0emkzT0k1elMrL2V2YXQ3OSs3OXV1dTZTNy81NXB0M2R1N2NlVnhxMytwQkpMSGNsN3QwNlJMMU15RFNOOUVmZlBDQkhuMzBVZVhrNUtpMHRGU0RCZzFTVVZHUlZxMWFwVHZ2dkZQOSt2WFQxS2xUZGNFRkZ3U1hxYWlvMFA3OSsvWHJYLzg2NGlsTE5UVTFxcTJ0MWF1dnZxb2YvdkNIa2s1VkhwNS8vbm45OFk5L3RQb1ZGeGRITGFPM1ZpcFVGVnI3K3FXaXNyS3lNcS9YKy84a2RkbStmZnMvNGowZUpMUm1QOTlqZ2VPajVOTHBRb0owS2lpODlkWmJtakpsaWg1KytHRmRkOTExMXZ6QTlOVlhYNjJwVTZmSzcvZnJvNDgrMHViTm03VjI3VnA5L2ZYWEdqWnNtRDc2NkNNOSsreXoycnAxcTM3eWs1L29nZ3N1MEhubm5hZWNuQnhyZlY5OTlaV3lzckxVdFd2SFhDY1kyTjcyN2R2VnYzOS9TVkoxZGJYV3JsMGI5dTNsMnJWcmRlVElrZUQweXBVcjllQ0REN2JyZUx4ZXIydU1NWTdqR0RYYzNseVNrUlJzQzIwUGJXdXV2WWwxU3BJYjBxNkc5a0NiR3ZxNmdma2gyd2xjbWRUa2RrTEhGT2t4dGVSeFJsdGZvK1VWR0dkZzdDSGpEaDI3Ry9JNGpURW0rRGdjeHpHdTYxcnJielRPNW83cXo1QjBrOGZqdWVtTU04Nm95YzNOWFdXTWVkWGo4VXlUTkVnNmRlNTllMXg3RUNxVyszSjlmYjMxclZEamVRRzdkKy9XWTQ4OXBrOC8vVFI0WUIyUWxwYW1HMjY0UWRkY2M0MUtTMHMxYnR3NC9leG5QOU9kZDk2cG1wb2FsWlNVYU42OGVmcnVkNzlybmJKVVgxK3ZKVXVXYU5teVpab3dZWUoxcmNKenp6Mm5DUk1tcUdmUG5pMStMRzBWV2xWNDVaVlhBbmRBK3QvWjJkbGVCWGV6NEQ0bU5leC9JZk5DYi9kbW92UU45RzlKMzdBKzBmN09RVXRmUDBscU9KQnVQR1pyV3lGamliVHRzR1dpalQxa0c4MzJiZlR3bW56K0dxL1BkVjAxZktaNEhNZHh2Rjd2aDVIVzE4VFl2KzBZNVhFMjhWbzIxVGRzWHVQMWgvWnQ0amx1OHZtTDlsbzI4YnEwWnYrTCtqdzI4ZnBFZlp5dTZ6WTd2dGJzZjlHZTY4Qno0ampPSURVdDR1ZDdNOHQwaU01MmZKUnNPbVZJS0MwdFZWNWVuZ29MQy9YSUk0OW8xYXB2YnhLUmw1ZG5UZi9oRDMvUTIyKy9yZTkvLy92S3o4OVhjWEd4OHZMeWdoZTlIRHg0VUZ1MmJGRmxaYVUyYmRxa1VhTkdLU2NuUi92MjdaTWtUWjQ4V1Y5Ly9iV2VmZmJaSnQ4RWVYbDUxdlRnd1lQRCtvUzIzWHJycmJydHR0dUMwNU1tVGRJVFR6eWhCUXNXeU9QeGFQNzgrUm95WkVqWWdjYnk1Y3MxYytaTUZSY1hTNUtlZXVvcG5YdnV1YzArWjYzUmNKRHRTSElrTmZ3YTduVGFXN05zSW0wbldwL1RXV2UwdGtCNXRLWHJqS2JoSUNSYlVtOWp6Sm1CNVh2MDZCRjFHNmNqVnZ2eWswOCtxY3N2dnp6aXZBMGJOZ1IvUC92c3MrWDFldlg0NDQrclc3ZHV3ZmFoUTRjR244dXVYYnRxNnRTcHV1NjY2NExmOXBlVWxLaXFxa3JmL2U1M3c5Yi9zNS85VEtOSGo5YkxMNzlzaGF3UFB2aEFDeFlzMEpZdFcvVDczLzgrK0sxYlFHZzFvdkYxRW0zbE9JNis4NTN2aERabGhSNGhoYjZYR3kvWDJ1MjBkWHlSdFBUMWE5QzdMV05veTVoanNRMWpUS1Rsem1ucitqcDZ6SzM5M0l2MUdOcWpmMVBMdFBWek1rYjdVdkR6dmRVTHQxRm5QajVLTm0xN2R5WUlyOWRycE9oWHNrY3phdFFvUGZiWVkvcnhqMytzZ29LQ0pxOUorUHJycjVXVmxhWEJnd2RiNXh4Lzhza24xdlMvL3ZVdi9mT2YvMVJ0YmExdXZmVlduVHg1VXZ2MjdkT2lSWXVDZDFJSzFmakNuSUM2dWpvTkhEZ3dlTlYvYVAvMTY5ZGJCeW1OL2Z1Ly83djY5T21qZ29JQ2xaU1VhUEhpeFdFWFZSNDhlRkM5ZXZVS1BzNnJyNzdhbW4vbzBDSHJqWFArK2VjSHkyL05DYnlSeThyS0d1OVhqazdkYnRjWk9uU29qaDgvN3RUVTFEalYxZFVlU2ZMNWZFNnZYcjJjbXBxYTRMVGY3M2ZPUHZ0c3A2NnV6aU5KcnVzNmZyL2Y4Zmw4bnU3ZHU4dnY5enV1NnpwWldWbU96K2NMOWpIR09INi8zOU8xYTlmZ3RPdTZqdXU2SGtuS3lNaXdwbzB4VHBjdVhZTDlHazBIKzZTbnB6dkdtTEIvYVdscHdUNlNBbTFPNkhSZ1BXbHBhVkg3Qkg3M2VEeGhiZEg2aDdaNVBCNXJmdUJuNlBwQ2Z6cU84M1BIY2I3OVNqemNONUxXR1dPMk9ZN3pSbGxaMlNaSjZ0T25UOWZzN094SEpOMGhLYTFQbno0cUtTblJKWmRjMHFKOXBLVTZhbCsrOTk1N3c4ck8wZm9IckZsejZuclFnb0tDc1BkcnFPUEhqMnZEaGczS3lNalE0c1dMOWNVWFgyanAwcVhhc0dHRHJyamlDcXR2NEtMa1VIUG16TkdUVHo2cGlvcUtzTSswa3lkUGF2RGd3ZTEydWxIQXJsMjc5T0NERCtyamp6K1dKTCtrMGdNSERreHZ3Zm5LVHJTZmdmZDRvR05OVFkwalNiVzF0WTUwNnYwZCtyTlhyMTdCdnZYMTlZNGsrZjErcTQvZjczZDI3ZHAxZE5ldVhXMTYvYnhlYjgvQWVselhEVzdQR09OMDY5Wk5nYmJHUHh2ZUx3cHR5OHpNak5pbjhYb0RQek15TXNMV0VUby9kSm1HL29xMDNzQjBseTVkR20vWDAvQmVkeHV2dCtIekxHdzdUZjFNVDArUE9MYUdYOE9XU1U5UEQ1dmYxUG9iUGdjajlnM01pN2E5YVBNYS9xOXNzbTlvZTdUdEJOcGEwamV3M2RDK0VjWmdUVGQ4SGtmcUcvWHg2ZFRuZTNDWmxtelBjWndiSE1jSlA3L3hXNEhQOTNMSGNWWUVQdC9iZWt6VlVzZVBIKysweDBkdDBjUXhGVnJDNi9VYXI5ZHJXbVBIamgxbTFLaFJ3V212MTJ1dXZmYmE0TC9RNmRtelp3ZjdYWG5sbGRaNkdrOWZlKzIxcHJhMjFoaGpUR1ZsWlhEZFBwOHY0amk4WHE4NWR1eFlXUHUrZmZ2TTBLRkRJL2F2cnE1dThyRWRPM2JNakJ3NTBoUVdGcHF0VzdjMjJUZmE4OWJVbUpzVGVEM2l2VitnZWJtNXVZOEhYcS9Bdjl6YzNCTmVyM2ZGZ0FFREp1VGs1SnpaelBJRHZWN3YvL1Y2dlNZL1A5L01uVHZYMU5UVXRHbS9pU1FXKy9MeTVjdk51blhyakRIRytIeStaajlMdkY1djhEM2UzUHpEaHcrYm1wb2FVMWhZR0xGdmZuNStXTnZhdFd2TjVzMmJJNDZqdXJxNjFaOTFUZGJ6NkJFQUFBZFpTVVJCVkttdHJUWHo1ODgzK2ZuNWdkZCtkMjV1N3BXeDJ2L2FvdkZqYU0zckYrK3hBN0hVMXMvM3RoeFR0VlpuUFQ1cWkwUTRwdXAwcHh1OTlkWmIxdTJ2UEI1UGs2Y2JCUnc3ZGt3VEpreUlPdjNsbDE4R2YyOThUVUpyYk5xMHFVM0w3OTI3Vjg4ODg0ejhmcjh1dXVnaXpaa3pSOFhGeGUxMlFTbFMxakZKLzJXTStkdC8vL2QvdjdGdjM3NXZXckpRZVhuNXhqNTkrdVJtWjJjLzRycnVIYzgvLzN6YTJyVnIyNldxRUl0OStjaVJJNW83ZDY3KzR6Lyt3MnB2Zkk3N0wzN3hDOTEwMDAydFhuK2syNkkyWitqUW9hMWVwaTBpVlE4T0hqellrdXBCd3VqbzF3OUlFVzM2Zk85SUhCOGxsMDRWRW53K245YXNXYU01YythMGV0bXp6anBMQ3hjdURFNWZkZFZWMW5Uamk1OGpjVjFYSG84bmVHRk00ei9tOGRsbm4ra3ZmL21MU2twS1dqUW1uOCtuVFpzMjZmWFhYOWVtVFpzMFpzd1lMVjI2Vk4yNmRkUGl4WXQxMzMzM3FVZVBIaG81Y3FTR0RCbWl2bjM3dHZuOFQ2U2NqYTdyanEydnIzOXp4NDRkZFcxWlFWVlZWVTFWVmRYMDNOemNWeDNIV1ZCVlZmWGppUk1uYXNLRUNabzhlYkl5TXpOYnZLNVk3c3ZIamgzVFhYZmRwWUtDQWozeHhCTTZmUGh3OEZaODBlNjdud3JxNnVxMGFORWl6WnMzVDY3cnloaFRKV2x5ZVhuNWY4VjdiSzNSV1Y4L29CVk8rL005MWpnK1NreWRLaVFjUG54WS9mcjFzNUtvNjdxNjRZWWJndE1YWG5paE5UMS8vbnhsWjJmcjZOR2pHajkrZkxDOThYUm9KV0huenAwNjk5eHo1ZkY0ckoxdTBxUkoycmx6cC94K3YvTHo4NjBMRnQ5NDR3M05uajFidDk1NmE5U0w4VUs1cnF1SkV5ZnEwS0ZER2pObWpHYk9uS2x6emprbk9ILzgrUEc2OGNZYnRXclZLcjMyMm10NisrMjN0WERod3JEem9ORTVsWmVYTDJ2SGRaMVdWU0dXKy9LT0hUdDB6ejMzYU5DZ1FmcnRiMytydlh2M2F2NzgrWm8zYjU3UzA5TTFiTmd3ZVR3ZUdXUGt1cTU4UHArV0wxOGV2UGc0MnQxMFdxS3VyazYxdGJYeSsvMU4vdUZGNmRRZFA4YU5HMmUxOWV6Wk0rd2MyY0QxRXMxSmhlcUIxTGJYYi8zNjlmRWVOaEJUN2ZuNTN0NDRQa0xNdE1mNWMyUEhqbTFSdjlEckdDSzU4Y1liZytjajMzSEhIZWJTU3k4MU0yZk90UHA4OWRWWFp0KytmZWJnd1lQR2RWMXIzc2FORzAxWldWblU5YytiTjgvVTFkV0ZyYy92OTdkby9JM1BwVjYrZkhuRWZpdFdyQWdiVzBzbHd2bHppSysyWHFzUXEzMjV1cnJhckYrL1B1cTZYZGMxZnIvZjFOZlhtL3I2ZXV2ODB4a3pacGo2K3Zxb3k5NTc3NzFoODMvNjA1OEdmOSsvZjc4Wk5teVl1ZUtLSzh5Zi8vem5xT3NaUFhwMDFIbXRsWXpYSGtSalROdGZ2M2lQSFVnR3NiZ21vYk1lSDdWRkloeFRKWFZ0cGFPdnhFZnJjQ1UrcE5qZEFRbE5PNDA3RnlVa1k5cCtzQi8xUHN3QWdqaW1TaXlKY0V6Vi9qYzVCOUNwVlZWVjFaU1ZsVTAzeGd5VzlIRlZWWlVtVHB5b3A1OStXclcxdGZFZVhzcXJxNnNML21HM2p6LytXTWFZS21QTXlMS3lzdHVTTlNBQUFHS1BrQUNnUTVTWGwyODhjdVJJcnFRNXJ1djZuMy8rZVkwYk4wNlZsWlh4SGxySzJyVnJseVpPbktobm5ubEdydXY2SmYzMTRNR0RPY2wyY1hJa3ptbUk5OWdCSUJrUkVnQjBHS29Lc1VIMUFBRFEzZ2dKQURvY1ZZV09rOHJWQXdCQS9CQVNBTVFFVllYMlJmVUFBTkNSQ0FrQVlvcXF3dW1qZWdBQTZHaUVCQUF4UjFXaGJhZ2VBQUJpaFpBQUlHNm9LclFjMVFNQVFDd1JFZ0RFRlZXRnBsRTlBQURFQXlFQlFFS2dxaENPNmdFQUlGNElDUUFTQmxXRlU2Z2VBQURpalpBQUlPRjA1cW9DMVFNQVFDSWdKQUJJU0oydHFrRDFBQUNRU0FnSkFCSmFaNmdxVUQwQUFDUWFRZ0tBaEplcVZRV3FCd0NBUkVWSUFKQTBVcW1xUVBVQUFKRElDQWtBa2txeVZ4V29IZ0FBa2dFaEFVQlNTc2FxQXRVREFFQ3lJQ1FBU0ZySlVsV2dlZ0FBU0RhRUJBQkpMNUdyQ2xRUEFBREppSkFBSUNVa1dsV0I2Z0VBSUprUkVnQ2tsRVNvS2xBOUFBQWtPMElDZ0pRVHI2b0MxUU1BUUtvZ0pBQklXYkdzS2xBOUFBQ2tFa0lDZ0pUVzBWVUZxZ2NBZ0ZSRVNBRFFLWFJFVllIcUFRQWdWVG54SHNEcDhIcTlKdDVqUUxpeXNyS2szcStRK25KemN3YzZqck5BMG84OUhvOG1USmlneVpNbkt6TXpzMFhMMTlYVmFkR2lSWm8zYjU1YzE1VXhwa3JTWk1JQmdHVEZNVlZpaXVjeFZWSlhFb3d4bStNOUJvU0ovNDNwZ1dhY1RsV0I2Z0dBVk1ReFZVS0s2ekVWMy9nQzZOUmFXbFdnZWdBQTZFelM0ajBBQUlpbkF3Y083TXZNekN6TnlzbzYweGhUc0czYk5zODc3N3lqbkp3YzllelpVOUtwNnNIMDZkTzFaczBhR1dQOGt1WWZQSGh3OUs1ZHUzYkdkL1FBQUhRTUtna0EwS0J4VldIY3VISHEycldyRml4WVFQVUFBTkNwRUJJQUlFU2ZQbjI2Wm1kblB5THBEbjFiYmZWTEtqMXc0TUIwYm1zS0FPZ01DQWtBRUVGRFZhRlVVcVl4NWphcUJ3QUFBQUFBQUFBQUFBQUFBQUFBQUFBQUFBQUFBQUFBQUFBQUFBQUFBQUFBQUFBQUFBQUFBQUFBQUFBQUFBQUFBQUFBQUFBQUFBQUFBQUFBQUFBQUFBQUFBQUFBQUFBQUFBQUFBQUFBQUFBQUFBQUFBQUFBQUFBQUFBQUFBQUFBQUFBQUFBQUFBQUFBQUFBQUFBQUFBQUFBQUFBQUFBQUFBQUFBQUFBQUFBQUFBQUFBQUFBQUFBQUFBQUFBQUFEaTZQOERwQWhLbm1BY2NOa0FBQUFBU1VWT1JLNUNZSUk9IiwKICAgIlRoZW1lIiA6ICIiLAogICAiVHlwZSIgOiAiZmxvdyIsCiAgICJWZXJzaW9uIiA6ICI5Igp9Cg=="/>
    </extobj>
  </extobjs>
</s:customData>
</file>

<file path=customXml/itemProps1.xml><?xml version="1.0" encoding="utf-8"?>
<ds:datastoreItem xmlns:ds="http://schemas.openxmlformats.org/officeDocument/2006/customXml" ds:itemID="{1EB5685A-C6B7-4D61-922C-730FE9C56B4B}">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640</TotalTime>
  <Words>955</Words>
  <Application>Microsoft Office PowerPoint</Application>
  <PresentationFormat>宽屏</PresentationFormat>
  <Paragraphs>124</Paragraphs>
  <Slides>18</Slides>
  <Notes>18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8" baseType="lpstr">
      <vt:lpstr>Times New Roman</vt:lpstr>
      <vt:lpstr>Cambria Math</vt:lpstr>
      <vt:lpstr>思源黑体 Light</vt:lpstr>
      <vt:lpstr>思源黑體 ExtraLight</vt:lpstr>
      <vt:lpstr>等线</vt:lpstr>
      <vt:lpstr>微软雅黑</vt:lpstr>
      <vt:lpstr>宋体</vt:lpstr>
      <vt:lpstr>Arial</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王 泽玺</cp:lastModifiedBy>
  <cp:revision>74</cp:revision>
  <dcterms:created xsi:type="dcterms:W3CDTF">2019-06-19T02:08:00Z</dcterms:created>
  <dcterms:modified xsi:type="dcterms:W3CDTF">2022-06-22T08:42:02Z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KSOTemplateUUID">
    <vt:lpwstr>v1.0_mb_C1y+l8scV4jI6guiVYp9fQ==</vt:lpwstr>
  </property>
  <property fmtid="{D5CDD505-2E9C-101B-9397-08002B2CF9AE}" pid="4" name="ICV">
    <vt:lpwstr>AA5A749644A5429E943C936AFE07C83A</vt:lpwstr>
  </property>
</Properties>
</file>