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notesSlides/notesSlide1.xml" ContentType="application/vnd.openxmlformats-officedocument.presentationml.notesSlide+xml"/>
  <Override PartName="/ppt/tags/tag63.xml" ContentType="application/vnd.openxmlformats-officedocument.presentationml.tags+xml"/>
  <Override PartName="/ppt/notesSlides/notesSlide2.xml" ContentType="application/vnd.openxmlformats-officedocument.presentationml.notesSlide+xml"/>
  <Override PartName="/ppt/tags/tag64.xml" ContentType="application/vnd.openxmlformats-officedocument.presentationml.tags+xml"/>
  <Override PartName="/ppt/notesSlides/notesSlide3.xml" ContentType="application/vnd.openxmlformats-officedocument.presentationml.notesSlide+xml"/>
  <Override PartName="/ppt/tags/tag65.xml" ContentType="application/vnd.openxmlformats-officedocument.presentationml.tags+xml"/>
  <Override PartName="/ppt/notesSlides/notesSlide4.xml" ContentType="application/vnd.openxmlformats-officedocument.presentationml.notesSlide+xml"/>
  <Override PartName="/ppt/tags/tag66.xml" ContentType="application/vnd.openxmlformats-officedocument.presentationml.tags+xml"/>
  <Override PartName="/ppt/notesSlides/notesSlide5.xml" ContentType="application/vnd.openxmlformats-officedocument.presentationml.notesSlide+xml"/>
  <Override PartName="/ppt/tags/tag67.xml" ContentType="application/vnd.openxmlformats-officedocument.presentationml.tags+xml"/>
  <Override PartName="/ppt/notesSlides/notesSlide6.xml" ContentType="application/vnd.openxmlformats-officedocument.presentationml.notesSlide+xml"/>
  <Override PartName="/ppt/tags/tag68.xml" ContentType="application/vnd.openxmlformats-officedocument.presentationml.tags+xml"/>
  <Override PartName="/ppt/notesSlides/notesSlide7.xml" ContentType="application/vnd.openxmlformats-officedocument.presentationml.notesSlide+xml"/>
  <Override PartName="/ppt/tags/tag69.xml" ContentType="application/vnd.openxmlformats-officedocument.presentationml.tags+xml"/>
  <Override PartName="/ppt/notesSlides/notesSlide8.xml" ContentType="application/vnd.openxmlformats-officedocument.presentationml.notesSlide+xml"/>
  <Override PartName="/ppt/tags/tag70.xml" ContentType="application/vnd.openxmlformats-officedocument.presentationml.tags+xml"/>
  <Override PartName="/ppt/notesSlides/notesSlide9.xml" ContentType="application/vnd.openxmlformats-officedocument.presentationml.notesSlide+xml"/>
  <Override PartName="/ppt/tags/tag71.xml" ContentType="application/vnd.openxmlformats-officedocument.presentationml.tags+xml"/>
  <Override PartName="/ppt/notesSlides/notesSlide10.xml" ContentType="application/vnd.openxmlformats-officedocument.presentationml.notesSlide+xml"/>
  <Override PartName="/ppt/tags/tag72.xml" ContentType="application/vnd.openxmlformats-officedocument.presentationml.tags+xml"/>
  <Override PartName="/ppt/notesSlides/notesSlide11.xml" ContentType="application/vnd.openxmlformats-officedocument.presentationml.notesSlide+xml"/>
  <Override PartName="/ppt/tags/tag73.xml" ContentType="application/vnd.openxmlformats-officedocument.presentationml.tags+xml"/>
  <Override PartName="/ppt/notesSlides/notesSlide12.xml" ContentType="application/vnd.openxmlformats-officedocument.presentationml.notesSlide+xml"/>
  <Override PartName="/ppt/tags/tag74.xml" ContentType="application/vnd.openxmlformats-officedocument.presentationml.tags+xml"/>
  <Override PartName="/ppt/notesSlides/notesSlide13.xml" ContentType="application/vnd.openxmlformats-officedocument.presentationml.notesSlide+xml"/>
  <Override PartName="/ppt/tags/tag75.xml" ContentType="application/vnd.openxmlformats-officedocument.presentationml.tags+xml"/>
  <Override PartName="/ppt/notesSlides/notesSlide14.xml" ContentType="application/vnd.openxmlformats-officedocument.presentationml.notesSlide+xml"/>
  <Override PartName="/ppt/tags/tag76.xml" ContentType="application/vnd.openxmlformats-officedocument.presentationml.tags+xml"/>
  <Override PartName="/ppt/notesSlides/notesSlide15.xml" ContentType="application/vnd.openxmlformats-officedocument.presentationml.notesSlide+xml"/>
  <Override PartName="/ppt/tags/tag7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Lst>
  <p:notesMasterIdLst>
    <p:notesMasterId r:id="rId19"/>
  </p:notesMasterIdLst>
  <p:handoutMasterIdLst>
    <p:handoutMasterId r:id="rId20"/>
  </p:handoutMasterIdLst>
  <p:sldIdLst>
    <p:sldId id="256" r:id="rId3"/>
    <p:sldId id="257" r:id="rId4"/>
    <p:sldId id="258" r:id="rId5"/>
    <p:sldId id="260" r:id="rId6"/>
    <p:sldId id="286" r:id="rId7"/>
    <p:sldId id="262" r:id="rId8"/>
    <p:sldId id="275" r:id="rId9"/>
    <p:sldId id="287" r:id="rId10"/>
    <p:sldId id="265" r:id="rId11"/>
    <p:sldId id="282" r:id="rId12"/>
    <p:sldId id="266" r:id="rId13"/>
    <p:sldId id="284" r:id="rId14"/>
    <p:sldId id="285" r:id="rId15"/>
    <p:sldId id="268" r:id="rId16"/>
    <p:sldId id="269" r:id="rId17"/>
    <p:sldId id="270" r:id="rId18"/>
  </p:sldIdLst>
  <p:sldSz cx="12192000" cy="6858000"/>
  <p:notesSz cx="6858000" cy="9144000"/>
  <p:embeddedFontLst>
    <p:embeddedFont>
      <p:font typeface="等线" panose="02010600030101010101" pitchFamily="2" charset="-122"/>
      <p:regular r:id="rId21"/>
      <p:bold r:id="rId22"/>
    </p:embeddedFont>
    <p:embeddedFont>
      <p:font typeface="微软雅黑" panose="020B0503020204020204" pitchFamily="34" charset="-122"/>
      <p:regular r:id="rId23"/>
      <p:bold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p15:clr>
            <a:srgbClr val="A4A3A4"/>
          </p15:clr>
        </p15:guide>
        <p15:guide id="2" pos="385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75" d="100"/>
          <a:sy n="75" d="100"/>
        </p:scale>
        <p:origin x="1032" y="418"/>
      </p:cViewPr>
      <p:guideLst>
        <p:guide orient="horz" pos="2232"/>
        <p:guide pos="385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2022/6/2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382174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556555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2022/6/2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2022/6/2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2022/6/2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2022/6/2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2022/6/2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2022/6/2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2022/6/2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2022/6/2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2022/6/2</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Visio_Drawing.vsdx"/><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35"/>
          <p:cNvSpPr txBox="1"/>
          <p:nvPr/>
        </p:nvSpPr>
        <p:spPr>
          <a:xfrm>
            <a:off x="5412105" y="3983355"/>
            <a:ext cx="1303020" cy="400110"/>
          </a:xfrm>
          <a:prstGeom prst="rect">
            <a:avLst/>
          </a:prstGeom>
          <a:solidFill>
            <a:schemeClr val="bg1">
              <a:lumMod val="75000"/>
            </a:schemeClr>
          </a:solidFill>
        </p:spPr>
        <p:txBody>
          <a:bodyPr wrap="square" rtlCol="0">
            <a:spAutoFit/>
          </a:bodyPr>
          <a:lstStyle/>
          <a:p>
            <a:pPr algn="ctr"/>
            <a:r>
              <a:rPr lang="zh-CN" altLang="en-US" sz="1000" dirty="0">
                <a:solidFill>
                  <a:schemeClr val="bg1"/>
                </a:solidFill>
                <a:latin typeface="思源黑體 ExtraLight" panose="020B0200000000000000" charset="-120"/>
                <a:ea typeface="思源黑體 ExtraLight" panose="020B0200000000000000" charset="-120"/>
              </a:rPr>
              <a:t>汇报人：王泽玺</a:t>
            </a:r>
          </a:p>
          <a:p>
            <a:pPr algn="ctr"/>
            <a:r>
              <a:rPr lang="zh-CN" altLang="en-US" sz="1000" dirty="0">
                <a:solidFill>
                  <a:schemeClr val="bg1"/>
                </a:solidFill>
                <a:latin typeface="思源黑體 ExtraLight" panose="020B0200000000000000" charset="-120"/>
                <a:ea typeface="思源黑體 ExtraLight" panose="020B0200000000000000" charset="-120"/>
              </a:rPr>
              <a:t>指导老师：刘全中</a:t>
            </a:r>
          </a:p>
        </p:txBody>
      </p:sp>
      <p:cxnSp>
        <p:nvCxnSpPr>
          <p:cNvPr id="8" name="直接连接符 7"/>
          <p:cNvCxnSpPr/>
          <p:nvPr/>
        </p:nvCxnSpPr>
        <p:spPr>
          <a:xfrm flipH="1">
            <a:off x="2994025" y="4109720"/>
            <a:ext cx="226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878955" y="4109720"/>
            <a:ext cx="2307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6481" y="2043648"/>
            <a:ext cx="9379037" cy="830997"/>
          </a:xfrm>
          <a:prstGeom prst="rect">
            <a:avLst/>
          </a:prstGeom>
          <a:noFill/>
        </p:spPr>
        <p:txBody>
          <a:bodyPr wrap="square" rtlCol="0">
            <a:spAutoFit/>
          </a:bodyPr>
          <a:lstStyle/>
          <a:p>
            <a:r>
              <a:rPr lang="zh-CN" altLang="zh-CN" sz="4800" kern="100" dirty="0">
                <a:effectLst/>
                <a:latin typeface="+mj-ea"/>
                <a:ea typeface="+mj-ea"/>
                <a:cs typeface="宋体" panose="02010600030101010101" pitchFamily="2" charset="-122"/>
              </a:rPr>
              <a:t>农场灌溉问题及序列模式挖掘问题</a:t>
            </a:r>
            <a:endParaRPr lang="zh-CN" altLang="en-US" sz="4800" dirty="0">
              <a:latin typeface="+mj-ea"/>
              <a:ea typeface="+mj-ea"/>
            </a:endParaRPr>
          </a:p>
        </p:txBody>
      </p:sp>
    </p:spTree>
    <p:custDataLst>
      <p:tags r:id="rId1"/>
    </p:custDataLst>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640080" y="391160"/>
            <a:ext cx="1657985"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具体实现思路</a:t>
            </a:r>
          </a:p>
        </p:txBody>
      </p:sp>
      <p:sp>
        <p:nvSpPr>
          <p:cNvPr id="4" name="文本框 3"/>
          <p:cNvSpPr txBox="1"/>
          <p:nvPr/>
        </p:nvSpPr>
        <p:spPr>
          <a:xfrm>
            <a:off x="4514215" y="391160"/>
            <a:ext cx="1657985"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类的总体设计</a:t>
            </a:r>
          </a:p>
        </p:txBody>
      </p:sp>
      <p:pic>
        <p:nvPicPr>
          <p:cNvPr id="2" name="图片 1" descr="UML图"/>
          <p:cNvPicPr>
            <a:picLocks noChangeAspect="1"/>
          </p:cNvPicPr>
          <p:nvPr/>
        </p:nvPicPr>
        <p:blipFill>
          <a:blip r:embed="rId4"/>
          <a:stretch>
            <a:fillRect/>
          </a:stretch>
        </p:blipFill>
        <p:spPr>
          <a:xfrm>
            <a:off x="5575935" y="-131445"/>
            <a:ext cx="6616065" cy="7120890"/>
          </a:xfrm>
          <a:prstGeom prst="rect">
            <a:avLst/>
          </a:prstGeom>
        </p:spPr>
      </p:pic>
      <p:sp>
        <p:nvSpPr>
          <p:cNvPr id="3" name="文本框 2"/>
          <p:cNvSpPr txBox="1"/>
          <p:nvPr/>
        </p:nvSpPr>
        <p:spPr>
          <a:xfrm>
            <a:off x="1741170" y="2829560"/>
            <a:ext cx="2245360" cy="1198880"/>
          </a:xfrm>
          <a:prstGeom prst="rect">
            <a:avLst/>
          </a:prstGeom>
          <a:noFill/>
        </p:spPr>
        <p:txBody>
          <a:bodyPr wrap="square" rtlCol="0">
            <a:spAutoFit/>
          </a:bodyPr>
          <a:lstStyle/>
          <a:p>
            <a:r>
              <a:rPr lang="zh-CN" altLang="en-US"/>
              <a:t>先根据建议类图完成类的设计，再根据实际情况，添加变量与函数</a:t>
            </a:r>
          </a:p>
        </p:txBody>
      </p:sp>
    </p:spTree>
    <p:custDataLst>
      <p:tags r:id="rId1"/>
    </p:custDataLst>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29335" y="391160"/>
            <a:ext cx="1657985"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具体实现思路</a:t>
            </a: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36785" y="391160"/>
            <a:ext cx="1657985"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槽函数模块</a:t>
            </a:r>
          </a:p>
        </p:txBody>
      </p:sp>
      <p:pic>
        <p:nvPicPr>
          <p:cNvPr id="8" name="图片 7"/>
          <p:cNvPicPr>
            <a:picLocks noChangeAspect="1"/>
          </p:cNvPicPr>
          <p:nvPr/>
        </p:nvPicPr>
        <p:blipFill>
          <a:blip r:embed="rId4"/>
          <a:stretch>
            <a:fillRect/>
          </a:stretch>
        </p:blipFill>
        <p:spPr>
          <a:xfrm>
            <a:off x="1029335" y="1075690"/>
            <a:ext cx="3043555" cy="2557780"/>
          </a:xfrm>
          <a:prstGeom prst="rect">
            <a:avLst/>
          </a:prstGeom>
        </p:spPr>
      </p:pic>
      <p:sp>
        <p:nvSpPr>
          <p:cNvPr id="9" name="文本框 8"/>
          <p:cNvSpPr txBox="1"/>
          <p:nvPr/>
        </p:nvSpPr>
        <p:spPr>
          <a:xfrm>
            <a:off x="1171575" y="702945"/>
            <a:ext cx="2536190" cy="368300"/>
          </a:xfrm>
          <a:prstGeom prst="rect">
            <a:avLst/>
          </a:prstGeom>
          <a:noFill/>
        </p:spPr>
        <p:txBody>
          <a:bodyPr wrap="square" rtlCol="0">
            <a:spAutoFit/>
          </a:bodyPr>
          <a:lstStyle/>
          <a:p>
            <a:r>
              <a:rPr lang="zh-CN" altLang="en-US"/>
              <a:t>登录界面</a:t>
            </a:r>
          </a:p>
        </p:txBody>
      </p:sp>
      <p:sp>
        <p:nvSpPr>
          <p:cNvPr id="19" name="文本框 18"/>
          <p:cNvSpPr txBox="1"/>
          <p:nvPr/>
        </p:nvSpPr>
        <p:spPr>
          <a:xfrm>
            <a:off x="5074285" y="1193165"/>
            <a:ext cx="2710815" cy="1168400"/>
          </a:xfrm>
          <a:prstGeom prst="rect">
            <a:avLst/>
          </a:prstGeom>
          <a:noFill/>
        </p:spPr>
        <p:txBody>
          <a:bodyPr wrap="square" rtlCol="0">
            <a:spAutoFit/>
          </a:bodyPr>
          <a:lstStyle/>
          <a:p>
            <a:r>
              <a:rPr lang="zh-CN" altLang="en-US" sz="1000"/>
              <a:t>点击注册按钮，触发对应槽函数</a:t>
            </a:r>
          </a:p>
          <a:p>
            <a:r>
              <a:rPr lang="zh-CN" altLang="en-US" sz="1000"/>
              <a:t>void Widget::on_registerButton_clicked(){</a:t>
            </a:r>
          </a:p>
          <a:p>
            <a:r>
              <a:rPr lang="zh-CN" altLang="en-US" sz="1000"/>
              <a:t>    Register*a=new Register;</a:t>
            </a:r>
          </a:p>
          <a:p>
            <a:r>
              <a:rPr lang="zh-CN" altLang="en-US" sz="1000"/>
              <a:t>    a-&gt;show();</a:t>
            </a:r>
          </a:p>
          <a:p>
            <a:r>
              <a:rPr lang="zh-CN" altLang="en-US" sz="1000"/>
              <a:t>    this-&gt;close();</a:t>
            </a:r>
          </a:p>
          <a:p>
            <a:r>
              <a:rPr lang="zh-CN" altLang="en-US" sz="1000"/>
              <a:t>}</a:t>
            </a:r>
          </a:p>
          <a:p>
            <a:r>
              <a:rPr lang="zh-CN" altLang="en-US" sz="1000"/>
              <a:t>打开注册界面，关闭登录界面</a:t>
            </a:r>
          </a:p>
        </p:txBody>
      </p:sp>
      <p:sp>
        <p:nvSpPr>
          <p:cNvPr id="21" name="文本框 20"/>
          <p:cNvSpPr txBox="1"/>
          <p:nvPr/>
        </p:nvSpPr>
        <p:spPr>
          <a:xfrm>
            <a:off x="8987155" y="715010"/>
            <a:ext cx="1801495" cy="368300"/>
          </a:xfrm>
          <a:prstGeom prst="rect">
            <a:avLst/>
          </a:prstGeom>
          <a:noFill/>
        </p:spPr>
        <p:txBody>
          <a:bodyPr wrap="square" rtlCol="0">
            <a:spAutoFit/>
          </a:bodyPr>
          <a:lstStyle/>
          <a:p>
            <a:r>
              <a:rPr lang="zh-CN" altLang="en-US"/>
              <a:t>注册界面</a:t>
            </a:r>
          </a:p>
        </p:txBody>
      </p:sp>
      <p:cxnSp>
        <p:nvCxnSpPr>
          <p:cNvPr id="23" name="直接箭头连接符 22"/>
          <p:cNvCxnSpPr/>
          <p:nvPr/>
        </p:nvCxnSpPr>
        <p:spPr>
          <a:xfrm flipV="1">
            <a:off x="3336925" y="1306830"/>
            <a:ext cx="1737360" cy="1901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110605" y="1203325"/>
            <a:ext cx="2811145" cy="589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5"/>
          <a:stretch>
            <a:fillRect/>
          </a:stretch>
        </p:blipFill>
        <p:spPr>
          <a:xfrm>
            <a:off x="8921750" y="1070610"/>
            <a:ext cx="2033905" cy="2562860"/>
          </a:xfrm>
          <a:prstGeom prst="rect">
            <a:avLst/>
          </a:prstGeom>
        </p:spPr>
      </p:pic>
      <p:sp>
        <p:nvSpPr>
          <p:cNvPr id="31" name="文本框 30"/>
          <p:cNvSpPr txBox="1"/>
          <p:nvPr/>
        </p:nvSpPr>
        <p:spPr>
          <a:xfrm>
            <a:off x="9685655" y="4343400"/>
            <a:ext cx="2506345" cy="1014730"/>
          </a:xfrm>
          <a:prstGeom prst="rect">
            <a:avLst/>
          </a:prstGeom>
          <a:noFill/>
        </p:spPr>
        <p:txBody>
          <a:bodyPr wrap="square" rtlCol="0">
            <a:spAutoFit/>
          </a:bodyPr>
          <a:lstStyle/>
          <a:p>
            <a:r>
              <a:rPr lang="zh-CN" altLang="en-US" sz="1000"/>
              <a:t>点击注册按钮触发相应槽函数</a:t>
            </a:r>
          </a:p>
          <a:p>
            <a:r>
              <a:rPr lang="zh-CN" altLang="en-US" sz="1000"/>
              <a:t>void Register::on_registerButton_clicked()</a:t>
            </a:r>
          </a:p>
          <a:p>
            <a:r>
              <a:rPr lang="zh-CN" altLang="en-US" sz="1000"/>
              <a:t>{</a:t>
            </a:r>
          </a:p>
          <a:p>
            <a:r>
              <a:rPr lang="en-US" altLang="zh-CN" sz="1000"/>
              <a:t>       ···</a:t>
            </a:r>
            <a:endParaRPr lang="zh-CN" altLang="en-US" sz="1000"/>
          </a:p>
          <a:p>
            <a:r>
              <a:rPr lang="en-US" altLang="zh-CN" sz="1000"/>
              <a:t>}</a:t>
            </a:r>
          </a:p>
          <a:p>
            <a:r>
              <a:rPr lang="zh-CN" altLang="en-US" sz="1000"/>
              <a:t>该槽函数中有文件读写的部分功能</a:t>
            </a:r>
          </a:p>
        </p:txBody>
      </p:sp>
      <p:cxnSp>
        <p:nvCxnSpPr>
          <p:cNvPr id="32" name="直接箭头连接符 31"/>
          <p:cNvCxnSpPr/>
          <p:nvPr/>
        </p:nvCxnSpPr>
        <p:spPr>
          <a:xfrm>
            <a:off x="10336530" y="3489325"/>
            <a:ext cx="0" cy="853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334250" y="4403725"/>
            <a:ext cx="2405380" cy="1322070"/>
          </a:xfrm>
          <a:prstGeom prst="rect">
            <a:avLst/>
          </a:prstGeom>
          <a:noFill/>
        </p:spPr>
        <p:txBody>
          <a:bodyPr wrap="square" rtlCol="0">
            <a:spAutoFit/>
          </a:bodyPr>
          <a:lstStyle/>
          <a:p>
            <a:r>
              <a:rPr lang="zh-CN" altLang="en-US" sz="1000"/>
              <a:t>点击返回按钮触发相应槽函数</a:t>
            </a:r>
          </a:p>
          <a:p>
            <a:r>
              <a:rPr lang="zh-CN" altLang="en-US" sz="1000"/>
              <a:t>void Register::on_saveButton_clicked()</a:t>
            </a:r>
          </a:p>
          <a:p>
            <a:r>
              <a:rPr lang="zh-CN" altLang="en-US" sz="1000"/>
              <a:t>{</a:t>
            </a:r>
          </a:p>
          <a:p>
            <a:r>
              <a:rPr lang="zh-CN" altLang="en-US" sz="1000"/>
              <a:t>    Widget*a=new Widget;</a:t>
            </a:r>
          </a:p>
          <a:p>
            <a:r>
              <a:rPr lang="zh-CN" altLang="en-US" sz="1000"/>
              <a:t>    a-&gt;show();</a:t>
            </a:r>
          </a:p>
          <a:p>
            <a:r>
              <a:rPr lang="zh-CN" altLang="en-US" sz="1000"/>
              <a:t>    this-&gt;close();</a:t>
            </a:r>
          </a:p>
          <a:p>
            <a:r>
              <a:rPr lang="zh-CN" altLang="en-US" sz="1000"/>
              <a:t>}</a:t>
            </a:r>
          </a:p>
          <a:p>
            <a:r>
              <a:rPr lang="zh-CN" altLang="en-US" sz="1000"/>
              <a:t>返回登录界面，关闭当前界面</a:t>
            </a:r>
          </a:p>
        </p:txBody>
      </p:sp>
      <p:cxnSp>
        <p:nvCxnSpPr>
          <p:cNvPr id="34" name="直接箭头连接符 33"/>
          <p:cNvCxnSpPr/>
          <p:nvPr/>
        </p:nvCxnSpPr>
        <p:spPr>
          <a:xfrm flipH="1">
            <a:off x="8195310" y="3529965"/>
            <a:ext cx="1249680" cy="890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flipV="1">
            <a:off x="4119245" y="3631565"/>
            <a:ext cx="3393440" cy="1534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27735" y="3754120"/>
            <a:ext cx="2646045" cy="1630045"/>
          </a:xfrm>
          <a:prstGeom prst="rect">
            <a:avLst/>
          </a:prstGeom>
          <a:noFill/>
        </p:spPr>
        <p:txBody>
          <a:bodyPr wrap="square" rtlCol="0">
            <a:spAutoFit/>
          </a:bodyPr>
          <a:lstStyle/>
          <a:p>
            <a:r>
              <a:rPr lang="zh-CN" altLang="en-US" sz="1000"/>
              <a:t>点击按钮触发相应槽函数</a:t>
            </a:r>
          </a:p>
          <a:p>
            <a:r>
              <a:rPr lang="zh-CN" altLang="en-US" sz="1000"/>
              <a:t>void Widget::on_loginButton_clicked()</a:t>
            </a:r>
          </a:p>
          <a:p>
            <a:r>
              <a:rPr lang="zh-CN" altLang="en-US" sz="1000"/>
              <a:t>{</a:t>
            </a:r>
          </a:p>
          <a:p>
            <a:r>
              <a:rPr lang="en-US" altLang="zh-CN" sz="1000"/>
              <a:t>       ···</a:t>
            </a:r>
          </a:p>
          <a:p>
            <a:r>
              <a:rPr lang="en-US" altLang="zh-CN" sz="1000"/>
              <a:t>       mainWindow *win = new mainWindow;</a:t>
            </a:r>
          </a:p>
          <a:p>
            <a:r>
              <a:rPr lang="en-US" altLang="zh-CN" sz="1000"/>
              <a:t>       win-&gt;show();</a:t>
            </a:r>
          </a:p>
          <a:p>
            <a:r>
              <a:rPr lang="en-US" altLang="zh-CN" sz="1000"/>
              <a:t>       this-&gt;close();</a:t>
            </a:r>
          </a:p>
          <a:p>
            <a:r>
              <a:rPr lang="en-US" altLang="zh-CN" sz="1000"/>
              <a:t>       ···</a:t>
            </a:r>
          </a:p>
          <a:p>
            <a:r>
              <a:rPr lang="en-US" altLang="zh-CN" sz="1000"/>
              <a:t>}</a:t>
            </a:r>
          </a:p>
          <a:p>
            <a:r>
              <a:rPr lang="zh-CN" altLang="en-US" sz="1000"/>
              <a:t>打开主界面，关闭当前界面</a:t>
            </a:r>
          </a:p>
        </p:txBody>
      </p:sp>
      <p:pic>
        <p:nvPicPr>
          <p:cNvPr id="43" name="图片 42"/>
          <p:cNvPicPr>
            <a:picLocks noChangeAspect="1"/>
          </p:cNvPicPr>
          <p:nvPr/>
        </p:nvPicPr>
        <p:blipFill>
          <a:blip r:embed="rId6"/>
          <a:stretch>
            <a:fillRect/>
          </a:stretch>
        </p:blipFill>
        <p:spPr>
          <a:xfrm>
            <a:off x="4069715" y="4342765"/>
            <a:ext cx="1509395" cy="2406015"/>
          </a:xfrm>
          <a:prstGeom prst="rect">
            <a:avLst/>
          </a:prstGeom>
        </p:spPr>
      </p:pic>
      <p:cxnSp>
        <p:nvCxnSpPr>
          <p:cNvPr id="44" name="直接箭头连接符 43"/>
          <p:cNvCxnSpPr/>
          <p:nvPr/>
        </p:nvCxnSpPr>
        <p:spPr>
          <a:xfrm>
            <a:off x="2077085" y="4678045"/>
            <a:ext cx="2000250" cy="16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a:off x="1953895" y="3329305"/>
            <a:ext cx="0" cy="449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29335" y="391160"/>
            <a:ext cx="1657985"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具体实现思路</a:t>
            </a: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579610" y="391160"/>
            <a:ext cx="1915160"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文件读取功能的设计</a:t>
            </a:r>
          </a:p>
        </p:txBody>
      </p:sp>
      <p:sp>
        <p:nvSpPr>
          <p:cNvPr id="2" name="文本框 1"/>
          <p:cNvSpPr txBox="1"/>
          <p:nvPr/>
        </p:nvSpPr>
        <p:spPr>
          <a:xfrm>
            <a:off x="1029335" y="1367155"/>
            <a:ext cx="4177665" cy="2399665"/>
          </a:xfrm>
          <a:prstGeom prst="rect">
            <a:avLst/>
          </a:prstGeom>
          <a:noFill/>
          <a:ln>
            <a:solidFill>
              <a:srgbClr val="FF0000"/>
            </a:solidFill>
          </a:ln>
        </p:spPr>
        <p:txBody>
          <a:bodyPr wrap="square" rtlCol="0">
            <a:spAutoFit/>
          </a:bodyPr>
          <a:lstStyle/>
          <a:p>
            <a:r>
              <a:rPr lang="zh-CN" altLang="en-US" sz="1000"/>
              <a:t>QFile file(QCoreApplication::applicationDirPath()+"/文件名称");</a:t>
            </a:r>
          </a:p>
          <a:p>
            <a:r>
              <a:rPr lang="en-US" altLang="zh-CN" sz="1000"/>
              <a:t>//</a:t>
            </a:r>
            <a:r>
              <a:rPr lang="zh-CN" altLang="en-US" sz="1000">
                <a:sym typeface="+mn-ea"/>
              </a:rPr>
              <a:t>QCoreApplication::applicationDirPath()返回工作目录路径</a:t>
            </a:r>
            <a:endParaRPr lang="zh-CN" altLang="en-US" sz="1000"/>
          </a:p>
          <a:p>
            <a:r>
              <a:rPr lang="zh-CN" altLang="en-US" sz="1000"/>
              <a:t>if(file.exists())</a:t>
            </a:r>
          </a:p>
          <a:p>
            <a:r>
              <a:rPr lang="zh-CN" altLang="en-US" sz="1000"/>
              <a:t>        </a:t>
            </a:r>
          </a:p>
          <a:p>
            <a:r>
              <a:rPr lang="zh-CN" altLang="en-US" sz="1000"/>
              <a:t>{</a:t>
            </a:r>
          </a:p>
          <a:p>
            <a:r>
              <a:rPr lang="zh-CN" altLang="en-US" sz="1000"/>
              <a:t>      qDebug()&lt;&lt;"文件存在";</a:t>
            </a:r>
          </a:p>
          <a:p>
            <a:r>
              <a:rPr lang="zh-CN" altLang="en-US" sz="1000"/>
              <a:t>        </a:t>
            </a:r>
          </a:p>
          <a:p>
            <a:r>
              <a:rPr lang="zh-CN" altLang="en-US" sz="1000"/>
              <a:t>}       </a:t>
            </a:r>
          </a:p>
          <a:p>
            <a:r>
              <a:rPr lang="zh-CN" altLang="en-US" sz="1000"/>
              <a:t>else</a:t>
            </a:r>
            <a:r>
              <a:rPr lang="en-US" altLang="zh-CN" sz="1000"/>
              <a:t> </a:t>
            </a:r>
            <a:r>
              <a:rPr lang="zh-CN" altLang="en-US" sz="1000"/>
              <a:t>{</a:t>
            </a:r>
          </a:p>
          <a:p>
            <a:r>
              <a:rPr lang="zh-CN" altLang="en-US" sz="1000"/>
              <a:t>      qDebug()&lt;&lt;"文件不存在,正在新建文件.";</a:t>
            </a:r>
          </a:p>
          <a:p>
            <a:r>
              <a:rPr lang="zh-CN" altLang="en-US" sz="1000"/>
              <a:t>      </a:t>
            </a:r>
            <a:r>
              <a:rPr lang="en-US" altLang="zh-CN" sz="1000"/>
              <a:t> </a:t>
            </a:r>
            <a:r>
              <a:rPr lang="zh-CN" altLang="en-US" sz="1000"/>
              <a:t>file.open( QIODevice::ReadWrite | QIODevice::Text );</a:t>
            </a:r>
          </a:p>
          <a:p>
            <a:r>
              <a:rPr lang="zh-CN" altLang="en-US" sz="1000"/>
              <a:t> </a:t>
            </a:r>
            <a:r>
              <a:rPr lang="en-US" altLang="zh-CN" sz="1000"/>
              <a:t>      </a:t>
            </a:r>
            <a:r>
              <a:rPr lang="zh-CN" altLang="en-US" sz="1000">
                <a:sym typeface="+mn-ea"/>
              </a:rPr>
              <a:t>file.close();</a:t>
            </a:r>
            <a:r>
              <a:rPr lang="zh-CN" altLang="en-US" sz="1000"/>
              <a:t>      </a:t>
            </a:r>
          </a:p>
          <a:p>
            <a:r>
              <a:rPr lang="en-US" altLang="zh-CN" sz="1000"/>
              <a:t>}</a:t>
            </a:r>
            <a:r>
              <a:rPr lang="zh-CN" altLang="en-US" sz="1000"/>
              <a:t>        </a:t>
            </a:r>
          </a:p>
          <a:p>
            <a:r>
              <a:rPr lang="zh-CN" altLang="en-US" sz="1000"/>
              <a:t>     </a:t>
            </a:r>
          </a:p>
          <a:p>
            <a:endParaRPr lang="zh-CN" altLang="en-US" sz="1000"/>
          </a:p>
        </p:txBody>
      </p:sp>
      <p:sp>
        <p:nvSpPr>
          <p:cNvPr id="11" name="矩形标注 10"/>
          <p:cNvSpPr/>
          <p:nvPr/>
        </p:nvSpPr>
        <p:spPr>
          <a:xfrm>
            <a:off x="1029335" y="86423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文件创建模块</a:t>
            </a:r>
          </a:p>
        </p:txBody>
      </p:sp>
      <p:sp>
        <p:nvSpPr>
          <p:cNvPr id="15" name="文本框 14"/>
          <p:cNvSpPr txBox="1"/>
          <p:nvPr/>
        </p:nvSpPr>
        <p:spPr>
          <a:xfrm>
            <a:off x="7239000" y="1365885"/>
            <a:ext cx="3648710" cy="2399665"/>
          </a:xfrm>
          <a:prstGeom prst="rect">
            <a:avLst/>
          </a:prstGeom>
          <a:noFill/>
          <a:ln>
            <a:solidFill>
              <a:srgbClr val="FF0000"/>
            </a:solidFill>
          </a:ln>
        </p:spPr>
        <p:txBody>
          <a:bodyPr wrap="square" rtlCol="0">
            <a:spAutoFit/>
          </a:bodyPr>
          <a:lstStyle/>
          <a:p>
            <a:r>
              <a:rPr lang="en-US" altLang="zh-CN" sz="1000"/>
              <a:t>        //</a:t>
            </a:r>
            <a:r>
              <a:rPr lang="zh-CN" altLang="en-US" sz="1000"/>
              <a:t>只读方式打开文件</a:t>
            </a:r>
          </a:p>
          <a:p>
            <a:r>
              <a:rPr lang="zh-CN" altLang="en-US" sz="1000"/>
              <a:t>file.open(QIODevice::ReadOnly | QIODevice::Text);     </a:t>
            </a:r>
          </a:p>
          <a:p>
            <a:r>
              <a:rPr lang="zh-CN" altLang="en-US" sz="1000"/>
              <a:t>//创建文件读取流    </a:t>
            </a:r>
          </a:p>
          <a:p>
            <a:r>
              <a:rPr lang="zh-CN" altLang="en-US" sz="1000"/>
              <a:t>QTextStream in(&amp;file)</a:t>
            </a:r>
            <a:r>
              <a:rPr lang="en-US" altLang="zh-CN" sz="1000"/>
              <a:t>;      </a:t>
            </a:r>
          </a:p>
          <a:p>
            <a:r>
              <a:rPr lang="en-US" altLang="zh-CN" sz="1000"/>
              <a:t>//</a:t>
            </a:r>
            <a:r>
              <a:rPr lang="zh-CN" altLang="en-US" sz="1000"/>
              <a:t>判断是否读到文件末尾      </a:t>
            </a:r>
          </a:p>
          <a:p>
            <a:r>
              <a:rPr lang="zh-CN" altLang="en-US" sz="1000"/>
              <a:t>while(!in.atEnd())      </a:t>
            </a:r>
          </a:p>
          <a:p>
            <a:r>
              <a:rPr lang="zh-CN" altLang="en-US" sz="1000"/>
              <a:t>{          </a:t>
            </a:r>
          </a:p>
          <a:p>
            <a:r>
              <a:rPr lang="en-US" altLang="zh-CN" sz="1000"/>
              <a:t>       </a:t>
            </a:r>
            <a:r>
              <a:rPr lang="zh-CN" altLang="en-US" sz="1000"/>
              <a:t>//设置编码方式为UTF-8          </a:t>
            </a:r>
          </a:p>
          <a:p>
            <a:r>
              <a:rPr lang="en-US" altLang="zh-CN" sz="1000"/>
              <a:t>       </a:t>
            </a:r>
            <a:r>
              <a:rPr lang="zh-CN" altLang="en-US" sz="1000"/>
              <a:t>in.setCodec("UTF-8");</a:t>
            </a:r>
          </a:p>
          <a:p>
            <a:r>
              <a:rPr lang="zh-CN" altLang="en-US" sz="1000"/>
              <a:t>       // 读取文件中一行信息</a:t>
            </a:r>
          </a:p>
          <a:p>
            <a:r>
              <a:rPr lang="zh-CN" altLang="en-US" sz="1000"/>
              <a:t> </a:t>
            </a:r>
            <a:r>
              <a:rPr lang="en-US" altLang="zh-CN" sz="1000"/>
              <a:t>      QString line = in.readLine();</a:t>
            </a:r>
          </a:p>
          <a:p>
            <a:r>
              <a:rPr lang="en-US" altLang="zh-CN" sz="1000"/>
              <a:t>       ······</a:t>
            </a:r>
          </a:p>
          <a:p>
            <a:r>
              <a:rPr lang="en-US" altLang="zh-CN" sz="1000"/>
              <a:t>       //</a:t>
            </a:r>
            <a:r>
              <a:rPr lang="zh-CN" altLang="en-US" sz="1000"/>
              <a:t>对读取信息进行操作</a:t>
            </a:r>
          </a:p>
          <a:p>
            <a:r>
              <a:rPr lang="zh-CN" altLang="en-US" sz="1000"/>
              <a:t>}       </a:t>
            </a:r>
          </a:p>
          <a:p>
            <a:r>
              <a:rPr lang="zh-CN" altLang="en-US" sz="1000"/>
              <a:t>file.close();</a:t>
            </a:r>
          </a:p>
        </p:txBody>
      </p:sp>
      <p:sp>
        <p:nvSpPr>
          <p:cNvPr id="16" name="矩形标注 15"/>
          <p:cNvSpPr/>
          <p:nvPr/>
        </p:nvSpPr>
        <p:spPr>
          <a:xfrm>
            <a:off x="7239635" y="864235"/>
            <a:ext cx="187706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文件读取模块</a:t>
            </a:r>
          </a:p>
        </p:txBody>
      </p:sp>
      <p:sp>
        <p:nvSpPr>
          <p:cNvPr id="19" name="文本框 18"/>
          <p:cNvSpPr txBox="1"/>
          <p:nvPr/>
        </p:nvSpPr>
        <p:spPr>
          <a:xfrm>
            <a:off x="1029335" y="4436110"/>
            <a:ext cx="4178300" cy="1938020"/>
          </a:xfrm>
          <a:prstGeom prst="rect">
            <a:avLst/>
          </a:prstGeom>
          <a:noFill/>
          <a:ln>
            <a:solidFill>
              <a:srgbClr val="FF0000"/>
            </a:solidFill>
          </a:ln>
        </p:spPr>
        <p:txBody>
          <a:bodyPr wrap="square" rtlCol="0">
            <a:spAutoFit/>
          </a:bodyPr>
          <a:lstStyle/>
          <a:p>
            <a:r>
              <a:rPr lang="zh-CN" altLang="en-US" sz="1000"/>
              <a:t>QFile file(path);</a:t>
            </a:r>
          </a:p>
          <a:p>
            <a:r>
              <a:rPr lang="zh-CN" altLang="en-US" sz="1000"/>
              <a:t>file.resize(0);</a:t>
            </a:r>
          </a:p>
          <a:p>
            <a:r>
              <a:rPr lang="zh-CN" altLang="en-US" sz="1000"/>
              <a:t>file.close();</a:t>
            </a:r>
          </a:p>
          <a:p>
            <a:endParaRPr lang="zh-CN" altLang="en-US" sz="1000"/>
          </a:p>
          <a:p>
            <a:endParaRPr lang="zh-CN" altLang="en-US" sz="1000"/>
          </a:p>
          <a:p>
            <a:endParaRPr lang="zh-CN" altLang="en-US" sz="1000"/>
          </a:p>
          <a:p>
            <a:endParaRPr lang="zh-CN" altLang="en-US" sz="1000"/>
          </a:p>
          <a:p>
            <a:endParaRPr lang="zh-CN" altLang="en-US" sz="1000"/>
          </a:p>
          <a:p>
            <a:endParaRPr lang="zh-CN" altLang="en-US" sz="1000"/>
          </a:p>
          <a:p>
            <a:endParaRPr lang="zh-CN" altLang="en-US" sz="1000"/>
          </a:p>
          <a:p>
            <a:endParaRPr lang="zh-CN" altLang="en-US" sz="1000"/>
          </a:p>
          <a:p>
            <a:endParaRPr lang="zh-CN" altLang="en-US" sz="1000"/>
          </a:p>
        </p:txBody>
      </p:sp>
      <p:sp>
        <p:nvSpPr>
          <p:cNvPr id="20" name="矩形标注 19"/>
          <p:cNvSpPr/>
          <p:nvPr/>
        </p:nvSpPr>
        <p:spPr>
          <a:xfrm>
            <a:off x="984885" y="392747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文件清空模块</a:t>
            </a:r>
          </a:p>
        </p:txBody>
      </p:sp>
      <p:sp>
        <p:nvSpPr>
          <p:cNvPr id="21" name="文本框 20"/>
          <p:cNvSpPr txBox="1"/>
          <p:nvPr/>
        </p:nvSpPr>
        <p:spPr>
          <a:xfrm>
            <a:off x="7239635" y="4433570"/>
            <a:ext cx="3648075" cy="1938020"/>
          </a:xfrm>
          <a:prstGeom prst="rect">
            <a:avLst/>
          </a:prstGeom>
          <a:noFill/>
          <a:ln>
            <a:solidFill>
              <a:srgbClr val="FF0000"/>
            </a:solidFill>
          </a:ln>
        </p:spPr>
        <p:txBody>
          <a:bodyPr wrap="square" rtlCol="0">
            <a:spAutoFit/>
          </a:bodyPr>
          <a:lstStyle/>
          <a:p>
            <a:r>
              <a:rPr lang="en-US" altLang="zh-CN" sz="1000"/>
              <a:t>//</a:t>
            </a:r>
            <a:r>
              <a:rPr lang="zh-CN" altLang="en-US" sz="1000"/>
              <a:t>只写方式打开文件</a:t>
            </a:r>
          </a:p>
          <a:p>
            <a:r>
              <a:rPr lang="zh-CN" altLang="en-US" sz="1000"/>
              <a:t>file.open(QIODevice::WriteOnly | QIODevice::Text);</a:t>
            </a:r>
          </a:p>
          <a:p>
            <a:r>
              <a:rPr lang="en-US" altLang="zh-CN" sz="1000"/>
              <a:t>//</a:t>
            </a:r>
            <a:r>
              <a:rPr lang="zh-CN" altLang="en-US" sz="1000"/>
              <a:t>file.open(QIODevice::WriteOnly | QIODevice::Text | QIODevice::Append);以此方式打开文件将跳转到文件末尾</a:t>
            </a:r>
          </a:p>
          <a:p>
            <a:r>
              <a:rPr lang="en-US" altLang="zh-CN" sz="1000"/>
              <a:t>//</a:t>
            </a:r>
            <a:r>
              <a:rPr lang="zh-CN" altLang="en-US" sz="1000"/>
              <a:t>创建输出流</a:t>
            </a:r>
          </a:p>
          <a:p>
            <a:r>
              <a:rPr lang="zh-CN" altLang="en-US" sz="1000"/>
              <a:t>QTextStream out(&amp;file);</a:t>
            </a:r>
          </a:p>
          <a:p>
            <a:r>
              <a:rPr lang="en-US" altLang="zh-CN" sz="1000"/>
              <a:t>//</a:t>
            </a:r>
            <a:r>
              <a:rPr lang="zh-CN" altLang="en-US" sz="1000"/>
              <a:t>设置编码方式为</a:t>
            </a:r>
            <a:r>
              <a:rPr lang="en-US" altLang="zh-CN" sz="1000"/>
              <a:t>UTF-8</a:t>
            </a:r>
            <a:endParaRPr lang="zh-CN" altLang="en-US" sz="1000"/>
          </a:p>
          <a:p>
            <a:r>
              <a:rPr lang="zh-CN" altLang="en-US" sz="1000"/>
              <a:t>out.setCodec("UTF-8");</a:t>
            </a:r>
          </a:p>
          <a:p>
            <a:r>
              <a:rPr lang="en-US" altLang="zh-CN" sz="1000">
                <a:solidFill>
                  <a:schemeClr val="tx1"/>
                </a:solidFill>
              </a:rPr>
              <a:t>out&lt;&lt;·······</a:t>
            </a:r>
          </a:p>
          <a:p>
            <a:r>
              <a:rPr lang="en-US" altLang="zh-CN" sz="1000">
                <a:solidFill>
                  <a:schemeClr val="tx1"/>
                </a:solidFill>
              </a:rPr>
              <a:t>······</a:t>
            </a:r>
          </a:p>
          <a:p>
            <a:r>
              <a:rPr lang="en-US" altLang="zh-CN" sz="1000">
                <a:solidFill>
                  <a:schemeClr val="tx1"/>
                </a:solidFill>
              </a:rPr>
              <a:t>//</a:t>
            </a:r>
            <a:r>
              <a:rPr lang="zh-CN" altLang="en-US" sz="1000">
                <a:solidFill>
                  <a:schemeClr val="tx1"/>
                </a:solidFill>
              </a:rPr>
              <a:t>对文件进行写入操作</a:t>
            </a:r>
          </a:p>
          <a:p>
            <a:r>
              <a:rPr lang="zh-CN" altLang="en-US" sz="1000"/>
              <a:t>file.close();</a:t>
            </a:r>
          </a:p>
        </p:txBody>
      </p:sp>
      <p:sp>
        <p:nvSpPr>
          <p:cNvPr id="23" name="矩形标注 22"/>
          <p:cNvSpPr/>
          <p:nvPr/>
        </p:nvSpPr>
        <p:spPr>
          <a:xfrm>
            <a:off x="7239000" y="391223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文件写入模块</a:t>
            </a:r>
          </a:p>
        </p:txBody>
      </p:sp>
    </p:spTree>
    <p:custDataLst>
      <p:tags r:id="rId1"/>
    </p:custDataLst>
  </p:cSld>
  <p:clrMapOvr>
    <a:masterClrMapping/>
  </p:clrMapOvr>
  <p:transition>
    <p:blinds/>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29335" y="391160"/>
            <a:ext cx="1657985"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具体实现思路</a:t>
            </a: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579610" y="391160"/>
            <a:ext cx="1915160"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文件读取功能的设计</a:t>
            </a:r>
          </a:p>
        </p:txBody>
      </p:sp>
      <p:sp>
        <p:nvSpPr>
          <p:cNvPr id="11" name="矩形标注 10"/>
          <p:cNvSpPr/>
          <p:nvPr/>
        </p:nvSpPr>
        <p:spPr>
          <a:xfrm>
            <a:off x="1151255" y="117792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文件创建模块</a:t>
            </a:r>
          </a:p>
        </p:txBody>
      </p:sp>
      <p:sp>
        <p:nvSpPr>
          <p:cNvPr id="16" name="矩形标注 15"/>
          <p:cNvSpPr/>
          <p:nvPr/>
        </p:nvSpPr>
        <p:spPr>
          <a:xfrm>
            <a:off x="1152525" y="2085975"/>
            <a:ext cx="187706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文件读取模块</a:t>
            </a:r>
          </a:p>
        </p:txBody>
      </p:sp>
      <p:sp>
        <p:nvSpPr>
          <p:cNvPr id="20" name="矩形标注 19"/>
          <p:cNvSpPr/>
          <p:nvPr/>
        </p:nvSpPr>
        <p:spPr>
          <a:xfrm>
            <a:off x="9187180" y="208597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文件清空模块</a:t>
            </a:r>
          </a:p>
        </p:txBody>
      </p:sp>
      <p:sp>
        <p:nvSpPr>
          <p:cNvPr id="23" name="矩形标注 22"/>
          <p:cNvSpPr/>
          <p:nvPr/>
        </p:nvSpPr>
        <p:spPr>
          <a:xfrm>
            <a:off x="5290185" y="208597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文件写入模块</a:t>
            </a:r>
          </a:p>
        </p:txBody>
      </p:sp>
      <p:sp>
        <p:nvSpPr>
          <p:cNvPr id="3" name="矩形标注 2"/>
          <p:cNvSpPr/>
          <p:nvPr/>
        </p:nvSpPr>
        <p:spPr>
          <a:xfrm>
            <a:off x="5290820" y="117792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文件创建模块</a:t>
            </a:r>
          </a:p>
        </p:txBody>
      </p:sp>
      <p:sp>
        <p:nvSpPr>
          <p:cNvPr id="5" name="矩形标注 4"/>
          <p:cNvSpPr/>
          <p:nvPr/>
        </p:nvSpPr>
        <p:spPr>
          <a:xfrm>
            <a:off x="9187180" y="299402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文件写入模块</a:t>
            </a:r>
          </a:p>
        </p:txBody>
      </p:sp>
      <p:sp>
        <p:nvSpPr>
          <p:cNvPr id="8" name="矩形标注 7"/>
          <p:cNvSpPr/>
          <p:nvPr/>
        </p:nvSpPr>
        <p:spPr>
          <a:xfrm>
            <a:off x="9187180" y="1177925"/>
            <a:ext cx="1878330" cy="42799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文件创建模块</a:t>
            </a:r>
          </a:p>
        </p:txBody>
      </p:sp>
      <p:sp>
        <p:nvSpPr>
          <p:cNvPr id="9" name="文本框 8"/>
          <p:cNvSpPr txBox="1"/>
          <p:nvPr/>
        </p:nvSpPr>
        <p:spPr>
          <a:xfrm>
            <a:off x="1151255" y="4348480"/>
            <a:ext cx="1877060" cy="1476375"/>
          </a:xfrm>
          <a:prstGeom prst="rect">
            <a:avLst/>
          </a:prstGeom>
          <a:noFill/>
        </p:spPr>
        <p:txBody>
          <a:bodyPr wrap="square" rtlCol="0">
            <a:spAutoFit/>
          </a:bodyPr>
          <a:lstStyle/>
          <a:p>
            <a:r>
              <a:rPr lang="zh-CN" altLang="en-US"/>
              <a:t>可实现文件读取功能，例如：登录时检测账号密码，读取学生信息</a:t>
            </a:r>
          </a:p>
        </p:txBody>
      </p:sp>
      <p:sp>
        <p:nvSpPr>
          <p:cNvPr id="10" name="文本框 9"/>
          <p:cNvSpPr txBox="1"/>
          <p:nvPr/>
        </p:nvSpPr>
        <p:spPr>
          <a:xfrm>
            <a:off x="5292090" y="4348480"/>
            <a:ext cx="1877060" cy="1198880"/>
          </a:xfrm>
          <a:prstGeom prst="rect">
            <a:avLst/>
          </a:prstGeom>
          <a:noFill/>
        </p:spPr>
        <p:txBody>
          <a:bodyPr wrap="square" rtlCol="0">
            <a:spAutoFit/>
          </a:bodyPr>
          <a:lstStyle/>
          <a:p>
            <a:r>
              <a:rPr lang="zh-CN" altLang="en-US"/>
              <a:t>可实现不修改原文写入功能，例如：注册账号时将信息写入文件</a:t>
            </a:r>
          </a:p>
        </p:txBody>
      </p:sp>
      <p:sp>
        <p:nvSpPr>
          <p:cNvPr id="24" name="文本框 23"/>
          <p:cNvSpPr txBox="1"/>
          <p:nvPr/>
        </p:nvSpPr>
        <p:spPr>
          <a:xfrm>
            <a:off x="9187180" y="4348480"/>
            <a:ext cx="1878330" cy="1476375"/>
          </a:xfrm>
          <a:prstGeom prst="rect">
            <a:avLst/>
          </a:prstGeom>
          <a:noFill/>
        </p:spPr>
        <p:txBody>
          <a:bodyPr wrap="square" rtlCol="0">
            <a:spAutoFit/>
          </a:bodyPr>
          <a:lstStyle/>
          <a:p>
            <a:r>
              <a:rPr lang="zh-CN" altLang="en-US"/>
              <a:t>可实现修改文件写入功能，例如：对学生信息进行增、删、改之后重新写入文件</a:t>
            </a:r>
          </a:p>
        </p:txBody>
      </p:sp>
      <p:sp>
        <p:nvSpPr>
          <p:cNvPr id="2" name="下箭头 1"/>
          <p:cNvSpPr/>
          <p:nvPr/>
        </p:nvSpPr>
        <p:spPr>
          <a:xfrm>
            <a:off x="1842135" y="1660525"/>
            <a:ext cx="497840" cy="416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9877425" y="2545715"/>
            <a:ext cx="497840" cy="416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9877425" y="1637665"/>
            <a:ext cx="497840" cy="416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5981700" y="1655445"/>
            <a:ext cx="497840" cy="416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blinds/>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04</a:t>
            </a:r>
          </a:p>
        </p:txBody>
      </p:sp>
      <p:grpSp>
        <p:nvGrpSpPr>
          <p:cNvPr id="9" name="组合 8"/>
          <p:cNvGrpSpPr/>
          <p:nvPr/>
        </p:nvGrpSpPr>
        <p:grpSpPr>
          <a:xfrm>
            <a:off x="4000500" y="2339340"/>
            <a:ext cx="3931285" cy="1164590"/>
            <a:chOff x="6300" y="3684"/>
            <a:chExt cx="6191"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696" y="4269"/>
              <a:ext cx="4795" cy="919"/>
            </a:xfrm>
            <a:prstGeom prst="rect">
              <a:avLst/>
            </a:prstGeom>
            <a:noFill/>
          </p:spPr>
          <p:txBody>
            <a:bodyPr wrap="square" rtlCol="0">
              <a:spAutoFit/>
            </a:bodyPr>
            <a:lstStyle/>
            <a:p>
              <a:pPr algn="l"/>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优点与缺点分析</a:t>
              </a:r>
            </a:p>
          </p:txBody>
        </p:sp>
      </p:grpSp>
    </p:spTree>
    <p:custDataLst>
      <p:tags r:id="rId1"/>
    </p:custDataLst>
  </p:cSld>
  <p:clrMapOvr>
    <a:masterClrMapping/>
  </p:clrMapOvr>
  <p:transition>
    <p:blinds/>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35990" y="347980"/>
            <a:ext cx="1657985" cy="306705"/>
          </a:xfrm>
          <a:prstGeom prst="rect">
            <a:avLst/>
          </a:prstGeom>
          <a:noFill/>
        </p:spPr>
        <p:txBody>
          <a:bodyPr wrap="square" rtlCol="0">
            <a:spAutoFit/>
          </a:bodyPr>
          <a:lstStyle/>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优点与缺点分析</a:t>
            </a: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953260" y="2494280"/>
            <a:ext cx="2991485" cy="2887345"/>
            <a:chOff x="2558" y="2349"/>
            <a:chExt cx="5197" cy="5015"/>
          </a:xfrm>
        </p:grpSpPr>
        <p:sp>
          <p:nvSpPr>
            <p:cNvPr id="33" name="椭圆 32"/>
            <p:cNvSpPr/>
            <p:nvPr/>
          </p:nvSpPr>
          <p:spPr>
            <a:xfrm>
              <a:off x="3517" y="2349"/>
              <a:ext cx="3247" cy="3247"/>
            </a:xfrm>
            <a:prstGeom prst="ellipse">
              <a:avLst/>
            </a:prstGeom>
            <a:solidFill>
              <a:schemeClr val="bg1">
                <a:lumMod val="6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558" y="4118"/>
              <a:ext cx="3247" cy="3247"/>
            </a:xfrm>
            <a:prstGeom prst="ellipse">
              <a:avLst/>
            </a:prstGeom>
            <a:solidFill>
              <a:schemeClr val="bg1">
                <a:lumMod val="6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509" y="4118"/>
              <a:ext cx="3247" cy="3247"/>
            </a:xfrm>
            <a:prstGeom prst="ellipse">
              <a:avLst/>
            </a:prstGeom>
            <a:solidFill>
              <a:srgbClr val="FF0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p:cNvSpPr txBox="1"/>
          <p:nvPr/>
        </p:nvSpPr>
        <p:spPr>
          <a:xfrm>
            <a:off x="3085465" y="3626485"/>
            <a:ext cx="1886585" cy="583565"/>
          </a:xfrm>
          <a:prstGeom prst="rect">
            <a:avLst/>
          </a:prstGeom>
          <a:noFill/>
        </p:spPr>
        <p:txBody>
          <a:bodyPr wrap="square" rtlCol="0">
            <a:spAutoFit/>
          </a:bodyPr>
          <a:lstStyle/>
          <a:p>
            <a:pPr algn="ctr"/>
            <a:r>
              <a:rPr lang="en-US" altLang="zh-CN" sz="3200">
                <a:solidFill>
                  <a:schemeClr val="bg1"/>
                </a:solidFill>
                <a:latin typeface="思源黑體 ExtraLight" panose="020B0200000000000000" charset="-120"/>
                <a:ea typeface="思源黑體 ExtraLight" panose="020B0200000000000000" charset="-120"/>
              </a:rPr>
              <a:t>2021</a:t>
            </a:r>
          </a:p>
        </p:txBody>
      </p:sp>
      <p:sp>
        <p:nvSpPr>
          <p:cNvPr id="38" name="文本框 37"/>
          <p:cNvSpPr txBox="1"/>
          <p:nvPr/>
        </p:nvSpPr>
        <p:spPr>
          <a:xfrm>
            <a:off x="1804670" y="3719195"/>
            <a:ext cx="1886585" cy="398780"/>
          </a:xfrm>
          <a:prstGeom prst="rect">
            <a:avLst/>
          </a:prstGeom>
          <a:noFill/>
        </p:spPr>
        <p:txBody>
          <a:bodyPr wrap="square" rtlCol="0">
            <a:spAutoFit/>
          </a:bodyPr>
          <a:lstStyle/>
          <a:p>
            <a:pPr algn="ctr"/>
            <a:r>
              <a:rPr lang="zh-CN" altLang="en-US" sz="2000">
                <a:solidFill>
                  <a:schemeClr val="bg1"/>
                </a:solidFill>
                <a:latin typeface="思源黑體 ExtraLight" panose="020B0200000000000000" charset="-120"/>
                <a:ea typeface="思源黑體 ExtraLight" panose="020B0200000000000000" charset="-120"/>
              </a:rPr>
              <a:t>优点</a:t>
            </a:r>
          </a:p>
        </p:txBody>
      </p:sp>
      <p:sp>
        <p:nvSpPr>
          <p:cNvPr id="39" name="文本框 38"/>
          <p:cNvSpPr txBox="1"/>
          <p:nvPr/>
        </p:nvSpPr>
        <p:spPr>
          <a:xfrm>
            <a:off x="2496185" y="2700020"/>
            <a:ext cx="1886585" cy="398780"/>
          </a:xfrm>
          <a:prstGeom prst="rect">
            <a:avLst/>
          </a:prstGeom>
          <a:noFill/>
        </p:spPr>
        <p:txBody>
          <a:bodyPr wrap="square" rtlCol="0">
            <a:spAutoFit/>
          </a:bodyPr>
          <a:lstStyle/>
          <a:p>
            <a:pPr algn="ctr"/>
            <a:r>
              <a:rPr lang="zh-CN" altLang="en-US" sz="2000">
                <a:solidFill>
                  <a:schemeClr val="bg1"/>
                </a:solidFill>
                <a:latin typeface="思源黑體 ExtraLight" panose="020B0200000000000000" charset="-120"/>
                <a:ea typeface="思源黑體 ExtraLight" panose="020B0200000000000000" charset="-120"/>
              </a:rPr>
              <a:t>缺点</a:t>
            </a:r>
          </a:p>
        </p:txBody>
      </p:sp>
      <p:grpSp>
        <p:nvGrpSpPr>
          <p:cNvPr id="47" name="组合 46"/>
          <p:cNvGrpSpPr/>
          <p:nvPr/>
        </p:nvGrpSpPr>
        <p:grpSpPr>
          <a:xfrm>
            <a:off x="5769610" y="798195"/>
            <a:ext cx="5194935" cy="4208961"/>
            <a:chOff x="9086" y="3094"/>
            <a:chExt cx="8181" cy="4218"/>
          </a:xfrm>
        </p:grpSpPr>
        <p:grpSp>
          <p:nvGrpSpPr>
            <p:cNvPr id="42" name="组合 41"/>
            <p:cNvGrpSpPr/>
            <p:nvPr/>
          </p:nvGrpSpPr>
          <p:grpSpPr>
            <a:xfrm>
              <a:off x="9086" y="3094"/>
              <a:ext cx="8181" cy="2606"/>
              <a:chOff x="11118" y="3139"/>
              <a:chExt cx="8181" cy="2606"/>
            </a:xfrm>
          </p:grpSpPr>
          <p:sp>
            <p:nvSpPr>
              <p:cNvPr id="40" name="文本框 39"/>
              <p:cNvSpPr txBox="1"/>
              <p:nvPr/>
            </p:nvSpPr>
            <p:spPr>
              <a:xfrm>
                <a:off x="11163" y="3139"/>
                <a:ext cx="2971" cy="585"/>
              </a:xfrm>
              <a:prstGeom prst="rect">
                <a:avLst/>
              </a:prstGeom>
              <a:noFill/>
            </p:spPr>
            <p:txBody>
              <a:bodyPr wrap="square" rtlCol="0">
                <a:spAutoFit/>
              </a:bodyPr>
              <a:lstStyle/>
              <a:p>
                <a:pPr algn="l"/>
                <a:r>
                  <a:rPr lang="zh-CN" altLang="en-US" sz="3200">
                    <a:solidFill>
                      <a:schemeClr val="tx1"/>
                    </a:solidFill>
                    <a:latin typeface="思源黑體 ExtraLight" panose="020B0200000000000000" charset="-120"/>
                    <a:ea typeface="思源黑體 ExtraLight" panose="020B0200000000000000" charset="-120"/>
                  </a:rPr>
                  <a:t>优点</a:t>
                </a:r>
              </a:p>
            </p:txBody>
          </p:sp>
          <p:sp>
            <p:nvSpPr>
              <p:cNvPr id="41" name="文本框 40"/>
              <p:cNvSpPr txBox="1"/>
              <p:nvPr/>
            </p:nvSpPr>
            <p:spPr>
              <a:xfrm>
                <a:off x="11118" y="3768"/>
                <a:ext cx="8181" cy="1977"/>
              </a:xfrm>
              <a:prstGeom prst="rect">
                <a:avLst/>
              </a:prstGeom>
              <a:noFill/>
            </p:spPr>
            <p:txBody>
              <a:bodyPr wrap="square" rtlCol="0">
                <a:spAutoFit/>
              </a:bodyPr>
              <a:lstStyle/>
              <a:p>
                <a:pPr algn="l">
                  <a:lnSpc>
                    <a:spcPct val="140000"/>
                  </a:lnSpc>
                </a:pPr>
                <a:r>
                  <a:rPr lang="en-US" altLang="zh-CN">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1.</a:t>
                </a:r>
                <a:r>
                  <a:rPr lang="zh-CN" altLang="en-US">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采用文件存储信息，比较方便实现数据迁移</a:t>
                </a:r>
              </a:p>
              <a:p>
                <a:pPr algn="l">
                  <a:lnSpc>
                    <a:spcPct val="140000"/>
                  </a:lnSpc>
                </a:pPr>
                <a:r>
                  <a:rPr lang="en-US" altLang="zh-CN">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2.</a:t>
                </a:r>
                <a:r>
                  <a:rPr lang="zh-CN" altLang="en-US">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界面设计较完善，界面比较美观</a:t>
                </a:r>
              </a:p>
              <a:p>
                <a:pPr algn="l">
                  <a:lnSpc>
                    <a:spcPct val="140000"/>
                  </a:lnSpc>
                </a:pPr>
                <a:r>
                  <a:rPr lang="en-US" altLang="zh-CN">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3.</a:t>
                </a:r>
                <a:r>
                  <a:rPr lang="zh-CN" altLang="en-US">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打包为</a:t>
                </a:r>
                <a:r>
                  <a:rPr lang="en-US" altLang="zh-CN">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exe</a:t>
                </a:r>
                <a:r>
                  <a:rPr lang="zh-CN" altLang="en-US">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安装程序，可在没有</a:t>
                </a:r>
                <a:r>
                  <a:rPr lang="en-US" altLang="zh-CN">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Qt</a:t>
                </a:r>
                <a:r>
                  <a:rPr lang="zh-CN" altLang="en-US">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的文件上安装该程序</a:t>
                </a:r>
              </a:p>
              <a:p>
                <a:pPr algn="l">
                  <a:lnSpc>
                    <a:spcPct val="140000"/>
                  </a:lnSpc>
                </a:pP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grpSp>
          <p:nvGrpSpPr>
            <p:cNvPr id="43" name="组合 42"/>
            <p:cNvGrpSpPr/>
            <p:nvPr/>
          </p:nvGrpSpPr>
          <p:grpSpPr>
            <a:xfrm>
              <a:off x="9086" y="5328"/>
              <a:ext cx="8181" cy="1984"/>
              <a:chOff x="11118" y="3188"/>
              <a:chExt cx="8181" cy="1984"/>
            </a:xfrm>
          </p:grpSpPr>
          <p:sp>
            <p:nvSpPr>
              <p:cNvPr id="44" name="文本框 43"/>
              <p:cNvSpPr txBox="1"/>
              <p:nvPr/>
            </p:nvSpPr>
            <p:spPr>
              <a:xfrm>
                <a:off x="11118" y="3188"/>
                <a:ext cx="2971" cy="523"/>
              </a:xfrm>
              <a:prstGeom prst="rect">
                <a:avLst/>
              </a:prstGeom>
              <a:noFill/>
            </p:spPr>
            <p:txBody>
              <a:bodyPr wrap="square" rtlCol="0">
                <a:spAutoFit/>
              </a:bodyPr>
              <a:lstStyle/>
              <a:p>
                <a:pPr algn="l"/>
                <a:r>
                  <a:rPr lang="zh-CN" altLang="en-US" sz="2800">
                    <a:solidFill>
                      <a:schemeClr val="tx1"/>
                    </a:solidFill>
                    <a:latin typeface="思源黑體 ExtraLight" panose="020B0200000000000000" charset="-120"/>
                    <a:ea typeface="思源黑體 ExtraLight" panose="020B0200000000000000" charset="-120"/>
                  </a:rPr>
                  <a:t>缺点</a:t>
                </a:r>
              </a:p>
            </p:txBody>
          </p:sp>
          <p:sp>
            <p:nvSpPr>
              <p:cNvPr id="45" name="文本框 44"/>
              <p:cNvSpPr txBox="1"/>
              <p:nvPr/>
            </p:nvSpPr>
            <p:spPr>
              <a:xfrm>
                <a:off x="11118" y="3768"/>
                <a:ext cx="8181" cy="1404"/>
              </a:xfrm>
              <a:prstGeom prst="rect">
                <a:avLst/>
              </a:prstGeom>
              <a:noFill/>
            </p:spPr>
            <p:txBody>
              <a:bodyPr wrap="square" rtlCol="0">
                <a:spAutoFit/>
              </a:bodyPr>
              <a:lstStyle/>
              <a:p>
                <a:pPr algn="l">
                  <a:lnSpc>
                    <a:spcPct val="140000"/>
                  </a:lnSpc>
                </a:pPr>
                <a:r>
                  <a:rPr lang="en-US" altLang="zh-CN" sz="16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1.</a:t>
                </a:r>
                <a:r>
                  <a:rPr lang="zh-CN" altLang="en-US" sz="16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采用文件保存数据，文件易丢失且不安全</a:t>
                </a:r>
              </a:p>
              <a:p>
                <a:pPr algn="l">
                  <a:lnSpc>
                    <a:spcPct val="140000"/>
                  </a:lnSpc>
                </a:pPr>
                <a:r>
                  <a:rPr lang="en-US" altLang="zh-CN" sz="16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2.</a:t>
                </a:r>
                <a:r>
                  <a:rPr lang="zh-CN" altLang="en-US" sz="16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功能较少</a:t>
                </a:r>
              </a:p>
              <a:p>
                <a:pPr algn="l">
                  <a:lnSpc>
                    <a:spcPct val="140000"/>
                  </a:lnSpc>
                </a:pPr>
                <a:r>
                  <a:rPr lang="en-US" altLang="zh-CN" sz="16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3.</a:t>
                </a:r>
                <a:r>
                  <a:rPr lang="zh-CN" altLang="en-US" sz="16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每次在新电脑上运行都需创建文件，比较麻烦</a:t>
                </a: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grpSp>
    </p:spTree>
    <p:custDataLst>
      <p:tags r:id="rId1"/>
    </p:custDataLst>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35"/>
          <p:cNvSpPr txBox="1"/>
          <p:nvPr/>
        </p:nvSpPr>
        <p:spPr>
          <a:xfrm>
            <a:off x="5412105" y="3983355"/>
            <a:ext cx="1303020" cy="398780"/>
          </a:xfrm>
          <a:prstGeom prst="rect">
            <a:avLst/>
          </a:prstGeom>
          <a:solidFill>
            <a:schemeClr val="bg1">
              <a:lumMod val="75000"/>
            </a:schemeClr>
          </a:solidFill>
        </p:spPr>
        <p:txBody>
          <a:bodyPr wrap="square" rtlCol="0">
            <a:spAutoFit/>
          </a:bodyPr>
          <a:lstStyle/>
          <a:p>
            <a:pPr algn="ctr"/>
            <a:r>
              <a:rPr lang="zh-CN" altLang="en-US" sz="1000">
                <a:solidFill>
                  <a:schemeClr val="bg1"/>
                </a:solidFill>
                <a:latin typeface="思源黑體 ExtraLight" panose="020B0200000000000000" charset="-120"/>
                <a:ea typeface="思源黑體 ExtraLight" panose="020B0200000000000000" charset="-120"/>
              </a:rPr>
              <a:t>汇报人：王泽玺</a:t>
            </a:r>
          </a:p>
          <a:p>
            <a:pPr algn="ctr"/>
            <a:r>
              <a:rPr lang="zh-CN" altLang="en-US" sz="1000">
                <a:solidFill>
                  <a:schemeClr val="bg1"/>
                </a:solidFill>
                <a:latin typeface="思源黑體 ExtraLight" panose="020B0200000000000000" charset="-120"/>
                <a:ea typeface="思源黑體 ExtraLight" panose="020B0200000000000000" charset="-120"/>
              </a:rPr>
              <a:t>指导教师：杨龙</a:t>
            </a:r>
          </a:p>
        </p:txBody>
      </p:sp>
      <p:cxnSp>
        <p:nvCxnSpPr>
          <p:cNvPr id="8" name="直接连接符 7"/>
          <p:cNvCxnSpPr/>
          <p:nvPr/>
        </p:nvCxnSpPr>
        <p:spPr>
          <a:xfrm flipH="1">
            <a:off x="2994025" y="4109720"/>
            <a:ext cx="226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878955" y="4109720"/>
            <a:ext cx="2307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83965" y="2030730"/>
            <a:ext cx="5402580" cy="1568450"/>
          </a:xfrm>
          <a:prstGeom prst="rect">
            <a:avLst/>
          </a:prstGeom>
          <a:noFill/>
        </p:spPr>
        <p:txBody>
          <a:bodyPr wrap="square" rtlCol="0">
            <a:spAutoFit/>
          </a:bodyPr>
          <a:lstStyle/>
          <a:p>
            <a:pPr algn="ctr"/>
            <a:r>
              <a:rPr lang="zh-CN" altLang="en-US" sz="4800"/>
              <a:t>感谢</a:t>
            </a:r>
            <a:r>
              <a:rPr lang="zh-CN" altLang="en-US" sz="4800" dirty="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聆听！</a:t>
            </a:r>
          </a:p>
          <a:p>
            <a:pPr algn="ctr"/>
            <a:r>
              <a:rPr lang="zh-CN" altLang="en-US" sz="4800" dirty="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请老师批评指正！</a:t>
            </a:r>
          </a:p>
        </p:txBody>
      </p:sp>
    </p:spTree>
    <p:custDataLst>
      <p:tags r:id="rId1"/>
    </p:custDataLst>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18765" y="4017010"/>
            <a:ext cx="1196975" cy="398780"/>
          </a:xfrm>
          <a:prstGeom prst="rect">
            <a:avLst/>
          </a:prstGeom>
          <a:noFill/>
        </p:spPr>
        <p:txBody>
          <a:bodyPr wrap="square" rtlCol="0">
            <a:spAutoFit/>
          </a:bodyPr>
          <a:lstStyle/>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03</a:t>
            </a:r>
          </a:p>
        </p:txBody>
      </p:sp>
      <p:sp>
        <p:nvSpPr>
          <p:cNvPr id="23" name="文本框 22"/>
          <p:cNvSpPr txBox="1"/>
          <p:nvPr/>
        </p:nvSpPr>
        <p:spPr>
          <a:xfrm>
            <a:off x="3315970" y="4083050"/>
            <a:ext cx="1886585" cy="275590"/>
          </a:xfrm>
          <a:prstGeom prst="rect">
            <a:avLst/>
          </a:prstGeom>
          <a:solidFill>
            <a:srgbClr val="FF0000"/>
          </a:solidFill>
        </p:spPr>
        <p:txBody>
          <a:bodyPr wrap="square" rtlCol="0">
            <a:spAutoFit/>
          </a:bodyPr>
          <a:lstStyle/>
          <a:p>
            <a:pPr algn="l"/>
            <a:r>
              <a:rPr lang="en-US" altLang="zh-CN" sz="1200" dirty="0">
                <a:solidFill>
                  <a:schemeClr val="bg1"/>
                </a:solidFill>
                <a:latin typeface="思源黑體 ExtraLight" panose="020B0200000000000000" charset="-120"/>
                <a:ea typeface="思源黑體 ExtraLight" panose="020B0200000000000000" charset="-120"/>
              </a:rPr>
              <a:t>      </a:t>
            </a:r>
            <a:r>
              <a:rPr lang="zh-CN" altLang="en-US" sz="1200" dirty="0">
                <a:solidFill>
                  <a:schemeClr val="bg1"/>
                </a:solidFill>
                <a:latin typeface="思源黑體 ExtraLight" panose="020B0200000000000000" charset="-120"/>
                <a:ea typeface="思源黑體 ExtraLight" panose="020B0200000000000000" charset="-120"/>
              </a:rPr>
              <a:t>算法复杂度分心</a:t>
            </a:r>
          </a:p>
        </p:txBody>
      </p:sp>
      <p:sp>
        <p:nvSpPr>
          <p:cNvPr id="30" name="文本框 29"/>
          <p:cNvSpPr txBox="1"/>
          <p:nvPr/>
        </p:nvSpPr>
        <p:spPr>
          <a:xfrm>
            <a:off x="3141345" y="1598930"/>
            <a:ext cx="1196975" cy="583565"/>
          </a:xfrm>
          <a:prstGeom prst="rect">
            <a:avLst/>
          </a:prstGeom>
          <a:noFill/>
        </p:spPr>
        <p:txBody>
          <a:bodyPr wrap="square" rtlCol="0">
            <a:spAutoFit/>
          </a:bodyPr>
          <a:lstStyle/>
          <a:p>
            <a:pPr algn="l"/>
            <a:r>
              <a:rPr lang="zh-CN" altLang="en-US" sz="3200">
                <a:solidFill>
                  <a:schemeClr val="tx1">
                    <a:lumMod val="85000"/>
                    <a:lumOff val="15000"/>
                  </a:schemeClr>
                </a:solidFill>
                <a:latin typeface="思源黑體 ExtraLight" panose="020B0200000000000000" charset="-120"/>
                <a:ea typeface="思源黑體 ExtraLight" panose="020B0200000000000000" charset="-120"/>
              </a:rPr>
              <a:t>目录</a:t>
            </a:r>
          </a:p>
        </p:txBody>
      </p:sp>
      <p:sp>
        <p:nvSpPr>
          <p:cNvPr id="32" name="文本框 31"/>
          <p:cNvSpPr txBox="1"/>
          <p:nvPr/>
        </p:nvSpPr>
        <p:spPr>
          <a:xfrm>
            <a:off x="6447155" y="2430780"/>
            <a:ext cx="1196975" cy="398780"/>
          </a:xfrm>
          <a:prstGeom prst="rect">
            <a:avLst/>
          </a:prstGeom>
          <a:noFill/>
        </p:spPr>
        <p:txBody>
          <a:bodyPr wrap="square" rtlCol="0">
            <a:spAutoFit/>
          </a:bodyPr>
          <a:lstStyle/>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02</a:t>
            </a:r>
          </a:p>
        </p:txBody>
      </p:sp>
      <p:sp>
        <p:nvSpPr>
          <p:cNvPr id="37" name="文本框 36"/>
          <p:cNvSpPr txBox="1"/>
          <p:nvPr/>
        </p:nvSpPr>
        <p:spPr>
          <a:xfrm>
            <a:off x="6944360" y="2529840"/>
            <a:ext cx="1886585" cy="275590"/>
          </a:xfrm>
          <a:prstGeom prst="rect">
            <a:avLst/>
          </a:prstGeom>
          <a:solidFill>
            <a:srgbClr val="FF0000"/>
          </a:solidFill>
        </p:spPr>
        <p:txBody>
          <a:bodyPr wrap="square" rtlCol="0">
            <a:spAutoFit/>
          </a:bodyPr>
          <a:lstStyle/>
          <a:p>
            <a:pPr algn="l"/>
            <a:r>
              <a:rPr lang="en-US" altLang="zh-CN" sz="1200" dirty="0">
                <a:solidFill>
                  <a:schemeClr val="bg1"/>
                </a:solidFill>
                <a:latin typeface="思源黑體 ExtraLight" panose="020B0200000000000000" charset="-120"/>
                <a:ea typeface="思源黑體 ExtraLight" panose="020B0200000000000000" charset="-120"/>
                <a:cs typeface="Poppins SemiBold" charset="0"/>
                <a:sym typeface="+mn-ea"/>
              </a:rPr>
              <a:t>      </a:t>
            </a:r>
            <a:r>
              <a:rPr lang="zh-CN" altLang="en-US" sz="1200" dirty="0">
                <a:solidFill>
                  <a:schemeClr val="bg1"/>
                </a:solidFill>
                <a:latin typeface="思源黑體 ExtraLight" panose="020B0200000000000000" charset="-120"/>
                <a:ea typeface="思源黑體 ExtraLight" panose="020B0200000000000000" charset="-120"/>
                <a:cs typeface="Poppins SemiBold" charset="0"/>
                <a:sym typeface="+mn-ea"/>
              </a:rPr>
              <a:t>算法设计</a:t>
            </a:r>
          </a:p>
        </p:txBody>
      </p:sp>
      <p:pic>
        <p:nvPicPr>
          <p:cNvPr id="44" name="图片 43" descr="气泡图"/>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2800" y="4120515"/>
            <a:ext cx="200660" cy="200660"/>
          </a:xfrm>
          <a:prstGeom prst="rect">
            <a:avLst/>
          </a:prstGeom>
        </p:spPr>
      </p:pic>
      <p:pic>
        <p:nvPicPr>
          <p:cNvPr id="45" name="图片 44" descr="气泡图"/>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9285" y="2529840"/>
            <a:ext cx="200660" cy="200660"/>
          </a:xfrm>
          <a:prstGeom prst="rect">
            <a:avLst/>
          </a:prstGeom>
        </p:spPr>
      </p:pic>
      <p:sp>
        <p:nvSpPr>
          <p:cNvPr id="21" name="文本框 20">
            <a:extLst>
              <a:ext uri="{FF2B5EF4-FFF2-40B4-BE49-F238E27FC236}">
                <a16:creationId xmlns:a16="http://schemas.microsoft.com/office/drawing/2014/main" id="{2F37D8E2-C70C-4A43-BBA2-7CF08C80748F}"/>
              </a:ext>
            </a:extLst>
          </p:cNvPr>
          <p:cNvSpPr txBox="1"/>
          <p:nvPr/>
        </p:nvSpPr>
        <p:spPr>
          <a:xfrm>
            <a:off x="2818765" y="2433320"/>
            <a:ext cx="1196975" cy="398780"/>
          </a:xfrm>
          <a:prstGeom prst="rect">
            <a:avLst/>
          </a:prstGeom>
          <a:noFill/>
        </p:spPr>
        <p:txBody>
          <a:bodyPr wrap="square" rtlCol="0">
            <a:spAutoFit/>
          </a:bodyPr>
          <a:lstStyle/>
          <a:p>
            <a:pPr algn="l"/>
            <a:r>
              <a:rPr lang="en-US" altLang="zh-CN" sz="2000" dirty="0">
                <a:solidFill>
                  <a:schemeClr val="tx1">
                    <a:lumMod val="85000"/>
                    <a:lumOff val="15000"/>
                  </a:schemeClr>
                </a:solidFill>
                <a:latin typeface="思源黑體 ExtraLight" panose="020B0200000000000000" charset="-120"/>
                <a:ea typeface="思源黑體 ExtraLight" panose="020B0200000000000000" charset="-120"/>
              </a:rPr>
              <a:t>01</a:t>
            </a:r>
          </a:p>
        </p:txBody>
      </p:sp>
      <p:sp>
        <p:nvSpPr>
          <p:cNvPr id="22" name="文本框 21">
            <a:extLst>
              <a:ext uri="{FF2B5EF4-FFF2-40B4-BE49-F238E27FC236}">
                <a16:creationId xmlns:a16="http://schemas.microsoft.com/office/drawing/2014/main" id="{8DFEA2EF-5E86-475A-9582-EF0A9BC80840}"/>
              </a:ext>
            </a:extLst>
          </p:cNvPr>
          <p:cNvSpPr txBox="1"/>
          <p:nvPr/>
        </p:nvSpPr>
        <p:spPr>
          <a:xfrm>
            <a:off x="3315970" y="2499360"/>
            <a:ext cx="1886585" cy="275590"/>
          </a:xfrm>
          <a:prstGeom prst="rect">
            <a:avLst/>
          </a:prstGeom>
          <a:solidFill>
            <a:srgbClr val="FF0000"/>
          </a:solidFill>
        </p:spPr>
        <p:txBody>
          <a:bodyPr wrap="square" rtlCol="0">
            <a:spAutoFit/>
          </a:bodyPr>
          <a:lstStyle/>
          <a:p>
            <a:pPr algn="l"/>
            <a:r>
              <a:rPr lang="en-US" altLang="zh-CN" sz="1200" dirty="0">
                <a:solidFill>
                  <a:schemeClr val="bg1"/>
                </a:solidFill>
                <a:latin typeface="思源黑體 ExtraLight" panose="020B0200000000000000" charset="-120"/>
                <a:ea typeface="思源黑體 ExtraLight" panose="020B0200000000000000" charset="-120"/>
              </a:rPr>
              <a:t>      </a:t>
            </a:r>
            <a:r>
              <a:rPr lang="zh-CN" altLang="en-US" sz="1200" dirty="0">
                <a:solidFill>
                  <a:schemeClr val="bg1"/>
                </a:solidFill>
                <a:latin typeface="思源黑體 ExtraLight" panose="020B0200000000000000" charset="-120"/>
                <a:ea typeface="思源黑體 ExtraLight" panose="020B0200000000000000" charset="-120"/>
              </a:rPr>
              <a:t>问题描述与问题理解</a:t>
            </a:r>
          </a:p>
        </p:txBody>
      </p:sp>
      <p:pic>
        <p:nvPicPr>
          <p:cNvPr id="24" name="图片 43" descr="气泡图">
            <a:extLst>
              <a:ext uri="{FF2B5EF4-FFF2-40B4-BE49-F238E27FC236}">
                <a16:creationId xmlns:a16="http://schemas.microsoft.com/office/drawing/2014/main" id="{2D0E546A-1B05-46BC-958B-155A79AFC1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2800" y="2536825"/>
            <a:ext cx="200660" cy="200660"/>
          </a:xfrm>
          <a:prstGeom prst="rect">
            <a:avLst/>
          </a:prstGeom>
        </p:spPr>
      </p:pic>
      <p:sp>
        <p:nvSpPr>
          <p:cNvPr id="25" name="文本框 24">
            <a:extLst>
              <a:ext uri="{FF2B5EF4-FFF2-40B4-BE49-F238E27FC236}">
                <a16:creationId xmlns:a16="http://schemas.microsoft.com/office/drawing/2014/main" id="{62DF4265-081A-4EBB-8841-79AE27294614}"/>
              </a:ext>
            </a:extLst>
          </p:cNvPr>
          <p:cNvSpPr txBox="1"/>
          <p:nvPr/>
        </p:nvSpPr>
        <p:spPr>
          <a:xfrm>
            <a:off x="6447155" y="3960495"/>
            <a:ext cx="1196975" cy="398780"/>
          </a:xfrm>
          <a:prstGeom prst="rect">
            <a:avLst/>
          </a:prstGeom>
          <a:noFill/>
        </p:spPr>
        <p:txBody>
          <a:bodyPr wrap="square" rtlCol="0">
            <a:spAutoFit/>
          </a:bodyPr>
          <a:lstStyle/>
          <a:p>
            <a:pPr algn="l"/>
            <a:r>
              <a:rPr lang="en-US" altLang="zh-CN" sz="2000" dirty="0">
                <a:solidFill>
                  <a:schemeClr val="tx1">
                    <a:lumMod val="85000"/>
                    <a:lumOff val="15000"/>
                  </a:schemeClr>
                </a:solidFill>
                <a:latin typeface="思源黑體 ExtraLight" panose="020B0200000000000000" charset="-120"/>
                <a:ea typeface="思源黑體 ExtraLight" panose="020B0200000000000000" charset="-120"/>
              </a:rPr>
              <a:t>04</a:t>
            </a:r>
          </a:p>
        </p:txBody>
      </p:sp>
      <p:sp>
        <p:nvSpPr>
          <p:cNvPr id="26" name="文本框 25">
            <a:extLst>
              <a:ext uri="{FF2B5EF4-FFF2-40B4-BE49-F238E27FC236}">
                <a16:creationId xmlns:a16="http://schemas.microsoft.com/office/drawing/2014/main" id="{2E795771-EC9F-46E8-880E-6870D6C594D7}"/>
              </a:ext>
            </a:extLst>
          </p:cNvPr>
          <p:cNvSpPr txBox="1"/>
          <p:nvPr/>
        </p:nvSpPr>
        <p:spPr>
          <a:xfrm>
            <a:off x="6944360" y="4026535"/>
            <a:ext cx="1886585" cy="275590"/>
          </a:xfrm>
          <a:prstGeom prst="rect">
            <a:avLst/>
          </a:prstGeom>
          <a:solidFill>
            <a:srgbClr val="FF0000"/>
          </a:solidFill>
        </p:spPr>
        <p:txBody>
          <a:bodyPr wrap="square" rtlCol="0">
            <a:spAutoFit/>
          </a:bodyPr>
          <a:lstStyle/>
          <a:p>
            <a:pPr algn="l"/>
            <a:r>
              <a:rPr lang="en-US" altLang="zh-CN" sz="1200" dirty="0">
                <a:solidFill>
                  <a:schemeClr val="bg1"/>
                </a:solidFill>
                <a:latin typeface="思源黑體 ExtraLight" panose="020B0200000000000000" charset="-120"/>
                <a:ea typeface="思源黑體 ExtraLight" panose="020B0200000000000000" charset="-120"/>
              </a:rPr>
              <a:t>      </a:t>
            </a:r>
            <a:r>
              <a:rPr lang="zh-CN" altLang="en-US" sz="1200" dirty="0">
                <a:solidFill>
                  <a:schemeClr val="bg1"/>
                </a:solidFill>
                <a:latin typeface="思源黑體 ExtraLight" panose="020B0200000000000000" charset="-120"/>
                <a:ea typeface="思源黑體 ExtraLight" panose="020B0200000000000000" charset="-120"/>
              </a:rPr>
              <a:t>运行演示</a:t>
            </a:r>
          </a:p>
        </p:txBody>
      </p:sp>
      <p:pic>
        <p:nvPicPr>
          <p:cNvPr id="27" name="图片 43" descr="气泡图">
            <a:extLst>
              <a:ext uri="{FF2B5EF4-FFF2-40B4-BE49-F238E27FC236}">
                <a16:creationId xmlns:a16="http://schemas.microsoft.com/office/drawing/2014/main" id="{DDB47E0F-5D00-4860-B9BE-5810C33DEB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81190" y="4064000"/>
            <a:ext cx="200660" cy="200660"/>
          </a:xfrm>
          <a:prstGeom prst="rect">
            <a:avLst/>
          </a:prstGeom>
        </p:spPr>
      </p:pic>
    </p:spTree>
    <p:custDataLst>
      <p:tags r:id="rId1"/>
    </p:custDataLst>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01</a:t>
            </a:r>
          </a:p>
        </p:txBody>
      </p:sp>
      <p:grpSp>
        <p:nvGrpSpPr>
          <p:cNvPr id="9" name="组合 8"/>
          <p:cNvGrpSpPr/>
          <p:nvPr/>
        </p:nvGrpSpPr>
        <p:grpSpPr>
          <a:xfrm>
            <a:off x="4000500" y="2339340"/>
            <a:ext cx="5076190" cy="1164590"/>
            <a:chOff x="6300" y="3684"/>
            <a:chExt cx="7994"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6150" cy="921"/>
            </a:xfrm>
            <a:prstGeom prst="rect">
              <a:avLst/>
            </a:prstGeom>
            <a:noFill/>
          </p:spPr>
          <p:txBody>
            <a:bodyPr wrap="square" rtlCol="0">
              <a:spAutoFit/>
            </a:bodyPr>
            <a:lstStyle/>
            <a:p>
              <a:pPr algn="l"/>
              <a:r>
                <a:rPr lang="zh-CN" altLang="en-US" sz="3200" dirty="0">
                  <a:latin typeface="思源黑体 Light" panose="020B0300000000000000" charset="-122"/>
                  <a:ea typeface="思源黑体 Light" panose="020B0300000000000000" charset="-122"/>
                </a:rPr>
                <a:t>问题描述与问题理解</a:t>
              </a:r>
            </a:p>
          </p:txBody>
        </p:sp>
      </p:grpSp>
    </p:spTree>
    <p:custDataLst>
      <p:tags r:id="rId1"/>
    </p:custDataLst>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47420" y="334328"/>
            <a:ext cx="2122170"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问题描述与问题理解</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19AB6EE3-69E4-488D-B2AA-A12A5DDBA6FF}"/>
              </a:ext>
            </a:extLst>
          </p:cNvPr>
          <p:cNvSpPr txBox="1"/>
          <p:nvPr/>
        </p:nvSpPr>
        <p:spPr>
          <a:xfrm>
            <a:off x="10183495" y="390088"/>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农场灌溉问题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sp>
        <p:nvSpPr>
          <p:cNvPr id="16" name="文本框 15">
            <a:extLst>
              <a:ext uri="{FF2B5EF4-FFF2-40B4-BE49-F238E27FC236}">
                <a16:creationId xmlns:a16="http://schemas.microsoft.com/office/drawing/2014/main" id="{DEA39D1A-D2C6-49A2-8B26-64665FBA8334}"/>
              </a:ext>
            </a:extLst>
          </p:cNvPr>
          <p:cNvSpPr txBox="1"/>
          <p:nvPr/>
        </p:nvSpPr>
        <p:spPr>
          <a:xfrm>
            <a:off x="724619" y="1431986"/>
            <a:ext cx="4925683" cy="1938992"/>
          </a:xfrm>
          <a:prstGeom prst="rect">
            <a:avLst/>
          </a:prstGeom>
          <a:noFill/>
        </p:spPr>
        <p:txBody>
          <a:bodyPr wrap="square" rtlCol="0">
            <a:spAutoFit/>
          </a:bodyPr>
          <a:lstStyle/>
          <a:p>
            <a:r>
              <a:rPr lang="zh-CN" altLang="en-US" sz="1200" kern="100" dirty="0">
                <a:ea typeface="宋体" panose="02010600030101010101" pitchFamily="2" charset="-122"/>
                <a:cs typeface="Times New Roman" panose="02020603050405020304" pitchFamily="18" charset="0"/>
              </a:rPr>
              <a:t>问题描述：</a:t>
            </a:r>
            <a:endParaRPr lang="en-US" altLang="zh-CN" sz="1200" kern="100" dirty="0">
              <a:ea typeface="宋体" panose="02010600030101010101" pitchFamily="2" charset="-122"/>
              <a:cs typeface="Times New Roman" panose="02020603050405020304" pitchFamily="18" charset="0"/>
            </a:endParaRPr>
          </a:p>
          <a:p>
            <a:r>
              <a:rPr lang="zh-CN" altLang="zh-CN" sz="1200" kern="100" dirty="0">
                <a:effectLst/>
                <a:ea typeface="宋体" panose="02010600030101010101" pitchFamily="2" charset="-122"/>
                <a:cs typeface="Times New Roman" panose="02020603050405020304" pitchFamily="18" charset="0"/>
              </a:rPr>
              <a:t>一农场由图所示的十一种小方块组成，蓝色线条为灌溉渠。若相邻两块的灌溉渠相连则只需一口水井灌溉。方块类型与示例如</a:t>
            </a:r>
            <a:r>
              <a:rPr lang="zh-CN" altLang="en-US" sz="1200" kern="100" dirty="0">
                <a:effectLst/>
                <a:ea typeface="宋体" panose="02010600030101010101" pitchFamily="2" charset="-122"/>
                <a:cs typeface="Times New Roman" panose="02020603050405020304" pitchFamily="18" charset="0"/>
              </a:rPr>
              <a:t>左图</a:t>
            </a:r>
            <a:r>
              <a:rPr lang="zh-CN" altLang="zh-CN" sz="1200" kern="100" dirty="0">
                <a:effectLst/>
                <a:ea typeface="宋体" panose="02010600030101010101" pitchFamily="2" charset="-122"/>
                <a:cs typeface="Times New Roman" panose="02020603050405020304" pitchFamily="18" charset="0"/>
              </a:rPr>
              <a:t>所示</a:t>
            </a:r>
            <a:endParaRPr lang="en-US" altLang="zh-CN" sz="1200" kern="100" dirty="0">
              <a:effectLst/>
              <a:ea typeface="宋体" panose="02010600030101010101" pitchFamily="2" charset="-122"/>
              <a:cs typeface="Times New Roman" panose="02020603050405020304" pitchFamily="18" charset="0"/>
            </a:endParaRPr>
          </a:p>
          <a:p>
            <a:endParaRPr lang="en-US" altLang="zh-CN" sz="1200" kern="100" dirty="0">
              <a:ea typeface="宋体" panose="02010600030101010101" pitchFamily="2" charset="-122"/>
              <a:cs typeface="Times New Roman" panose="02020603050405020304" pitchFamily="18" charset="0"/>
            </a:endParaRPr>
          </a:p>
          <a:p>
            <a:r>
              <a:rPr lang="zh-CN" altLang="en-US" sz="1200" kern="100" dirty="0">
                <a:ea typeface="宋体" panose="02010600030101010101" pitchFamily="2" charset="-122"/>
                <a:cs typeface="Times New Roman" panose="02020603050405020304" pitchFamily="18" charset="0"/>
              </a:rPr>
              <a:t>要求：</a:t>
            </a:r>
            <a:endParaRPr lang="en-US" altLang="zh-CN" sz="1200" kern="100" dirty="0">
              <a:ea typeface="宋体" panose="02010600030101010101" pitchFamily="2" charset="-122"/>
              <a:cs typeface="Times New Roman" panose="02020603050405020304" pitchFamily="18" charset="0"/>
            </a:endParaRPr>
          </a:p>
          <a:p>
            <a:pPr indent="266700" algn="just"/>
            <a:r>
              <a:rPr lang="zh-CN" altLang="zh-CN" sz="1200" kern="100" dirty="0">
                <a:effectLst/>
                <a:latin typeface="Times New Roman" panose="02020603050405020304" pitchFamily="18" charset="0"/>
                <a:ea typeface="宋体" panose="02010600030101010101" pitchFamily="2" charset="-122"/>
              </a:rPr>
              <a:t>输入：</a:t>
            </a:r>
          </a:p>
          <a:p>
            <a:pPr indent="266700" algn="just"/>
            <a:r>
              <a:rPr lang="zh-CN" altLang="zh-CN" sz="1200" kern="100" dirty="0">
                <a:effectLst/>
                <a:latin typeface="Times New Roman" panose="02020603050405020304" pitchFamily="18" charset="0"/>
                <a:ea typeface="宋体" panose="02010600030101010101" pitchFamily="2" charset="-122"/>
              </a:rPr>
              <a:t>给出若干由字母表示的最大不超过</a:t>
            </a:r>
            <a:r>
              <a:rPr lang="en-US" altLang="zh-CN" sz="1200" kern="100" dirty="0">
                <a:effectLst/>
                <a:latin typeface="Times New Roman" panose="02020603050405020304" pitchFamily="18" charset="0"/>
                <a:ea typeface="宋体" panose="02010600030101010101" pitchFamily="2" charset="-122"/>
              </a:rPr>
              <a:t>50×50</a:t>
            </a:r>
            <a:r>
              <a:rPr lang="zh-CN" altLang="zh-CN" sz="1200" kern="100" dirty="0">
                <a:effectLst/>
                <a:latin typeface="Times New Roman" panose="02020603050405020304" pitchFamily="18" charset="0"/>
                <a:ea typeface="宋体" panose="02010600030101010101" pitchFamily="2" charset="-122"/>
              </a:rPr>
              <a:t>具体由</a:t>
            </a:r>
            <a:r>
              <a:rPr lang="en-US" altLang="zh-CN" sz="1200" kern="100" dirty="0">
                <a:effectLst/>
                <a:latin typeface="Times New Roman" panose="02020603050405020304" pitchFamily="18" charset="0"/>
                <a:ea typeface="宋体" panose="02010600030101010101" pitchFamily="2" charset="-122"/>
              </a:rPr>
              <a:t>(m</a:t>
            </a:r>
            <a:r>
              <a:rPr lang="zh-CN" altLang="zh-CN" sz="1200" kern="100" dirty="0">
                <a:effectLst/>
                <a:latin typeface="Times New Roman" panose="02020603050405020304" pitchFamily="18" charset="0"/>
                <a:ea typeface="宋体" panose="02010600030101010101" pitchFamily="2" charset="-122"/>
              </a:rPr>
              <a:t>，</a:t>
            </a:r>
            <a:r>
              <a:rPr lang="en-US" altLang="zh-CN" sz="1200" kern="100" dirty="0">
                <a:effectLst/>
                <a:latin typeface="Times New Roman" panose="02020603050405020304" pitchFamily="18" charset="0"/>
                <a:ea typeface="宋体" panose="02010600030101010101" pitchFamily="2" charset="-122"/>
              </a:rPr>
              <a:t>n)</a:t>
            </a:r>
            <a:r>
              <a:rPr lang="zh-CN" altLang="zh-CN" sz="1200" kern="100" dirty="0">
                <a:effectLst/>
                <a:latin typeface="Times New Roman" panose="02020603050405020304" pitchFamily="18" charset="0"/>
                <a:ea typeface="宋体" panose="02010600030101010101" pitchFamily="2" charset="-122"/>
              </a:rPr>
              <a:t>表示的农场图</a:t>
            </a:r>
          </a:p>
          <a:p>
            <a:pPr indent="266700" algn="just"/>
            <a:r>
              <a:rPr lang="zh-CN" altLang="zh-CN" sz="1200" kern="100" dirty="0">
                <a:effectLst/>
                <a:latin typeface="Times New Roman" panose="02020603050405020304" pitchFamily="18" charset="0"/>
                <a:ea typeface="宋体" panose="02010600030101010101" pitchFamily="2" charset="-122"/>
              </a:rPr>
              <a:t>输出：</a:t>
            </a:r>
            <a:r>
              <a:rPr lang="zh-CN" altLang="zh-CN" sz="1200" kern="100" dirty="0">
                <a:effectLst/>
                <a:ea typeface="宋体" panose="02010600030101010101" pitchFamily="2" charset="-122"/>
                <a:cs typeface="Times New Roman" panose="02020603050405020304" pitchFamily="18" charset="0"/>
              </a:rPr>
              <a:t>编程求出最小需要打的井数。每个测例的输出占一行。当</a:t>
            </a:r>
            <a:r>
              <a:rPr lang="en-US" altLang="zh-CN" sz="1200" kern="100" dirty="0">
                <a:effectLst/>
                <a:ea typeface="宋体" panose="02010600030101010101" pitchFamily="2" charset="-122"/>
                <a:cs typeface="Times New Roman" panose="02020603050405020304" pitchFamily="18" charset="0"/>
              </a:rPr>
              <a:t>M=N=-1</a:t>
            </a:r>
            <a:r>
              <a:rPr lang="zh-CN" altLang="zh-CN" sz="1200" kern="100" dirty="0">
                <a:effectLst/>
                <a:ea typeface="宋体" panose="02010600030101010101" pitchFamily="2" charset="-122"/>
                <a:cs typeface="Times New Roman" panose="02020603050405020304" pitchFamily="18" charset="0"/>
              </a:rPr>
              <a:t>时结束程序</a:t>
            </a:r>
            <a:endParaRPr lang="zh-CN" altLang="en-US" sz="1200" dirty="0"/>
          </a:p>
        </p:txBody>
      </p:sp>
      <p:pic>
        <p:nvPicPr>
          <p:cNvPr id="1031" name="Picture 7">
            <a:extLst>
              <a:ext uri="{FF2B5EF4-FFF2-40B4-BE49-F238E27FC236}">
                <a16:creationId xmlns:a16="http://schemas.microsoft.com/office/drawing/2014/main" id="{690C5AD6-C134-474A-9C8F-94CCCC52E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302" y="1488537"/>
            <a:ext cx="4427537"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文本框 80">
            <a:extLst>
              <a:ext uri="{FF2B5EF4-FFF2-40B4-BE49-F238E27FC236}">
                <a16:creationId xmlns:a16="http://schemas.microsoft.com/office/drawing/2014/main" id="{8BAD9F49-2C60-4AD5-8C90-2C10AEAB4B2B}"/>
              </a:ext>
            </a:extLst>
          </p:cNvPr>
          <p:cNvSpPr txBox="1"/>
          <p:nvPr/>
        </p:nvSpPr>
        <p:spPr>
          <a:xfrm>
            <a:off x="724619" y="3815367"/>
            <a:ext cx="4925683" cy="1200329"/>
          </a:xfrm>
          <a:prstGeom prst="rect">
            <a:avLst/>
          </a:prstGeom>
          <a:noFill/>
        </p:spPr>
        <p:txBody>
          <a:bodyPr wrap="square" rtlCol="0">
            <a:spAutoFit/>
          </a:bodyPr>
          <a:lstStyle/>
          <a:p>
            <a:r>
              <a:rPr lang="zh-CN" altLang="en-US" sz="1200" kern="100" dirty="0">
                <a:ea typeface="宋体" panose="02010600030101010101" pitchFamily="2" charset="-122"/>
                <a:cs typeface="Times New Roman" panose="02020603050405020304" pitchFamily="18" charset="0"/>
              </a:rPr>
              <a:t>问题理解：</a:t>
            </a:r>
            <a:endParaRPr lang="en-US" altLang="zh-CN" sz="1200" kern="100" dirty="0">
              <a:ea typeface="宋体" panose="02010600030101010101" pitchFamily="2" charset="-122"/>
              <a:cs typeface="Times New Roman" panose="02020603050405020304" pitchFamily="18" charset="0"/>
            </a:endParaRPr>
          </a:p>
          <a:p>
            <a:r>
              <a:rPr lang="zh-CN" altLang="en-US" sz="1200" kern="100" dirty="0">
                <a:ea typeface="宋体" panose="02010600030101010101" pitchFamily="2" charset="-122"/>
                <a:cs typeface="Times New Roman" panose="02020603050405020304" pitchFamily="18" charset="0"/>
              </a:rPr>
              <a:t>每个方块上的有灌溉渠，如果块与块之间的灌溉渠可以连通，这两个块就只用修建一个水井。所以只需要对每个方块的上下左右四个方向是否含有灌溉渠进行标记，再进行</a:t>
            </a:r>
            <a:r>
              <a:rPr lang="en-US" altLang="zh-CN" sz="1200" kern="100" dirty="0" err="1">
                <a:ea typeface="宋体" panose="02010600030101010101" pitchFamily="2" charset="-122"/>
                <a:cs typeface="Times New Roman" panose="02020603050405020304" pitchFamily="18" charset="0"/>
              </a:rPr>
              <a:t>dfs</a:t>
            </a:r>
            <a:r>
              <a:rPr lang="zh-CN" altLang="en-US" sz="1200" kern="100" dirty="0">
                <a:ea typeface="宋体" panose="02010600030101010101" pitchFamily="2" charset="-122"/>
                <a:cs typeface="Times New Roman" panose="02020603050405020304" pitchFamily="18" charset="0"/>
              </a:rPr>
              <a:t>只有灌溉渠连通的方块之间才能进行扩展。所以每一次</a:t>
            </a:r>
            <a:r>
              <a:rPr lang="en-US" altLang="zh-CN" sz="1200" kern="100" dirty="0" err="1">
                <a:ea typeface="宋体" panose="02010600030101010101" pitchFamily="2" charset="-122"/>
                <a:cs typeface="Times New Roman" panose="02020603050405020304" pitchFamily="18" charset="0"/>
              </a:rPr>
              <a:t>dfs</a:t>
            </a:r>
            <a:r>
              <a:rPr lang="zh-CN" altLang="en-US" sz="1200" kern="100" dirty="0">
                <a:ea typeface="宋体" panose="02010600030101010101" pitchFamily="2" charset="-122"/>
                <a:cs typeface="Times New Roman" panose="02020603050405020304" pitchFamily="18" charset="0"/>
              </a:rPr>
              <a:t>就会将可以连通的一个子集找出来。遍历所有结点，就可以得到需要修建的井的个数。</a:t>
            </a:r>
            <a:endParaRPr lang="en-US" altLang="zh-CN" sz="1200" kern="100" dirty="0">
              <a:ea typeface="宋体" panose="02010600030101010101" pitchFamily="2" charset="-122"/>
              <a:cs typeface="Times New Roman" panose="02020603050405020304" pitchFamily="18" charset="0"/>
            </a:endParaRPr>
          </a:p>
        </p:txBody>
      </p:sp>
    </p:spTree>
    <p:custDataLst>
      <p:tags r:id="rId1"/>
    </p:custDataLst>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47420" y="334328"/>
            <a:ext cx="2122170"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问题描述与问题理解</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19AB6EE3-69E4-488D-B2AA-A12A5DDBA6FF}"/>
              </a:ext>
            </a:extLst>
          </p:cNvPr>
          <p:cNvSpPr txBox="1"/>
          <p:nvPr/>
        </p:nvSpPr>
        <p:spPr>
          <a:xfrm>
            <a:off x="947420" y="681138"/>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序列模式挖掘问题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sp>
        <p:nvSpPr>
          <p:cNvPr id="81" name="文本框 80">
            <a:extLst>
              <a:ext uri="{FF2B5EF4-FFF2-40B4-BE49-F238E27FC236}">
                <a16:creationId xmlns:a16="http://schemas.microsoft.com/office/drawing/2014/main" id="{8BAD9F49-2C60-4AD5-8C90-2C10AEAB4B2B}"/>
              </a:ext>
            </a:extLst>
          </p:cNvPr>
          <p:cNvSpPr txBox="1"/>
          <p:nvPr/>
        </p:nvSpPr>
        <p:spPr>
          <a:xfrm>
            <a:off x="724619" y="3815367"/>
            <a:ext cx="4925683" cy="2123658"/>
          </a:xfrm>
          <a:prstGeom prst="rect">
            <a:avLst/>
          </a:prstGeom>
          <a:noFill/>
        </p:spPr>
        <p:txBody>
          <a:bodyPr wrap="square" rtlCol="0">
            <a:spAutoFit/>
          </a:bodyPr>
          <a:lstStyle/>
          <a:p>
            <a:r>
              <a:rPr lang="zh-CN" altLang="en-US" sz="1200" kern="100" dirty="0">
                <a:ea typeface="宋体" panose="02010600030101010101" pitchFamily="2" charset="-122"/>
                <a:cs typeface="Times New Roman" panose="02020603050405020304" pitchFamily="18" charset="0"/>
              </a:rPr>
              <a:t>问题理解：</a:t>
            </a:r>
            <a:endParaRPr lang="en-US" altLang="zh-CN" sz="1200" kern="100" dirty="0">
              <a:ea typeface="宋体" panose="02010600030101010101" pitchFamily="2" charset="-122"/>
              <a:cs typeface="Times New Roman" panose="02020603050405020304" pitchFamily="18" charset="0"/>
            </a:endParaRPr>
          </a:p>
          <a:p>
            <a:r>
              <a:rPr lang="zh-CN" altLang="en-US" sz="1200" kern="100" dirty="0">
                <a:ea typeface="宋体" panose="02010600030101010101" pitchFamily="2" charset="-122"/>
                <a:cs typeface="Times New Roman" panose="02020603050405020304" pitchFamily="18" charset="0"/>
              </a:rPr>
              <a:t>使用</a:t>
            </a:r>
            <a:r>
              <a:rPr lang="en-US" altLang="zh-CN" sz="1200" kern="100" dirty="0" err="1">
                <a:ea typeface="宋体" panose="02010600030101010101" pitchFamily="2" charset="-122"/>
                <a:cs typeface="Times New Roman" panose="02020603050405020304" pitchFamily="18" charset="0"/>
              </a:rPr>
              <a:t>Apriori</a:t>
            </a:r>
            <a:r>
              <a:rPr lang="zh-CN" altLang="en-US" sz="1200" kern="100" dirty="0">
                <a:ea typeface="宋体" panose="02010600030101010101" pitchFamily="2" charset="-122"/>
                <a:cs typeface="Times New Roman" panose="02020603050405020304" pitchFamily="18" charset="0"/>
              </a:rPr>
              <a:t>算法对问题该问题进行求解，将源数据集转化为，</a:t>
            </a:r>
            <a:r>
              <a:rPr lang="en-US" altLang="zh-CN" sz="1200" kern="100" dirty="0" err="1">
                <a:ea typeface="宋体" panose="02010600030101010101" pitchFamily="2" charset="-122"/>
                <a:cs typeface="Times New Roman" panose="02020603050405020304" pitchFamily="18" charset="0"/>
              </a:rPr>
              <a:t>Aprioir</a:t>
            </a:r>
            <a:r>
              <a:rPr lang="zh-CN" altLang="en-US" sz="1200" kern="100" dirty="0">
                <a:ea typeface="宋体" panose="02010600030101010101" pitchFamily="2" charset="-122"/>
                <a:cs typeface="Times New Roman" panose="02020603050405020304" pitchFamily="18" charset="0"/>
              </a:rPr>
              <a:t>算法支持的格式，如图</a:t>
            </a:r>
            <a:r>
              <a:rPr lang="en-US" altLang="zh-CN" sz="1200" kern="100" dirty="0">
                <a:ea typeface="宋体" panose="02010600030101010101" pitchFamily="2" charset="-122"/>
                <a:cs typeface="Times New Roman" panose="02020603050405020304" pitchFamily="18" charset="0"/>
              </a:rPr>
              <a:t>2</a:t>
            </a:r>
            <a:r>
              <a:rPr lang="zh-CN" altLang="en-US" sz="1200" kern="100" dirty="0">
                <a:ea typeface="宋体" panose="02010600030101010101" pitchFamily="2" charset="-122"/>
                <a:cs typeface="Times New Roman" panose="02020603050405020304" pitchFamily="18" charset="0"/>
              </a:rPr>
              <a:t>所示。</a:t>
            </a:r>
            <a:endParaRPr lang="en-US" altLang="zh-CN" sz="1200" kern="100" dirty="0">
              <a:ea typeface="宋体" panose="02010600030101010101" pitchFamily="2" charset="-122"/>
              <a:cs typeface="Times New Roman" panose="02020603050405020304" pitchFamily="18" charset="0"/>
            </a:endParaRPr>
          </a:p>
          <a:p>
            <a:r>
              <a:rPr lang="en-US" altLang="zh-CN" sz="1200" kern="100" dirty="0" err="1">
                <a:ea typeface="宋体" panose="02010600030101010101" pitchFamily="2" charset="-122"/>
                <a:cs typeface="Times New Roman" panose="02020603050405020304" pitchFamily="18" charset="0"/>
              </a:rPr>
              <a:t>Aprioir</a:t>
            </a:r>
            <a:r>
              <a:rPr lang="zh-CN" altLang="en-US" sz="1200" kern="100" dirty="0">
                <a:ea typeface="宋体" panose="02010600030101010101" pitchFamily="2" charset="-122"/>
                <a:cs typeface="Times New Roman" panose="02020603050405020304" pitchFamily="18" charset="0"/>
              </a:rPr>
              <a:t>算法用于解决大规模数据集的关联分析问题，</a:t>
            </a:r>
            <a:r>
              <a:rPr lang="en-US" altLang="zh-CN" sz="1200" kern="100" dirty="0" err="1">
                <a:ea typeface="宋体" panose="02010600030101010101" pitchFamily="2" charset="-122"/>
                <a:cs typeface="Times New Roman" panose="02020603050405020304" pitchFamily="18" charset="0"/>
              </a:rPr>
              <a:t>Apriori</a:t>
            </a:r>
            <a:r>
              <a:rPr lang="zh-CN" altLang="en-US" sz="1200" kern="100" dirty="0">
                <a:ea typeface="宋体" panose="02010600030101010101" pitchFamily="2" charset="-122"/>
                <a:cs typeface="Times New Roman" panose="02020603050405020304" pitchFamily="18" charset="0"/>
              </a:rPr>
              <a:t>算法的主要思想如下：</a:t>
            </a:r>
            <a:endParaRPr lang="en-US" altLang="zh-CN" sz="1200" kern="100" dirty="0">
              <a:ea typeface="宋体" panose="02010600030101010101" pitchFamily="2" charset="-122"/>
              <a:cs typeface="Times New Roman" panose="02020603050405020304" pitchFamily="18" charset="0"/>
            </a:endParaRPr>
          </a:p>
          <a:p>
            <a:r>
              <a:rPr lang="en-US" altLang="zh-CN" sz="1200" kern="100" dirty="0" err="1">
                <a:ea typeface="宋体" panose="02010600030101010101" pitchFamily="2" charset="-122"/>
                <a:cs typeface="Times New Roman" panose="02020603050405020304" pitchFamily="18" charset="0"/>
              </a:rPr>
              <a:t>Apriori</a:t>
            </a:r>
            <a:r>
              <a:rPr lang="zh-CN" altLang="zh-CN" sz="1200" kern="100" dirty="0">
                <a:ea typeface="宋体" panose="02010600030101010101" pitchFamily="2" charset="-122"/>
                <a:cs typeface="Times New Roman" panose="02020603050405020304" pitchFamily="18" charset="0"/>
              </a:rPr>
              <a:t>定律</a:t>
            </a:r>
            <a:r>
              <a:rPr lang="en-US" altLang="zh-CN" sz="1200" kern="100" dirty="0">
                <a:ea typeface="宋体" panose="02010600030101010101" pitchFamily="2" charset="-122"/>
                <a:cs typeface="Times New Roman" panose="02020603050405020304" pitchFamily="18" charset="0"/>
              </a:rPr>
              <a:t>1</a:t>
            </a:r>
            <a:r>
              <a:rPr lang="zh-CN" altLang="zh-CN" sz="1200" kern="100" dirty="0">
                <a:ea typeface="宋体" panose="02010600030101010101" pitchFamily="2" charset="-122"/>
                <a:cs typeface="Times New Roman" panose="02020603050405020304" pitchFamily="18" charset="0"/>
              </a:rPr>
              <a:t>：如果一个集合是频繁项集，则它的所有子集都是频繁项集</a:t>
            </a:r>
            <a:endParaRPr lang="en-US" altLang="zh-CN" sz="1200" kern="100" dirty="0">
              <a:ea typeface="宋体" panose="02010600030101010101" pitchFamily="2" charset="-122"/>
              <a:cs typeface="Times New Roman" panose="02020603050405020304" pitchFamily="18" charset="0"/>
            </a:endParaRPr>
          </a:p>
          <a:p>
            <a:r>
              <a:rPr lang="en-US" altLang="zh-CN" sz="1200" kern="100" dirty="0" err="1">
                <a:ea typeface="宋体" panose="02010600030101010101" pitchFamily="2" charset="-122"/>
                <a:cs typeface="Times New Roman" panose="02020603050405020304" pitchFamily="18" charset="0"/>
              </a:rPr>
              <a:t>Apriori</a:t>
            </a:r>
            <a:r>
              <a:rPr lang="zh-CN" altLang="zh-CN" sz="1200" kern="100" dirty="0">
                <a:ea typeface="宋体" panose="02010600030101010101" pitchFamily="2" charset="-122"/>
                <a:cs typeface="Times New Roman" panose="02020603050405020304" pitchFamily="18" charset="0"/>
              </a:rPr>
              <a:t>定律</a:t>
            </a:r>
            <a:r>
              <a:rPr lang="en-US" altLang="zh-CN" sz="1200" kern="100" dirty="0">
                <a:ea typeface="宋体" panose="02010600030101010101" pitchFamily="2" charset="-122"/>
                <a:cs typeface="Times New Roman" panose="02020603050405020304" pitchFamily="18" charset="0"/>
              </a:rPr>
              <a:t>2</a:t>
            </a:r>
            <a:r>
              <a:rPr lang="zh-CN" altLang="zh-CN" sz="1200" kern="100" dirty="0">
                <a:ea typeface="宋体" panose="02010600030101010101" pitchFamily="2" charset="-122"/>
                <a:cs typeface="Times New Roman" panose="02020603050405020304" pitchFamily="18" charset="0"/>
              </a:rPr>
              <a:t>：如果一个集合不是频繁项集，则它的所有超集都不是频繁项集</a:t>
            </a:r>
          </a:p>
          <a:p>
            <a:r>
              <a:rPr lang="zh-CN" altLang="en-US" sz="1200" kern="100" dirty="0">
                <a:ea typeface="宋体" panose="02010600030101010101" pitchFamily="2" charset="-122"/>
                <a:cs typeface="Times New Roman" panose="02020603050405020304" pitchFamily="18" charset="0"/>
              </a:rPr>
              <a:t>依据这两个定律，不断地对数据集进行扫描、筛选，最后得出最终的频繁项集</a:t>
            </a:r>
            <a:endParaRPr lang="en-US" altLang="zh-CN" sz="1200" kern="100" dirty="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89F1EA9B-F65D-46D2-86C2-A9B4655AEAD8}"/>
              </a:ext>
            </a:extLst>
          </p:cNvPr>
          <p:cNvSpPr txBox="1"/>
          <p:nvPr/>
        </p:nvSpPr>
        <p:spPr>
          <a:xfrm>
            <a:off x="724618" y="1446289"/>
            <a:ext cx="4925683" cy="1015663"/>
          </a:xfrm>
          <a:prstGeom prst="rect">
            <a:avLst/>
          </a:prstGeom>
          <a:noFill/>
        </p:spPr>
        <p:txBody>
          <a:bodyPr wrap="square" rtlCol="0">
            <a:spAutoFit/>
          </a:bodyPr>
          <a:lstStyle/>
          <a:p>
            <a:r>
              <a:rPr lang="zh-CN" altLang="en-US" sz="1200" kern="100" dirty="0">
                <a:ea typeface="宋体" panose="02010600030101010101" pitchFamily="2" charset="-122"/>
                <a:cs typeface="Times New Roman" panose="02020603050405020304" pitchFamily="18" charset="0"/>
              </a:rPr>
              <a:t>问题描述：</a:t>
            </a:r>
            <a:endParaRPr lang="en-US" altLang="zh-CN" sz="1200" kern="100" dirty="0">
              <a:ea typeface="宋体" panose="02010600030101010101" pitchFamily="2" charset="-122"/>
              <a:cs typeface="Times New Roman" panose="02020603050405020304" pitchFamily="18" charset="0"/>
            </a:endParaRPr>
          </a:p>
          <a:p>
            <a:pPr indent="266700" algn="just"/>
            <a:r>
              <a:rPr lang="zh-CN" altLang="zh-CN" sz="1200" kern="100" dirty="0">
                <a:ea typeface="宋体" panose="02010600030101010101" pitchFamily="2" charset="-122"/>
                <a:cs typeface="Times New Roman" panose="02020603050405020304" pitchFamily="18" charset="0"/>
              </a:rPr>
              <a:t>图</a:t>
            </a:r>
            <a:r>
              <a:rPr lang="en-US" altLang="zh-CN" sz="1200" kern="100" dirty="0">
                <a:ea typeface="宋体" panose="02010600030101010101" pitchFamily="2" charset="-122"/>
                <a:cs typeface="Times New Roman" panose="02020603050405020304" pitchFamily="18" charset="0"/>
              </a:rPr>
              <a:t>1</a:t>
            </a:r>
            <a:r>
              <a:rPr lang="zh-CN" altLang="zh-CN" sz="1200" kern="100" dirty="0">
                <a:ea typeface="宋体" panose="02010600030101010101" pitchFamily="2" charset="-122"/>
                <a:cs typeface="Times New Roman" panose="02020603050405020304" pitchFamily="18" charset="0"/>
              </a:rPr>
              <a:t>记录了</a:t>
            </a:r>
            <a:r>
              <a:rPr lang="en-US" altLang="zh-CN" sz="1200" kern="100" dirty="0">
                <a:ea typeface="宋体" panose="02010600030101010101" pitchFamily="2" charset="-122"/>
                <a:cs typeface="Times New Roman" panose="02020603050405020304" pitchFamily="18" charset="0"/>
              </a:rPr>
              <a:t>5</a:t>
            </a:r>
            <a:r>
              <a:rPr lang="zh-CN" altLang="zh-CN" sz="1200" kern="100" dirty="0">
                <a:ea typeface="宋体" panose="02010600030101010101" pitchFamily="2" charset="-122"/>
                <a:cs typeface="Times New Roman" panose="02020603050405020304" pitchFamily="18" charset="0"/>
              </a:rPr>
              <a:t>个顾客在一个月内的购买行为，为方便处理，按顾客号和时间进行了排序</a:t>
            </a:r>
            <a:r>
              <a:rPr lang="zh-CN" altLang="en-US" sz="1200" kern="100" dirty="0">
                <a:ea typeface="宋体" panose="02010600030101010101" pitchFamily="2" charset="-122"/>
                <a:cs typeface="Times New Roman" panose="02020603050405020304" pitchFamily="18" charset="0"/>
              </a:rPr>
              <a:t>。</a:t>
            </a:r>
            <a:endParaRPr lang="en-US" altLang="zh-CN" sz="1200" kern="100" dirty="0">
              <a:ea typeface="宋体" panose="02010600030101010101" pitchFamily="2" charset="-122"/>
              <a:cs typeface="Times New Roman" panose="02020603050405020304" pitchFamily="18" charset="0"/>
            </a:endParaRPr>
          </a:p>
          <a:p>
            <a:pPr indent="266700" algn="just"/>
            <a:r>
              <a:rPr lang="zh-CN" altLang="zh-CN" sz="1200" kern="100" dirty="0">
                <a:ea typeface="宋体" panose="02010600030101010101" pitchFamily="2" charset="-122"/>
                <a:cs typeface="Times New Roman" panose="02020603050405020304" pitchFamily="18" charset="0"/>
              </a:rPr>
              <a:t>假设用户指定的最小支持度</a:t>
            </a:r>
            <a:r>
              <a:rPr lang="en-US" altLang="zh-CN" sz="1200" kern="100" dirty="0" err="1">
                <a:ea typeface="宋体" panose="02010600030101010101" pitchFamily="2" charset="-122"/>
                <a:cs typeface="Times New Roman" panose="02020603050405020304" pitchFamily="18" charset="0"/>
              </a:rPr>
              <a:t>minsup</a:t>
            </a:r>
            <a:r>
              <a:rPr lang="en-US" altLang="zh-CN" sz="1200" kern="100" dirty="0">
                <a:ea typeface="宋体" panose="02010600030101010101" pitchFamily="2" charset="-122"/>
                <a:cs typeface="Times New Roman" panose="02020603050405020304" pitchFamily="18" charset="0"/>
              </a:rPr>
              <a:t>=30%,</a:t>
            </a:r>
            <a:r>
              <a:rPr lang="zh-CN" altLang="zh-CN" sz="1200" kern="100" dirty="0">
                <a:ea typeface="宋体" panose="02010600030101010101" pitchFamily="2" charset="-122"/>
                <a:cs typeface="Times New Roman" panose="02020603050405020304" pitchFamily="18" charset="0"/>
              </a:rPr>
              <a:t>计算满足</a:t>
            </a:r>
            <a:r>
              <a:rPr lang="en-US" altLang="zh-CN" sz="1200" kern="100" dirty="0" err="1">
                <a:ea typeface="宋体" panose="02010600030101010101" pitchFamily="2" charset="-122"/>
                <a:cs typeface="Times New Roman" panose="02020603050405020304" pitchFamily="18" charset="0"/>
              </a:rPr>
              <a:t>minsup</a:t>
            </a:r>
            <a:r>
              <a:rPr lang="en-US" altLang="zh-CN" sz="1200" kern="100" dirty="0">
                <a:ea typeface="宋体" panose="02010600030101010101" pitchFamily="2" charset="-122"/>
                <a:cs typeface="Times New Roman" panose="02020603050405020304" pitchFamily="18" charset="0"/>
              </a:rPr>
              <a:t> </a:t>
            </a:r>
            <a:r>
              <a:rPr lang="zh-CN" altLang="zh-CN" sz="1200" kern="100" dirty="0">
                <a:ea typeface="宋体" panose="02010600030101010101" pitchFamily="2" charset="-122"/>
                <a:cs typeface="Times New Roman" panose="02020603050405020304" pitchFamily="18" charset="0"/>
              </a:rPr>
              <a:t>要求的频繁序列模式</a:t>
            </a:r>
            <a:r>
              <a:rPr lang="zh-CN" altLang="en-US" sz="1200" kern="100" dirty="0">
                <a:ea typeface="宋体" panose="02010600030101010101" pitchFamily="2" charset="-122"/>
                <a:cs typeface="Times New Roman" panose="02020603050405020304" pitchFamily="18" charset="0"/>
              </a:rPr>
              <a:t>。</a:t>
            </a:r>
            <a:endParaRPr lang="zh-CN" altLang="zh-CN" sz="1200" kern="100" dirty="0">
              <a:ea typeface="宋体"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9387069B-2453-4831-9B15-6789CD86C2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2499" y="714593"/>
            <a:ext cx="2432051" cy="195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a:extLst>
              <a:ext uri="{FF2B5EF4-FFF2-40B4-BE49-F238E27FC236}">
                <a16:creationId xmlns:a16="http://schemas.microsoft.com/office/drawing/2014/main" id="{6162D425-A6AB-49F8-9E4A-336A88571CA7}"/>
              </a:ext>
            </a:extLst>
          </p:cNvPr>
          <p:cNvGraphicFramePr>
            <a:graphicFrameLocks noGrp="1"/>
          </p:cNvGraphicFramePr>
          <p:nvPr>
            <p:extLst>
              <p:ext uri="{D42A27DB-BD31-4B8C-83A1-F6EECF244321}">
                <p14:modId xmlns:p14="http://schemas.microsoft.com/office/powerpoint/2010/main" val="338759436"/>
              </p:ext>
            </p:extLst>
          </p:nvPr>
        </p:nvGraphicFramePr>
        <p:xfrm>
          <a:off x="9578975" y="854459"/>
          <a:ext cx="1219200" cy="1219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476677955"/>
                    </a:ext>
                  </a:extLst>
                </a:gridCol>
                <a:gridCol w="609600">
                  <a:extLst>
                    <a:ext uri="{9D8B030D-6E8A-4147-A177-3AD203B41FA5}">
                      <a16:colId xmlns:a16="http://schemas.microsoft.com/office/drawing/2014/main" val="1571014418"/>
                    </a:ext>
                  </a:extLst>
                </a:gridCol>
              </a:tblGrid>
              <a:tr h="175260">
                <a:tc>
                  <a:txBody>
                    <a:bodyPr/>
                    <a:lstStyle/>
                    <a:p>
                      <a:pPr algn="ctr" fontAlgn="b"/>
                      <a:r>
                        <a:rPr lang="zh-CN" altLang="en-US" sz="1100" u="none" strike="noStrike">
                          <a:effectLst/>
                        </a:rPr>
                        <a:t>顾客号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100" u="none" strike="noStrike">
                          <a:effectLst/>
                        </a:rPr>
                        <a:t>项集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174167202"/>
                  </a:ext>
                </a:extLst>
              </a:tr>
              <a:tr h="175260">
                <a:tc>
                  <a:txBody>
                    <a:bodyPr/>
                    <a:lstStyle/>
                    <a:p>
                      <a:pPr algn="ct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a:effectLst/>
                        </a:rPr>
                        <a:t>1 6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708800384"/>
                  </a:ext>
                </a:extLst>
              </a:tr>
              <a:tr h="175260">
                <a:tc>
                  <a:txBody>
                    <a:bodyPr/>
                    <a:lstStyle/>
                    <a:p>
                      <a:pPr algn="ct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dirty="0">
                          <a:effectLst/>
                        </a:rPr>
                        <a:t>1 2 4 5 7 8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976908206"/>
                  </a:ext>
                </a:extLst>
              </a:tr>
              <a:tr h="175260">
                <a:tc>
                  <a:txBody>
                    <a:bodyPr/>
                    <a:lstStyle/>
                    <a:p>
                      <a:pPr algn="ct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a:effectLst/>
                        </a:rPr>
                        <a:t>1 3 5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504478753"/>
                  </a:ext>
                </a:extLst>
              </a:tr>
              <a:tr h="175260">
                <a:tc>
                  <a:txBody>
                    <a:bodyPr/>
                    <a:lstStyle/>
                    <a:p>
                      <a:pPr algn="ct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a:effectLst/>
                        </a:rPr>
                        <a:t>1 2 5 6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645633661"/>
                  </a:ext>
                </a:extLst>
              </a:tr>
              <a:tr h="175260">
                <a:tc>
                  <a:txBody>
                    <a:bodyPr/>
                    <a:lstStyle/>
                    <a:p>
                      <a:pPr algn="ct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561888066"/>
                  </a:ext>
                </a:extLst>
              </a:tr>
            </a:tbl>
          </a:graphicData>
        </a:graphic>
      </p:graphicFrame>
      <p:sp>
        <p:nvSpPr>
          <p:cNvPr id="3" name="文本框 2">
            <a:extLst>
              <a:ext uri="{FF2B5EF4-FFF2-40B4-BE49-F238E27FC236}">
                <a16:creationId xmlns:a16="http://schemas.microsoft.com/office/drawing/2014/main" id="{361B7519-271A-483A-8117-8D36B5E385FC}"/>
              </a:ext>
            </a:extLst>
          </p:cNvPr>
          <p:cNvSpPr txBox="1"/>
          <p:nvPr/>
        </p:nvSpPr>
        <p:spPr>
          <a:xfrm>
            <a:off x="9578975" y="2165029"/>
            <a:ext cx="1219200" cy="276999"/>
          </a:xfrm>
          <a:prstGeom prst="rect">
            <a:avLst/>
          </a:prstGeom>
          <a:noFill/>
        </p:spPr>
        <p:txBody>
          <a:bodyPr wrap="square" rtlCol="0">
            <a:spAutoFit/>
          </a:bodyPr>
          <a:lstStyle/>
          <a:p>
            <a:pPr algn="ctr"/>
            <a:r>
              <a:rPr lang="zh-CN" altLang="en-US" sz="1200" dirty="0"/>
              <a:t>图 </a:t>
            </a:r>
            <a:r>
              <a:rPr lang="en-US" altLang="zh-CN" sz="1200" dirty="0"/>
              <a:t>2</a:t>
            </a:r>
            <a:endParaRPr lang="zh-CN" altLang="en-US" sz="1200" dirty="0"/>
          </a:p>
        </p:txBody>
      </p:sp>
      <p:sp>
        <p:nvSpPr>
          <p:cNvPr id="19" name="文本框 18">
            <a:extLst>
              <a:ext uri="{FF2B5EF4-FFF2-40B4-BE49-F238E27FC236}">
                <a16:creationId xmlns:a16="http://schemas.microsoft.com/office/drawing/2014/main" id="{5ECC7AE3-1BED-41E4-A213-01081BC33495}"/>
              </a:ext>
            </a:extLst>
          </p:cNvPr>
          <p:cNvSpPr txBox="1"/>
          <p:nvPr/>
        </p:nvSpPr>
        <p:spPr>
          <a:xfrm>
            <a:off x="6743736" y="2698750"/>
            <a:ext cx="1219200" cy="276999"/>
          </a:xfrm>
          <a:prstGeom prst="rect">
            <a:avLst/>
          </a:prstGeom>
          <a:noFill/>
        </p:spPr>
        <p:txBody>
          <a:bodyPr wrap="square" rtlCol="0">
            <a:spAutoFit/>
          </a:bodyPr>
          <a:lstStyle/>
          <a:p>
            <a:pPr algn="ctr"/>
            <a:r>
              <a:rPr lang="zh-CN" altLang="en-US" sz="1200" dirty="0"/>
              <a:t>图 </a:t>
            </a:r>
            <a:r>
              <a:rPr lang="en-US" altLang="zh-CN" sz="1200" dirty="0"/>
              <a:t>1</a:t>
            </a:r>
            <a:endParaRPr lang="zh-CN" altLang="en-US" sz="1200" dirty="0"/>
          </a:p>
        </p:txBody>
      </p:sp>
      <p:pic>
        <p:nvPicPr>
          <p:cNvPr id="2051" name="图片 1">
            <a:extLst>
              <a:ext uri="{FF2B5EF4-FFF2-40B4-BE49-F238E27FC236}">
                <a16:creationId xmlns:a16="http://schemas.microsoft.com/office/drawing/2014/main" id="{15F75936-8D0B-48C1-9991-B80B323238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004" y="2975749"/>
            <a:ext cx="5157152" cy="356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a:extLst>
              <a:ext uri="{FF2B5EF4-FFF2-40B4-BE49-F238E27FC236}">
                <a16:creationId xmlns:a16="http://schemas.microsoft.com/office/drawing/2014/main" id="{953D1D52-ABAC-4491-B78B-6B3FC3B0D9A4}"/>
              </a:ext>
            </a:extLst>
          </p:cNvPr>
          <p:cNvSpPr txBox="1"/>
          <p:nvPr/>
        </p:nvSpPr>
        <p:spPr>
          <a:xfrm>
            <a:off x="8418231" y="6627426"/>
            <a:ext cx="1219200" cy="276999"/>
          </a:xfrm>
          <a:prstGeom prst="rect">
            <a:avLst/>
          </a:prstGeom>
          <a:noFill/>
        </p:spPr>
        <p:txBody>
          <a:bodyPr wrap="square" rtlCol="0">
            <a:spAutoFit/>
          </a:bodyPr>
          <a:lstStyle/>
          <a:p>
            <a:pPr algn="ctr"/>
            <a:r>
              <a:rPr lang="zh-CN" altLang="en-US" sz="1200" dirty="0"/>
              <a:t>图 </a:t>
            </a:r>
            <a:r>
              <a:rPr lang="en-US" altLang="zh-CN" sz="1200" dirty="0"/>
              <a:t>3</a:t>
            </a:r>
            <a:endParaRPr lang="zh-CN" altLang="en-US" sz="1200" dirty="0"/>
          </a:p>
        </p:txBody>
      </p:sp>
    </p:spTree>
    <p:custDataLst>
      <p:tags r:id="rId1"/>
    </p:custDataLst>
    <p:extLst>
      <p:ext uri="{BB962C8B-B14F-4D97-AF65-F5344CB8AC3E}">
        <p14:creationId xmlns:p14="http://schemas.microsoft.com/office/powerpoint/2010/main" val="1837619991"/>
      </p:ext>
    </p:extLst>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02</a:t>
            </a:r>
          </a:p>
        </p:txBody>
      </p:sp>
      <p:grpSp>
        <p:nvGrpSpPr>
          <p:cNvPr id="9" name="组合 8"/>
          <p:cNvGrpSpPr/>
          <p:nvPr/>
        </p:nvGrpSpPr>
        <p:grpSpPr>
          <a:xfrm>
            <a:off x="4000500" y="2339340"/>
            <a:ext cx="4215765" cy="1164590"/>
            <a:chOff x="6300" y="3684"/>
            <a:chExt cx="6639"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4795" cy="919"/>
            </a:xfrm>
            <a:prstGeom prst="rect">
              <a:avLst/>
            </a:prstGeom>
            <a:noFill/>
          </p:spPr>
          <p:txBody>
            <a:bodyPr wrap="square" rtlCol="0">
              <a:spAutoFit/>
            </a:bodyPr>
            <a:lstStyle/>
            <a:p>
              <a:pPr algn="l"/>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算法分析</a:t>
              </a:r>
            </a:p>
          </p:txBody>
        </p:sp>
      </p:grpSp>
    </p:spTree>
    <p:custDataLst>
      <p:tags r:id="rId1"/>
    </p:custDataLst>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35990" y="347980"/>
            <a:ext cx="1657985" cy="306705"/>
          </a:xfrm>
          <a:prstGeom prst="rect">
            <a:avLst/>
          </a:prstGeom>
          <a:noFill/>
        </p:spPr>
        <p:txBody>
          <a:bodyPr wrap="square" rtlCol="0">
            <a:spAutoFit/>
          </a:bodyPr>
          <a:lstStyle/>
          <a:p>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算法设计</a:t>
            </a: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2AC5E8E-ADB8-451F-8766-150846A34826}"/>
              </a:ext>
            </a:extLst>
          </p:cNvPr>
          <p:cNvSpPr txBox="1"/>
          <p:nvPr/>
        </p:nvSpPr>
        <p:spPr>
          <a:xfrm>
            <a:off x="10183495" y="390088"/>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农场灌溉问题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graphicFrame>
        <p:nvGraphicFramePr>
          <p:cNvPr id="4" name="对象 3">
            <a:extLst>
              <a:ext uri="{FF2B5EF4-FFF2-40B4-BE49-F238E27FC236}">
                <a16:creationId xmlns:a16="http://schemas.microsoft.com/office/drawing/2014/main" id="{84B46D0D-342C-4EDB-B19B-C03ED7044262}"/>
              </a:ext>
            </a:extLst>
          </p:cNvPr>
          <p:cNvGraphicFramePr>
            <a:graphicFrameLocks noChangeAspect="1"/>
          </p:cNvGraphicFramePr>
          <p:nvPr>
            <p:extLst>
              <p:ext uri="{D42A27DB-BD31-4B8C-83A1-F6EECF244321}">
                <p14:modId xmlns:p14="http://schemas.microsoft.com/office/powerpoint/2010/main" val="608566886"/>
              </p:ext>
            </p:extLst>
          </p:nvPr>
        </p:nvGraphicFramePr>
        <p:xfrm>
          <a:off x="8463795" y="837565"/>
          <a:ext cx="2967475" cy="2108835"/>
        </p:xfrm>
        <a:graphic>
          <a:graphicData uri="http://schemas.openxmlformats.org/presentationml/2006/ole">
            <mc:AlternateContent xmlns:mc="http://schemas.openxmlformats.org/markup-compatibility/2006">
              <mc:Choice xmlns:v="urn:schemas-microsoft-com:vml" Requires="v">
                <p:oleObj spid="_x0000_s3076" name="Visio" r:id="rId5" imgW="2369785" imgH="1683674" progId="Visio.Drawing.15">
                  <p:embed/>
                </p:oleObj>
              </mc:Choice>
              <mc:Fallback>
                <p:oleObj name="Visio" r:id="rId5" imgW="2369785" imgH="1683674"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3795" y="837565"/>
                        <a:ext cx="2967475" cy="2108835"/>
                      </a:xfrm>
                      <a:prstGeom prst="rect">
                        <a:avLst/>
                      </a:prstGeom>
                      <a:noFill/>
                      <a:ln>
                        <a:noFill/>
                      </a:ln>
                    </p:spPr>
                  </p:pic>
                </p:oleObj>
              </mc:Fallback>
            </mc:AlternateContent>
          </a:graphicData>
        </a:graphic>
      </p:graphicFrame>
      <p:sp>
        <p:nvSpPr>
          <p:cNvPr id="5" name="文本框 4">
            <a:extLst>
              <a:ext uri="{FF2B5EF4-FFF2-40B4-BE49-F238E27FC236}">
                <a16:creationId xmlns:a16="http://schemas.microsoft.com/office/drawing/2014/main" id="{F9E7DB3F-D962-4725-95E3-20F7277493E7}"/>
              </a:ext>
            </a:extLst>
          </p:cNvPr>
          <p:cNvSpPr txBox="1"/>
          <p:nvPr/>
        </p:nvSpPr>
        <p:spPr>
          <a:xfrm>
            <a:off x="1029335" y="1148080"/>
            <a:ext cx="4267200" cy="2031325"/>
          </a:xfrm>
          <a:prstGeom prst="rect">
            <a:avLst/>
          </a:prstGeom>
          <a:noFill/>
        </p:spPr>
        <p:txBody>
          <a:bodyPr wrap="square" rtlCol="0">
            <a:spAutoFit/>
          </a:bodyPr>
          <a:lstStyle/>
          <a:p>
            <a:r>
              <a:rPr lang="zh-CN" altLang="en-US" dirty="0"/>
              <a:t>数据结构</a:t>
            </a:r>
            <a:endParaRPr lang="en-US" altLang="zh-CN" dirty="0"/>
          </a:p>
          <a:p>
            <a:r>
              <a:rPr lang="en-US" altLang="zh-CN" dirty="0"/>
              <a:t>       </a:t>
            </a:r>
            <a:r>
              <a:rPr lang="zh-CN" altLang="en-US" dirty="0"/>
              <a:t>将农场中的块抽象成类，类的定义如左图所示</a:t>
            </a:r>
            <a:endParaRPr lang="en-US" altLang="zh-CN" dirty="0"/>
          </a:p>
          <a:p>
            <a:r>
              <a:rPr lang="en-US" altLang="zh-CN" dirty="0"/>
              <a:t>        top</a:t>
            </a:r>
            <a:r>
              <a:rPr lang="zh-CN" altLang="en-US" dirty="0"/>
              <a:t>、</a:t>
            </a:r>
            <a:r>
              <a:rPr lang="en-US" altLang="zh-CN" dirty="0"/>
              <a:t>bottom</a:t>
            </a:r>
            <a:r>
              <a:rPr lang="zh-CN" altLang="en-US" dirty="0"/>
              <a:t>、</a:t>
            </a:r>
            <a:r>
              <a:rPr lang="en-US" altLang="zh-CN" dirty="0"/>
              <a:t>left</a:t>
            </a:r>
            <a:r>
              <a:rPr lang="zh-CN" altLang="en-US" dirty="0"/>
              <a:t>、</a:t>
            </a:r>
            <a:r>
              <a:rPr lang="en-US" altLang="zh-CN" dirty="0"/>
              <a:t>right</a:t>
            </a:r>
            <a:r>
              <a:rPr lang="zh-CN" altLang="en-US" dirty="0"/>
              <a:t>分别代表该方向上是否有灌溉渠</a:t>
            </a:r>
            <a:endParaRPr lang="en-US" altLang="zh-CN" dirty="0"/>
          </a:p>
          <a:p>
            <a:r>
              <a:rPr lang="en-US" altLang="zh-CN" dirty="0"/>
              <a:t>        visit</a:t>
            </a:r>
            <a:r>
              <a:rPr lang="zh-CN" altLang="en-US" dirty="0"/>
              <a:t>代表该块是否被访问</a:t>
            </a:r>
            <a:endParaRPr lang="en-US" altLang="zh-CN" dirty="0"/>
          </a:p>
          <a:p>
            <a:r>
              <a:rPr lang="en-US" altLang="zh-CN" dirty="0"/>
              <a:t>        group</a:t>
            </a:r>
            <a:r>
              <a:rPr lang="zh-CN" altLang="en-US" dirty="0"/>
              <a:t>代表该块的组号</a:t>
            </a:r>
          </a:p>
        </p:txBody>
      </p:sp>
    </p:spTree>
    <p:custDataLst>
      <p:tags r:id="rId2"/>
    </p:custDataLst>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35990" y="347980"/>
            <a:ext cx="1657985" cy="306705"/>
          </a:xfrm>
          <a:prstGeom prst="rect">
            <a:avLst/>
          </a:prstGeom>
          <a:noFill/>
        </p:spPr>
        <p:txBody>
          <a:bodyPr wrap="square" rtlCol="0">
            <a:spAutoFit/>
          </a:bodyPr>
          <a:lstStyle/>
          <a:p>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算法设计</a:t>
            </a: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2AC5E8E-ADB8-451F-8766-150846A34826}"/>
              </a:ext>
            </a:extLst>
          </p:cNvPr>
          <p:cNvSpPr txBox="1"/>
          <p:nvPr/>
        </p:nvSpPr>
        <p:spPr>
          <a:xfrm>
            <a:off x="10183495" y="390088"/>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农场灌溉问题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pic>
        <p:nvPicPr>
          <p:cNvPr id="11" name="图片 10">
            <a:extLst>
              <a:ext uri="{FF2B5EF4-FFF2-40B4-BE49-F238E27FC236}">
                <a16:creationId xmlns:a16="http://schemas.microsoft.com/office/drawing/2014/main" id="{AD13705A-88F7-4C2F-AB50-D59625E32613}"/>
              </a:ext>
            </a:extLst>
          </p:cNvPr>
          <p:cNvPicPr>
            <a:picLocks noChangeAspect="1"/>
          </p:cNvPicPr>
          <p:nvPr/>
        </p:nvPicPr>
        <p:blipFill rotWithShape="1">
          <a:blip r:embed="rId4"/>
          <a:srcRect b="21829"/>
          <a:stretch/>
        </p:blipFill>
        <p:spPr>
          <a:xfrm>
            <a:off x="3926962" y="741046"/>
            <a:ext cx="4338075" cy="6094414"/>
          </a:xfrm>
          <a:prstGeom prst="rect">
            <a:avLst/>
          </a:prstGeom>
        </p:spPr>
      </p:pic>
    </p:spTree>
    <p:custDataLst>
      <p:tags r:id="rId1"/>
    </p:custDataLst>
    <p:extLst>
      <p:ext uri="{BB962C8B-B14F-4D97-AF65-F5344CB8AC3E}">
        <p14:creationId xmlns:p14="http://schemas.microsoft.com/office/powerpoint/2010/main" val="1717502523"/>
      </p:ext>
    </p:extLst>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03</a:t>
            </a:r>
          </a:p>
        </p:txBody>
      </p:sp>
      <p:grpSp>
        <p:nvGrpSpPr>
          <p:cNvPr id="9" name="组合 8"/>
          <p:cNvGrpSpPr/>
          <p:nvPr/>
        </p:nvGrpSpPr>
        <p:grpSpPr>
          <a:xfrm>
            <a:off x="4000500" y="2339340"/>
            <a:ext cx="4215765" cy="1164590"/>
            <a:chOff x="6300" y="3684"/>
            <a:chExt cx="6639"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4795" cy="919"/>
            </a:xfrm>
            <a:prstGeom prst="rect">
              <a:avLst/>
            </a:prstGeom>
            <a:noFill/>
          </p:spPr>
          <p:txBody>
            <a:bodyPr wrap="square" rtlCol="0">
              <a:spAutoFit/>
            </a:bodyPr>
            <a:lstStyle/>
            <a:p>
              <a:pPr algn="l"/>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具体实现思路</a:t>
              </a:r>
            </a:p>
          </p:txBody>
        </p:sp>
      </p:grpSp>
    </p:spTree>
    <p:custDataLst>
      <p:tags r:id="rId1"/>
    </p:custDataLst>
  </p:cSld>
  <p:clrMapOvr>
    <a:masterClrMapping/>
  </p:clrMapOvr>
  <p:transition>
    <p:blinds/>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
    </extobj>
    <extobj name="ECB019B1-382A-4266-B25C-5B523AA43C14-2">
      <extobjdata type="ECB019B1-382A-4266-B25C-5B523AA43C14" data="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
    </extobj>
  </extobjs>
</s:customData>
</file>

<file path=customXml/itemProps1.xml><?xml version="1.0" encoding="utf-8"?>
<ds:datastoreItem xmlns:ds="http://schemas.openxmlformats.org/officeDocument/2006/customXml" ds:itemID="{1EB5685A-C6B7-4D61-922C-730FE9C56B4B}">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131</TotalTime>
  <Words>1216</Words>
  <Application>Microsoft Office PowerPoint</Application>
  <PresentationFormat>宽屏</PresentationFormat>
  <Paragraphs>204</Paragraphs>
  <Slides>16</Slides>
  <Notes>16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4" baseType="lpstr">
      <vt:lpstr>Arial</vt:lpstr>
      <vt:lpstr>Times New Roman</vt:lpstr>
      <vt:lpstr>思源黑體 ExtraLight</vt:lpstr>
      <vt:lpstr>思源黑体 Light</vt:lpstr>
      <vt:lpstr>微软雅黑</vt:lpstr>
      <vt:lpstr>等线</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王 泽玺</cp:lastModifiedBy>
  <cp:revision>61</cp:revision>
  <dcterms:created xsi:type="dcterms:W3CDTF">2019-06-19T02:08:00Z</dcterms:created>
  <dcterms:modified xsi:type="dcterms:W3CDTF">2022-06-02T10:42:17Z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KSOTemplateUUID">
    <vt:lpwstr>v1.0_mb_C1y+l8scV4jI6guiVYp9fQ==</vt:lpwstr>
  </property>
  <property fmtid="{D5CDD505-2E9C-101B-9397-08002B2CF9AE}" pid="4" name="ICV">
    <vt:lpwstr>AA5A749644A5429E943C936AFE07C83A</vt:lpwstr>
  </property>
</Properties>
</file>