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5"/>
  </p:notesMasterIdLst>
  <p:handoutMasterIdLst>
    <p:handoutMasterId r:id="rId16"/>
  </p:handoutMasterIdLst>
  <p:sldIdLst>
    <p:sldId id="351" r:id="rId2"/>
    <p:sldId id="419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6" r:id="rId13"/>
    <p:sldId id="445" r:id="rId14"/>
  </p:sldIdLst>
  <p:sldSz cx="9144000" cy="6858000" type="screen4x3"/>
  <p:notesSz cx="7010400" cy="92964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000099"/>
    <a:srgbClr val="1D77C9"/>
    <a:srgbClr val="9DD561"/>
    <a:srgbClr val="538F21"/>
    <a:srgbClr val="F6A0C9"/>
    <a:srgbClr val="B686DA"/>
    <a:srgbClr val="7030A0"/>
    <a:srgbClr val="EA1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5347" autoAdjust="0"/>
  </p:normalViewPr>
  <p:slideViewPr>
    <p:cSldViewPr>
      <p:cViewPr varScale="1">
        <p:scale>
          <a:sx n="103" d="100"/>
          <a:sy n="103" d="100"/>
        </p:scale>
        <p:origin x="2098" y="91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8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206FBF9-0CF3-4E4F-A754-09BC26E1E6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44FEBD-97D3-4D7F-A952-BEA88C7153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E112-629C-45DB-BAFA-88828FD983A7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693FB3-9EB5-4AE7-B023-B89A44BF00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2B46E1-1F29-4617-BE8D-680BFEE298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930C-B323-4074-8477-AD9ECB345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0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A8408-2D1E-974D-A555-AADCC973A064}" type="datetimeFigureOut">
              <a:rPr kumimoji="1" lang="zh-CN" altLang="en-US" smtClean="0"/>
              <a:t>2022/6/24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9406-5D8D-0C4B-942F-0854C98232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97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29406-5D8D-0C4B-942F-0854C98232F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428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1BBB377-D2F8-48C9-B8D3-E5DA17679879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A6DB8A-0640-A146-A3E4-9C14FA5F86D9}"/>
              </a:ext>
            </a:extLst>
          </p:cNvPr>
          <p:cNvSpPr/>
          <p:nvPr userDrawn="1"/>
        </p:nvSpPr>
        <p:spPr>
          <a:xfrm>
            <a:off x="0" y="1643074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24818"/>
            <a:ext cx="7772400" cy="722511"/>
          </a:xfrm>
          <a:prstGeom prst="rect">
            <a:avLst/>
          </a:prstGeom>
        </p:spPr>
        <p:txBody>
          <a:bodyPr/>
          <a:lstStyle>
            <a:lvl1pPr>
              <a:defRPr spc="5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788024" y="4689104"/>
            <a:ext cx="3898776" cy="13557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</a:t>
            </a:r>
            <a:br>
              <a:rPr lang="en-US" altLang="zh-CN" dirty="0"/>
            </a:br>
            <a:r>
              <a:rPr lang="zh-CN" altLang="en-US" dirty="0"/>
              <a:t>副标题样式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B298B51-0634-4BFC-BF4E-6CCFFD25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43993F-6471-4BDB-84E0-4CC668B870A5}" type="datetimeFigureOut">
              <a:rPr lang="en-US"/>
              <a:pPr>
                <a:defRPr/>
              </a:pPr>
              <a:t>6/24/2022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11D3E1D-733F-475C-AAE8-C3126EEC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2F05EB4-AC1B-489B-B5D5-AE59C036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D7973ED-4F98-4180-AFE2-5B781189FC11}" type="slidenum">
              <a:rPr lang="en-US" altLang="zh-CN"/>
              <a:pPr/>
              <a:t>‹#›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BF4D25-6B96-D24F-9F37-A643D532A202}"/>
              </a:ext>
            </a:extLst>
          </p:cNvPr>
          <p:cNvSpPr/>
          <p:nvPr userDrawn="1"/>
        </p:nvSpPr>
        <p:spPr>
          <a:xfrm>
            <a:off x="0" y="4071942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12" name="Group 2805">
            <a:extLst>
              <a:ext uri="{FF2B5EF4-FFF2-40B4-BE49-F238E27FC236}">
                <a16:creationId xmlns:a16="http://schemas.microsoft.com/office/drawing/2014/main" id="{858D3D92-9331-8846-B3D7-8A5508C9804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71502" y="4143379"/>
            <a:ext cx="3643313" cy="500063"/>
            <a:chOff x="3120" y="2430"/>
            <a:chExt cx="2304" cy="467"/>
          </a:xfrm>
        </p:grpSpPr>
        <p:sp>
          <p:nvSpPr>
            <p:cNvPr id="13" name="AutoShape 2788">
              <a:extLst>
                <a:ext uri="{FF2B5EF4-FFF2-40B4-BE49-F238E27FC236}">
                  <a16:creationId xmlns:a16="http://schemas.microsoft.com/office/drawing/2014/main" id="{2DCC8683-F2B3-3244-AB37-4EEDC4C16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tx1">
                <a:lumMod val="50000"/>
                <a:lumOff val="50000"/>
                <a:alpha val="99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AutoShape 2792">
              <a:extLst>
                <a:ext uri="{FF2B5EF4-FFF2-40B4-BE49-F238E27FC236}">
                  <a16:creationId xmlns:a16="http://schemas.microsoft.com/office/drawing/2014/main" id="{7547DAAB-27F8-D94C-88F7-D7F5623D4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430"/>
              <a:ext cx="590" cy="467"/>
            </a:xfrm>
            <a:prstGeom prst="chevron">
              <a:avLst>
                <a:gd name="adj" fmla="val 32173"/>
              </a:avLst>
            </a:prstGeom>
            <a:solidFill>
              <a:schemeClr val="tx1">
                <a:lumMod val="50000"/>
                <a:lumOff val="50000"/>
                <a:alpha val="99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AutoShape 2793">
              <a:extLst>
                <a:ext uri="{FF2B5EF4-FFF2-40B4-BE49-F238E27FC236}">
                  <a16:creationId xmlns:a16="http://schemas.microsoft.com/office/drawing/2014/main" id="{53545166-ACA5-5F4D-A813-D346FD956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430"/>
              <a:ext cx="590" cy="467"/>
            </a:xfrm>
            <a:prstGeom prst="chevron">
              <a:avLst>
                <a:gd name="adj" fmla="val 32173"/>
              </a:avLst>
            </a:prstGeom>
            <a:solidFill>
              <a:schemeClr val="tx1">
                <a:lumMod val="50000"/>
                <a:lumOff val="50000"/>
                <a:alpha val="99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AutoShape 2794">
              <a:extLst>
                <a:ext uri="{FF2B5EF4-FFF2-40B4-BE49-F238E27FC236}">
                  <a16:creationId xmlns:a16="http://schemas.microsoft.com/office/drawing/2014/main" id="{EFD361D5-E844-DD4F-AACF-8212546A1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3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tx1">
                <a:lumMod val="50000"/>
                <a:lumOff val="50000"/>
                <a:alpha val="99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D0E1E973-3296-41E3-9907-30D9682F29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9" y="349498"/>
            <a:ext cx="3794273" cy="7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A5FC1-A11D-4142-A210-0ECA5F68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FC9D46B-ED01-4FC6-A9EF-1591581BD662}" type="datetimeFigureOut">
              <a:rPr lang="zh-CN" altLang="en-US"/>
              <a:pPr>
                <a:defRPr/>
              </a:pPr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1F744-0334-483A-9AB7-5CCD150C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424D5-7F74-467D-AE07-0DED530F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6FF5BC1C-5511-4081-9C2D-C71E6E6566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2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1D189-7E2C-4DB2-88A7-DE371BE6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CD3178A-0507-4A90-85C8-FF48AF6E7027}" type="datetimeFigureOut">
              <a:rPr lang="zh-CN" altLang="en-US"/>
              <a:pPr>
                <a:defRPr/>
              </a:pPr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A1A21-6D64-490A-8012-FFE56444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963CE-869A-4EFC-8681-8D5F37AD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B0A707EB-F677-4F38-81C1-9E7D74E135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5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93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8632"/>
            <a:ext cx="8229600" cy="4747532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34C7B-BC67-4957-AC2D-BBD36F48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2467338-3A26-4DCD-864D-9F0AE0FE43D7}" type="datetimeFigureOut">
              <a:rPr lang="zh-CN" altLang="en-US"/>
              <a:pPr>
                <a:defRPr/>
              </a:pPr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2F185-7BC3-41D1-968A-6EBE69E2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74538-DBDD-4B23-87C3-D2227119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6216" y="6356354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348B4FD-D499-41B2-AF8A-52066B40BF4E}" type="slidenum">
              <a:rPr lang="zh-CN" altLang="en-US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20781D-791C-C340-BE36-58828529FF95}"/>
              </a:ext>
            </a:extLst>
          </p:cNvPr>
          <p:cNvSpPr/>
          <p:nvPr userDrawn="1"/>
        </p:nvSpPr>
        <p:spPr>
          <a:xfrm>
            <a:off x="-4764" y="404571"/>
            <a:ext cx="9148764" cy="857256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5116" indent="0" algn="l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altLang="zh-CN" sz="3200" b="1" i="0" baseline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lang="zh-CN" altLang="en-US" sz="3200" b="1" i="0" baseline="0" dirty="0">
              <a:ln w="18000">
                <a:noFill/>
                <a:prstDash val="solid"/>
                <a:miter lim="800000"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0ED3F64A-12E1-2749-82DF-D016E80C2C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818" y="521375"/>
            <a:ext cx="8229600" cy="649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873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F3DB8-FA26-4D8B-BBAC-80595AC1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B5F82F5-A450-49ED-85AB-69E7786E0A3C}" type="datetimeFigureOut">
              <a:rPr lang="zh-CN" altLang="en-US"/>
              <a:pPr>
                <a:defRPr/>
              </a:pPr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F205C-2824-4EC7-9B92-48DA695B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FB9AF-AD92-41E3-8ECA-6B454319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5A6FC88-E29A-43F3-B2CD-4C42D80EB5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4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4899C-2BBF-41E1-B685-4E7A2294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0B21F63-D989-4CD6-82E0-1A673FD86099}" type="datetimeFigureOut">
              <a:rPr lang="zh-CN" altLang="en-US"/>
              <a:pPr>
                <a:defRPr/>
              </a:pPr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03B8D-BD87-4934-B3C2-050FBACA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E9597-8638-4D22-B451-C0182407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8A17B2F-9B1C-47D0-A7B4-FD3FDB55FE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6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2B7852-D891-4353-A5ED-8C04B276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8DD57C0-969B-4250-8861-A8A3136C9995}" type="datetimeFigureOut">
              <a:rPr lang="zh-CN" altLang="en-US"/>
              <a:pPr>
                <a:defRPr/>
              </a:pPr>
              <a:t>2022/6/24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423295-1657-452F-8CD1-F30F70DC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B7E0D-9BB6-475B-8F5D-F8BD340B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16CC930-E366-498D-8E97-B664A23265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8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6659DE-5EF6-4802-900D-D2AD234E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B502DC-5CE1-4611-A488-7DCCD0F0701C}" type="datetimeFigureOut">
              <a:rPr lang="zh-CN" altLang="en-US"/>
              <a:pPr>
                <a:defRPr/>
              </a:pPr>
              <a:t>2022/6/24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FEA1AB-3785-4419-B0A8-E159F0D3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59E369-4244-4337-A349-6382632D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D2273345-FEF7-419F-B475-87E373BCF3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2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6B365C-F2FC-462F-A709-B257F4E6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FAA4CE-65B7-4682-BABC-4E56FB072368}" type="datetimeFigureOut">
              <a:rPr lang="zh-CN" altLang="en-US"/>
              <a:pPr>
                <a:defRPr/>
              </a:pPr>
              <a:t>2022/6/24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D232C2-005A-4191-B0CC-7491BC8E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53393-7D10-4BFD-AA74-36ED9E22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3B790E4-3D4F-453E-8522-09CF974FC3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7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3C2990-41DB-45B9-8373-8A34B6A2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00C51B3-8E96-4843-A8B4-72E09B72B182}" type="datetimeFigureOut">
              <a:rPr lang="zh-CN" altLang="en-US"/>
              <a:pPr>
                <a:defRPr/>
              </a:pPr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7A483C-C38C-40B5-9FF8-50AB6F40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F12CF-1F92-4B64-8FCF-C2ABC49D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11F42C8C-F8DE-46E1-8748-7B1B85C1839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1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DCE3BE-6D5D-46A4-9D41-C641C0E5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72A979-0BA6-4DD2-9B57-FE3EA04E8CBF}" type="datetimeFigureOut">
              <a:rPr lang="zh-CN" altLang="en-US"/>
              <a:pPr>
                <a:defRPr/>
              </a:pPr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A45DDC-B6C6-4C8E-B885-362695F0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BABAA-A4E3-4BCA-9ECD-D294B615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EFE1955-B22D-4A35-A2A2-44C91485A9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02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D167629-5FBF-4FE5-A94D-5A4EA2DF88B5}"/>
              </a:ext>
            </a:extLst>
          </p:cNvPr>
          <p:cNvCxnSpPr/>
          <p:nvPr/>
        </p:nvCxnSpPr>
        <p:spPr>
          <a:xfrm>
            <a:off x="265500" y="6309323"/>
            <a:ext cx="8613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">
            <a:extLst>
              <a:ext uri="{FF2B5EF4-FFF2-40B4-BE49-F238E27FC236}">
                <a16:creationId xmlns:a16="http://schemas.microsoft.com/office/drawing/2014/main" id="{7A6AB1AE-F780-43E2-8BD3-4DD176741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266" y="6416675"/>
            <a:ext cx="2124299" cy="3698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诚  朴  勇  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53ACC4-CFC7-4909-BAF7-9EA16EB31E7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6416675"/>
            <a:ext cx="1836203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398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6pPr>
      <a:lvl7pPr marL="91437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4C7D5F-ED06-FA41-99BD-BFF47097A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8800"/>
            <a:ext cx="9144000" cy="2304256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2020</a:t>
            </a:r>
            <a:r>
              <a:rPr kumimoji="1" lang="zh-CN" altLang="en-US" dirty="0"/>
              <a:t>级</a:t>
            </a:r>
            <a:br>
              <a:rPr kumimoji="1" lang="zh-CN" altLang="en-US" dirty="0"/>
            </a:br>
            <a:r>
              <a:rPr kumimoji="1" lang="zh-CN" altLang="en-US" dirty="0"/>
              <a:t>数据库综合训练动员会</a:t>
            </a:r>
          </a:p>
        </p:txBody>
      </p:sp>
    </p:spTree>
    <p:extLst>
      <p:ext uri="{BB962C8B-B14F-4D97-AF65-F5344CB8AC3E}">
        <p14:creationId xmlns:p14="http://schemas.microsoft.com/office/powerpoint/2010/main" val="195774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C772B26-45E7-4E86-BDB7-178224862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560" y="548680"/>
            <a:ext cx="7632848" cy="649288"/>
          </a:xfrm>
        </p:spPr>
        <p:txBody>
          <a:bodyPr anchor="ctr"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指导老师及地点安排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E6BE54E-2380-4A42-B6AA-99670EDD5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916832"/>
            <a:ext cx="8761707" cy="3456384"/>
          </a:xfrm>
        </p:spPr>
      </p:pic>
    </p:spTree>
    <p:extLst>
      <p:ext uri="{BB962C8B-B14F-4D97-AF65-F5344CB8AC3E}">
        <p14:creationId xmlns:p14="http://schemas.microsoft.com/office/powerpoint/2010/main" val="285962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C772B26-45E7-4E86-BDB7-178224862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560" y="548680"/>
            <a:ext cx="7632848" cy="649288"/>
          </a:xfrm>
        </p:spPr>
        <p:txBody>
          <a:bodyPr anchor="ctr"/>
          <a:lstStyle/>
          <a:p>
            <a:r>
              <a:rPr kumimoji="1" lang="en-US" altLang="zh-CN" dirty="0"/>
              <a:t>4. </a:t>
            </a:r>
            <a:r>
              <a:rPr kumimoji="1" lang="zh-CN" altLang="en-US" dirty="0"/>
              <a:t>综合训练要求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8E5E39-B6EF-4F06-9B11-BD80B073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64" y="1628800"/>
            <a:ext cx="8028892" cy="4608512"/>
          </a:xfrm>
        </p:spPr>
        <p:txBody>
          <a:bodyPr/>
          <a:lstStyle/>
          <a:p>
            <a:pPr eaLnBrk="1" hangingPunct="1"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/>
              <a:t>对指导教师的要求 </a:t>
            </a:r>
          </a:p>
          <a:p>
            <a:pPr eaLnBrk="1" hangingPunct="1"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）要求每天各组值班老师争取与学生多交流，了解设计开发进度，对有困难的学生及时进行指导和帮助。</a:t>
            </a:r>
          </a:p>
          <a:p>
            <a:pPr eaLnBrk="1" hangingPunct="1"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）学生的所有问题</a:t>
            </a:r>
            <a:r>
              <a:rPr lang="en-US" altLang="zh-CN" sz="2200" dirty="0"/>
              <a:t>24</a:t>
            </a:r>
            <a:r>
              <a:rPr lang="zh-CN" altLang="en-US" sz="2200" dirty="0"/>
              <a:t>小时内必须给出满意答复。</a:t>
            </a:r>
          </a:p>
          <a:p>
            <a:pPr eaLnBrk="1" hangingPunct="1"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/>
              <a:t>对学生的要求</a:t>
            </a:r>
          </a:p>
          <a:p>
            <a:pPr eaLnBrk="1" hangingPunct="1"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）每天按时到机房做实验，上午</a:t>
            </a:r>
            <a:r>
              <a:rPr lang="en-US" altLang="zh-CN" sz="2200" dirty="0"/>
              <a:t>8:00-11:40</a:t>
            </a:r>
            <a:r>
              <a:rPr lang="zh-CN" altLang="en-US" sz="2200" dirty="0"/>
              <a:t>，下午</a:t>
            </a:r>
            <a:r>
              <a:rPr lang="en-US" altLang="zh-CN" sz="2200" dirty="0"/>
              <a:t>2:30-6:00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eaLnBrk="1" hangingPunct="1"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）按训练计划完成每个阶段规定的内容，有问题及时与值班教师交流。 </a:t>
            </a:r>
          </a:p>
        </p:txBody>
      </p:sp>
    </p:spTree>
    <p:extLst>
      <p:ext uri="{BB962C8B-B14F-4D97-AF65-F5344CB8AC3E}">
        <p14:creationId xmlns:p14="http://schemas.microsoft.com/office/powerpoint/2010/main" val="777457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C772B26-45E7-4E86-BDB7-178224862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560" y="548680"/>
            <a:ext cx="7632848" cy="649288"/>
          </a:xfrm>
        </p:spPr>
        <p:txBody>
          <a:bodyPr anchor="ctr"/>
          <a:lstStyle/>
          <a:p>
            <a:r>
              <a:rPr kumimoji="1" lang="en-US" altLang="zh-CN" dirty="0"/>
              <a:t>5. </a:t>
            </a:r>
            <a:r>
              <a:rPr kumimoji="1" lang="zh-CN" altLang="en-US" dirty="0"/>
              <a:t>考勤与成绩评定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8E5E39-B6EF-4F06-9B11-BD80B073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64" y="1628800"/>
            <a:ext cx="8028892" cy="46085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dirty="0"/>
              <a:t>总评成绩由四部分组成：</a:t>
            </a:r>
          </a:p>
          <a:p>
            <a:pPr marL="341313" indent="825500" eaLnBrk="1" hangingPunct="1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考勤成绩                                   </a:t>
            </a:r>
            <a:r>
              <a:rPr lang="en-US" altLang="zh-CN" sz="2800" dirty="0"/>
              <a:t>10%</a:t>
            </a:r>
          </a:p>
          <a:p>
            <a:pPr marL="341313" indent="8255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交流答辩成绩                           </a:t>
            </a:r>
            <a:r>
              <a:rPr lang="en-US" altLang="zh-CN" sz="2800" dirty="0"/>
              <a:t>20%</a:t>
            </a:r>
          </a:p>
          <a:p>
            <a:pPr marL="341313" indent="8255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阶段成果检查成绩（两次）   </a:t>
            </a:r>
            <a:r>
              <a:rPr lang="en-US" altLang="zh-CN" sz="2800" dirty="0"/>
              <a:t>20%</a:t>
            </a:r>
          </a:p>
          <a:p>
            <a:pPr marL="341313" indent="8255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课程论文及成果                       </a:t>
            </a:r>
            <a:r>
              <a:rPr lang="en-US" altLang="zh-CN" sz="2800" dirty="0"/>
              <a:t>50%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23400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C772B26-45E7-4E86-BDB7-178224862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560" y="548680"/>
            <a:ext cx="7632848" cy="649288"/>
          </a:xfrm>
        </p:spPr>
        <p:txBody>
          <a:bodyPr anchor="ctr"/>
          <a:lstStyle/>
          <a:p>
            <a:r>
              <a:rPr kumimoji="1" lang="en-US" altLang="zh-CN" dirty="0"/>
              <a:t>5. </a:t>
            </a:r>
            <a:r>
              <a:rPr kumimoji="1" lang="zh-CN" altLang="en-US" dirty="0"/>
              <a:t>考勤与成绩评定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88E5E39-B6EF-4F06-9B11-BD80B0734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7554" y="1484784"/>
                <a:ext cx="8190910" cy="4608512"/>
              </a:xfrm>
            </p:spPr>
            <p:txBody>
              <a:bodyPr/>
              <a:lstStyle/>
              <a:p>
                <a:pPr eaLnBrk="1" hangingPunct="1">
                  <a:lnSpc>
                    <a:spcPct val="140000"/>
                  </a:lnSpc>
                  <a:spcBef>
                    <a:spcPts val="0"/>
                  </a:spcBef>
                  <a:defRPr/>
                </a:pPr>
                <a:r>
                  <a:rPr lang="zh-CN" altLang="en-US" sz="2600" dirty="0"/>
                  <a:t>考勤：每天除</a:t>
                </a:r>
                <a:r>
                  <a:rPr lang="zh-CN" altLang="en-US" sz="2600" dirty="0">
                    <a:solidFill>
                      <a:srgbClr val="FF0000"/>
                    </a:solidFill>
                  </a:rPr>
                  <a:t>上午</a:t>
                </a:r>
                <a:r>
                  <a:rPr lang="en-US" altLang="zh-CN" sz="2600" dirty="0">
                    <a:solidFill>
                      <a:srgbClr val="FF0000"/>
                    </a:solidFill>
                  </a:rPr>
                  <a:t>8:00</a:t>
                </a:r>
                <a:r>
                  <a:rPr lang="zh-CN" altLang="en-US" sz="2600" dirty="0"/>
                  <a:t>和</a:t>
                </a:r>
                <a:r>
                  <a:rPr lang="zh-CN" altLang="en-US" sz="2600" dirty="0">
                    <a:solidFill>
                      <a:srgbClr val="FF0000"/>
                    </a:solidFill>
                  </a:rPr>
                  <a:t>下午</a:t>
                </a:r>
                <a:r>
                  <a:rPr lang="en-US" altLang="zh-CN" sz="2600" dirty="0">
                    <a:solidFill>
                      <a:srgbClr val="FF0000"/>
                    </a:solidFill>
                  </a:rPr>
                  <a:t>2:30</a:t>
                </a:r>
                <a:r>
                  <a:rPr lang="zh-CN" altLang="en-US" sz="2600" dirty="0"/>
                  <a:t>各点名一次外，将不定期进行抽查。</a:t>
                </a:r>
                <a:r>
                  <a:rPr lang="zh-CN" altLang="en-US" sz="2600" dirty="0">
                    <a:highlight>
                      <a:srgbClr val="FFFF00"/>
                    </a:highlight>
                  </a:rPr>
                  <a:t>迟到、早退、缺勤</a:t>
                </a:r>
                <a:r>
                  <a:rPr lang="zh-CN" altLang="en-US" sz="2600" dirty="0"/>
                  <a:t>都会扣除考勤成绩。</a:t>
                </a:r>
                <a:endParaRPr lang="en-US" altLang="zh-CN" sz="2600" dirty="0"/>
              </a:p>
              <a:p>
                <a:pPr eaLnBrk="1" hangingPunct="1">
                  <a:lnSpc>
                    <a:spcPct val="140000"/>
                  </a:lnSpc>
                  <a:spcBef>
                    <a:spcPts val="0"/>
                  </a:spcBef>
                  <a:defRPr/>
                </a:pPr>
                <a:r>
                  <a:rPr lang="zh-CN" altLang="en-US" sz="2600" dirty="0"/>
                  <a:t>无正当理由</a:t>
                </a:r>
                <a:r>
                  <a:rPr lang="zh-CN" altLang="en-US" sz="2600" dirty="0">
                    <a:solidFill>
                      <a:srgbClr val="FF0000"/>
                    </a:solidFill>
                  </a:rPr>
                  <a:t>缺席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26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zh-CN" altLang="en-US" sz="2600" dirty="0">
                    <a:solidFill>
                      <a:srgbClr val="FF0000"/>
                    </a:solidFill>
                  </a:rPr>
                  <a:t>学时及以上</a:t>
                </a:r>
                <a:r>
                  <a:rPr lang="zh-CN" altLang="en-US" sz="2600" dirty="0"/>
                  <a:t>者，本门课程应</a:t>
                </a:r>
                <a:r>
                  <a:rPr lang="zh-CN" altLang="en-US" sz="2600" dirty="0">
                    <a:solidFill>
                      <a:srgbClr val="FF0000"/>
                    </a:solidFill>
                  </a:rPr>
                  <a:t>重修</a:t>
                </a:r>
                <a:r>
                  <a:rPr lang="zh-CN" altLang="en-US" sz="2600" dirty="0"/>
                  <a:t>。</a:t>
                </a:r>
                <a:endParaRPr lang="en-US" altLang="zh-CN" sz="2600" dirty="0"/>
              </a:p>
              <a:p>
                <a:pPr eaLnBrk="1" hangingPunct="1">
                  <a:lnSpc>
                    <a:spcPct val="140000"/>
                  </a:lnSpc>
                  <a:spcBef>
                    <a:spcPts val="0"/>
                  </a:spcBef>
                  <a:defRPr/>
                </a:pPr>
                <a:r>
                  <a:rPr lang="zh-CN" altLang="en-US" sz="2600" dirty="0"/>
                  <a:t>确因有事请按照学院相关请假规定</a:t>
                </a:r>
                <a:r>
                  <a:rPr lang="zh-CN" altLang="en-US" sz="2600" dirty="0">
                    <a:solidFill>
                      <a:srgbClr val="FF0000"/>
                    </a:solidFill>
                  </a:rPr>
                  <a:t>办理请假手续</a:t>
                </a:r>
                <a:r>
                  <a:rPr lang="zh-CN" altLang="en-US" sz="2600" dirty="0"/>
                  <a:t>。（具体咨询学院学工办与教学办）</a:t>
                </a:r>
              </a:p>
              <a:p>
                <a:pPr marL="0" indent="0" eaLnBrk="1" hangingPunct="1">
                  <a:lnSpc>
                    <a:spcPct val="140000"/>
                  </a:lnSpc>
                  <a:spcBef>
                    <a:spcPts val="0"/>
                  </a:spcBef>
                  <a:buNone/>
                  <a:defRPr/>
                </a:pPr>
                <a:endParaRPr lang="zh-CN" altLang="en-US" sz="26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88E5E39-B6EF-4F06-9B11-BD80B0734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54" y="1484784"/>
                <a:ext cx="8190910" cy="4608512"/>
              </a:xfrm>
              <a:blipFill>
                <a:blip r:embed="rId2"/>
                <a:stretch>
                  <a:fillRect l="-1116" r="-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64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C772B26-45E7-4E86-BDB7-178224862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560" y="548680"/>
            <a:ext cx="7632848" cy="649288"/>
          </a:xfrm>
        </p:spPr>
        <p:txBody>
          <a:bodyPr anchor="ctr"/>
          <a:lstStyle/>
          <a:p>
            <a:r>
              <a:rPr kumimoji="1" lang="en-US" altLang="zh-CN" dirty="0"/>
              <a:t>1.  </a:t>
            </a:r>
            <a:r>
              <a:rPr kumimoji="1" lang="zh-CN" altLang="en-US" dirty="0"/>
              <a:t>训练目标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8E5E39-B6EF-4F06-9B11-BD80B073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50" y="1700808"/>
            <a:ext cx="8100900" cy="403244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kern="0" dirty="0"/>
              <a:t>（</a:t>
            </a:r>
            <a:r>
              <a:rPr lang="en-US" altLang="zh-CN" sz="2600" kern="0" dirty="0"/>
              <a:t>1</a:t>
            </a:r>
            <a:r>
              <a:rPr lang="zh-CN" altLang="en-US" sz="2600" kern="0" dirty="0"/>
              <a:t>）掌握数据库设计的理论、方法和基本步骤；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kern="0" dirty="0"/>
              <a:t>（</a:t>
            </a:r>
            <a:r>
              <a:rPr lang="en-US" altLang="zh-CN" sz="2600" kern="0" dirty="0"/>
              <a:t>2</a:t>
            </a:r>
            <a:r>
              <a:rPr lang="zh-CN" altLang="en-US" sz="2600" kern="0" dirty="0"/>
              <a:t>）采用过程化设计方法和软件工程设计方法设计数据库系统；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kern="0" dirty="0"/>
              <a:t>（</a:t>
            </a:r>
            <a:r>
              <a:rPr lang="en-US" altLang="zh-CN" sz="2600" kern="0" dirty="0"/>
              <a:t>3</a:t>
            </a:r>
            <a:r>
              <a:rPr lang="zh-CN" altLang="en-US" sz="2600" kern="0" dirty="0"/>
              <a:t>）培养工程化的系统思维；</a:t>
            </a:r>
            <a:endParaRPr lang="en-US" altLang="zh-CN" sz="2600" kern="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kern="0" dirty="0"/>
              <a:t>（</a:t>
            </a:r>
            <a:r>
              <a:rPr lang="en-US" altLang="zh-CN" sz="2600" kern="0" dirty="0"/>
              <a:t>4</a:t>
            </a:r>
            <a:r>
              <a:rPr lang="zh-CN" altLang="en-US" sz="2600" kern="0" dirty="0"/>
              <a:t>）培养分析问题、解决问题的综合应用能力。</a:t>
            </a:r>
            <a:endParaRPr lang="en-US" altLang="zh-CN" sz="2600" kern="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00" kern="0" dirty="0"/>
          </a:p>
        </p:txBody>
      </p:sp>
    </p:spTree>
    <p:extLst>
      <p:ext uri="{BB962C8B-B14F-4D97-AF65-F5344CB8AC3E}">
        <p14:creationId xmlns:p14="http://schemas.microsoft.com/office/powerpoint/2010/main" val="331411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C772B26-45E7-4E86-BDB7-178224862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560" y="548680"/>
            <a:ext cx="7632848" cy="649288"/>
          </a:xfrm>
        </p:spPr>
        <p:txBody>
          <a:bodyPr anchor="ctr"/>
          <a:lstStyle/>
          <a:p>
            <a:r>
              <a:rPr kumimoji="1" lang="en-US" altLang="zh-CN" dirty="0"/>
              <a:t>1.  </a:t>
            </a:r>
            <a:r>
              <a:rPr kumimoji="1" lang="zh-CN" altLang="en-US" dirty="0"/>
              <a:t>选题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8E5E39-B6EF-4F06-9B11-BD80B073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84784"/>
            <a:ext cx="7848872" cy="3096344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kern="0" dirty="0"/>
              <a:t>（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）选题应选择</a:t>
            </a:r>
            <a:r>
              <a:rPr lang="zh-CN" altLang="en-US" sz="2400" kern="0" dirty="0">
                <a:solidFill>
                  <a:srgbClr val="FF0000"/>
                </a:solidFill>
              </a:rPr>
              <a:t>自己熟悉或者感兴趣</a:t>
            </a:r>
            <a:r>
              <a:rPr lang="zh-CN" altLang="en-US" sz="2400" kern="0" dirty="0"/>
              <a:t>的题目，以便更好的完成需求分析；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kern="0" dirty="0"/>
              <a:t>（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）题目完成</a:t>
            </a:r>
            <a:r>
              <a:rPr lang="zh-CN" altLang="en-US" sz="2400" kern="0" dirty="0">
                <a:solidFill>
                  <a:srgbClr val="FF0000"/>
                </a:solidFill>
              </a:rPr>
              <a:t>不必太大</a:t>
            </a:r>
            <a:r>
              <a:rPr lang="zh-CN" altLang="en-US" sz="2400" kern="0" dirty="0"/>
              <a:t>，开发中小型数据库，事务处理过程相对简单；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kern="0" dirty="0"/>
              <a:t>（</a:t>
            </a:r>
            <a:r>
              <a:rPr lang="en-US" altLang="zh-CN" sz="2400" kern="0" dirty="0"/>
              <a:t>3</a:t>
            </a:r>
            <a:r>
              <a:rPr lang="zh-CN" altLang="en-US" sz="2400" kern="0" dirty="0"/>
              <a:t>）</a:t>
            </a:r>
            <a:r>
              <a:rPr lang="zh-CN" altLang="en-US" sz="2400" kern="0" dirty="0">
                <a:solidFill>
                  <a:srgbClr val="FF0000"/>
                </a:solidFill>
              </a:rPr>
              <a:t>以数据库设计为主</a:t>
            </a:r>
            <a:r>
              <a:rPr lang="zh-CN" altLang="en-US" sz="2400" kern="0" dirty="0"/>
              <a:t>，系统处理功能模块实现为辅。</a:t>
            </a:r>
            <a:endParaRPr lang="en-US" altLang="zh-CN" sz="2400" kern="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kern="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F823E2-2072-463A-A3B6-13DB8B818A3E}"/>
              </a:ext>
            </a:extLst>
          </p:cNvPr>
          <p:cNvSpPr/>
          <p:nvPr/>
        </p:nvSpPr>
        <p:spPr>
          <a:xfrm>
            <a:off x="1763688" y="4581128"/>
            <a:ext cx="5832648" cy="104721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一人一题，班内题目不能重复。</a:t>
            </a:r>
            <a:endParaRPr lang="en-US" altLang="zh-CN" sz="2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可以自拟题目，需要和指导老师讨论确认。</a:t>
            </a:r>
            <a:endParaRPr lang="en-US" altLang="zh-CN" sz="2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24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C772B26-45E7-4E86-BDB7-178224862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560" y="548680"/>
            <a:ext cx="7632848" cy="649288"/>
          </a:xfrm>
        </p:spPr>
        <p:txBody>
          <a:bodyPr anchor="ctr"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时间进度安排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8E5E39-B6EF-4F06-9B11-BD80B073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64" y="1628800"/>
            <a:ext cx="7848872" cy="460851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600" dirty="0"/>
              <a:t>6</a:t>
            </a:r>
            <a:r>
              <a:rPr lang="zh-CN" altLang="en-US" sz="2600" dirty="0"/>
              <a:t>月</a:t>
            </a:r>
            <a:r>
              <a:rPr lang="en-US" altLang="zh-CN" sz="2600" dirty="0"/>
              <a:t>27</a:t>
            </a:r>
            <a:r>
              <a:rPr lang="zh-CN" altLang="en-US" sz="2600" dirty="0"/>
              <a:t>日</a:t>
            </a:r>
            <a:r>
              <a:rPr lang="en-US" altLang="zh-CN" sz="2600" dirty="0"/>
              <a:t>—6</a:t>
            </a:r>
            <a:r>
              <a:rPr lang="zh-CN" altLang="en-US" sz="2600" dirty="0"/>
              <a:t>月</a:t>
            </a:r>
            <a:r>
              <a:rPr lang="en-US" altLang="zh-CN" sz="2600" dirty="0"/>
              <a:t>29</a:t>
            </a:r>
            <a:r>
              <a:rPr lang="zh-CN" altLang="en-US" sz="2600" dirty="0"/>
              <a:t>日：做需求分析，生成需求分析阶段相关文档。</a:t>
            </a:r>
          </a:p>
          <a:p>
            <a:pPr>
              <a:lnSpc>
                <a:spcPct val="130000"/>
              </a:lnSpc>
            </a:pPr>
            <a:r>
              <a:rPr lang="en-US" altLang="zh-CN" sz="2600" dirty="0"/>
              <a:t>6</a:t>
            </a:r>
            <a:r>
              <a:rPr lang="zh-CN" altLang="en-US" sz="2600" dirty="0"/>
              <a:t>月</a:t>
            </a:r>
            <a:r>
              <a:rPr lang="en-US" altLang="zh-CN" sz="2600" dirty="0"/>
              <a:t>30</a:t>
            </a:r>
            <a:r>
              <a:rPr lang="zh-CN" altLang="en-US" sz="2600" dirty="0"/>
              <a:t>日</a:t>
            </a:r>
            <a:r>
              <a:rPr lang="en-US" altLang="zh-CN" sz="2600" dirty="0"/>
              <a:t>—7</a:t>
            </a:r>
            <a:r>
              <a:rPr lang="zh-CN" altLang="en-US" sz="2600" dirty="0"/>
              <a:t>月</a:t>
            </a:r>
            <a:r>
              <a:rPr lang="en-US" altLang="zh-CN" sz="2600" dirty="0"/>
              <a:t>1</a:t>
            </a:r>
            <a:r>
              <a:rPr lang="zh-CN" altLang="en-US" sz="2600" dirty="0"/>
              <a:t>日：概念结构设计。</a:t>
            </a:r>
          </a:p>
          <a:p>
            <a:pPr>
              <a:lnSpc>
                <a:spcPct val="130000"/>
              </a:lnSpc>
            </a:pPr>
            <a:r>
              <a:rPr lang="en-US" altLang="zh-CN" sz="2600" dirty="0"/>
              <a:t>7</a:t>
            </a:r>
            <a:r>
              <a:rPr lang="zh-CN" altLang="en-US" sz="2600" dirty="0"/>
              <a:t>月</a:t>
            </a:r>
            <a:r>
              <a:rPr lang="en-US" altLang="zh-CN" sz="2600" dirty="0"/>
              <a:t>4</a:t>
            </a:r>
            <a:r>
              <a:rPr lang="zh-CN" altLang="en-US" sz="2600" dirty="0"/>
              <a:t>日：逻辑结构设计，物理结构设计。</a:t>
            </a:r>
          </a:p>
          <a:p>
            <a:pPr>
              <a:lnSpc>
                <a:spcPct val="130000"/>
              </a:lnSpc>
            </a:pPr>
            <a:r>
              <a:rPr lang="en-US" altLang="zh-CN" sz="2600" dirty="0"/>
              <a:t>7</a:t>
            </a:r>
            <a:r>
              <a:rPr lang="zh-CN" altLang="en-US" sz="2600" dirty="0"/>
              <a:t>月</a:t>
            </a:r>
            <a:r>
              <a:rPr lang="en-US" altLang="zh-CN" sz="2600" dirty="0"/>
              <a:t>5</a:t>
            </a:r>
            <a:r>
              <a:rPr lang="zh-CN" altLang="en-US" sz="2600" dirty="0"/>
              <a:t>日</a:t>
            </a:r>
            <a:r>
              <a:rPr lang="en-US" altLang="zh-CN" sz="2600" dirty="0"/>
              <a:t>—7</a:t>
            </a:r>
            <a:r>
              <a:rPr lang="zh-CN" altLang="en-US" sz="2600" dirty="0"/>
              <a:t>月</a:t>
            </a:r>
            <a:r>
              <a:rPr lang="en-US" altLang="zh-CN" sz="2600" dirty="0"/>
              <a:t>6</a:t>
            </a:r>
            <a:r>
              <a:rPr lang="zh-CN" altLang="en-US" sz="2600" dirty="0"/>
              <a:t>日：</a:t>
            </a:r>
            <a:r>
              <a:rPr lang="en-US" altLang="zh-CN" sz="2600" dirty="0"/>
              <a:t>Oracle</a:t>
            </a:r>
            <a:r>
              <a:rPr lang="zh-CN" altLang="en-US" sz="2600" dirty="0"/>
              <a:t>数据库实施。</a:t>
            </a:r>
          </a:p>
          <a:p>
            <a:pPr>
              <a:lnSpc>
                <a:spcPct val="130000"/>
              </a:lnSpc>
            </a:pPr>
            <a:r>
              <a:rPr lang="en-US" altLang="zh-CN" sz="2600" dirty="0"/>
              <a:t>7</a:t>
            </a:r>
            <a:r>
              <a:rPr lang="zh-CN" altLang="en-US" sz="2600" dirty="0"/>
              <a:t>月</a:t>
            </a:r>
            <a:r>
              <a:rPr lang="en-US" altLang="zh-CN" sz="2600" dirty="0"/>
              <a:t>7</a:t>
            </a:r>
            <a:r>
              <a:rPr lang="zh-CN" altLang="en-US" sz="2600" dirty="0"/>
              <a:t>日：撰写综合训练的论文。</a:t>
            </a:r>
          </a:p>
          <a:p>
            <a:pPr>
              <a:lnSpc>
                <a:spcPct val="130000"/>
              </a:lnSpc>
            </a:pPr>
            <a:r>
              <a:rPr lang="en-US" altLang="zh-CN" sz="2600" dirty="0"/>
              <a:t>7</a:t>
            </a:r>
            <a:r>
              <a:rPr lang="zh-CN" altLang="en-US" sz="2600" dirty="0"/>
              <a:t>月</a:t>
            </a:r>
            <a:r>
              <a:rPr lang="en-US" altLang="zh-CN" sz="2600" dirty="0"/>
              <a:t>8</a:t>
            </a:r>
            <a:r>
              <a:rPr lang="zh-CN" altLang="en-US" sz="2600" dirty="0"/>
              <a:t>日：交流演示，修改完善。</a:t>
            </a:r>
            <a:endParaRPr lang="zh-CN" altLang="en-US" sz="2600" kern="0" dirty="0"/>
          </a:p>
        </p:txBody>
      </p:sp>
    </p:spTree>
    <p:extLst>
      <p:ext uri="{BB962C8B-B14F-4D97-AF65-F5344CB8AC3E}">
        <p14:creationId xmlns:p14="http://schemas.microsoft.com/office/powerpoint/2010/main" val="80678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C772B26-45E7-4E86-BDB7-178224862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560" y="548680"/>
            <a:ext cx="7632848" cy="649288"/>
          </a:xfrm>
        </p:spPr>
        <p:txBody>
          <a:bodyPr anchor="ctr"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时间进度安排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8E5E39-B6EF-4F06-9B11-BD80B073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30" y="1373126"/>
            <a:ext cx="8139940" cy="496855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600" dirty="0"/>
              <a:t>6</a:t>
            </a:r>
            <a:r>
              <a:rPr lang="zh-CN" altLang="en-US" sz="2600" dirty="0"/>
              <a:t>月</a:t>
            </a:r>
            <a:r>
              <a:rPr lang="en-US" altLang="zh-CN" sz="2600" dirty="0"/>
              <a:t>27</a:t>
            </a:r>
            <a:r>
              <a:rPr lang="zh-CN" altLang="en-US" sz="2600" dirty="0"/>
              <a:t>日</a:t>
            </a:r>
            <a:r>
              <a:rPr lang="en-US" altLang="zh-CN" sz="2600" dirty="0"/>
              <a:t>—6</a:t>
            </a:r>
            <a:r>
              <a:rPr lang="zh-CN" altLang="en-US" sz="2600" dirty="0"/>
              <a:t>月</a:t>
            </a:r>
            <a:r>
              <a:rPr lang="en-US" altLang="zh-CN" sz="2600" dirty="0"/>
              <a:t>29</a:t>
            </a:r>
            <a:r>
              <a:rPr lang="zh-CN" altLang="en-US" sz="2600" dirty="0"/>
              <a:t>日：</a:t>
            </a:r>
            <a:r>
              <a:rPr lang="zh-CN" altLang="en-US" sz="2600" dirty="0">
                <a:solidFill>
                  <a:srgbClr val="FF0000"/>
                </a:solidFill>
                <a:highlight>
                  <a:srgbClr val="FFFF00"/>
                </a:highlight>
              </a:rPr>
              <a:t>需求分析阶段</a:t>
            </a:r>
            <a:r>
              <a:rPr lang="zh-CN" altLang="en-US" sz="2600" dirty="0"/>
              <a:t>，做需求分析，生成需求分析阶段相关文档。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600" dirty="0"/>
              <a:t>此阶段主要绘制</a:t>
            </a:r>
            <a:r>
              <a:rPr lang="zh-CN" altLang="en-US" sz="2600" dirty="0">
                <a:solidFill>
                  <a:srgbClr val="FF0000"/>
                </a:solidFill>
              </a:rPr>
              <a:t>数据流程图</a:t>
            </a:r>
            <a:r>
              <a:rPr lang="zh-CN" altLang="en-US" sz="2600" dirty="0"/>
              <a:t>和编写</a:t>
            </a:r>
            <a:r>
              <a:rPr lang="zh-CN" altLang="en-US" sz="2600" dirty="0">
                <a:solidFill>
                  <a:srgbClr val="FF0000"/>
                </a:solidFill>
              </a:rPr>
              <a:t>数据字典</a:t>
            </a:r>
            <a:r>
              <a:rPr lang="zh-CN" altLang="en-US" sz="2600" dirty="0"/>
              <a:t>。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600" dirty="0"/>
              <a:t>数据流程图：自顶向下需要绘制三层，顶层（第一层），第二层和第三层。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600" dirty="0"/>
              <a:t>数据字典：包括数据项、数据结构、数据存储、数据处理、数据流，每个内容用二维表进行汇总。</a:t>
            </a:r>
            <a:endParaRPr lang="en-US" altLang="zh-CN" sz="2600" dirty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sz="2600" dirty="0"/>
              <a:t>6</a:t>
            </a:r>
            <a:r>
              <a:rPr lang="zh-CN" altLang="en-US" sz="2600" dirty="0"/>
              <a:t>月</a:t>
            </a:r>
            <a:r>
              <a:rPr lang="en-US" altLang="zh-CN" sz="2600" dirty="0"/>
              <a:t>29</a:t>
            </a:r>
            <a:r>
              <a:rPr lang="zh-CN" altLang="en-US" sz="2600" dirty="0"/>
              <a:t>日下午进行</a:t>
            </a:r>
            <a:r>
              <a:rPr lang="zh-CN" altLang="en-US" sz="2600" dirty="0">
                <a:solidFill>
                  <a:srgbClr val="FF0000"/>
                </a:solidFill>
              </a:rPr>
              <a:t>阶段成果检查</a:t>
            </a:r>
            <a:r>
              <a:rPr lang="zh-CN" altLang="en-US" sz="2600" dirty="0"/>
              <a:t>。主要从完成度和完成质量两个方面检查。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600" kern="0" dirty="0"/>
          </a:p>
        </p:txBody>
      </p:sp>
    </p:spTree>
    <p:extLst>
      <p:ext uri="{BB962C8B-B14F-4D97-AF65-F5344CB8AC3E}">
        <p14:creationId xmlns:p14="http://schemas.microsoft.com/office/powerpoint/2010/main" val="308838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C772B26-45E7-4E86-BDB7-178224862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560" y="548680"/>
            <a:ext cx="7632848" cy="649288"/>
          </a:xfrm>
        </p:spPr>
        <p:txBody>
          <a:bodyPr anchor="ctr"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时间进度安排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8E5E39-B6EF-4F06-9B11-BD80B073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48" y="1340768"/>
            <a:ext cx="8244916" cy="4608512"/>
          </a:xfrm>
        </p:spPr>
        <p:txBody>
          <a:bodyPr/>
          <a:lstStyle/>
          <a:p>
            <a:pPr>
              <a:lnSpc>
                <a:spcPts val="4000"/>
              </a:lnSpc>
              <a:defRPr/>
            </a:pPr>
            <a:r>
              <a:rPr lang="en-US" altLang="zh-CN" sz="2600" dirty="0"/>
              <a:t>6</a:t>
            </a:r>
            <a:r>
              <a:rPr lang="zh-CN" altLang="en-US" sz="2600" dirty="0"/>
              <a:t>月</a:t>
            </a:r>
            <a:r>
              <a:rPr lang="en-US" altLang="zh-CN" sz="2600" dirty="0"/>
              <a:t>30</a:t>
            </a:r>
            <a:r>
              <a:rPr lang="zh-CN" altLang="en-US" sz="2600" dirty="0"/>
              <a:t>日</a:t>
            </a:r>
            <a:r>
              <a:rPr lang="en-US" altLang="zh-CN" sz="2600" dirty="0"/>
              <a:t>—7</a:t>
            </a:r>
            <a:r>
              <a:rPr lang="zh-CN" altLang="en-US" sz="2600" dirty="0"/>
              <a:t>月</a:t>
            </a:r>
            <a:r>
              <a:rPr lang="en-US" altLang="zh-CN" sz="2600" dirty="0"/>
              <a:t>1</a:t>
            </a:r>
            <a:r>
              <a:rPr lang="zh-CN" altLang="en-US" sz="2600" dirty="0"/>
              <a:t>日：</a:t>
            </a:r>
            <a:r>
              <a:rPr lang="zh-CN" altLang="en-US" sz="2600" dirty="0">
                <a:solidFill>
                  <a:srgbClr val="FF0000"/>
                </a:solidFill>
                <a:highlight>
                  <a:srgbClr val="FFFF00"/>
                </a:highlight>
              </a:rPr>
              <a:t>概念结构设计</a:t>
            </a:r>
            <a:r>
              <a:rPr lang="zh-CN" altLang="en-US" sz="2600" dirty="0"/>
              <a:t>，此阶段主要完成概念模型的设计，即</a:t>
            </a:r>
            <a:r>
              <a:rPr lang="en-US" altLang="zh-CN" sz="2600" dirty="0">
                <a:solidFill>
                  <a:srgbClr val="FF0000"/>
                </a:solidFill>
              </a:rPr>
              <a:t>ER</a:t>
            </a:r>
            <a:r>
              <a:rPr lang="zh-CN" altLang="en-US" sz="2600" dirty="0">
                <a:solidFill>
                  <a:srgbClr val="FF0000"/>
                </a:solidFill>
              </a:rPr>
              <a:t>图</a:t>
            </a:r>
            <a:r>
              <a:rPr lang="zh-CN" altLang="en-US" sz="2600" dirty="0"/>
              <a:t>的绘制。</a:t>
            </a:r>
            <a:endParaRPr lang="en-US" altLang="zh-CN" sz="2600" dirty="0"/>
          </a:p>
          <a:p>
            <a:pPr>
              <a:lnSpc>
                <a:spcPts val="4000"/>
              </a:lnSpc>
              <a:defRPr/>
            </a:pPr>
            <a:r>
              <a:rPr lang="zh-CN" altLang="en-US" sz="2600" dirty="0"/>
              <a:t>采用的方法：自底向上。</a:t>
            </a:r>
            <a:endParaRPr lang="en-US" altLang="zh-CN" sz="2600" dirty="0"/>
          </a:p>
          <a:p>
            <a:pPr marL="0" indent="0">
              <a:lnSpc>
                <a:spcPts val="4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）对需求分析阶段得到的数据流程图进行</a:t>
            </a:r>
            <a:r>
              <a:rPr lang="zh-CN" altLang="en-US" sz="2600" dirty="0">
                <a:solidFill>
                  <a:srgbClr val="FF0000"/>
                </a:solidFill>
              </a:rPr>
              <a:t>抽象</a:t>
            </a:r>
            <a:r>
              <a:rPr lang="zh-CN" altLang="en-US" sz="2600" dirty="0"/>
              <a:t>，抽取出</a:t>
            </a:r>
            <a:r>
              <a:rPr lang="zh-CN" altLang="en-US" sz="2600" dirty="0">
                <a:solidFill>
                  <a:srgbClr val="FF0000"/>
                </a:solidFill>
              </a:rPr>
              <a:t>实体</a:t>
            </a:r>
            <a:r>
              <a:rPr lang="zh-CN" altLang="en-US" sz="2600" dirty="0"/>
              <a:t>、</a:t>
            </a:r>
            <a:r>
              <a:rPr lang="zh-CN" altLang="en-US" sz="2600" dirty="0">
                <a:solidFill>
                  <a:srgbClr val="FF0000"/>
                </a:solidFill>
              </a:rPr>
              <a:t>属性</a:t>
            </a:r>
            <a:r>
              <a:rPr lang="zh-CN" altLang="en-US" sz="2600" dirty="0"/>
              <a:t>和实体之间的</a:t>
            </a:r>
            <a:r>
              <a:rPr lang="zh-CN" altLang="en-US" sz="2600" dirty="0">
                <a:solidFill>
                  <a:srgbClr val="FF0000"/>
                </a:solidFill>
              </a:rPr>
              <a:t>联系</a:t>
            </a:r>
            <a:r>
              <a:rPr lang="zh-CN" altLang="en-US" sz="2600" dirty="0"/>
              <a:t>，先画出分</a:t>
            </a:r>
            <a:r>
              <a:rPr lang="en-US" altLang="zh-CN" sz="2600" dirty="0"/>
              <a:t>ER</a:t>
            </a:r>
            <a:r>
              <a:rPr lang="zh-CN" altLang="en-US" sz="2600" dirty="0"/>
              <a:t>图。</a:t>
            </a:r>
            <a:endParaRPr lang="en-US" altLang="zh-CN" sz="2600" dirty="0"/>
          </a:p>
          <a:p>
            <a:pPr marL="0" indent="0">
              <a:lnSpc>
                <a:spcPts val="4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）然后将各个分</a:t>
            </a:r>
            <a:r>
              <a:rPr lang="en-US" altLang="zh-CN" sz="2600" dirty="0"/>
              <a:t>ER</a:t>
            </a:r>
            <a:r>
              <a:rPr lang="zh-CN" altLang="en-US" sz="2600" dirty="0"/>
              <a:t>图合成</a:t>
            </a:r>
            <a:r>
              <a:rPr lang="zh-CN" altLang="en-US" sz="2600" dirty="0">
                <a:solidFill>
                  <a:srgbClr val="FF0000"/>
                </a:solidFill>
              </a:rPr>
              <a:t>全局</a:t>
            </a:r>
            <a:r>
              <a:rPr lang="en-US" altLang="zh-CN" sz="2600" dirty="0">
                <a:solidFill>
                  <a:srgbClr val="FF0000"/>
                </a:solidFill>
              </a:rPr>
              <a:t>ER</a:t>
            </a:r>
            <a:r>
              <a:rPr lang="zh-CN" altLang="en-US" sz="2600" dirty="0">
                <a:solidFill>
                  <a:srgbClr val="FF0000"/>
                </a:solidFill>
              </a:rPr>
              <a:t>图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>
              <a:lnSpc>
                <a:spcPts val="4000"/>
              </a:lnSpc>
              <a:spcBef>
                <a:spcPts val="1200"/>
              </a:spcBef>
              <a:defRPr/>
            </a:pPr>
            <a:r>
              <a:rPr lang="en-US" altLang="zh-CN" sz="2600" dirty="0"/>
              <a:t>7</a:t>
            </a:r>
            <a:r>
              <a:rPr lang="zh-CN" altLang="en-US" sz="2600" dirty="0"/>
              <a:t>月</a:t>
            </a:r>
            <a:r>
              <a:rPr lang="en-US" altLang="zh-CN" sz="2600" dirty="0"/>
              <a:t>1</a:t>
            </a:r>
            <a:r>
              <a:rPr lang="zh-CN" altLang="en-US" sz="2600" dirty="0"/>
              <a:t>日下午进行</a:t>
            </a:r>
            <a:r>
              <a:rPr lang="zh-CN" altLang="en-US" sz="2600" dirty="0">
                <a:solidFill>
                  <a:srgbClr val="FF0000"/>
                </a:solidFill>
              </a:rPr>
              <a:t>阶段成果检查</a:t>
            </a:r>
            <a:r>
              <a:rPr lang="zh-CN" altLang="en-US" sz="2600" dirty="0"/>
              <a:t>。主要从完成度和完成质量两个方面检查。</a:t>
            </a:r>
          </a:p>
          <a:p>
            <a:pPr marL="0" indent="0">
              <a:lnSpc>
                <a:spcPts val="4000"/>
              </a:lnSpc>
              <a:buFont typeface="Wingdings" panose="05000000000000000000" pitchFamily="2" charset="2"/>
              <a:buNone/>
              <a:defRPr/>
            </a:pPr>
            <a:endParaRPr lang="zh-CN" altLang="en-US" sz="2600" kern="0" dirty="0"/>
          </a:p>
        </p:txBody>
      </p:sp>
    </p:spTree>
    <p:extLst>
      <p:ext uri="{BB962C8B-B14F-4D97-AF65-F5344CB8AC3E}">
        <p14:creationId xmlns:p14="http://schemas.microsoft.com/office/powerpoint/2010/main" val="10058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C772B26-45E7-4E86-BDB7-178224862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560" y="548680"/>
            <a:ext cx="7632848" cy="649288"/>
          </a:xfrm>
        </p:spPr>
        <p:txBody>
          <a:bodyPr anchor="ctr"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时间进度安排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8E5E39-B6EF-4F06-9B11-BD80B073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64" y="1628800"/>
            <a:ext cx="7848872" cy="4608512"/>
          </a:xfrm>
        </p:spPr>
        <p:txBody>
          <a:bodyPr/>
          <a:lstStyle/>
          <a:p>
            <a:pPr>
              <a:lnSpc>
                <a:spcPts val="4000"/>
              </a:lnSpc>
              <a:defRPr/>
            </a:pPr>
            <a:r>
              <a:rPr lang="en-US" altLang="zh-CN" sz="2600" dirty="0"/>
              <a:t>7</a:t>
            </a:r>
            <a:r>
              <a:rPr lang="zh-CN" altLang="en-US" sz="2600" dirty="0"/>
              <a:t>月</a:t>
            </a:r>
            <a:r>
              <a:rPr lang="en-US" altLang="zh-CN" sz="2600" dirty="0"/>
              <a:t>4</a:t>
            </a:r>
            <a:r>
              <a:rPr lang="zh-CN" altLang="en-US" sz="2600" dirty="0"/>
              <a:t>日：</a:t>
            </a:r>
            <a:r>
              <a:rPr lang="zh-CN" altLang="en-US" sz="2600" dirty="0">
                <a:solidFill>
                  <a:srgbClr val="FF0000"/>
                </a:solidFill>
                <a:highlight>
                  <a:srgbClr val="FFFF00"/>
                </a:highlight>
              </a:rPr>
              <a:t>逻辑结构设计</a:t>
            </a:r>
            <a:r>
              <a:rPr lang="zh-CN" altLang="en-US" sz="2600" dirty="0"/>
              <a:t>，根据概念模型转换得到逻辑模型，即</a:t>
            </a:r>
            <a:r>
              <a:rPr lang="zh-CN" altLang="en-US" sz="2600" dirty="0">
                <a:solidFill>
                  <a:srgbClr val="FF0000"/>
                </a:solidFill>
              </a:rPr>
              <a:t>关系模式</a:t>
            </a:r>
            <a:r>
              <a:rPr lang="zh-CN" altLang="en-US" sz="2600" dirty="0"/>
              <a:t>。</a:t>
            </a:r>
            <a:r>
              <a:rPr lang="zh-CN" altLang="en-US" sz="2600" dirty="0">
                <a:solidFill>
                  <a:srgbClr val="FF0000"/>
                </a:solidFill>
              </a:rPr>
              <a:t>物理结构设计</a:t>
            </a:r>
            <a:r>
              <a:rPr lang="zh-CN" altLang="en-US" sz="2600" dirty="0"/>
              <a:t>，主要完成</a:t>
            </a:r>
            <a:r>
              <a:rPr lang="zh-CN" altLang="en-US" sz="2600" dirty="0">
                <a:solidFill>
                  <a:srgbClr val="FF0000"/>
                </a:solidFill>
              </a:rPr>
              <a:t>索引</a:t>
            </a:r>
            <a:r>
              <a:rPr lang="zh-CN" altLang="en-US" sz="2600" dirty="0"/>
              <a:t>的设计。</a:t>
            </a:r>
            <a:endParaRPr lang="en-US" altLang="zh-CN" sz="2600" dirty="0"/>
          </a:p>
          <a:p>
            <a:pPr>
              <a:lnSpc>
                <a:spcPts val="4000"/>
              </a:lnSpc>
              <a:defRPr/>
            </a:pPr>
            <a:r>
              <a:rPr lang="zh-CN" altLang="en-US" sz="2600" dirty="0"/>
              <a:t>逻辑结构设计完成以下三项工作：</a:t>
            </a:r>
          </a:p>
          <a:p>
            <a:pPr marL="0" indent="0">
              <a:lnSpc>
                <a:spcPts val="4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）根据转换规则将全局</a:t>
            </a:r>
            <a:r>
              <a:rPr lang="en-US" altLang="zh-CN" sz="2600" dirty="0"/>
              <a:t>ER</a:t>
            </a:r>
            <a:r>
              <a:rPr lang="zh-CN" altLang="en-US" sz="2600" dirty="0"/>
              <a:t>图转换成</a:t>
            </a:r>
            <a:r>
              <a:rPr lang="zh-CN" altLang="en-US" sz="2600" dirty="0">
                <a:solidFill>
                  <a:srgbClr val="FF0000"/>
                </a:solidFill>
              </a:rPr>
              <a:t>关系模式</a:t>
            </a:r>
            <a:r>
              <a:rPr lang="zh-CN" altLang="en-US" sz="2600" dirty="0"/>
              <a:t>；</a:t>
            </a:r>
            <a:endParaRPr lang="en-US" altLang="zh-CN" sz="2600" dirty="0"/>
          </a:p>
          <a:p>
            <a:pPr marL="0" indent="0">
              <a:lnSpc>
                <a:spcPts val="4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）根据范式理论分析转换得到的关系模式是否合理，要求每个关系模式</a:t>
            </a:r>
            <a:r>
              <a:rPr lang="zh-CN" altLang="en-US" sz="2600" dirty="0">
                <a:solidFill>
                  <a:srgbClr val="FF0000"/>
                </a:solidFill>
              </a:rPr>
              <a:t>达到</a:t>
            </a:r>
            <a:r>
              <a:rPr lang="en-US" altLang="zh-CN" sz="2600" dirty="0">
                <a:solidFill>
                  <a:srgbClr val="FF0000"/>
                </a:solidFill>
              </a:rPr>
              <a:t>3NF</a:t>
            </a:r>
            <a:r>
              <a:rPr lang="zh-CN" altLang="en-US" sz="2600" dirty="0"/>
              <a:t>；</a:t>
            </a:r>
            <a:endParaRPr lang="en-US" altLang="zh-CN" sz="2600" dirty="0"/>
          </a:p>
          <a:p>
            <a:pPr marL="0" indent="0">
              <a:lnSpc>
                <a:spcPts val="4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）设计外模式，也就是</a:t>
            </a:r>
            <a:r>
              <a:rPr lang="zh-CN" altLang="en-US" sz="2600" dirty="0">
                <a:solidFill>
                  <a:srgbClr val="FF0000"/>
                </a:solidFill>
              </a:rPr>
              <a:t>视图</a:t>
            </a:r>
            <a:r>
              <a:rPr lang="zh-CN" altLang="en-US" sz="2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805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C772B26-45E7-4E86-BDB7-178224862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560" y="548680"/>
            <a:ext cx="7632848" cy="649288"/>
          </a:xfrm>
        </p:spPr>
        <p:txBody>
          <a:bodyPr anchor="ctr"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时间进度安排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8E5E39-B6EF-4F06-9B11-BD80B073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64" y="1628800"/>
            <a:ext cx="7848872" cy="4608512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altLang="zh-CN" sz="2600" dirty="0"/>
              <a:t>7</a:t>
            </a:r>
            <a:r>
              <a:rPr lang="zh-CN" altLang="en-US" sz="2600" dirty="0"/>
              <a:t>月</a:t>
            </a:r>
            <a:r>
              <a:rPr lang="en-US" altLang="zh-CN" sz="2600" dirty="0"/>
              <a:t>5</a:t>
            </a:r>
            <a:r>
              <a:rPr lang="zh-CN" altLang="en-US" sz="2600" dirty="0"/>
              <a:t>日</a:t>
            </a:r>
            <a:r>
              <a:rPr lang="en-US" altLang="zh-CN" sz="2600" dirty="0"/>
              <a:t>—7</a:t>
            </a:r>
            <a:r>
              <a:rPr lang="zh-CN" altLang="en-US" sz="2600" dirty="0"/>
              <a:t>月</a:t>
            </a:r>
            <a:r>
              <a:rPr lang="en-US" altLang="zh-CN" sz="2600" dirty="0"/>
              <a:t>6</a:t>
            </a:r>
            <a:r>
              <a:rPr lang="zh-CN" altLang="en-US" sz="2600" dirty="0"/>
              <a:t>日：</a:t>
            </a:r>
            <a:r>
              <a:rPr lang="en-US" altLang="zh-CN" sz="2600" dirty="0">
                <a:solidFill>
                  <a:srgbClr val="FF0000"/>
                </a:solidFill>
                <a:highlight>
                  <a:srgbClr val="FFFF00"/>
                </a:highlight>
              </a:rPr>
              <a:t>Oracle</a:t>
            </a:r>
            <a:r>
              <a:rPr lang="zh-CN" altLang="en-US" sz="2600" dirty="0">
                <a:solidFill>
                  <a:srgbClr val="FF0000"/>
                </a:solidFill>
                <a:highlight>
                  <a:srgbClr val="FFFF00"/>
                </a:highlight>
              </a:rPr>
              <a:t>数据库实施</a:t>
            </a:r>
          </a:p>
          <a:p>
            <a:pPr>
              <a:lnSpc>
                <a:spcPts val="4000"/>
              </a:lnSpc>
            </a:pPr>
            <a:r>
              <a:rPr lang="zh-CN" altLang="en-US" sz="2600" dirty="0"/>
              <a:t>根据逻辑结构设计和物理结构设计的结果，用</a:t>
            </a:r>
            <a:r>
              <a:rPr lang="en-US" altLang="zh-CN" sz="2600" dirty="0"/>
              <a:t>SQL</a:t>
            </a:r>
            <a:r>
              <a:rPr lang="zh-CN" altLang="en-US" sz="2600" dirty="0"/>
              <a:t>语句建立以下对象：</a:t>
            </a:r>
            <a:endParaRPr lang="en-US" altLang="zh-CN" sz="2600" dirty="0"/>
          </a:p>
          <a:p>
            <a:pPr lvl="1">
              <a:lnSpc>
                <a:spcPts val="4000"/>
              </a:lnSpc>
            </a:pPr>
            <a:r>
              <a:rPr lang="zh-CN" altLang="en-US" sz="2600" dirty="0"/>
              <a:t>建立</a:t>
            </a:r>
            <a:r>
              <a:rPr lang="zh-CN" altLang="en-US" sz="2600" dirty="0">
                <a:solidFill>
                  <a:srgbClr val="FF0000"/>
                </a:solidFill>
              </a:rPr>
              <a:t>二维表</a:t>
            </a:r>
            <a:r>
              <a:rPr lang="zh-CN" altLang="en-US" sz="2600" dirty="0"/>
              <a:t>并导入数据，表中的原始数据要自己收集，每张表</a:t>
            </a:r>
            <a:r>
              <a:rPr lang="en-US" altLang="zh-CN" sz="2600" dirty="0">
                <a:solidFill>
                  <a:srgbClr val="FF0000"/>
                </a:solidFill>
              </a:rPr>
              <a:t>10-20</a:t>
            </a:r>
            <a:r>
              <a:rPr lang="zh-CN" altLang="en-US" sz="2600" dirty="0">
                <a:solidFill>
                  <a:srgbClr val="FF0000"/>
                </a:solidFill>
              </a:rPr>
              <a:t>行</a:t>
            </a:r>
            <a:r>
              <a:rPr lang="zh-CN" altLang="en-US" sz="2600" dirty="0"/>
              <a:t>的数据，数据要</a:t>
            </a:r>
            <a:r>
              <a:rPr lang="zh-CN" altLang="en-US" sz="2600" dirty="0">
                <a:solidFill>
                  <a:srgbClr val="FF0000"/>
                </a:solidFill>
              </a:rPr>
              <a:t>真实</a:t>
            </a:r>
            <a:r>
              <a:rPr lang="zh-CN" altLang="en-US" sz="2600" dirty="0"/>
              <a:t>。</a:t>
            </a:r>
          </a:p>
          <a:p>
            <a:pPr lvl="1">
              <a:lnSpc>
                <a:spcPts val="4000"/>
              </a:lnSpc>
            </a:pPr>
            <a:r>
              <a:rPr lang="zh-CN" altLang="en-US" sz="2600" dirty="0"/>
              <a:t>建立</a:t>
            </a:r>
            <a:r>
              <a:rPr lang="zh-CN" altLang="en-US" sz="2600" dirty="0">
                <a:solidFill>
                  <a:srgbClr val="FF0000"/>
                </a:solidFill>
              </a:rPr>
              <a:t>视图</a:t>
            </a:r>
            <a:r>
              <a:rPr lang="zh-CN" altLang="en-US" sz="2600" dirty="0"/>
              <a:t>、</a:t>
            </a:r>
            <a:r>
              <a:rPr lang="zh-CN" altLang="en-US" sz="2600" dirty="0">
                <a:solidFill>
                  <a:srgbClr val="FF0000"/>
                </a:solidFill>
              </a:rPr>
              <a:t>存储过程</a:t>
            </a:r>
            <a:r>
              <a:rPr lang="zh-CN" altLang="en-US" sz="2600" dirty="0"/>
              <a:t>和</a:t>
            </a:r>
            <a:r>
              <a:rPr lang="zh-CN" altLang="en-US" sz="2600" dirty="0">
                <a:solidFill>
                  <a:srgbClr val="FF0000"/>
                </a:solidFill>
              </a:rPr>
              <a:t>触发器</a:t>
            </a:r>
            <a:r>
              <a:rPr lang="zh-CN" altLang="en-US" sz="2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7779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C772B26-45E7-4E86-BDB7-178224862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560" y="548680"/>
            <a:ext cx="7632848" cy="649288"/>
          </a:xfrm>
        </p:spPr>
        <p:txBody>
          <a:bodyPr anchor="ctr"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时间进度安排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8E5E39-B6EF-4F06-9B11-BD80B073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64" y="1628800"/>
            <a:ext cx="8028892" cy="4608512"/>
          </a:xfrm>
        </p:spPr>
        <p:txBody>
          <a:bodyPr/>
          <a:lstStyle/>
          <a:p>
            <a:pPr>
              <a:lnSpc>
                <a:spcPts val="4000"/>
              </a:lnSpc>
              <a:defRPr/>
            </a:pPr>
            <a:r>
              <a:rPr lang="en-US" altLang="zh-CN" sz="2600" dirty="0"/>
              <a:t>7</a:t>
            </a:r>
            <a:r>
              <a:rPr lang="zh-CN" altLang="en-US" sz="2600" dirty="0"/>
              <a:t>月</a:t>
            </a:r>
            <a:r>
              <a:rPr lang="en-US" altLang="zh-CN" sz="2600" dirty="0"/>
              <a:t>7</a:t>
            </a:r>
            <a:r>
              <a:rPr lang="zh-CN" altLang="en-US" sz="2600" dirty="0"/>
              <a:t>日：撰写综合训练</a:t>
            </a:r>
            <a:r>
              <a:rPr lang="zh-CN" altLang="en-US" sz="2600" dirty="0">
                <a:solidFill>
                  <a:srgbClr val="FF0000"/>
                </a:solidFill>
                <a:highlight>
                  <a:srgbClr val="FFFF00"/>
                </a:highlight>
              </a:rPr>
              <a:t>论文</a:t>
            </a:r>
            <a:r>
              <a:rPr lang="zh-CN" altLang="en-US" sz="2600" dirty="0"/>
              <a:t>。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600" dirty="0"/>
              <a:t>7</a:t>
            </a:r>
            <a:r>
              <a:rPr lang="zh-CN" altLang="en-US" sz="2600" dirty="0"/>
              <a:t>月</a:t>
            </a:r>
            <a:r>
              <a:rPr lang="en-US" altLang="zh-CN" sz="2600" dirty="0"/>
              <a:t>8</a:t>
            </a:r>
            <a:r>
              <a:rPr lang="zh-CN" altLang="en-US" sz="2600" dirty="0"/>
              <a:t>日：</a:t>
            </a:r>
            <a:r>
              <a:rPr lang="zh-CN" altLang="en-US" sz="2600" dirty="0">
                <a:solidFill>
                  <a:srgbClr val="FF0000"/>
                </a:solidFill>
                <a:highlight>
                  <a:srgbClr val="FFFF00"/>
                </a:highlight>
              </a:rPr>
              <a:t>交流答辩</a:t>
            </a:r>
            <a:r>
              <a:rPr lang="zh-CN" altLang="en-US" sz="2600" dirty="0"/>
              <a:t>，提交课程设计结果。</a:t>
            </a:r>
          </a:p>
          <a:p>
            <a:pPr marL="0" indent="0">
              <a:lnSpc>
                <a:spcPts val="4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/>
              <a:t>      8</a:t>
            </a:r>
            <a:r>
              <a:rPr lang="zh-CN" altLang="en-US" sz="2600" dirty="0"/>
              <a:t>日下午分班安排交流答辩，</a:t>
            </a:r>
            <a:r>
              <a:rPr lang="zh-CN" altLang="en-US" sz="2600" dirty="0">
                <a:solidFill>
                  <a:srgbClr val="FF0000"/>
                </a:solidFill>
              </a:rPr>
              <a:t>每人汇报</a:t>
            </a:r>
            <a:r>
              <a:rPr lang="en-US" altLang="zh-CN" sz="2600" dirty="0">
                <a:solidFill>
                  <a:srgbClr val="FF0000"/>
                </a:solidFill>
              </a:rPr>
              <a:t>5</a:t>
            </a:r>
            <a:r>
              <a:rPr lang="zh-CN" altLang="en-US" sz="2600" dirty="0">
                <a:solidFill>
                  <a:srgbClr val="FF0000"/>
                </a:solidFill>
              </a:rPr>
              <a:t>分钟左右</a:t>
            </a:r>
            <a:r>
              <a:rPr lang="zh-CN" altLang="en-US" sz="2600" dirty="0"/>
              <a:t>，需要制作</a:t>
            </a:r>
            <a:r>
              <a:rPr lang="en-US" altLang="zh-CN" sz="2600" dirty="0"/>
              <a:t>PPT</a:t>
            </a:r>
            <a:r>
              <a:rPr lang="zh-CN" altLang="en-US" sz="2600" dirty="0"/>
              <a:t>，答辩完后继续完善论文，提交相关材料。</a:t>
            </a:r>
          </a:p>
        </p:txBody>
      </p:sp>
    </p:spTree>
    <p:extLst>
      <p:ext uri="{BB962C8B-B14F-4D97-AF65-F5344CB8AC3E}">
        <p14:creationId xmlns:p14="http://schemas.microsoft.com/office/powerpoint/2010/main" val="337617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3021</TotalTime>
  <Words>855</Words>
  <Application>Microsoft Office PowerPoint</Application>
  <PresentationFormat>全屏显示(4:3)</PresentationFormat>
  <Paragraphs>65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SimHei</vt:lpstr>
      <vt:lpstr>华文行楷</vt:lpstr>
      <vt:lpstr>宋体</vt:lpstr>
      <vt:lpstr>微软雅黑</vt:lpstr>
      <vt:lpstr>Arial</vt:lpstr>
      <vt:lpstr>Cambria Math</vt:lpstr>
      <vt:lpstr>Times New Roman</vt:lpstr>
      <vt:lpstr>Verdana</vt:lpstr>
      <vt:lpstr>Wingdings</vt:lpstr>
      <vt:lpstr>Office 主题</vt:lpstr>
      <vt:lpstr>2020级 数据库综合训练动员会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jason</dc:creator>
  <cp:lastModifiedBy>杨丽丽</cp:lastModifiedBy>
  <cp:revision>330</cp:revision>
  <cp:lastPrinted>2019-10-14T12:46:49Z</cp:lastPrinted>
  <dcterms:modified xsi:type="dcterms:W3CDTF">2022-06-24T03:47:21Z</dcterms:modified>
</cp:coreProperties>
</file>