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2" r:id="rId5"/>
    <p:sldId id="263" r:id="rId6"/>
    <p:sldId id="286" r:id="rId7"/>
    <p:sldId id="287" r:id="rId8"/>
    <p:sldId id="265" r:id="rId9"/>
    <p:sldId id="282" r:id="rId10"/>
    <p:sldId id="288" r:id="rId11"/>
    <p:sldId id="289" r:id="rId12"/>
    <p:sldId id="291" r:id="rId13"/>
    <p:sldId id="290" r:id="rId14"/>
    <p:sldId id="292" r:id="rId15"/>
    <p:sldId id="268" r:id="rId16"/>
    <p:sldId id="293" r:id="rId17"/>
    <p:sldId id="294" r:id="rId18"/>
    <p:sldId id="270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2022/6/25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0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2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5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0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1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3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1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7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汇报人：</a:t>
            </a:r>
            <a:endParaRPr lang="en-US" altLang="zh-CN" sz="100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指导老师：</a:t>
            </a:r>
            <a:endParaRPr lang="zh-CN" altLang="en-US" sz="1000" dirty="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73517" y="2043648"/>
            <a:ext cx="924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dirty="0"/>
              <a:t>单主机模式聊天室的设计与实现</a:t>
            </a:r>
            <a:endParaRPr lang="zh-CN" altLang="en-US" sz="4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6AF39A-BDB8-4E6E-8686-E43AC395CBFC}"/>
              </a:ext>
            </a:extLst>
          </p:cNvPr>
          <p:cNvSpPr txBox="1"/>
          <p:nvPr/>
        </p:nvSpPr>
        <p:spPr>
          <a:xfrm>
            <a:off x="640080" y="1173193"/>
            <a:ext cx="212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消息结构体的使用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0CAA0D-B79B-4D41-AC6F-2B434C3C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963982"/>
            <a:ext cx="3817951" cy="16765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22D59-0B3A-4A71-9740-E9BD77E48023}"/>
              </a:ext>
            </a:extLst>
          </p:cNvPr>
          <p:cNvSpPr txBox="1"/>
          <p:nvPr/>
        </p:nvSpPr>
        <p:spPr>
          <a:xfrm>
            <a:off x="6096000" y="1449238"/>
            <a:ext cx="5316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使用一：</a:t>
            </a:r>
            <a:endParaRPr lang="en-US" altLang="zh-CN" dirty="0"/>
          </a:p>
          <a:p>
            <a:r>
              <a:rPr lang="zh-CN" altLang="en-US" dirty="0"/>
              <a:t>       在用户登录时客户端向服务器发送登录请求。服务器端向客户端发送为客户端分配的</a:t>
            </a:r>
            <a:r>
              <a:rPr lang="en-US" altLang="zh-CN" dirty="0" err="1"/>
              <a:t>mtype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使用二：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在用户进行私聊时，请求客户端发送用户信息。服务器端使用</a:t>
            </a:r>
            <a:r>
              <a:rPr lang="en-US" altLang="zh-CN" dirty="0" err="1"/>
              <a:t>msg_key</a:t>
            </a:r>
            <a:r>
              <a:rPr lang="zh-CN" altLang="en-US" dirty="0"/>
              <a:t>发送用户的信息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9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6AF39A-BDB8-4E6E-8686-E43AC395CBFC}"/>
              </a:ext>
            </a:extLst>
          </p:cNvPr>
          <p:cNvSpPr txBox="1"/>
          <p:nvPr/>
        </p:nvSpPr>
        <p:spPr>
          <a:xfrm>
            <a:off x="640080" y="1173193"/>
            <a:ext cx="212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消息结构体的使用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830800-27AB-470C-AB2A-DC1681E5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923624"/>
            <a:ext cx="3703641" cy="1607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13EC38-45CA-4EDC-ADD1-385B6596C2AC}"/>
              </a:ext>
            </a:extLst>
          </p:cNvPr>
          <p:cNvSpPr txBox="1"/>
          <p:nvPr/>
        </p:nvSpPr>
        <p:spPr>
          <a:xfrm>
            <a:off x="6607834" y="1434941"/>
            <a:ext cx="427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使用一：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用户在进入聊天室时，进入、发送消息、退出都使用</a:t>
            </a:r>
            <a:r>
              <a:rPr lang="en-US" altLang="zh-CN" dirty="0" err="1"/>
              <a:t>msg_buf</a:t>
            </a:r>
            <a:r>
              <a:rPr lang="zh-CN" altLang="en-US" dirty="0"/>
              <a:t>传递消息</a:t>
            </a:r>
            <a:endParaRPr lang="en-US" altLang="zh-CN" dirty="0"/>
          </a:p>
          <a:p>
            <a:r>
              <a:rPr lang="zh-CN" altLang="en-US" dirty="0"/>
              <a:t>使用二：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用户在与人私聊时，使用</a:t>
            </a:r>
            <a:r>
              <a:rPr lang="en-US" altLang="zh-CN" dirty="0" err="1"/>
              <a:t>msg_buf</a:t>
            </a:r>
            <a:r>
              <a:rPr lang="zh-CN" altLang="en-US" dirty="0"/>
              <a:t>传递消息</a:t>
            </a:r>
            <a:endParaRPr lang="en-US" altLang="zh-CN" dirty="0"/>
          </a:p>
          <a:p>
            <a:r>
              <a:rPr lang="zh-CN" altLang="en-US" dirty="0"/>
              <a:t>使用三：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用户退出客户端时，客户端向服务器端发送消息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00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E5A61-4DE3-4987-91BA-082C173EAE7E}"/>
              </a:ext>
            </a:extLst>
          </p:cNvPr>
          <p:cNvSpPr txBox="1"/>
          <p:nvPr/>
        </p:nvSpPr>
        <p:spPr>
          <a:xfrm>
            <a:off x="947420" y="2138819"/>
            <a:ext cx="10082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Message_type</a:t>
            </a:r>
            <a:r>
              <a:rPr lang="zh-CN" altLang="en-US" dirty="0"/>
              <a:t>的设置：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：客户端进入聊天室时，向服务器发送消息。</a:t>
            </a:r>
            <a:r>
              <a:rPr lang="zh-CN" altLang="zh-CN" dirty="0"/>
              <a:t>服务器端</a:t>
            </a:r>
            <a:r>
              <a:rPr lang="zh-CN" altLang="en-US" dirty="0"/>
              <a:t>接收后 </a:t>
            </a:r>
            <a:r>
              <a:rPr lang="zh-CN" altLang="zh-CN" dirty="0"/>
              <a:t>，设置用户的状态为在聊天室内，并向所有已经在聊天室内的客户端广播这条消息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用户在聊天室输入正常消息时，向服务器端发送消息。服务器端接受消息后，向所有已经在聊天室内的用户广播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用户在聊天室内输入</a:t>
            </a:r>
            <a:r>
              <a:rPr lang="en-US" altLang="zh-CN" dirty="0"/>
              <a:t>exit</a:t>
            </a:r>
            <a:r>
              <a:rPr lang="zh-CN" altLang="zh-CN" dirty="0"/>
              <a:t>时，退出到主界面，并向服务器发送消息。服务器端在接收到消息后，修改用户的状态为退出聊天室，并向所有已经在聊天室内的用户广播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zh-CN" dirty="0"/>
              <a:t>用户在</a:t>
            </a:r>
            <a:r>
              <a:rPr lang="zh-CN" altLang="en-US" dirty="0"/>
              <a:t>客户端</a:t>
            </a:r>
            <a:r>
              <a:rPr lang="zh-CN" altLang="zh-CN" dirty="0"/>
              <a:t>主界面选择退出后，向服务器端发送。服务器端接收到的消息后，删除用户信息并杀死相关子进程</a:t>
            </a:r>
            <a:endParaRPr lang="en-US" altLang="zh-CN" dirty="0"/>
          </a:p>
          <a:p>
            <a:pPr algn="just"/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用户在主界面选择私聊后，并向服务器发送</a:t>
            </a:r>
            <a:r>
              <a:rPr lang="zh-CN" altLang="en-US" dirty="0"/>
              <a:t>消息</a:t>
            </a:r>
            <a:r>
              <a:rPr lang="zh-CN" altLang="zh-CN" dirty="0"/>
              <a:t>。服务器在接受到消息后，在将存放的所有在线用户的信息通过</a:t>
            </a:r>
            <a:r>
              <a:rPr lang="en-US" altLang="zh-CN" dirty="0" err="1"/>
              <a:t>msg_key</a:t>
            </a:r>
            <a:r>
              <a:rPr lang="zh-CN" altLang="zh-CN" dirty="0"/>
              <a:t>发送给客户端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4851E8-532E-4679-8991-F5320464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384" y="391160"/>
            <a:ext cx="3703641" cy="16079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71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6AF39A-BDB8-4E6E-8686-E43AC395CBFC}"/>
              </a:ext>
            </a:extLst>
          </p:cNvPr>
          <p:cNvSpPr txBox="1"/>
          <p:nvPr/>
        </p:nvSpPr>
        <p:spPr>
          <a:xfrm>
            <a:off x="640080" y="1173193"/>
            <a:ext cx="212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程序退出设计</a:t>
            </a:r>
            <a:endParaRPr lang="en-US" altLang="zh-CN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3211707A-254B-4B2E-A911-1E1E1E09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157" y="617239"/>
            <a:ext cx="25447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E1FB2F-264C-40EE-AAFE-92C32CCCC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12" y="708614"/>
            <a:ext cx="4839119" cy="14936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729453-D3CD-468F-81E6-65518CE9C9FC}"/>
              </a:ext>
            </a:extLst>
          </p:cNvPr>
          <p:cNvSpPr txBox="1"/>
          <p:nvPr/>
        </p:nvSpPr>
        <p:spPr>
          <a:xfrm>
            <a:off x="947420" y="2958860"/>
            <a:ext cx="9318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客户端退出时，只需使用</a:t>
            </a:r>
            <a:r>
              <a:rPr lang="en-US" altLang="zh-CN" dirty="0"/>
              <a:t>kill(</a:t>
            </a:r>
            <a:r>
              <a:rPr lang="en-US" altLang="zh-CN" dirty="0" err="1"/>
              <a:t>pid</a:t>
            </a:r>
            <a:r>
              <a:rPr lang="en-US" altLang="zh-CN" dirty="0"/>
              <a:t>, SIGKILL)</a:t>
            </a:r>
            <a:r>
              <a:rPr lang="zh-CN" altLang="en-US" dirty="0"/>
              <a:t>，向子进程发送信号即可退出</a:t>
            </a:r>
            <a:endParaRPr lang="en-US" altLang="zh-CN" dirty="0"/>
          </a:p>
          <a:p>
            <a:r>
              <a:rPr lang="zh-CN" altLang="en-US" dirty="0"/>
              <a:t>服务器端：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由于服务器会为所有客户端创建子进程，所以会使用</a:t>
            </a:r>
            <a:r>
              <a:rPr lang="en-US" altLang="zh-CN" dirty="0"/>
              <a:t>person</a:t>
            </a:r>
            <a:r>
              <a:rPr lang="zh-CN" altLang="en-US" dirty="0"/>
              <a:t>结构体中的</a:t>
            </a:r>
            <a:r>
              <a:rPr lang="en-US" altLang="zh-CN" dirty="0" err="1"/>
              <a:t>pid</a:t>
            </a:r>
            <a:r>
              <a:rPr lang="zh-CN" altLang="en-US" dirty="0"/>
              <a:t>存放相应子进程的</a:t>
            </a:r>
            <a:r>
              <a:rPr lang="en-US" altLang="zh-CN" dirty="0" err="1"/>
              <a:t>pid</a:t>
            </a:r>
            <a:r>
              <a:rPr lang="zh-CN" altLang="en-US" dirty="0"/>
              <a:t>。再通过捕获</a:t>
            </a:r>
            <a:r>
              <a:rPr lang="en-US" altLang="zh-CN" dirty="0"/>
              <a:t>SIGKILL</a:t>
            </a:r>
            <a:r>
              <a:rPr lang="zh-CN" altLang="en-US" dirty="0"/>
              <a:t>递归向子进程发送信号退出。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21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程序运行展示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</a:rPr>
                <a:t>总结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287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5C44C6-8572-4A44-941C-60745355892D}"/>
              </a:ext>
            </a:extLst>
          </p:cNvPr>
          <p:cNvSpPr txBox="1"/>
          <p:nvPr/>
        </p:nvSpPr>
        <p:spPr>
          <a:xfrm>
            <a:off x="1026543" y="1475117"/>
            <a:ext cx="6685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较好的实现了群聊室的功能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基本实现了私聊的功能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私聊功能只能再私聊界面实现，不能全局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私聊没有请求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编程不规范，代码</a:t>
            </a:r>
            <a:r>
              <a:rPr lang="en-US" altLang="zh-CN" dirty="0" err="1"/>
              <a:t>ifelse</a:t>
            </a:r>
            <a:r>
              <a:rPr lang="zh-CN" altLang="en-US" dirty="0"/>
              <a:t>较多，没有使用</a:t>
            </a:r>
            <a:r>
              <a:rPr lang="en-US" altLang="zh-CN" dirty="0"/>
              <a:t>switch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存放</a:t>
            </a:r>
            <a:r>
              <a:rPr lang="en-US" altLang="zh-CN" dirty="0"/>
              <a:t>person</a:t>
            </a:r>
            <a:r>
              <a:rPr lang="zh-CN" altLang="en-US" dirty="0"/>
              <a:t>对象的数据结构应该选择链表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83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指导教师：邹青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83965" y="2030730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思源黑体 Light" panose="020B0300000000000000" charset="-122"/>
                <a:sym typeface="+mn-ea"/>
              </a:rPr>
              <a:t>聆听！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思源黑体 Light" panose="020B0300000000000000" charset="-122"/>
                <a:sym typeface="+mn-ea"/>
              </a:rPr>
              <a:t>请老师批评指正！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18765" y="401701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15970" y="4083050"/>
            <a:ext cx="1886585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    程序运行</a:t>
            </a:r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演示</a:t>
            </a:r>
            <a:endParaRPr lang="zh-CN" altLang="en-US" sz="1200" dirty="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目录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47155" y="243078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944360" y="2529840"/>
            <a:ext cx="188658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程序的详细设计</a:t>
            </a:r>
            <a:endParaRPr lang="zh-CN" altLang="en-US" sz="1200" dirty="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  <a:cs typeface="Poppins SemiBold" charset="0"/>
              <a:sym typeface="+mn-ea"/>
            </a:endParaRPr>
          </a:p>
        </p:txBody>
      </p:sp>
      <p:pic>
        <p:nvPicPr>
          <p:cNvPr id="44" name="图片 43" descr="气泡图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4120515"/>
            <a:ext cx="200660" cy="200660"/>
          </a:xfrm>
          <a:prstGeom prst="rect">
            <a:avLst/>
          </a:prstGeom>
        </p:spPr>
      </p:pic>
      <p:pic>
        <p:nvPicPr>
          <p:cNvPr id="45" name="图片 44" descr="气泡图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9285" y="2529840"/>
            <a:ext cx="200660" cy="2006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D60781F-B355-4198-A645-00E4EE2A8554}"/>
              </a:ext>
            </a:extLst>
          </p:cNvPr>
          <p:cNvSpPr txBox="1"/>
          <p:nvPr/>
        </p:nvSpPr>
        <p:spPr>
          <a:xfrm>
            <a:off x="6457317" y="401701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04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8AE4B92-F8AD-464C-BCEF-D69D6A60A0D0}"/>
              </a:ext>
            </a:extLst>
          </p:cNvPr>
          <p:cNvSpPr txBox="1"/>
          <p:nvPr/>
        </p:nvSpPr>
        <p:spPr>
          <a:xfrm>
            <a:off x="6954522" y="4116070"/>
            <a:ext cx="1886585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总结</a:t>
            </a:r>
            <a:endParaRPr lang="zh-CN" altLang="en-US" sz="1200" dirty="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  <a:cs typeface="Poppins SemiBold" charset="0"/>
              <a:sym typeface="+mn-ea"/>
            </a:endParaRPr>
          </a:p>
        </p:txBody>
      </p:sp>
      <p:pic>
        <p:nvPicPr>
          <p:cNvPr id="27" name="图片 44" descr="气泡图">
            <a:extLst>
              <a:ext uri="{FF2B5EF4-FFF2-40B4-BE49-F238E27FC236}">
                <a16:creationId xmlns:a16="http://schemas.microsoft.com/office/drawing/2014/main" id="{443BD811-DE94-46F5-85E3-92E186ADF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9447" y="4116070"/>
            <a:ext cx="200660" cy="2006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B3C2154-4D57-4064-B199-1F238F59B8EA}"/>
              </a:ext>
            </a:extLst>
          </p:cNvPr>
          <p:cNvSpPr txBox="1"/>
          <p:nvPr/>
        </p:nvSpPr>
        <p:spPr>
          <a:xfrm>
            <a:off x="2818765" y="243078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4F4E45-38CE-4F23-B2A8-095BC98A5A98}"/>
              </a:ext>
            </a:extLst>
          </p:cNvPr>
          <p:cNvSpPr txBox="1"/>
          <p:nvPr/>
        </p:nvSpPr>
        <p:spPr>
          <a:xfrm>
            <a:off x="3315970" y="2496820"/>
            <a:ext cx="1886585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    程序总体设计</a:t>
            </a:r>
            <a:endParaRPr lang="zh-CN" altLang="en-US" sz="1200" dirty="0">
              <a:solidFill>
                <a:schemeClr val="bg1"/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pic>
        <p:nvPicPr>
          <p:cNvPr id="28" name="图片 43" descr="气泡图">
            <a:extLst>
              <a:ext uri="{FF2B5EF4-FFF2-40B4-BE49-F238E27FC236}">
                <a16:creationId xmlns:a16="http://schemas.microsoft.com/office/drawing/2014/main" id="{277A7C81-B4DA-4253-877C-B3593DD36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2534285"/>
            <a:ext cx="200660" cy="200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215765" cy="1164590"/>
            <a:chOff x="6300" y="3684"/>
            <a:chExt cx="663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47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程序总体设计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程序的总体设计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903126" y="347980"/>
            <a:ext cx="181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服务器端的总体设计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6F7122B-3EBA-4373-8DE2-4A9A2984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6" y="837565"/>
            <a:ext cx="336073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程序的总体设计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47849" y="347980"/>
            <a:ext cx="196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客户端群聊的总体设计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00119-AC7E-4C15-B2DC-24E8D7E09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725" y="41696"/>
            <a:ext cx="3493941" cy="6816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程序的总体设计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21970" y="347980"/>
            <a:ext cx="199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客户端私聊的总体设计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2369F-C334-4EF7-956D-A87444170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33" y="-76841"/>
            <a:ext cx="4049429" cy="7374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405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215765" cy="1164590"/>
            <a:chOff x="6300" y="3684"/>
            <a:chExt cx="663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程序的详细设计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F03238-E483-4054-B0F7-48B769134475}"/>
              </a:ext>
            </a:extLst>
          </p:cNvPr>
          <p:cNvSpPr txBox="1"/>
          <p:nvPr/>
        </p:nvSpPr>
        <p:spPr>
          <a:xfrm>
            <a:off x="640080" y="1173193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34F9A0-7D7B-4F63-B149-D93F9BBA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9" y="1609025"/>
            <a:ext cx="4839119" cy="14936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FFC2A3-5AED-4527-A6C4-F2407FAAF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29" y="3768266"/>
            <a:ext cx="3817951" cy="16765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41C417D-F723-4048-962F-9F2A54B48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653" y="1609025"/>
            <a:ext cx="3703641" cy="1607959"/>
          </a:xfrm>
          <a:prstGeom prst="rect">
            <a:avLst/>
          </a:prstGeom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176BFC24-686A-4948-AAC6-A76A3CCA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9" y="3875494"/>
            <a:ext cx="575945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008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程序详细设计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1E14F3-D643-446B-8CAB-CEF384F1F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29" y="1404177"/>
            <a:ext cx="6027942" cy="5113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895B58-5BCB-455A-ADBA-7579905444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418"/>
          <a:stretch/>
        </p:blipFill>
        <p:spPr>
          <a:xfrm>
            <a:off x="9924848" y="1752455"/>
            <a:ext cx="1740304" cy="16765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CD3185-5821-4391-9A24-3F2412014BB8}"/>
              </a:ext>
            </a:extLst>
          </p:cNvPr>
          <p:cNvSpPr txBox="1"/>
          <p:nvPr/>
        </p:nvSpPr>
        <p:spPr>
          <a:xfrm>
            <a:off x="640080" y="1173193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mtype</a:t>
            </a:r>
            <a:r>
              <a:rPr lang="zh-CN" altLang="en-US" dirty="0"/>
              <a:t>设置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043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E6B2FB2B-0192-4D31-8028-65AF731407D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562</Words>
  <Application>Microsoft Office PowerPoint</Application>
  <PresentationFormat>宽屏</PresentationFormat>
  <Paragraphs>88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思源黑体 Light</vt:lpstr>
      <vt:lpstr>微软雅黑</vt:lpstr>
      <vt:lpstr>思源黑體 ExtraLight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68</cp:revision>
  <dcterms:created xsi:type="dcterms:W3CDTF">2019-06-19T02:08:00Z</dcterms:created>
  <dcterms:modified xsi:type="dcterms:W3CDTF">2022-06-25T10:27:05Z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