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4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1E76092-4746-40BC-869A-ED5AB4173E9E}">
          <p14:sldIdLst>
            <p14:sldId id="256"/>
          </p14:sldIdLst>
        </p14:section>
        <p14:section name="main-theory" id="{30ACA3A7-D10C-4EF5-83B7-E80C57A07DD2}">
          <p14:sldIdLst>
            <p14:sldId id="257"/>
            <p14:sldId id="258"/>
            <p14:sldId id="259"/>
            <p14:sldId id="260"/>
          </p14:sldIdLst>
        </p14:section>
        <p14:section name="main-solve" id="{5239C592-826B-4C0B-B1D7-6CD8D0B1CF6A}">
          <p14:sldIdLst>
            <p14:sldId id="265"/>
            <p14:sldId id="266"/>
            <p14:sldId id="267"/>
            <p14:sldId id="268"/>
          </p14:sldIdLst>
        </p14:section>
        <p14:section name="outro" id="{1160A4DF-F1E3-4EE6-916E-88039BDA200B}">
          <p14:sldIdLst>
            <p14:sldId id="264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E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0F277-48F8-B7ED-8E39-8E8C9BB2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199AB-2FE2-603B-F7BC-98EAC0AC3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7B804-4617-80FC-29D7-73E8B96B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A7C38-EDCA-5184-06BC-ED409687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FDC7-F4CD-8CFB-97F6-05FE536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9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87306-E7D6-ACEF-45B1-00D0E909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44ABDA-FCBF-36F9-0310-CC215DE5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A3456-6F0D-5EA7-C0D5-7CF0F050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47E1D-9C88-8AE5-CA0B-92550754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FDD13-5448-552D-5DA7-30F3197F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4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479526-503A-8595-9F59-39ED8965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06CE1-40DF-24D9-4566-F497170C1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25816-140C-A305-C217-583B743A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C9B00-F8E2-281D-D849-C508A1DC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6ECA1F-B8F3-6E52-154C-3AAF2946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6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CB65-7BEF-44FE-8543-D077108E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EC4B8-DEBB-2014-7D7F-23F76FDE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56091-2291-54BA-93A7-6AA3D982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A8310-59C0-8141-0801-48F0B6F9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05F6C-D764-4E99-8469-580C6BE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9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6482-7A30-5AC0-1DA9-A1D6321B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8868A-A619-38A2-7D80-272A1D75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58020-1B55-D05E-C20B-FE60B4E2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B47E0-1FB2-FE1C-0813-F7BF3737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BD27E-6F7C-88B2-7C29-FC37C020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2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DFC7C-B08D-F45A-1E75-0CF07924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DA373-36F7-AEC2-79ED-8DB6DF042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0677A-0403-42AB-5FF7-92108548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94824-56C4-B234-9D0C-9C8B957F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898F7-C66C-D2C8-8BA6-6E9E9CE9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54AA8-540B-1318-FC9B-B6EFD046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0A2D-0BB3-C6E3-D122-42468D21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72AFCA-DF1C-CB6C-6409-F06B810F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836CA-8E0E-9F5A-D8AC-361B7293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6C9AA8-C240-964B-3CAC-CA938106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85E528-CBFD-C068-5B71-02C390F29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D66F8A-5BBB-A75F-5A24-2C4098C4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A26EFF-4963-0B9C-2713-877E0990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EA298F-57B2-F14F-8A3F-E87F20F4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1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1F4EB-6922-219D-04DB-7CAB03CB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F5E18-12E1-B790-1718-7E6DD302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F2FB1-306F-304F-4199-0FB2011F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4EDAA-3A9F-4353-05DF-2CE6A52A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2832AB-7C94-08BA-CADD-3FCEBF40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D65B3-2518-5D20-BD85-E20053A0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449FE-F4DA-519B-83CD-DAFE704E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1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BFC41-BF2C-1846-9AFE-D2CA4B87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FF66E-92A9-C82C-E932-968F845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5AD45B-DBA1-1326-BE86-A019BC79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376EA-479B-0B8A-45BD-FCD0E16F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F41F0-8271-EF29-B59B-790DEEAB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BA2DA-359E-1B53-D46F-DBC81A3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3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72AC-DA00-54C3-C5A3-3277B491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C19BD-4764-73BD-C3BD-B153FB4DF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08652-4612-9962-1086-E74AC3F7E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14588-CCF4-FAD0-16DE-E8F88F3E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FBBC9-331D-FAB4-15F3-0056886B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604AB-9D2E-902F-9EB2-3D8786DE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0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6E5B71-6648-D821-566A-F4D38D28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66EBD-86CD-A0E8-8F39-6FC29B19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713F-8BD5-80F3-1BB4-6CB3E3474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813A-CEAB-4F28-9264-8B48F16AD132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39B28-F873-DAA5-D4CC-E0A4BD115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F3EF8-E517-509C-6AFD-BF2BAAEE5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4EB3-AEBC-4CFA-B3A1-2860B386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565" TargetMode="External"/><Relationship Id="rId2" Type="http://schemas.openxmlformats.org/officeDocument/2006/relationships/hyperlink" Target="https://www.acmicpc.net/problem/148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441" TargetMode="External"/><Relationship Id="rId5" Type="http://schemas.openxmlformats.org/officeDocument/2006/relationships/hyperlink" Target="https://www.acmicpc.net/problem/9359" TargetMode="External"/><Relationship Id="rId4" Type="http://schemas.openxmlformats.org/officeDocument/2006/relationships/hyperlink" Target="https://www.acmicpc.net/problem/947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cmicpc.net/problem/1743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3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43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D9747-29DC-A5EA-849F-511261AA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234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/>
              <a:t>2023 </a:t>
            </a:r>
            <a:r>
              <a:rPr lang="ko-KR" altLang="en-US" sz="4400" b="1" dirty="0" err="1"/>
              <a:t>알고스</a:t>
            </a:r>
            <a:r>
              <a:rPr lang="ko-KR" altLang="en-US" sz="4400" b="1" dirty="0"/>
              <a:t> 고급 스터디 </a:t>
            </a:r>
            <a:r>
              <a:rPr lang="en-US" altLang="ko-KR" sz="4400" b="1" dirty="0"/>
              <a:t>6</a:t>
            </a:r>
            <a:r>
              <a:rPr lang="ko-KR" altLang="en-US" sz="4400" b="1" dirty="0"/>
              <a:t>주차</a:t>
            </a:r>
            <a:br>
              <a:rPr lang="en-US" altLang="ko-KR" sz="4000" b="1" dirty="0"/>
            </a:br>
            <a:r>
              <a:rPr lang="en-US" altLang="ko-KR" sz="3600" b="1" dirty="0"/>
              <a:t>inclusion-exclusion principle</a:t>
            </a:r>
            <a:endParaRPr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E2B2D0-F05D-92FD-7283-4576485E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6192"/>
            <a:ext cx="9144000" cy="517116"/>
          </a:xfrm>
        </p:spPr>
        <p:txBody>
          <a:bodyPr/>
          <a:lstStyle/>
          <a:p>
            <a:r>
              <a:rPr lang="en-US" altLang="ko-KR" dirty="0"/>
              <a:t>2016133 </a:t>
            </a:r>
            <a:r>
              <a:rPr lang="ko-KR" altLang="en-US" dirty="0"/>
              <a:t>이유진</a:t>
            </a:r>
          </a:p>
        </p:txBody>
      </p:sp>
    </p:spTree>
    <p:extLst>
      <p:ext uri="{BB962C8B-B14F-4D97-AF65-F5344CB8AC3E}">
        <p14:creationId xmlns:p14="http://schemas.microsoft.com/office/powerpoint/2010/main" val="161898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17E7F-E572-C55F-D6B6-418835D4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2" y="1171201"/>
            <a:ext cx="11568953" cy="5411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/>
              <a:t> 14848 </a:t>
            </a:r>
            <a:r>
              <a:rPr lang="ko-KR" altLang="en-US" b="0" dirty="0"/>
              <a:t>정수 게임</a:t>
            </a:r>
            <a:r>
              <a:rPr lang="en-US" altLang="ko-KR" b="0" dirty="0"/>
              <a:t>(G3) </a:t>
            </a:r>
            <a:r>
              <a:rPr lang="en-US" altLang="ko-KR" b="0" dirty="0">
                <a:hlinkClick r:id="rId2"/>
              </a:rPr>
              <a:t>https://www.acmicpc.net/problem/14848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16565 N</a:t>
            </a:r>
            <a:r>
              <a:rPr lang="ko-KR" altLang="en-US" dirty="0">
                <a:latin typeface="+mn-ea"/>
              </a:rPr>
              <a:t>포커</a:t>
            </a:r>
            <a:r>
              <a:rPr lang="en-US" altLang="ko-KR" dirty="0">
                <a:latin typeface="+mn-ea"/>
              </a:rPr>
              <a:t>(G2) </a:t>
            </a:r>
            <a:r>
              <a:rPr lang="en-US" altLang="ko-KR" dirty="0">
                <a:latin typeface="+mn-ea"/>
                <a:hlinkClick r:id="rId3"/>
              </a:rPr>
              <a:t>https://www.acmicpc.net/problem/16565</a:t>
            </a:r>
            <a:r>
              <a:rPr lang="en-US" altLang="ko-KR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9472 </a:t>
            </a:r>
            <a:r>
              <a:rPr lang="ko-KR" altLang="en-US" dirty="0">
                <a:latin typeface="+mn-ea"/>
              </a:rPr>
              <a:t>알고리즘 기말고사</a:t>
            </a:r>
            <a:r>
              <a:rPr lang="en-US" altLang="ko-KR" dirty="0">
                <a:latin typeface="+mn-ea"/>
              </a:rPr>
              <a:t>(G2) </a:t>
            </a:r>
            <a:r>
              <a:rPr lang="en-US" altLang="ko-KR" dirty="0">
                <a:latin typeface="+mn-ea"/>
                <a:hlinkClick r:id="rId4"/>
              </a:rPr>
              <a:t>https://www.acmicpc.net/problem/9472</a:t>
            </a:r>
            <a:r>
              <a:rPr lang="en-US" altLang="ko-KR" dirty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+mn-ea"/>
              </a:rPr>
              <a:t> 9359 </a:t>
            </a:r>
            <a:r>
              <a:rPr lang="ko-KR" altLang="en-US" b="0" dirty="0" err="1">
                <a:latin typeface="+mn-ea"/>
              </a:rPr>
              <a:t>서로소</a:t>
            </a:r>
            <a:r>
              <a:rPr lang="ko-KR" altLang="en-US" b="0" dirty="0">
                <a:latin typeface="+mn-ea"/>
              </a:rPr>
              <a:t> </a:t>
            </a:r>
            <a:r>
              <a:rPr lang="en-US" altLang="ko-KR" b="0" dirty="0">
                <a:latin typeface="+mn-ea"/>
              </a:rPr>
              <a:t>(G1) </a:t>
            </a:r>
            <a:r>
              <a:rPr lang="en-US" altLang="ko-KR" b="0" dirty="0">
                <a:latin typeface="+mn-ea"/>
                <a:hlinkClick r:id="rId5"/>
              </a:rPr>
              <a:t>https://www.acmicpc.net/problem/9359</a:t>
            </a:r>
            <a:endParaRPr lang="en-US" altLang="ko-KR" b="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atin typeface="+mn-ea"/>
              </a:rPr>
              <a:t> 1441 </a:t>
            </a:r>
            <a:r>
              <a:rPr lang="ko-KR" altLang="en-US" b="0" dirty="0">
                <a:latin typeface="+mn-ea"/>
              </a:rPr>
              <a:t>나누어 질까</a:t>
            </a:r>
            <a:r>
              <a:rPr lang="en-US" altLang="ko-KR" b="0" dirty="0">
                <a:latin typeface="+mn-ea"/>
              </a:rPr>
              <a:t>(G1) </a:t>
            </a:r>
            <a:r>
              <a:rPr lang="en-US" altLang="ko-KR" b="0" dirty="0">
                <a:latin typeface="+mn-ea"/>
                <a:hlinkClick r:id="rId6"/>
              </a:rPr>
              <a:t>https://www.acmicpc.net/problem/1441</a:t>
            </a:r>
            <a:endParaRPr lang="en-US" altLang="ko-KR" b="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275479"/>
            <a:ext cx="10515600" cy="683746"/>
          </a:xfrm>
        </p:spPr>
        <p:txBody>
          <a:bodyPr>
            <a:normAutofit/>
          </a:bodyPr>
          <a:lstStyle/>
          <a:p>
            <a:r>
              <a:rPr lang="en-US" altLang="ko-KR" sz="3600" b="1" dirty="0" err="1"/>
              <a:t>boj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936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D9747-29DC-A5EA-849F-511261AA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2225"/>
            <a:ext cx="9144000" cy="10902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b="1" dirty="0"/>
              <a:t>감사합니다</a:t>
            </a:r>
            <a:r>
              <a:rPr lang="en-US" altLang="ko-KR" sz="4400" b="1" dirty="0"/>
              <a:t>.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3562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275479"/>
            <a:ext cx="10515600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inclusion-exclusion principle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 합집합의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크기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원소 개수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E7B4851E-7FB3-F3CE-A351-444B738FC86B}"/>
              </a:ext>
            </a:extLst>
          </p:cNvPr>
          <p:cNvGrpSpPr/>
          <p:nvPr/>
        </p:nvGrpSpPr>
        <p:grpSpPr>
          <a:xfrm>
            <a:off x="4222750" y="2967334"/>
            <a:ext cx="3746500" cy="2719465"/>
            <a:chOff x="2222500" y="3119734"/>
            <a:chExt cx="3746500" cy="271946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83EC727-D09D-24A2-1FEA-04622B7FBFBF}"/>
                </a:ext>
              </a:extLst>
            </p:cNvPr>
            <p:cNvSpPr/>
            <p:nvPr/>
          </p:nvSpPr>
          <p:spPr>
            <a:xfrm>
              <a:off x="3606800" y="3581400"/>
              <a:ext cx="2362200" cy="2257799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774A8A1-68EA-11A5-A043-E9A49A5F087B}"/>
                </a:ext>
              </a:extLst>
            </p:cNvPr>
            <p:cNvSpPr/>
            <p:nvPr/>
          </p:nvSpPr>
          <p:spPr>
            <a:xfrm>
              <a:off x="2222500" y="3581400"/>
              <a:ext cx="2362200" cy="2257799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2DAB2B-A69A-C952-C7DE-95649859E163}"/>
                </a:ext>
              </a:extLst>
            </p:cNvPr>
            <p:cNvSpPr txBox="1"/>
            <p:nvPr/>
          </p:nvSpPr>
          <p:spPr>
            <a:xfrm>
              <a:off x="3155950" y="3119735"/>
              <a:ext cx="495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F562F8-3F02-5D92-94C9-73924798368E}"/>
                </a:ext>
              </a:extLst>
            </p:cNvPr>
            <p:cNvSpPr txBox="1"/>
            <p:nvPr/>
          </p:nvSpPr>
          <p:spPr>
            <a:xfrm>
              <a:off x="4584700" y="3119734"/>
              <a:ext cx="495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717F49-5672-452E-0406-548618DAF9A8}"/>
              </a:ext>
            </a:extLst>
          </p:cNvPr>
          <p:cNvSpPr/>
          <p:nvPr/>
        </p:nvSpPr>
        <p:spPr>
          <a:xfrm>
            <a:off x="685800" y="1328777"/>
            <a:ext cx="4267200" cy="49204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6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275479"/>
            <a:ext cx="10515600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inclusion-exclusion principle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45306D-CE25-1829-2CE8-5FEEE9FA7919}"/>
              </a:ext>
            </a:extLst>
          </p:cNvPr>
          <p:cNvGrpSpPr/>
          <p:nvPr/>
        </p:nvGrpSpPr>
        <p:grpSpPr>
          <a:xfrm>
            <a:off x="4013822" y="3290053"/>
            <a:ext cx="3858062" cy="2958348"/>
            <a:chOff x="8187630" y="657989"/>
            <a:chExt cx="3613752" cy="277101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09BB206-9F0C-10C9-F716-F9E4AC76BC7A}"/>
                </a:ext>
              </a:extLst>
            </p:cNvPr>
            <p:cNvSpPr/>
            <p:nvPr/>
          </p:nvSpPr>
          <p:spPr>
            <a:xfrm>
              <a:off x="9872090" y="1062698"/>
              <a:ext cx="1677124" cy="160300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C79056-0652-2759-9682-F8D71E7E0130}"/>
                </a:ext>
              </a:extLst>
            </p:cNvPr>
            <p:cNvSpPr/>
            <p:nvPr/>
          </p:nvSpPr>
          <p:spPr>
            <a:xfrm>
              <a:off x="8737600" y="888822"/>
              <a:ext cx="1677124" cy="160300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50B0A-FA82-0E67-61FF-DCB4FD80130A}"/>
                </a:ext>
              </a:extLst>
            </p:cNvPr>
            <p:cNvSpPr txBox="1"/>
            <p:nvPr/>
          </p:nvSpPr>
          <p:spPr>
            <a:xfrm>
              <a:off x="8187630" y="831864"/>
              <a:ext cx="495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F29985-985E-2E3F-C68C-32CE8AD799E4}"/>
                </a:ext>
              </a:extLst>
            </p:cNvPr>
            <p:cNvSpPr txBox="1"/>
            <p:nvPr/>
          </p:nvSpPr>
          <p:spPr>
            <a:xfrm>
              <a:off x="11306081" y="657989"/>
              <a:ext cx="495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DBE404-524E-0A0E-A016-C75414441CA0}"/>
                </a:ext>
              </a:extLst>
            </p:cNvPr>
            <p:cNvSpPr txBox="1"/>
            <p:nvPr/>
          </p:nvSpPr>
          <p:spPr>
            <a:xfrm>
              <a:off x="8833212" y="2967335"/>
              <a:ext cx="495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B2E0E6-6F36-9E68-BED7-62D4A9A45787}"/>
                </a:ext>
              </a:extLst>
            </p:cNvPr>
            <p:cNvSpPr/>
            <p:nvPr/>
          </p:nvSpPr>
          <p:spPr>
            <a:xfrm>
              <a:off x="9267452" y="1769042"/>
              <a:ext cx="1677124" cy="160300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08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275479"/>
            <a:ext cx="10515600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inclusion-exclusion principle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limLoc m:val="subSup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… +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∩…∩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ko-KR" altLang="en-US" b="0" dirty="0">
                    <a:latin typeface="+mn-ea"/>
                  </a:rPr>
                  <a:t>인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을 구하기 위해서는</a:t>
                </a:r>
                <a:r>
                  <a:rPr lang="en-US" altLang="ko-KR" dirty="0">
                    <a:latin typeface="+mn-ea"/>
                  </a:rPr>
                  <a:t>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dirty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b="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+mn-ea"/>
                  </a:rPr>
                  <a:t> </a:t>
                </a:r>
                <a:r>
                  <a:rPr lang="ko-KR" altLang="en-US" dirty="0">
                    <a:latin typeface="+mn-ea"/>
                  </a:rPr>
                  <a:t>필요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+mn-ea"/>
                  </a:rPr>
                  <a:t>개</a:t>
                </a:r>
                <a:endParaRPr lang="en-US" altLang="ko-KR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b="0" dirty="0">
                    <a:latin typeface="+mn-ea"/>
                  </a:rPr>
                  <a:t> </a:t>
                </a:r>
                <a:r>
                  <a:rPr lang="ko-KR" altLang="en-US" b="0" dirty="0">
                    <a:latin typeface="+mn-ea"/>
                  </a:rPr>
                  <a:t>즉</a:t>
                </a:r>
                <a:r>
                  <a:rPr lang="en-US" altLang="ko-KR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b="0" dirty="0">
                    <a:latin typeface="+mn-ea"/>
                  </a:rPr>
                  <a:t>의</a:t>
                </a:r>
                <a:r>
                  <a:rPr lang="en-US" altLang="ko-KR" b="0" dirty="0">
                    <a:latin typeface="+mn-ea"/>
                  </a:rPr>
                  <a:t> </a:t>
                </a:r>
                <a:r>
                  <a:rPr lang="ko-KR" altLang="en-US" b="0" dirty="0">
                    <a:latin typeface="+mn-ea"/>
                  </a:rPr>
                  <a:t>집합 원소 개수가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b="0" dirty="0">
                    <a:latin typeface="+mn-ea"/>
                  </a:rPr>
                  <a:t>일 </a:t>
                </a:r>
                <a:r>
                  <a:rPr lang="ko-KR" altLang="en-US" dirty="0">
                    <a:latin typeface="+mn-ea"/>
                  </a:rPr>
                  <a:t>때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b="0" dirty="0">
                    <a:latin typeface="+mn-ea"/>
                  </a:rPr>
                  <a:t>개의 조합 필요</a:t>
                </a:r>
                <a:endParaRPr lang="en-US" altLang="ko-KR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0" dirty="0">
                    <a:latin typeface="+mn-ea"/>
                  </a:rPr>
                  <a:t>   </a:t>
                </a:r>
                <a:r>
                  <a:rPr lang="ko-KR" altLang="en-US" b="0" dirty="0">
                    <a:latin typeface="+mn-ea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352" y="1171201"/>
                <a:ext cx="11568953" cy="5411320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275479"/>
            <a:ext cx="10515600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analysis</a:t>
            </a:r>
            <a:endParaRPr lang="ko-KR" altLang="en-US" sz="36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7B7E81-6B63-9252-37BA-2078B8272306}"/>
              </a:ext>
            </a:extLst>
          </p:cNvPr>
          <p:cNvGrpSpPr/>
          <p:nvPr/>
        </p:nvGrpSpPr>
        <p:grpSpPr>
          <a:xfrm>
            <a:off x="9093401" y="812048"/>
            <a:ext cx="2766904" cy="2121652"/>
            <a:chOff x="8187630" y="657989"/>
            <a:chExt cx="3613752" cy="277101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DD8DCD6-34FD-D634-C78A-95F0412B46C2}"/>
                </a:ext>
              </a:extLst>
            </p:cNvPr>
            <p:cNvSpPr/>
            <p:nvPr/>
          </p:nvSpPr>
          <p:spPr>
            <a:xfrm>
              <a:off x="9872090" y="1062698"/>
              <a:ext cx="1677124" cy="160300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5810A17-BA99-75C6-63C2-A7004B71892D}"/>
                </a:ext>
              </a:extLst>
            </p:cNvPr>
            <p:cNvSpPr/>
            <p:nvPr/>
          </p:nvSpPr>
          <p:spPr>
            <a:xfrm>
              <a:off x="8737600" y="888822"/>
              <a:ext cx="1677124" cy="160300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7F7B49-6B23-5F5C-67B6-236EE02A9F00}"/>
                </a:ext>
              </a:extLst>
            </p:cNvPr>
            <p:cNvSpPr txBox="1"/>
            <p:nvPr/>
          </p:nvSpPr>
          <p:spPr>
            <a:xfrm>
              <a:off x="8187630" y="831864"/>
              <a:ext cx="495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CAD9B1-D6DB-4129-5715-2558D672AD9B}"/>
                </a:ext>
              </a:extLst>
            </p:cNvPr>
            <p:cNvSpPr txBox="1"/>
            <p:nvPr/>
          </p:nvSpPr>
          <p:spPr>
            <a:xfrm>
              <a:off x="11306081" y="657989"/>
              <a:ext cx="495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B380B9-89C7-7103-3BF3-5FB6A2FC0990}"/>
                </a:ext>
              </a:extLst>
            </p:cNvPr>
            <p:cNvSpPr txBox="1"/>
            <p:nvPr/>
          </p:nvSpPr>
          <p:spPr>
            <a:xfrm>
              <a:off x="8833212" y="2967335"/>
              <a:ext cx="495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67E222B-9E80-0DCA-5118-A8BF6FAFF72A}"/>
                </a:ext>
              </a:extLst>
            </p:cNvPr>
            <p:cNvSpPr/>
            <p:nvPr/>
          </p:nvSpPr>
          <p:spPr>
            <a:xfrm>
              <a:off x="9267452" y="1769042"/>
              <a:ext cx="1677124" cy="160300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802436-7FE8-73A0-8272-D8769674E173}"/>
              </a:ext>
            </a:extLst>
          </p:cNvPr>
          <p:cNvSpPr/>
          <p:nvPr/>
        </p:nvSpPr>
        <p:spPr>
          <a:xfrm>
            <a:off x="609600" y="1298655"/>
            <a:ext cx="2222500" cy="49204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DC5FDA-642E-F7B1-C521-08C0D9B44B85}"/>
              </a:ext>
            </a:extLst>
          </p:cNvPr>
          <p:cNvSpPr/>
          <p:nvPr/>
        </p:nvSpPr>
        <p:spPr>
          <a:xfrm>
            <a:off x="6731000" y="3182977"/>
            <a:ext cx="965200" cy="49204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C5BE7F-E4F8-FE6F-0AD1-A8ADDE7014C1}"/>
              </a:ext>
            </a:extLst>
          </p:cNvPr>
          <p:cNvSpPr/>
          <p:nvPr/>
        </p:nvSpPr>
        <p:spPr>
          <a:xfrm>
            <a:off x="1104900" y="3978688"/>
            <a:ext cx="1092200" cy="49204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2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2" y="275479"/>
            <a:ext cx="11568952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boj17436 </a:t>
            </a:r>
            <a:r>
              <a:rPr lang="ko-KR" altLang="en-US" sz="3600" b="1" dirty="0"/>
              <a:t>소수의 배수</a:t>
            </a:r>
            <a:r>
              <a:rPr lang="en-US" altLang="ko-KR" sz="3600" b="1" dirty="0"/>
              <a:t>(G3) </a:t>
            </a:r>
            <a:r>
              <a:rPr lang="en-US" altLang="ko-KR" sz="2200" b="1" dirty="0">
                <a:hlinkClick r:id="rId2"/>
              </a:rPr>
              <a:t>https://www.acmicpc.net/problem/17436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381F90-A819-E32C-A638-4E1B196C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223962"/>
            <a:ext cx="86391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4566" y="1171201"/>
                <a:ext cx="6725739" cy="541132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ko-KR" altLang="en-US" sz="2400" i="1">
                            <a:latin typeface="+mn-ea"/>
                          </a:rPr>
                          <m:t>의</m:t>
                        </m:r>
                        <m:r>
                          <a:rPr lang="en-US" altLang="ko-KR" sz="2400" b="0" i="1" smtClean="0">
                            <a:latin typeface="+mn-ea"/>
                          </a:rPr>
                          <m:t> </m:t>
                        </m:r>
                        <m:r>
                          <a:rPr lang="ko-KR" altLang="en-US" sz="2400" i="1" smtClean="0">
                            <a:latin typeface="+mn-ea"/>
                          </a:rPr>
                          <m:t>배</m:t>
                        </m:r>
                        <m:r>
                          <a:rPr lang="ko-KR" altLang="en-US" sz="2400" i="1">
                            <a:latin typeface="+mn-ea"/>
                          </a:rPr>
                          <m:t>수</m:t>
                        </m:r>
                      </m:e>
                    </m:d>
                  </m:oMath>
                </a14:m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400" i="1">
                              <a:latin typeface="+mn-ea"/>
                            </a:rPr>
                            <m:t>의</m:t>
                          </m:r>
                          <m:r>
                            <a:rPr lang="en-US" altLang="ko-KR" sz="2400" b="0" i="1" smtClean="0">
                              <a:latin typeface="+mn-ea"/>
                            </a:rPr>
                            <m:t> </m:t>
                          </m:r>
                          <m:r>
                            <a:rPr lang="ko-KR" altLang="en-US" sz="2400" i="1" smtClean="0">
                              <a:latin typeface="+mn-ea"/>
                            </a:rPr>
                            <m:t>배</m:t>
                          </m:r>
                          <m:r>
                            <a:rPr lang="ko-KR" altLang="en-US" sz="2400" i="1">
                              <a:latin typeface="+mn-ea"/>
                            </a:rPr>
                            <m:t>수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ko-KR" altLang="en-US" sz="2400" i="1">
                              <a:latin typeface="+mn-ea"/>
                            </a:rPr>
                            <m:t>의</m:t>
                          </m:r>
                          <m:r>
                            <a:rPr lang="en-US" altLang="ko-KR" sz="2400" b="0" i="1" smtClean="0">
                              <a:latin typeface="+mn-ea"/>
                            </a:rPr>
                            <m:t> </m:t>
                          </m:r>
                          <m:r>
                            <a:rPr lang="ko-KR" altLang="en-US" sz="2400" i="1" smtClean="0">
                              <a:latin typeface="+mn-ea"/>
                            </a:rPr>
                            <m:t>배</m:t>
                          </m:r>
                          <m:r>
                            <a:rPr lang="ko-KR" altLang="en-US" sz="2400" i="1">
                              <a:latin typeface="+mn-ea"/>
                            </a:rPr>
                            <m:t>수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2∗3</m:t>
                          </m:r>
                          <m:r>
                            <a:rPr lang="ko-KR" altLang="en-US" sz="2400" i="1">
                              <a:latin typeface="+mn-ea"/>
                            </a:rPr>
                            <m:t>의</m:t>
                          </m:r>
                          <m:r>
                            <a:rPr lang="en-US" altLang="ko-KR" sz="2400" b="0" i="1" smtClean="0">
                              <a:latin typeface="+mn-ea"/>
                            </a:rPr>
                            <m:t> </m:t>
                          </m:r>
                          <m:r>
                            <a:rPr lang="ko-KR" altLang="en-US" sz="2400" i="1" smtClean="0">
                              <a:latin typeface="+mn-ea"/>
                            </a:rPr>
                            <m:t>배</m:t>
                          </m:r>
                          <m:r>
                            <a:rPr lang="ko-KR" altLang="en-US" sz="2400" i="1">
                              <a:latin typeface="+mn-ea"/>
                            </a:rPr>
                            <m:t>수</m:t>
                          </m:r>
                        </m:e>
                      </m:d>
                    </m:oMath>
                  </m:oMathPara>
                </a14:m>
                <a:endParaRPr lang="en-US" altLang="ko-KR" sz="2400" b="0" dirty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=50+33−16=67</m:t>
                    </m:r>
                  </m:oMath>
                </a14:m>
                <a:endParaRPr lang="en-US" altLang="ko-KR" sz="2400" b="0" dirty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400" b="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b="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566" y="1171201"/>
                <a:ext cx="6725739" cy="5411320"/>
              </a:xfrm>
              <a:blipFill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2" y="275479"/>
            <a:ext cx="11568952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boj17436 </a:t>
            </a:r>
            <a:r>
              <a:rPr lang="ko-KR" altLang="en-US" sz="3600" b="1" dirty="0"/>
              <a:t>소수의 배수</a:t>
            </a:r>
            <a:r>
              <a:rPr lang="en-US" altLang="ko-KR" sz="3600" b="1" dirty="0"/>
              <a:t>(G3) </a:t>
            </a:r>
            <a:r>
              <a:rPr lang="en-US" altLang="ko-KR" sz="2200" b="1" dirty="0">
                <a:hlinkClick r:id="rId3"/>
              </a:rPr>
              <a:t>https://www.acmicpc.net/problem/17436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278659-5B12-5D27-1679-6341A42E1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3" y="1374401"/>
            <a:ext cx="4400550" cy="134302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86D2A48-F916-A744-0191-12D11D4605A4}"/>
              </a:ext>
            </a:extLst>
          </p:cNvPr>
          <p:cNvGrpSpPr/>
          <p:nvPr/>
        </p:nvGrpSpPr>
        <p:grpSpPr>
          <a:xfrm>
            <a:off x="6838315" y="3573405"/>
            <a:ext cx="3746500" cy="2719467"/>
            <a:chOff x="2222500" y="3119732"/>
            <a:chExt cx="3746500" cy="271946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4CE13FC-2BA3-4F4C-1502-0F0920C2DF65}"/>
                </a:ext>
              </a:extLst>
            </p:cNvPr>
            <p:cNvSpPr/>
            <p:nvPr/>
          </p:nvSpPr>
          <p:spPr>
            <a:xfrm>
              <a:off x="3606800" y="3581400"/>
              <a:ext cx="2362200" cy="2257799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B4AC49A-7534-2874-B7A2-2FC8BA2713E7}"/>
                </a:ext>
              </a:extLst>
            </p:cNvPr>
            <p:cNvSpPr/>
            <p:nvPr/>
          </p:nvSpPr>
          <p:spPr>
            <a:xfrm>
              <a:off x="2222500" y="3581400"/>
              <a:ext cx="2362200" cy="2257799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BEE1B-D50A-48C1-C9AD-E9BB3E808945}"/>
                </a:ext>
              </a:extLst>
            </p:cNvPr>
            <p:cNvSpPr txBox="1"/>
            <p:nvPr/>
          </p:nvSpPr>
          <p:spPr>
            <a:xfrm>
              <a:off x="2584450" y="3119733"/>
              <a:ext cx="142875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2</a:t>
              </a:r>
              <a:r>
                <a:rPr lang="ko-KR" altLang="en-US" sz="2400" dirty="0"/>
                <a:t>의 배수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6A9FFF-D4F2-2A8B-F6DD-857D2CD0F085}"/>
                </a:ext>
              </a:extLst>
            </p:cNvPr>
            <p:cNvSpPr txBox="1"/>
            <p:nvPr/>
          </p:nvSpPr>
          <p:spPr>
            <a:xfrm>
              <a:off x="4175873" y="3119732"/>
              <a:ext cx="1384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3</a:t>
              </a:r>
              <a:r>
                <a:rPr lang="ko-KR" altLang="en-US" sz="2400" dirty="0"/>
                <a:t>의 배수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7CE97B7-F7EA-1447-6E5A-4C66C7F3D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3" y="2676711"/>
            <a:ext cx="4429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5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02" y="4244639"/>
                <a:ext cx="11291003" cy="26703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ko-KR" altLang="en-US" sz="2400" i="1">
                            <a:latin typeface="+mn-ea"/>
                          </a:rPr>
                          <m:t>의</m:t>
                        </m:r>
                        <m:r>
                          <a:rPr lang="en-US" altLang="ko-KR" sz="2400" b="0" i="1" smtClean="0">
                            <a:latin typeface="+mn-ea"/>
                          </a:rPr>
                          <m:t> </m:t>
                        </m:r>
                        <m:r>
                          <a:rPr lang="ko-KR" altLang="en-US" sz="2400" i="1">
                            <a:latin typeface="+mn-ea"/>
                          </a:rPr>
                          <m:t>배</m:t>
                        </m:r>
                        <m:r>
                          <a:rPr lang="ko-KR" altLang="en-US" sz="2400" i="1" smtClean="0">
                            <a:latin typeface="+mn-ea"/>
                          </a:rPr>
                          <m:t>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ko-KR" altLang="en-US" sz="2400" i="1">
                            <a:latin typeface="+mn-ea"/>
                          </a:rPr>
                          <m:t>의</m:t>
                        </m:r>
                        <m:r>
                          <a:rPr lang="en-US" altLang="ko-KR" sz="2400" b="0" i="1" smtClean="0">
                            <a:latin typeface="+mn-ea"/>
                          </a:rPr>
                          <m:t> </m:t>
                        </m:r>
                        <m:r>
                          <a:rPr lang="ko-KR" altLang="en-US" sz="2400" i="1">
                            <a:latin typeface="+mn-ea"/>
                          </a:rPr>
                          <m:t>배</m:t>
                        </m:r>
                        <m:r>
                          <a:rPr lang="ko-KR" altLang="en-US" sz="2400" i="1" smtClean="0">
                            <a:latin typeface="+mn-ea"/>
                          </a:rPr>
                          <m:t>수</m:t>
                        </m:r>
                      </m:e>
                    </m:d>
                  </m:oMath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배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</m:oMath>
                </a14:m>
                <a:r>
                  <a:rPr lang="ko-KR" altLang="en-US" sz="2400" dirty="0">
                    <a:ea typeface="Cambria Math" panose="02040503050406030204" pitchFamily="18" charset="0"/>
                  </a:rPr>
                  <a:t> </a:t>
                </a:r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∗3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∗5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5∗2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배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</m:d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∗3∗5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배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수</m:t>
                          </m:r>
                        </m:e>
                      </m:d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=50+33+20−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16+6+10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+3=74</m:t>
                    </m:r>
                  </m:oMath>
                </a14:m>
                <a:endParaRPr lang="en-US" altLang="ko-KR" sz="2400" dirty="0">
                  <a:latin typeface="+mn-ea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C17E7F-E572-C55F-D6B6-418835D41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02" y="4244639"/>
                <a:ext cx="11291003" cy="2670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A7F1A806-AF56-59EE-7ACB-52F4256B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2" y="275479"/>
            <a:ext cx="11568952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boj17436 </a:t>
            </a:r>
            <a:r>
              <a:rPr lang="ko-KR" altLang="en-US" sz="3600" b="1" dirty="0"/>
              <a:t>소수의 배수</a:t>
            </a:r>
            <a:r>
              <a:rPr lang="en-US" altLang="ko-KR" sz="3600" b="1" dirty="0"/>
              <a:t>(G3) </a:t>
            </a:r>
            <a:r>
              <a:rPr lang="en-US" altLang="ko-KR" sz="2200" b="1" dirty="0">
                <a:hlinkClick r:id="rId3"/>
              </a:rPr>
              <a:t>https://www.acmicpc.net/problem/17436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CF6A497-3196-A12A-7F99-1A432C0FA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2" y="1359432"/>
            <a:ext cx="4391025" cy="1400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279013-2B81-AB8E-5B1C-3DB5A7147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27" y="2759607"/>
            <a:ext cx="4419600" cy="115252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E923F2-4CF6-55D4-004E-424C12B23D27}"/>
              </a:ext>
            </a:extLst>
          </p:cNvPr>
          <p:cNvGrpSpPr/>
          <p:nvPr/>
        </p:nvGrpSpPr>
        <p:grpSpPr>
          <a:xfrm>
            <a:off x="6018701" y="1552621"/>
            <a:ext cx="5156552" cy="2444905"/>
            <a:chOff x="7283903" y="862694"/>
            <a:chExt cx="5740203" cy="2721633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685B2C-7757-E0C5-B9B2-A5734986FB8E}"/>
                </a:ext>
              </a:extLst>
            </p:cNvPr>
            <p:cNvSpPr/>
            <p:nvPr/>
          </p:nvSpPr>
          <p:spPr>
            <a:xfrm>
              <a:off x="9872090" y="1062698"/>
              <a:ext cx="1677124" cy="160300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D814A10-0AC1-C7A0-7A0E-D38CC1196F74}"/>
                </a:ext>
              </a:extLst>
            </p:cNvPr>
            <p:cNvSpPr/>
            <p:nvPr/>
          </p:nvSpPr>
          <p:spPr>
            <a:xfrm>
              <a:off x="8737600" y="888822"/>
              <a:ext cx="1677124" cy="160300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4169F9-3EF0-61CE-80EE-01E91EF64448}"/>
                </a:ext>
              </a:extLst>
            </p:cNvPr>
            <p:cNvSpPr txBox="1"/>
            <p:nvPr/>
          </p:nvSpPr>
          <p:spPr>
            <a:xfrm>
              <a:off x="7283903" y="862694"/>
              <a:ext cx="1677124" cy="513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2</a:t>
              </a:r>
              <a:r>
                <a:rPr lang="ko-KR" altLang="en-US" sz="2400" dirty="0"/>
                <a:t>의 배수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4EBBDF-262D-CB01-1773-E0D4D785FE73}"/>
                </a:ext>
              </a:extLst>
            </p:cNvPr>
            <p:cNvSpPr txBox="1"/>
            <p:nvPr/>
          </p:nvSpPr>
          <p:spPr>
            <a:xfrm>
              <a:off x="11283599" y="913047"/>
              <a:ext cx="1740507" cy="513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/>
                <a:t>3</a:t>
              </a:r>
              <a:r>
                <a:rPr lang="ko-KR" altLang="en-US" sz="2400" dirty="0"/>
                <a:t>의 배수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B43BFA-FFB4-3828-1110-D7D855B2DB85}"/>
                </a:ext>
              </a:extLst>
            </p:cNvPr>
            <p:cNvSpPr txBox="1"/>
            <p:nvPr/>
          </p:nvSpPr>
          <p:spPr>
            <a:xfrm>
              <a:off x="8031017" y="3070408"/>
              <a:ext cx="2472869" cy="513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/>
                <a:t>5</a:t>
              </a:r>
              <a:r>
                <a:rPr lang="ko-KR" altLang="en-US" sz="2400" dirty="0"/>
                <a:t>의 배수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C4B7C5D-97B8-88C5-6A09-BDBBC4689ECF}"/>
                </a:ext>
              </a:extLst>
            </p:cNvPr>
            <p:cNvSpPr/>
            <p:nvPr/>
          </p:nvSpPr>
          <p:spPr>
            <a:xfrm>
              <a:off x="9267452" y="1769042"/>
              <a:ext cx="1677124" cy="160300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015395E-0A12-673D-1F49-89173C1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2" y="275479"/>
            <a:ext cx="11568952" cy="683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boj17436 </a:t>
            </a:r>
            <a:r>
              <a:rPr lang="ko-KR" altLang="en-US" sz="3600" b="1" dirty="0"/>
              <a:t>소수의 배수</a:t>
            </a:r>
            <a:r>
              <a:rPr lang="en-US" altLang="ko-KR" sz="3600" b="1" dirty="0"/>
              <a:t>(G3) </a:t>
            </a:r>
            <a:r>
              <a:rPr lang="en-US" altLang="ko-KR" sz="2200" b="1" dirty="0">
                <a:hlinkClick r:id="rId2"/>
              </a:rPr>
              <a:t>https://www.acmicpc.net/problem/17436</a:t>
            </a:r>
            <a:r>
              <a:rPr lang="en-US" altLang="ko-KR" sz="2200" b="1" dirty="0"/>
              <a:t> </a:t>
            </a:r>
            <a:endParaRPr lang="ko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76017-C6F6-0432-F753-42A775F83114}"/>
              </a:ext>
            </a:extLst>
          </p:cNvPr>
          <p:cNvSpPr txBox="1"/>
          <p:nvPr/>
        </p:nvSpPr>
        <p:spPr>
          <a:xfrm>
            <a:off x="331696" y="927850"/>
            <a:ext cx="710004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&lt;iostream&gt;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8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#include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&lt;vector&gt;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std;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ios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::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sync_with_stdio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cin.tie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(0);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cout.tie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N, M;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1 ≤ N ≤ 10, 1 ≤ M ≤ 1012</a:t>
            </a:r>
            <a:endParaRPr lang="en-US" altLang="ko-KR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cin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N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M;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vector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 prime(10);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N;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++)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cin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&gt;&gt;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prime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ans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 1;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 (1&lt;&lt;N); ++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{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멱집합의 크기</a:t>
            </a:r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odd = 0; 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ko-KR" altLang="en-US" sz="13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짝수개</a:t>
            </a:r>
            <a:r>
              <a:rPr lang="ko-KR" altLang="en-US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집합의 교집합은 빼고</a:t>
            </a:r>
            <a:r>
              <a:rPr lang="en-US" altLang="ko-KR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3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홀수개</a:t>
            </a:r>
            <a:r>
              <a:rPr lang="ko-KR" altLang="en-US" sz="13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집합의 교집합은 더함</a:t>
            </a:r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long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value = 1;</a:t>
            </a:r>
          </a:p>
          <a:p>
            <a:endParaRPr lang="ko-KR" altLang="en-US" sz="13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j = 0; j &lt; N; ++j)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&amp; (1 &lt;&lt; j)) {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odd = 1 - odd;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value *= prime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j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ans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+= odd ? M / value : -M / value;</a:t>
            </a:r>
          </a:p>
          <a:p>
            <a:r>
              <a:rPr lang="ko-KR" altLang="en-US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ans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00808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&lt;&lt;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3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'\n'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3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7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599</Words>
  <Application>Microsoft Office PowerPoint</Application>
  <PresentationFormat>와이드스크린</PresentationFormat>
  <Paragraphs>80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Consolas</vt:lpstr>
      <vt:lpstr>Office 테마</vt:lpstr>
      <vt:lpstr>2023 알고스 고급 스터디 6주차 inclusion-exclusion principle</vt:lpstr>
      <vt:lpstr>inclusion-exclusion principle</vt:lpstr>
      <vt:lpstr>inclusion-exclusion principle</vt:lpstr>
      <vt:lpstr>inclusion-exclusion principle</vt:lpstr>
      <vt:lpstr>analysis</vt:lpstr>
      <vt:lpstr>boj17436 소수의 배수(G3) https://www.acmicpc.net/problem/17436 </vt:lpstr>
      <vt:lpstr>boj17436 소수의 배수(G3) https://www.acmicpc.net/problem/17436 </vt:lpstr>
      <vt:lpstr>boj17436 소수의 배수(G3) https://www.acmicpc.net/problem/17436 </vt:lpstr>
      <vt:lpstr>boj17436 소수의 배수(G3) https://www.acmicpc.net/problem/17436 </vt:lpstr>
      <vt:lpstr>boj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알고스 고급 스터디 6주차 포함-배제의 원리</dc:title>
  <dc:creator>이유진</dc:creator>
  <cp:lastModifiedBy>이유진</cp:lastModifiedBy>
  <cp:revision>11</cp:revision>
  <dcterms:created xsi:type="dcterms:W3CDTF">2023-10-11T04:36:50Z</dcterms:created>
  <dcterms:modified xsi:type="dcterms:W3CDTF">2023-10-12T04:09:39Z</dcterms:modified>
</cp:coreProperties>
</file>