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5" r:id="rId4"/>
    <p:sldId id="261" r:id="rId5"/>
    <p:sldId id="262" r:id="rId6"/>
    <p:sldId id="263" r:id="rId7"/>
    <p:sldId id="264" r:id="rId8"/>
    <p:sldId id="266" r:id="rId9"/>
    <p:sldId id="267" r:id="rId10"/>
    <p:sldId id="25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60" r:id="rId31"/>
    <p:sldId id="27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817D07-18A7-4BC2-A2E4-48D6E94FE77D}">
          <p14:sldIdLst>
            <p14:sldId id="256"/>
          </p14:sldIdLst>
        </p14:section>
        <p14:section name="ccw" id="{D8E5226F-8C47-450C-A885-90C408EBF77A}">
          <p14:sldIdLst>
            <p14:sldId id="257"/>
            <p14:sldId id="265"/>
            <p14:sldId id="261"/>
            <p14:sldId id="262"/>
            <p14:sldId id="263"/>
            <p14:sldId id="264"/>
            <p14:sldId id="266"/>
          </p14:sldIdLst>
        </p14:section>
        <p14:section name="convex hull" id="{B8153F5A-8401-4420-923A-B40DD055CFAE}">
          <p14:sldIdLst>
            <p14:sldId id="267"/>
            <p14:sldId id="258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rotating calipers" id="{D2496381-0DCA-4839-9D0A-5EFF8B29720D}">
          <p14:sldIdLst>
            <p14:sldId id="259"/>
            <p14:sldId id="278"/>
            <p14:sldId id="280"/>
            <p14:sldId id="279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outro" id="{0F9B10D6-B252-4E6C-8E59-4D02A133F9A5}">
          <p14:sldIdLst>
            <p14:sldId id="26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44377-679F-433D-A55C-1113FB68CF0E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70A84-B379-4ED8-B05B-4F5B94EDD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5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알고스</a:t>
            </a:r>
            <a:r>
              <a:rPr lang="ko-KR" altLang="en-US" dirty="0"/>
              <a:t> </a:t>
            </a:r>
            <a:r>
              <a:rPr lang="en-US" altLang="ko-KR" dirty="0"/>
              <a:t>20203</a:t>
            </a:r>
            <a:r>
              <a:rPr lang="ko-KR" altLang="en-US" dirty="0"/>
              <a:t>년 여름방학 고급 스터디 </a:t>
            </a:r>
            <a:r>
              <a:rPr lang="en-US" altLang="ko-KR" dirty="0"/>
              <a:t>4</a:t>
            </a:r>
            <a:r>
              <a:rPr lang="ko-KR" altLang="en-US" dirty="0"/>
              <a:t>일차 발표를 맡게 된 이유진입니다</a:t>
            </a:r>
            <a:r>
              <a:rPr lang="en-US" altLang="ko-KR" dirty="0"/>
              <a:t>. </a:t>
            </a:r>
            <a:r>
              <a:rPr lang="ko-KR" altLang="en-US" dirty="0"/>
              <a:t>오늘은 </a:t>
            </a:r>
            <a:r>
              <a:rPr lang="en-US" altLang="ko-KR" dirty="0"/>
              <a:t>counterclockwise </a:t>
            </a:r>
            <a:r>
              <a:rPr lang="ko-KR" altLang="en-US" dirty="0"/>
              <a:t>알고리즘</a:t>
            </a:r>
            <a:r>
              <a:rPr lang="en-US" altLang="ko-KR" dirty="0"/>
              <a:t>, convex hull </a:t>
            </a:r>
            <a:r>
              <a:rPr lang="ko-KR" altLang="en-US" dirty="0"/>
              <a:t>알고리즘</a:t>
            </a:r>
            <a:r>
              <a:rPr lang="en-US" altLang="ko-KR" dirty="0"/>
              <a:t>, rotating calipers </a:t>
            </a:r>
            <a:r>
              <a:rPr lang="ko-KR" altLang="en-US" dirty="0"/>
              <a:t>알고리즘에 대해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0A84-B379-4ED8-B05B-4F5B94EDD4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3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</a:t>
            </a:r>
            <a:r>
              <a:rPr lang="en-US" altLang="ko-KR" dirty="0"/>
              <a:t>Counterclockwise </a:t>
            </a:r>
            <a:r>
              <a:rPr lang="ko-KR" altLang="en-US" dirty="0"/>
              <a:t>알고리즘입니다</a:t>
            </a:r>
            <a:r>
              <a:rPr lang="en-US" altLang="ko-KR" dirty="0"/>
              <a:t>. </a:t>
            </a:r>
            <a:r>
              <a:rPr lang="ko-KR" altLang="en-US" dirty="0"/>
              <a:t>이 알고리즘은 </a:t>
            </a:r>
            <a:r>
              <a:rPr lang="ko-KR" altLang="en-US" dirty="0" err="1"/>
              <a:t>이름부터가</a:t>
            </a:r>
            <a:r>
              <a:rPr lang="ko-KR" altLang="en-US" dirty="0"/>
              <a:t> 반시계방향 이라는 뜻을 가지고 있는데요</a:t>
            </a:r>
            <a:r>
              <a:rPr lang="en-US" altLang="ko-KR" dirty="0"/>
              <a:t>. </a:t>
            </a:r>
            <a:r>
              <a:rPr lang="ko-KR" altLang="en-US" dirty="0"/>
              <a:t>세 개의 점을 이은 선의 방향성을 구하는 알고리즘입니다</a:t>
            </a:r>
            <a:r>
              <a:rPr lang="en-US" altLang="ko-KR" dirty="0"/>
              <a:t>. </a:t>
            </a:r>
            <a:r>
              <a:rPr lang="ko-KR" altLang="en-US" dirty="0"/>
              <a:t>점이 세 개가 있을 때 이 점을 잇는 선은 아래처럼 세 가지로 분류할 수 있습니다</a:t>
            </a:r>
            <a:r>
              <a:rPr lang="en-US" altLang="ko-KR" dirty="0"/>
              <a:t>. </a:t>
            </a:r>
            <a:r>
              <a:rPr lang="ko-KR" altLang="en-US" dirty="0"/>
              <a:t>시계방향</a:t>
            </a:r>
            <a:r>
              <a:rPr lang="en-US" altLang="ko-KR" dirty="0"/>
              <a:t>, </a:t>
            </a:r>
            <a:r>
              <a:rPr lang="ko-KR" altLang="en-US" dirty="0"/>
              <a:t>반시계방향</a:t>
            </a:r>
            <a:r>
              <a:rPr lang="en-US" altLang="ko-KR" dirty="0"/>
              <a:t>, </a:t>
            </a:r>
            <a:r>
              <a:rPr lang="ko-KR" altLang="en-US" dirty="0"/>
              <a:t>그리고 일직선으로 연결된 경우입니다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0A84-B379-4ED8-B05B-4F5B94EDD4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알고리즘은 벡터의 외적을 이용합니다</a:t>
            </a:r>
            <a:r>
              <a:rPr lang="en-US" altLang="ko-KR" dirty="0"/>
              <a:t>. </a:t>
            </a:r>
            <a:r>
              <a:rPr lang="ko-KR" altLang="en-US" dirty="0"/>
              <a:t>벡터의 외적은 </a:t>
            </a:r>
            <a:r>
              <a:rPr lang="en-US" altLang="ko-KR" dirty="0"/>
              <a:t>3</a:t>
            </a:r>
            <a:r>
              <a:rPr lang="ko-KR" altLang="en-US" dirty="0"/>
              <a:t>차원 좌표계에서만 구할 수 있는데</a:t>
            </a:r>
            <a:r>
              <a:rPr lang="en-US" altLang="ko-KR" dirty="0"/>
              <a:t>, </a:t>
            </a:r>
            <a:r>
              <a:rPr lang="ko-KR" altLang="en-US" dirty="0"/>
              <a:t>벡터 </a:t>
            </a:r>
            <a:r>
              <a:rPr lang="en-US" altLang="ko-KR" dirty="0"/>
              <a:t>a</a:t>
            </a:r>
            <a:r>
              <a:rPr lang="ko-KR" altLang="en-US" dirty="0"/>
              <a:t>와 벡터 </a:t>
            </a:r>
            <a:r>
              <a:rPr lang="en-US" altLang="ko-KR" dirty="0"/>
              <a:t>b</a:t>
            </a:r>
            <a:r>
              <a:rPr lang="ko-KR" altLang="en-US" dirty="0"/>
              <a:t>가 있을 때 </a:t>
            </a:r>
            <a:r>
              <a:rPr lang="en-US" altLang="ko-KR" dirty="0"/>
              <a:t>a, b </a:t>
            </a:r>
            <a:r>
              <a:rPr lang="ko-KR" altLang="en-US" dirty="0"/>
              <a:t>벡터의 외적은 왼쪽 그림과 같습니다</a:t>
            </a:r>
            <a:r>
              <a:rPr lang="en-US" altLang="ko-KR" dirty="0"/>
              <a:t>. </a:t>
            </a:r>
            <a:r>
              <a:rPr lang="ko-KR" altLang="en-US" dirty="0"/>
              <a:t>예전 고등학교 물리</a:t>
            </a:r>
            <a:r>
              <a:rPr lang="en-US" altLang="ko-KR" dirty="0"/>
              <a:t> </a:t>
            </a:r>
            <a:r>
              <a:rPr lang="ko-KR" altLang="en-US" dirty="0"/>
              <a:t>시간에 배운 오른나사의 법칙을 생각하면 쉽습니다</a:t>
            </a:r>
            <a:r>
              <a:rPr lang="en-US" altLang="ko-KR" dirty="0"/>
              <a:t>. a, b </a:t>
            </a:r>
            <a:r>
              <a:rPr lang="ko-KR" altLang="en-US" dirty="0"/>
              <a:t>벡터의 외적을 수식으로 계산하면 오른쪽 식처럼 나오는데</a:t>
            </a:r>
            <a:r>
              <a:rPr lang="en-US" altLang="ko-KR" dirty="0"/>
              <a:t>, </a:t>
            </a:r>
            <a:r>
              <a:rPr lang="ko-KR" altLang="en-US" dirty="0"/>
              <a:t>벡터의 외적은 스칼라가 아니라 벡터입니다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0A84-B379-4ED8-B05B-4F5B94EDD4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6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참고 슬라이드인데</a:t>
            </a:r>
            <a:r>
              <a:rPr lang="en-US" altLang="ko-KR" dirty="0"/>
              <a:t>, </a:t>
            </a:r>
            <a:r>
              <a:rPr lang="ko-KR" altLang="en-US" dirty="0"/>
              <a:t>행렬식을 이용해서 벡터의 외적을 계산하는 방법도 있습니다</a:t>
            </a:r>
            <a:r>
              <a:rPr lang="en-US" altLang="ko-KR" dirty="0"/>
              <a:t>. </a:t>
            </a:r>
            <a:r>
              <a:rPr lang="ko-KR" altLang="en-US" dirty="0"/>
              <a:t>선형대수나 수학 쪽 전공 과목을 들으신 분들은 이미 아실 수도 있습니다</a:t>
            </a:r>
            <a:r>
              <a:rPr lang="en-US" altLang="ko-KR" dirty="0"/>
              <a:t>. </a:t>
            </a:r>
            <a:r>
              <a:rPr lang="ko-KR" altLang="en-US" dirty="0"/>
              <a:t>참고 링크는 하단에 걸어 두었으니 관심 있는 분들만 보시면 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0A84-B379-4ED8-B05B-4F5B94EDD4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4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다시 </a:t>
            </a:r>
            <a:r>
              <a:rPr lang="en-US" altLang="ko-KR" dirty="0" err="1"/>
              <a:t>ccw</a:t>
            </a:r>
            <a:r>
              <a:rPr lang="en-US" altLang="ko-KR" dirty="0"/>
              <a:t> </a:t>
            </a:r>
            <a:r>
              <a:rPr lang="ko-KR" altLang="en-US" dirty="0"/>
              <a:t>알고리즘으로 돌아와보겠습니다</a:t>
            </a:r>
            <a:r>
              <a:rPr lang="en-US" altLang="ko-KR" dirty="0"/>
              <a:t>. </a:t>
            </a:r>
            <a:r>
              <a:rPr lang="ko-KR" altLang="en-US" dirty="0"/>
              <a:t>먼저 시계 방향으로 회전하는 경우를 보면</a:t>
            </a:r>
            <a:r>
              <a:rPr lang="en-US" altLang="ko-KR" dirty="0"/>
              <a:t>, 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점을 이을 때 순서가 있으므로 이 선은 벡터로 나타낼 수 있습니다</a:t>
            </a:r>
            <a:r>
              <a:rPr lang="en-US" altLang="ko-KR" dirty="0"/>
              <a:t>. Ab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en-US" altLang="ko-KR" dirty="0" err="1"/>
              <a:t>bc</a:t>
            </a:r>
            <a:r>
              <a:rPr lang="ko-KR" altLang="en-US" dirty="0"/>
              <a:t>벡터를 구한 후 이 두 벡터의 외적을 계산합니다</a:t>
            </a:r>
            <a:r>
              <a:rPr lang="en-US" altLang="ko-KR" dirty="0"/>
              <a:t>. </a:t>
            </a:r>
            <a:r>
              <a:rPr lang="ko-KR" altLang="en-US" dirty="0"/>
              <a:t>이 점들은 이차원 평면 위에 있으므로 </a:t>
            </a:r>
            <a:r>
              <a:rPr lang="en-US" altLang="ko-KR" dirty="0"/>
              <a:t>z</a:t>
            </a:r>
            <a:r>
              <a:rPr lang="ko-KR" altLang="en-US" dirty="0"/>
              <a:t>값을 모두 </a:t>
            </a:r>
            <a:r>
              <a:rPr lang="en-US" altLang="ko-KR" dirty="0"/>
              <a:t>0</a:t>
            </a:r>
            <a:r>
              <a:rPr lang="ko-KR" altLang="en-US" dirty="0"/>
              <a:t>으로 계산하면</a:t>
            </a:r>
            <a:r>
              <a:rPr lang="en-US" altLang="ko-KR" dirty="0"/>
              <a:t>, </a:t>
            </a:r>
            <a:r>
              <a:rPr lang="ko-KR" altLang="en-US" dirty="0" err="1"/>
              <a:t>앞전에</a:t>
            </a:r>
            <a:r>
              <a:rPr lang="ko-KR" altLang="en-US" dirty="0"/>
              <a:t> 보여드렸던 외적 공식에서 앞의 두 값은 </a:t>
            </a:r>
            <a:r>
              <a:rPr lang="en-US" altLang="ko-KR" dirty="0"/>
              <a:t>0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그리고 마지막 세 번째 값이 음수가 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ccw</a:t>
            </a:r>
            <a:r>
              <a:rPr lang="en-US" altLang="ko-KR" dirty="0"/>
              <a:t> </a:t>
            </a:r>
            <a:r>
              <a:rPr lang="ko-KR" altLang="en-US" dirty="0"/>
              <a:t>알고리즘을 이용했을 때 결과가 음수면 이 경우는 시계방향으로 회전하고 있음을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0A84-B379-4ED8-B05B-4F5B94EDD4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9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일직선 상에 놓인 경우를 보겠습니다</a:t>
            </a:r>
            <a:r>
              <a:rPr lang="en-US" altLang="ko-KR" dirty="0"/>
              <a:t>. </a:t>
            </a:r>
            <a:r>
              <a:rPr lang="ko-KR" altLang="en-US" dirty="0"/>
              <a:t>이 경우도 앞과 같이 벡터를 구한 후 외적을 계산해보면</a:t>
            </a:r>
            <a:r>
              <a:rPr lang="en-US" altLang="ko-KR" dirty="0"/>
              <a:t>, 2</a:t>
            </a:r>
            <a:r>
              <a:rPr lang="ko-KR" altLang="en-US" dirty="0"/>
              <a:t>차원 평면 위의 점들이므로 첫 번째</a:t>
            </a:r>
            <a:r>
              <a:rPr lang="en-US" altLang="ko-KR" dirty="0"/>
              <a:t>, </a:t>
            </a:r>
            <a:r>
              <a:rPr lang="ko-KR" altLang="en-US" dirty="0"/>
              <a:t>두 번째 값은 무조건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마지막 값은 계산했을 때 </a:t>
            </a:r>
            <a:r>
              <a:rPr lang="en-US" altLang="ko-KR" dirty="0"/>
              <a:t>0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Ccw</a:t>
            </a:r>
            <a:r>
              <a:rPr lang="en-US" altLang="ko-KR" dirty="0"/>
              <a:t> </a:t>
            </a:r>
            <a:r>
              <a:rPr lang="ko-KR" altLang="en-US" dirty="0"/>
              <a:t>알고리즘으로 계산한 결과가 </a:t>
            </a:r>
            <a:r>
              <a:rPr lang="en-US" altLang="ko-KR" dirty="0"/>
              <a:t>0</a:t>
            </a:r>
            <a:r>
              <a:rPr lang="ko-KR" altLang="en-US" dirty="0"/>
              <a:t>이면 세 점은 일직선입니다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0A84-B379-4ED8-B05B-4F5B94EDD4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1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반시계 방향으로 회전하는 경우를 보겠습니다</a:t>
            </a:r>
            <a:r>
              <a:rPr lang="en-US" altLang="ko-KR" dirty="0"/>
              <a:t>. </a:t>
            </a:r>
            <a:r>
              <a:rPr lang="ko-KR" altLang="en-US" dirty="0"/>
              <a:t>이 경우도 똑같이 계산해보면 벡터의 마지막 값이 양수임을 알 수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ccw</a:t>
            </a:r>
            <a:r>
              <a:rPr lang="en-US" altLang="ko-KR" dirty="0"/>
              <a:t> </a:t>
            </a:r>
            <a:r>
              <a:rPr lang="ko-KR" altLang="en-US" dirty="0"/>
              <a:t>알고리즘을 통해 계산했을 때 양수면 이 세 점은 반시계 방향으로 회전하고 있다는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0A84-B379-4ED8-B05B-4F5B94EDD4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3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슬라이드는 </a:t>
            </a:r>
            <a:r>
              <a:rPr lang="en-US" altLang="ko-KR" dirty="0" err="1"/>
              <a:t>ccw</a:t>
            </a:r>
            <a:r>
              <a:rPr lang="en-US" altLang="ko-KR" dirty="0"/>
              <a:t> </a:t>
            </a:r>
            <a:r>
              <a:rPr lang="ko-KR" altLang="en-US" dirty="0"/>
              <a:t>알고리즘을 코드로 구현한 것입니다</a:t>
            </a:r>
            <a:r>
              <a:rPr lang="en-US" altLang="ko-KR" dirty="0"/>
              <a:t>. </a:t>
            </a:r>
            <a:r>
              <a:rPr lang="en-US" altLang="ko-KR" dirty="0" err="1"/>
              <a:t>Ccw</a:t>
            </a:r>
            <a:r>
              <a:rPr lang="ko-KR" altLang="en-US" dirty="0"/>
              <a:t>함수에서는 벡터의 마지막 값만 알면 되므로 마지막 수를 </a:t>
            </a:r>
            <a:r>
              <a:rPr lang="ko-KR" altLang="en-US" dirty="0" err="1"/>
              <a:t>리턴합니다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리턴값이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보다 크냐</a:t>
            </a:r>
            <a:r>
              <a:rPr lang="en-US" altLang="ko-KR" dirty="0"/>
              <a:t>, </a:t>
            </a:r>
            <a:r>
              <a:rPr lang="ko-KR" altLang="en-US" dirty="0"/>
              <a:t>작냐</a:t>
            </a:r>
            <a:r>
              <a:rPr lang="en-US" altLang="ko-KR" dirty="0"/>
              <a:t>, </a:t>
            </a:r>
            <a:r>
              <a:rPr lang="ko-KR" altLang="en-US" dirty="0" err="1"/>
              <a:t>같냐에</a:t>
            </a:r>
            <a:r>
              <a:rPr lang="ko-KR" altLang="en-US" dirty="0"/>
              <a:t> 따라 결과를 출력하면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0A84-B379-4ED8-B05B-4F5B94EDD4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3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두 번째로 </a:t>
            </a:r>
            <a:r>
              <a:rPr lang="ko-KR" altLang="en-US" dirty="0" err="1"/>
              <a:t>컨벡스헐</a:t>
            </a:r>
            <a:r>
              <a:rPr lang="ko-KR" altLang="en-US" dirty="0"/>
              <a:t> 알고리즘에 대해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0A84-B379-4ED8-B05B-4F5B94EDD4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5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B19A-429F-01C3-3872-5666E5A97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6A2A0-90CF-8F01-D767-7F77652A4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8A4D2-A1BC-09DD-3098-4963D12B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9A6BD-8088-8812-5931-F9D1245E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40AE0-7204-C9A6-79AF-486843C7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7B98-92F7-08E5-3ADD-6A9FF134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45FAF-04BB-214D-3B54-EE85A311A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F4B37-8DBE-C01E-BF5C-D8C66C3E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E91EC-803D-2C3E-DB57-E75FD7FE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BBF75-0DA2-389E-EF8A-C49899F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A1B22E-2A6D-738C-3885-83BD1EEE9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CA9D7-713C-4A4C-7CB9-33E95345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B2952-806C-CA78-E662-05C84437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F77AD-40C1-2D5C-7DB1-3D3B5E36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E466F-E7E3-E438-87CC-59960172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7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8211C-FEE6-D620-3BFF-004EB857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4D54A-F95D-61C1-AF35-3139F93A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1E772-089A-4FF0-2B88-F4B3ADA0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D7CDD-D47D-E951-02D6-F1CA8681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A88FB-DC8E-4C78-558A-AF4F1AE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2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A00D9-EB06-8F63-C637-745847CB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2D65B-A151-37F1-DE35-4B8FEC8A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C7C0D-44CD-2BF8-6539-B3C41F20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4A62-A197-71B8-1989-3C83D633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6FA6E-B101-85F1-1926-89B3A53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6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6E487-0512-DD14-EFEF-64C2C542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B235F-84C0-D025-D5EE-C344D2F58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8D844-FD0A-0677-1204-AE0F73535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036DB-D9E5-BDF5-61E2-E07B49E9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B4D62-543F-A81B-DED6-0D2E378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28C23-D5A1-665D-5EDC-E5466E06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79A2E-F3CB-CA27-E5FD-ACD9A8B3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2E227-1BE1-F1ED-3014-7643EA14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CA94B-3E75-DF16-87EE-D31062229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37D4-54B4-ADD2-DF88-657E5254B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2F65DA-9630-0843-D1BF-E3A76F190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ED8226-0AF8-54DA-A867-2FF37DCA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2A3BE6-D15E-8D32-9762-C8282C43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013C38-C915-73A9-B947-97AC282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BD6B-6C0F-7530-DD0C-E81E8A7C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268C3F-CF32-B721-E63B-C941338C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80ACE-CD60-1962-9916-87E19D0E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9C44AB-3E45-7042-6AEB-C3EB403D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9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B65E8B-0DF1-06A0-80E3-6AE5E312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E529A-35FD-A196-DA34-13D5856F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EAFCDD-1A07-08A3-DF01-949FB6E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6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EC882-DF56-5A0F-85B9-3B525718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38E49-F250-5083-6C83-A0495FE5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2598F-F23A-9AA9-0527-4136D19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29D56-7453-DD96-B5C3-24957C71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6AC75-33A4-866F-2D98-48797280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19356-D030-5B1A-2B6F-9F908D07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A9CD9-E808-0C51-132D-368757CF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8F9E2-4FC1-4679-4BCE-AE7C59E77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EB464-8157-8A1C-987E-F179A62D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B70F1-ADE1-EC84-C6F3-756077EF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D8DEE-6917-4E49-10CC-D3FB348A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8CBDA-463D-69ED-D753-D676711E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FE8FE3-EA30-6FA7-BF07-7100AECD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DBCE8-F222-5385-F2E5-484C77C8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C9BAA-04F3-7CED-C407-15EEB30BF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AB02-E3DC-4541-88A3-07B625062056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AE8D6-4B45-835C-9A2A-BE0CAB0DD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D24D5-4DC1-E3C2-7D5B-7C3D821DE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EDE9-624C-43EF-B4A2-414F0AE9A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08" TargetMode="External"/><Relationship Id="rId2" Type="http://schemas.openxmlformats.org/officeDocument/2006/relationships/hyperlink" Target="https://www.acmicpc.net/problem/117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0254" TargetMode="External"/><Relationship Id="rId4" Type="http://schemas.openxmlformats.org/officeDocument/2006/relationships/hyperlink" Target="https://www.acmicpc.net/problem/924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8B92-612A-9132-B948-7239F1BF1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4138"/>
            <a:ext cx="9144000" cy="107156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2023-</a:t>
            </a:r>
            <a:r>
              <a:rPr lang="ko-KR" altLang="en-US" sz="4000" dirty="0"/>
              <a:t>여름방학 스터디</a:t>
            </a:r>
            <a:r>
              <a:rPr lang="en-US" altLang="ko-KR" sz="4000" dirty="0"/>
              <a:t> 4</a:t>
            </a:r>
            <a:r>
              <a:rPr lang="ko-KR" altLang="en-US" sz="4000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4DB22F-E8C4-4B92-5F9C-C57E97CF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2502"/>
            <a:ext cx="9144000" cy="1741715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+mj-lt"/>
              </a:rPr>
              <a:t>CCW, Convex Hull, </a:t>
            </a:r>
            <a:r>
              <a:rPr lang="ko-KR" altLang="en-US" dirty="0">
                <a:latin typeface="+mj-lt"/>
              </a:rPr>
              <a:t>회전하는 </a:t>
            </a:r>
            <a:r>
              <a:rPr lang="ko-KR" altLang="en-US" dirty="0" err="1">
                <a:latin typeface="+mj-lt"/>
              </a:rPr>
              <a:t>캘리퍼스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sz="1800" dirty="0">
                <a:latin typeface="+mj-lt"/>
              </a:rPr>
              <a:t>2016133 </a:t>
            </a:r>
            <a:r>
              <a:rPr lang="ko-KR" altLang="en-US" sz="1800" dirty="0">
                <a:latin typeface="+mj-lt"/>
              </a:rPr>
              <a:t>이유진</a:t>
            </a:r>
          </a:p>
        </p:txBody>
      </p:sp>
    </p:spTree>
    <p:extLst>
      <p:ext uri="{BB962C8B-B14F-4D97-AF65-F5344CB8AC3E}">
        <p14:creationId xmlns:p14="http://schemas.microsoft.com/office/powerpoint/2010/main" val="376686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2672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1) </a:t>
            </a:r>
            <a:r>
              <a:rPr lang="ko-KR" altLang="en-US" sz="2400" dirty="0"/>
              <a:t>기준점 잡기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- y</a:t>
            </a:r>
            <a:r>
              <a:rPr lang="ko-KR" altLang="en-US" sz="2400" dirty="0"/>
              <a:t>좌표가 가장 작은 것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- y</a:t>
            </a:r>
            <a:r>
              <a:rPr lang="ko-KR" altLang="en-US" sz="2400" dirty="0"/>
              <a:t>좌표가 같은 점이 있다면 그 중 </a:t>
            </a:r>
            <a:r>
              <a:rPr lang="en-US" altLang="ko-KR" sz="2400" dirty="0"/>
              <a:t>x</a:t>
            </a:r>
            <a:r>
              <a:rPr lang="ko-KR" altLang="en-US" sz="2400" dirty="0"/>
              <a:t>좌표가 가장 작은 것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78F689-4532-41BB-8220-2237459819B2}"/>
              </a:ext>
            </a:extLst>
          </p:cNvPr>
          <p:cNvSpPr txBox="1"/>
          <p:nvPr/>
        </p:nvSpPr>
        <p:spPr>
          <a:xfrm>
            <a:off x="3240109" y="5698158"/>
            <a:ext cx="4369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</a:rPr>
              <a:t>1</a:t>
            </a:r>
            <a:endParaRPr lang="ko-KR" altLang="en-US" sz="1500" b="1" dirty="0">
              <a:solidFill>
                <a:srgbClr val="0070C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30694E7-59A5-6A13-8D48-9DB2732755B9}"/>
              </a:ext>
            </a:extLst>
          </p:cNvPr>
          <p:cNvGrpSpPr/>
          <p:nvPr/>
        </p:nvGrpSpPr>
        <p:grpSpPr>
          <a:xfrm>
            <a:off x="2032043" y="3215523"/>
            <a:ext cx="4063957" cy="2805800"/>
            <a:chOff x="2032043" y="3215523"/>
            <a:chExt cx="4063957" cy="280580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D63AE91-A11E-DC1F-8660-634BE791E964}"/>
                </a:ext>
              </a:extLst>
            </p:cNvPr>
            <p:cNvGrpSpPr/>
            <p:nvPr/>
          </p:nvGrpSpPr>
          <p:grpSpPr>
            <a:xfrm>
              <a:off x="2032043" y="3215523"/>
              <a:ext cx="4063957" cy="2429575"/>
              <a:chOff x="2809918" y="3628673"/>
              <a:chExt cx="4063957" cy="2429575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7FB812DD-B1CC-ECE5-67E0-0C42A5E94B00}"/>
                  </a:ext>
                </a:extLst>
              </p:cNvPr>
              <p:cNvSpPr/>
              <p:nvPr/>
            </p:nvSpPr>
            <p:spPr>
              <a:xfrm>
                <a:off x="2809918" y="461366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75582A3-6505-B2FF-B030-7113C33DC4F0}"/>
                  </a:ext>
                </a:extLst>
              </p:cNvPr>
              <p:cNvSpPr/>
              <p:nvPr/>
            </p:nvSpPr>
            <p:spPr>
              <a:xfrm>
                <a:off x="3705268" y="3628673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1987A25-2013-A685-0FF4-82F2DA8A59E0}"/>
                  </a:ext>
                </a:extLst>
              </p:cNvPr>
              <p:cNvSpPr/>
              <p:nvPr/>
            </p:nvSpPr>
            <p:spPr>
              <a:xfrm>
                <a:off x="4064000" y="596621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9A8BB3B-9B7A-AFA3-68DD-EC7D5C5213A4}"/>
                  </a:ext>
                </a:extLst>
              </p:cNvPr>
              <p:cNvSpPr/>
              <p:nvPr/>
            </p:nvSpPr>
            <p:spPr>
              <a:xfrm>
                <a:off x="6042363" y="5728091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B9C36678-A184-634E-BC03-B278EA47BF9D}"/>
                  </a:ext>
                </a:extLst>
              </p:cNvPr>
              <p:cNvSpPr/>
              <p:nvPr/>
            </p:nvSpPr>
            <p:spPr>
              <a:xfrm>
                <a:off x="5819818" y="3759590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88402987-2FA9-DBCD-54F2-D522BC6FBE95}"/>
                  </a:ext>
                </a:extLst>
              </p:cNvPr>
              <p:cNvSpPr/>
              <p:nvPr/>
            </p:nvSpPr>
            <p:spPr>
              <a:xfrm>
                <a:off x="6781843" y="4778809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2475ABE-19B3-28F9-044A-67E829E2C8B8}"/>
                  </a:ext>
                </a:extLst>
              </p:cNvPr>
              <p:cNvSpPr/>
              <p:nvPr/>
            </p:nvSpPr>
            <p:spPr>
              <a:xfrm>
                <a:off x="5318082" y="4824825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159D2C-6FE8-1CB7-AB05-1CA20F36B167}"/>
                </a:ext>
              </a:extLst>
            </p:cNvPr>
            <p:cNvSpPr txBox="1"/>
            <p:nvPr/>
          </p:nvSpPr>
          <p:spPr>
            <a:xfrm>
              <a:off x="3240109" y="56981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1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79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2672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기준점을 시작으로 점들을 반시계 방향 정렬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B438B9-BEBA-AF1E-3953-0F5BB544A4A1}"/>
              </a:ext>
            </a:extLst>
          </p:cNvPr>
          <p:cNvGrpSpPr/>
          <p:nvPr/>
        </p:nvGrpSpPr>
        <p:grpSpPr>
          <a:xfrm>
            <a:off x="2032043" y="2865167"/>
            <a:ext cx="4601578" cy="3156156"/>
            <a:chOff x="2032043" y="2865167"/>
            <a:chExt cx="4601578" cy="315615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4C16891-BC67-A123-85D3-BC4EB5ABCBB3}"/>
                </a:ext>
              </a:extLst>
            </p:cNvPr>
            <p:cNvGrpSpPr/>
            <p:nvPr/>
          </p:nvGrpSpPr>
          <p:grpSpPr>
            <a:xfrm>
              <a:off x="2032043" y="3215523"/>
              <a:ext cx="4063957" cy="2429575"/>
              <a:chOff x="2809918" y="3628673"/>
              <a:chExt cx="4063957" cy="2429575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C18879D-CA8E-CDF5-672C-3620AAD04E1D}"/>
                  </a:ext>
                </a:extLst>
              </p:cNvPr>
              <p:cNvSpPr/>
              <p:nvPr/>
            </p:nvSpPr>
            <p:spPr>
              <a:xfrm>
                <a:off x="2809918" y="461366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F78BA1B-B650-EA94-F16C-911F0C0292AD}"/>
                  </a:ext>
                </a:extLst>
              </p:cNvPr>
              <p:cNvSpPr/>
              <p:nvPr/>
            </p:nvSpPr>
            <p:spPr>
              <a:xfrm>
                <a:off x="3705268" y="3628673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E6B7BA3-2661-11FB-9729-6215EBD1CAB4}"/>
                  </a:ext>
                </a:extLst>
              </p:cNvPr>
              <p:cNvSpPr/>
              <p:nvPr/>
            </p:nvSpPr>
            <p:spPr>
              <a:xfrm>
                <a:off x="4064000" y="596621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9A392F8-F82C-FC86-DFBE-EB22E5783471}"/>
                  </a:ext>
                </a:extLst>
              </p:cNvPr>
              <p:cNvSpPr/>
              <p:nvPr/>
            </p:nvSpPr>
            <p:spPr>
              <a:xfrm>
                <a:off x="6042363" y="5728091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FD6D792-4667-7430-E40B-2AA095C3F46E}"/>
                  </a:ext>
                </a:extLst>
              </p:cNvPr>
              <p:cNvSpPr/>
              <p:nvPr/>
            </p:nvSpPr>
            <p:spPr>
              <a:xfrm>
                <a:off x="5819818" y="3759590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00C059C-99E5-5A9B-3E5C-33E3F886B591}"/>
                  </a:ext>
                </a:extLst>
              </p:cNvPr>
              <p:cNvSpPr/>
              <p:nvPr/>
            </p:nvSpPr>
            <p:spPr>
              <a:xfrm>
                <a:off x="6781843" y="4778809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7DCA05A-C88B-881D-37F8-8B28AB9B96CD}"/>
                  </a:ext>
                </a:extLst>
              </p:cNvPr>
              <p:cNvSpPr/>
              <p:nvPr/>
            </p:nvSpPr>
            <p:spPr>
              <a:xfrm>
                <a:off x="5318082" y="4824825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352218-9565-2F1E-DEC0-A7A708D51D50}"/>
                </a:ext>
              </a:extLst>
            </p:cNvPr>
            <p:cNvSpPr txBox="1"/>
            <p:nvPr/>
          </p:nvSpPr>
          <p:spPr>
            <a:xfrm>
              <a:off x="3240109" y="56981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1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6EF2EF-A6EB-9F8B-AE5D-F20901B442D4}"/>
                </a:ext>
              </a:extLst>
            </p:cNvPr>
            <p:cNvSpPr txBox="1"/>
            <p:nvPr/>
          </p:nvSpPr>
          <p:spPr>
            <a:xfrm>
              <a:off x="5413559" y="536095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2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0EC5DC-0D7F-9BE8-AB70-EB0BD0B00994}"/>
                </a:ext>
              </a:extLst>
            </p:cNvPr>
            <p:cNvSpPr txBox="1"/>
            <p:nvPr/>
          </p:nvSpPr>
          <p:spPr>
            <a:xfrm>
              <a:off x="6196669" y="4365659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3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FC9E47-1479-D9D9-75CB-05F40B9CFFCB}"/>
                </a:ext>
              </a:extLst>
            </p:cNvPr>
            <p:cNvSpPr txBox="1"/>
            <p:nvPr/>
          </p:nvSpPr>
          <p:spPr>
            <a:xfrm>
              <a:off x="5195083" y="3256085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4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560CA9-B104-1683-55DC-1913FBEB33A2}"/>
                </a:ext>
              </a:extLst>
            </p:cNvPr>
            <p:cNvSpPr txBox="1"/>
            <p:nvPr/>
          </p:nvSpPr>
          <p:spPr>
            <a:xfrm>
              <a:off x="4662675" y="43656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5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D3F5BC-F7BE-5E7A-F507-41173914B394}"/>
                </a:ext>
              </a:extLst>
            </p:cNvPr>
            <p:cNvSpPr txBox="1"/>
            <p:nvPr/>
          </p:nvSpPr>
          <p:spPr>
            <a:xfrm>
              <a:off x="2801111" y="286516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6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9027B2-3802-E590-8006-B3E9764FCB5B}"/>
                </a:ext>
              </a:extLst>
            </p:cNvPr>
            <p:cNvSpPr txBox="1"/>
            <p:nvPr/>
          </p:nvSpPr>
          <p:spPr>
            <a:xfrm>
              <a:off x="2139293" y="4182422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7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56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0172417" cy="6690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3) Convex hull </a:t>
            </a:r>
            <a:r>
              <a:rPr lang="ko-KR" altLang="en-US" sz="2400" dirty="0"/>
              <a:t>알고리즘 이용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F31FA-87EF-DF43-9514-C8CA8269526E}"/>
              </a:ext>
            </a:extLst>
          </p:cNvPr>
          <p:cNvSpPr txBox="1"/>
          <p:nvPr/>
        </p:nvSpPr>
        <p:spPr>
          <a:xfrm>
            <a:off x="3240109" y="5956839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표 19">
            <a:extLst>
              <a:ext uri="{FF2B5EF4-FFF2-40B4-BE49-F238E27FC236}">
                <a16:creationId xmlns:a16="http://schemas.microsoft.com/office/drawing/2014/main" id="{EA679108-6853-031F-C89D-4F07BC5D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41594"/>
              </p:ext>
            </p:extLst>
          </p:nvPr>
        </p:nvGraphicFramePr>
        <p:xfrm>
          <a:off x="564794" y="2674907"/>
          <a:ext cx="108057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579">
                  <a:extLst>
                    <a:ext uri="{9D8B030D-6E8A-4147-A177-3AD203B41FA5}">
                      <a16:colId xmlns:a16="http://schemas.microsoft.com/office/drawing/2014/main" val="44066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stack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3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9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86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2890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7A118F6-9A4B-617D-1819-41F565431574}"/>
              </a:ext>
            </a:extLst>
          </p:cNvPr>
          <p:cNvSpPr txBox="1"/>
          <p:nvPr/>
        </p:nvSpPr>
        <p:spPr>
          <a:xfrm>
            <a:off x="5408931" y="5586548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second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A6A3474-BBD1-8012-745D-D6AD4E26B373}"/>
              </a:ext>
            </a:extLst>
          </p:cNvPr>
          <p:cNvSpPr txBox="1">
            <a:spLocks/>
          </p:cNvSpPr>
          <p:nvPr/>
        </p:nvSpPr>
        <p:spPr>
          <a:xfrm>
            <a:off x="6865846" y="2674906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스택에 </a:t>
            </a:r>
            <a:r>
              <a:rPr lang="en-US" altLang="ko-KR" sz="2400" dirty="0"/>
              <a:t>1, 2</a:t>
            </a:r>
            <a:r>
              <a:rPr lang="ko-KR" altLang="en-US" sz="2400" dirty="0"/>
              <a:t>번 점을 넣고 시작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743C250-5622-2E17-F86B-A2AA910AB811}"/>
              </a:ext>
            </a:extLst>
          </p:cNvPr>
          <p:cNvGrpSpPr/>
          <p:nvPr/>
        </p:nvGrpSpPr>
        <p:grpSpPr>
          <a:xfrm>
            <a:off x="2032043" y="2865167"/>
            <a:ext cx="4601578" cy="3156156"/>
            <a:chOff x="2032043" y="2865167"/>
            <a:chExt cx="4601578" cy="315615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2CB6AD3-3B27-01A5-C76A-BD15AA6F5B06}"/>
                </a:ext>
              </a:extLst>
            </p:cNvPr>
            <p:cNvGrpSpPr/>
            <p:nvPr/>
          </p:nvGrpSpPr>
          <p:grpSpPr>
            <a:xfrm>
              <a:off x="2032043" y="3215523"/>
              <a:ext cx="4063957" cy="2429575"/>
              <a:chOff x="2809918" y="3628673"/>
              <a:chExt cx="4063957" cy="2429575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346E968-7A84-6BF3-2BFB-FD010E22348C}"/>
                  </a:ext>
                </a:extLst>
              </p:cNvPr>
              <p:cNvSpPr/>
              <p:nvPr/>
            </p:nvSpPr>
            <p:spPr>
              <a:xfrm>
                <a:off x="2809918" y="461366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0D2D6B32-AFB3-6573-BA95-815C446274C4}"/>
                  </a:ext>
                </a:extLst>
              </p:cNvPr>
              <p:cNvSpPr/>
              <p:nvPr/>
            </p:nvSpPr>
            <p:spPr>
              <a:xfrm>
                <a:off x="3705268" y="3628673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428F7E8-E53E-3AE6-99EE-AF63DA104AA3}"/>
                  </a:ext>
                </a:extLst>
              </p:cNvPr>
              <p:cNvSpPr/>
              <p:nvPr/>
            </p:nvSpPr>
            <p:spPr>
              <a:xfrm>
                <a:off x="4064000" y="596621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E4FF892-63ED-A856-0C13-AA39A05B7255}"/>
                  </a:ext>
                </a:extLst>
              </p:cNvPr>
              <p:cNvSpPr/>
              <p:nvPr/>
            </p:nvSpPr>
            <p:spPr>
              <a:xfrm>
                <a:off x="6042363" y="5728091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5A21FF93-3206-C04B-A1A9-566A10C83600}"/>
                  </a:ext>
                </a:extLst>
              </p:cNvPr>
              <p:cNvSpPr/>
              <p:nvPr/>
            </p:nvSpPr>
            <p:spPr>
              <a:xfrm>
                <a:off x="5819818" y="3759590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C50BB34-4495-CDFD-AF84-FCBF317028FD}"/>
                  </a:ext>
                </a:extLst>
              </p:cNvPr>
              <p:cNvSpPr/>
              <p:nvPr/>
            </p:nvSpPr>
            <p:spPr>
              <a:xfrm>
                <a:off x="6781843" y="4778809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1111B6D0-20B6-6C07-35B8-902705D343BB}"/>
                  </a:ext>
                </a:extLst>
              </p:cNvPr>
              <p:cNvSpPr/>
              <p:nvPr/>
            </p:nvSpPr>
            <p:spPr>
              <a:xfrm>
                <a:off x="5318082" y="4824825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EDA9F0-0C2A-1F3F-60FF-4B3DC4481CC8}"/>
                </a:ext>
              </a:extLst>
            </p:cNvPr>
            <p:cNvSpPr txBox="1"/>
            <p:nvPr/>
          </p:nvSpPr>
          <p:spPr>
            <a:xfrm>
              <a:off x="3240109" y="56981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1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62C5DC-31CB-D45A-3C9C-9B6985825C89}"/>
                </a:ext>
              </a:extLst>
            </p:cNvPr>
            <p:cNvSpPr txBox="1"/>
            <p:nvPr/>
          </p:nvSpPr>
          <p:spPr>
            <a:xfrm>
              <a:off x="5413559" y="536095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2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C81578-8A24-02C5-541C-7947733D6155}"/>
                </a:ext>
              </a:extLst>
            </p:cNvPr>
            <p:cNvSpPr txBox="1"/>
            <p:nvPr/>
          </p:nvSpPr>
          <p:spPr>
            <a:xfrm>
              <a:off x="6196669" y="4365659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3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8F7A156-D5AE-CB53-5BB7-6F1D4A0B340F}"/>
                </a:ext>
              </a:extLst>
            </p:cNvPr>
            <p:cNvSpPr txBox="1"/>
            <p:nvPr/>
          </p:nvSpPr>
          <p:spPr>
            <a:xfrm>
              <a:off x="5195083" y="3256085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4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FBA82D-EDCB-3D13-27A1-B7AD562E2884}"/>
                </a:ext>
              </a:extLst>
            </p:cNvPr>
            <p:cNvSpPr txBox="1"/>
            <p:nvPr/>
          </p:nvSpPr>
          <p:spPr>
            <a:xfrm>
              <a:off x="4662675" y="43656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5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27C52B-C8EE-E719-D74F-AC3250FA9F1E}"/>
                </a:ext>
              </a:extLst>
            </p:cNvPr>
            <p:cNvSpPr txBox="1"/>
            <p:nvPr/>
          </p:nvSpPr>
          <p:spPr>
            <a:xfrm>
              <a:off x="2801111" y="286516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6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060A84-46B0-4B1A-142C-6A26084CE935}"/>
                </a:ext>
              </a:extLst>
            </p:cNvPr>
            <p:cNvSpPr txBox="1"/>
            <p:nvPr/>
          </p:nvSpPr>
          <p:spPr>
            <a:xfrm>
              <a:off x="2139293" y="4182422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7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98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0172417" cy="6690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3) Convex hull </a:t>
            </a:r>
            <a:r>
              <a:rPr lang="ko-KR" altLang="en-US" sz="2400" dirty="0"/>
              <a:t>알고리즘 이용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F31FA-87EF-DF43-9514-C8CA8269526E}"/>
              </a:ext>
            </a:extLst>
          </p:cNvPr>
          <p:cNvSpPr txBox="1"/>
          <p:nvPr/>
        </p:nvSpPr>
        <p:spPr>
          <a:xfrm>
            <a:off x="3240109" y="5956839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표 19">
            <a:extLst>
              <a:ext uri="{FF2B5EF4-FFF2-40B4-BE49-F238E27FC236}">
                <a16:creationId xmlns:a16="http://schemas.microsoft.com/office/drawing/2014/main" id="{EA679108-6853-031F-C89D-4F07BC5D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57089"/>
              </p:ext>
            </p:extLst>
          </p:nvPr>
        </p:nvGraphicFramePr>
        <p:xfrm>
          <a:off x="564794" y="2674907"/>
          <a:ext cx="108057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579">
                  <a:extLst>
                    <a:ext uri="{9D8B030D-6E8A-4147-A177-3AD203B41FA5}">
                      <a16:colId xmlns:a16="http://schemas.microsoft.com/office/drawing/2014/main" val="44066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stack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3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9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86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2890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7A118F6-9A4B-617D-1819-41F565431574}"/>
              </a:ext>
            </a:extLst>
          </p:cNvPr>
          <p:cNvSpPr txBox="1"/>
          <p:nvPr/>
        </p:nvSpPr>
        <p:spPr>
          <a:xfrm>
            <a:off x="5408931" y="5586548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second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A6A3474-BBD1-8012-745D-D6AD4E26B373}"/>
              </a:ext>
            </a:extLst>
          </p:cNvPr>
          <p:cNvSpPr txBox="1">
            <a:spLocks/>
          </p:cNvSpPr>
          <p:nvPr/>
        </p:nvSpPr>
        <p:spPr>
          <a:xfrm>
            <a:off x="6865846" y="2612276"/>
            <a:ext cx="4986520" cy="375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/>
              <a:t>- 3</a:t>
            </a:r>
            <a:r>
              <a:rPr lang="ko-KR" altLang="en-US" sz="2400" dirty="0"/>
              <a:t>번째 점부터 탐색 시작</a:t>
            </a:r>
            <a:endParaRPr lang="en-US" altLang="ko-KR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스택에서 </a:t>
            </a:r>
            <a:r>
              <a:rPr lang="en-US" altLang="ko-KR" sz="2400" dirty="0"/>
              <a:t>first, second</a:t>
            </a:r>
            <a:r>
              <a:rPr lang="ko-KR" altLang="en-US" sz="2400" dirty="0"/>
              <a:t>를 </a:t>
            </a:r>
            <a:r>
              <a:rPr lang="en-US" altLang="ko-KR" sz="2400" dirty="0"/>
              <a:t>pop, next</a:t>
            </a:r>
            <a:r>
              <a:rPr lang="ko-KR" altLang="en-US" sz="2400" dirty="0"/>
              <a:t>와 </a:t>
            </a:r>
            <a:r>
              <a:rPr lang="en-US" altLang="ko-KR" sz="2400" dirty="0"/>
              <a:t>CCW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1, 2</a:t>
            </a:r>
            <a:r>
              <a:rPr lang="ko-KR" altLang="en-US" sz="2000" dirty="0"/>
              <a:t>번 점을 꺼내 </a:t>
            </a:r>
            <a:r>
              <a:rPr lang="en-US" altLang="ko-KR" sz="2000" dirty="0"/>
              <a:t>3</a:t>
            </a:r>
            <a:r>
              <a:rPr lang="ko-KR" altLang="en-US" sz="2000" dirty="0"/>
              <a:t>번과 </a:t>
            </a:r>
            <a:r>
              <a:rPr lang="en-US" altLang="ko-KR" sz="2000" dirty="0"/>
              <a:t>CCW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dirty="0"/>
              <a:t>counterclockwise</a:t>
            </a:r>
            <a:r>
              <a:rPr lang="ko-KR" altLang="en-US" sz="2400" dirty="0"/>
              <a:t>인지</a:t>
            </a:r>
            <a:r>
              <a:rPr lang="en-US" altLang="ko-KR" sz="2400" dirty="0"/>
              <a:t>(</a:t>
            </a:r>
            <a:r>
              <a:rPr lang="ko-KR" altLang="en-US" sz="2400" dirty="0"/>
              <a:t>좌회전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확인</a:t>
            </a:r>
            <a:endParaRPr lang="en-US" altLang="ko-KR" sz="2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양수라면 좌회전 → 볼록 껍질 가능</a:t>
            </a:r>
            <a:r>
              <a:rPr lang="en-US" altLang="ko-KR" sz="2000" dirty="0"/>
              <a:t>!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- first, second, next</a:t>
            </a:r>
            <a:r>
              <a:rPr lang="ko-KR" altLang="en-US" sz="2000" dirty="0"/>
              <a:t>를 스택에 </a:t>
            </a:r>
            <a:r>
              <a:rPr lang="en-US" altLang="ko-KR" sz="2000" dirty="0"/>
              <a:t>push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47794CD-B8CB-B429-CE10-EA08AD12AB9D}"/>
              </a:ext>
            </a:extLst>
          </p:cNvPr>
          <p:cNvCxnSpPr>
            <a:cxnSpLocks/>
          </p:cNvCxnSpPr>
          <p:nvPr/>
        </p:nvCxnSpPr>
        <p:spPr>
          <a:xfrm flipV="1">
            <a:off x="3383729" y="5368318"/>
            <a:ext cx="1886331" cy="238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0D29A0-B69B-4B6A-05F3-9D7B21C16066}"/>
              </a:ext>
            </a:extLst>
          </p:cNvPr>
          <p:cNvCxnSpPr>
            <a:cxnSpLocks/>
          </p:cNvCxnSpPr>
          <p:nvPr/>
        </p:nvCxnSpPr>
        <p:spPr>
          <a:xfrm flipV="1">
            <a:off x="5348614" y="4451574"/>
            <a:ext cx="674404" cy="8842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1E2CA9-95D1-5FB1-EB1A-B6ADC4E0C16C}"/>
              </a:ext>
            </a:extLst>
          </p:cNvPr>
          <p:cNvSpPr txBox="1"/>
          <p:nvPr/>
        </p:nvSpPr>
        <p:spPr>
          <a:xfrm>
            <a:off x="6196669" y="4570512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next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CFE72DA-BDB9-0C14-5278-4677C685E9D4}"/>
              </a:ext>
            </a:extLst>
          </p:cNvPr>
          <p:cNvGrpSpPr/>
          <p:nvPr/>
        </p:nvGrpSpPr>
        <p:grpSpPr>
          <a:xfrm>
            <a:off x="2032043" y="2865167"/>
            <a:ext cx="4601578" cy="3156156"/>
            <a:chOff x="2032043" y="2865167"/>
            <a:chExt cx="4601578" cy="315615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5D70807-82C2-FAFC-203A-61A51DC6C555}"/>
                </a:ext>
              </a:extLst>
            </p:cNvPr>
            <p:cNvGrpSpPr/>
            <p:nvPr/>
          </p:nvGrpSpPr>
          <p:grpSpPr>
            <a:xfrm>
              <a:off x="2032043" y="3215523"/>
              <a:ext cx="4063957" cy="2429575"/>
              <a:chOff x="2809918" y="3628673"/>
              <a:chExt cx="4063957" cy="24295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2D649E6E-2FC5-0A76-73FB-640E04FE4B73}"/>
                  </a:ext>
                </a:extLst>
              </p:cNvPr>
              <p:cNvSpPr/>
              <p:nvPr/>
            </p:nvSpPr>
            <p:spPr>
              <a:xfrm>
                <a:off x="2809918" y="461366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E8C7935-49B3-66C7-CF17-03C0522F10B8}"/>
                  </a:ext>
                </a:extLst>
              </p:cNvPr>
              <p:cNvSpPr/>
              <p:nvPr/>
            </p:nvSpPr>
            <p:spPr>
              <a:xfrm>
                <a:off x="3705268" y="3628673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9FD6DA6-9E9D-F8E2-8F2C-366BA933C4DB}"/>
                  </a:ext>
                </a:extLst>
              </p:cNvPr>
              <p:cNvSpPr/>
              <p:nvPr/>
            </p:nvSpPr>
            <p:spPr>
              <a:xfrm>
                <a:off x="4064000" y="596621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97AFFF5-A717-9C56-9BD3-2C04D94F8A7E}"/>
                  </a:ext>
                </a:extLst>
              </p:cNvPr>
              <p:cNvSpPr/>
              <p:nvPr/>
            </p:nvSpPr>
            <p:spPr>
              <a:xfrm>
                <a:off x="6042363" y="5728091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A685ACEC-1D67-1005-CC6D-0381527AC892}"/>
                  </a:ext>
                </a:extLst>
              </p:cNvPr>
              <p:cNvSpPr/>
              <p:nvPr/>
            </p:nvSpPr>
            <p:spPr>
              <a:xfrm>
                <a:off x="5819818" y="3759590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E5BB7F4-6647-7866-7198-FD661DBB0AD6}"/>
                  </a:ext>
                </a:extLst>
              </p:cNvPr>
              <p:cNvSpPr/>
              <p:nvPr/>
            </p:nvSpPr>
            <p:spPr>
              <a:xfrm>
                <a:off x="6781843" y="4778809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5A9C9CF-3D11-EC5F-D7F2-FF6E70F4A8DD}"/>
                  </a:ext>
                </a:extLst>
              </p:cNvPr>
              <p:cNvSpPr/>
              <p:nvPr/>
            </p:nvSpPr>
            <p:spPr>
              <a:xfrm>
                <a:off x="5318082" y="4824825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577F7-059D-EE40-C6BC-BA3F0CCB364E}"/>
                </a:ext>
              </a:extLst>
            </p:cNvPr>
            <p:cNvSpPr txBox="1"/>
            <p:nvPr/>
          </p:nvSpPr>
          <p:spPr>
            <a:xfrm>
              <a:off x="3240109" y="56981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1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367EC7-BF47-6143-AB49-C354174B7E7A}"/>
                </a:ext>
              </a:extLst>
            </p:cNvPr>
            <p:cNvSpPr txBox="1"/>
            <p:nvPr/>
          </p:nvSpPr>
          <p:spPr>
            <a:xfrm>
              <a:off x="5413559" y="536095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2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55449D-DE46-705B-C2C6-090D0B0CF981}"/>
                </a:ext>
              </a:extLst>
            </p:cNvPr>
            <p:cNvSpPr txBox="1"/>
            <p:nvPr/>
          </p:nvSpPr>
          <p:spPr>
            <a:xfrm>
              <a:off x="6196669" y="4365659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3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03B0F2-867F-F683-E9EE-5B2CF3CD520E}"/>
                </a:ext>
              </a:extLst>
            </p:cNvPr>
            <p:cNvSpPr txBox="1"/>
            <p:nvPr/>
          </p:nvSpPr>
          <p:spPr>
            <a:xfrm>
              <a:off x="5195083" y="3256085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4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9F380F-F282-4AC2-CCA3-B2DFA162AD6B}"/>
                </a:ext>
              </a:extLst>
            </p:cNvPr>
            <p:cNvSpPr txBox="1"/>
            <p:nvPr/>
          </p:nvSpPr>
          <p:spPr>
            <a:xfrm>
              <a:off x="4662675" y="43656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5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7A76AE-0972-C3F4-3EBF-9637D7FB8FF6}"/>
                </a:ext>
              </a:extLst>
            </p:cNvPr>
            <p:cNvSpPr txBox="1"/>
            <p:nvPr/>
          </p:nvSpPr>
          <p:spPr>
            <a:xfrm>
              <a:off x="2801111" y="286516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6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913E06-C5E2-5B61-1257-FDB83196C1EA}"/>
                </a:ext>
              </a:extLst>
            </p:cNvPr>
            <p:cNvSpPr txBox="1"/>
            <p:nvPr/>
          </p:nvSpPr>
          <p:spPr>
            <a:xfrm>
              <a:off x="2139293" y="4182422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7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11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FFDD04-CD97-0FB5-7CEE-C0EE0300A2F6}"/>
              </a:ext>
            </a:extLst>
          </p:cNvPr>
          <p:cNvCxnSpPr>
            <a:cxnSpLocks/>
          </p:cNvCxnSpPr>
          <p:nvPr/>
        </p:nvCxnSpPr>
        <p:spPr>
          <a:xfrm>
            <a:off x="5126366" y="3424898"/>
            <a:ext cx="896949" cy="9541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0172417" cy="6690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3) Convex hull </a:t>
            </a:r>
            <a:r>
              <a:rPr lang="ko-KR" altLang="en-US" sz="2400" dirty="0"/>
              <a:t>알고리즘 이용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F31FA-87EF-DF43-9514-C8CA8269526E}"/>
              </a:ext>
            </a:extLst>
          </p:cNvPr>
          <p:cNvSpPr txBox="1"/>
          <p:nvPr/>
        </p:nvSpPr>
        <p:spPr>
          <a:xfrm>
            <a:off x="5410602" y="5606443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표 19">
            <a:extLst>
              <a:ext uri="{FF2B5EF4-FFF2-40B4-BE49-F238E27FC236}">
                <a16:creationId xmlns:a16="http://schemas.microsoft.com/office/drawing/2014/main" id="{EA679108-6853-031F-C89D-4F07BC5D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3211"/>
              </p:ext>
            </p:extLst>
          </p:nvPr>
        </p:nvGraphicFramePr>
        <p:xfrm>
          <a:off x="564794" y="2674907"/>
          <a:ext cx="108057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579">
                  <a:extLst>
                    <a:ext uri="{9D8B030D-6E8A-4147-A177-3AD203B41FA5}">
                      <a16:colId xmlns:a16="http://schemas.microsoft.com/office/drawing/2014/main" val="44066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stack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3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9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86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2890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7A118F6-9A4B-617D-1819-41F565431574}"/>
              </a:ext>
            </a:extLst>
          </p:cNvPr>
          <p:cNvSpPr txBox="1"/>
          <p:nvPr/>
        </p:nvSpPr>
        <p:spPr>
          <a:xfrm>
            <a:off x="6196834" y="4550327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second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A6A3474-BBD1-8012-745D-D6AD4E26B373}"/>
              </a:ext>
            </a:extLst>
          </p:cNvPr>
          <p:cNvSpPr txBox="1">
            <a:spLocks/>
          </p:cNvSpPr>
          <p:nvPr/>
        </p:nvSpPr>
        <p:spPr>
          <a:xfrm>
            <a:off x="6865846" y="2612276"/>
            <a:ext cx="4986520" cy="375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스택에서 </a:t>
            </a:r>
            <a:r>
              <a:rPr lang="en-US" altLang="ko-KR" sz="2400" dirty="0"/>
              <a:t>first, second</a:t>
            </a:r>
            <a:r>
              <a:rPr lang="ko-KR" altLang="en-US" sz="2400" dirty="0"/>
              <a:t>를 </a:t>
            </a:r>
            <a:r>
              <a:rPr lang="en-US" altLang="ko-KR" sz="2400" dirty="0"/>
              <a:t>pop, next</a:t>
            </a:r>
            <a:r>
              <a:rPr lang="ko-KR" altLang="en-US" sz="2400" dirty="0"/>
              <a:t>와 </a:t>
            </a:r>
            <a:r>
              <a:rPr lang="en-US" altLang="ko-KR" sz="2400" dirty="0"/>
              <a:t>CCW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2, 3</a:t>
            </a:r>
            <a:r>
              <a:rPr lang="ko-KR" altLang="en-US" sz="2000" dirty="0"/>
              <a:t>번 점을 꺼내 </a:t>
            </a:r>
            <a:r>
              <a:rPr lang="en-US" altLang="ko-KR" sz="2000" dirty="0"/>
              <a:t>4</a:t>
            </a:r>
            <a:r>
              <a:rPr lang="ko-KR" altLang="en-US" sz="2000" dirty="0"/>
              <a:t>번과 </a:t>
            </a:r>
            <a:r>
              <a:rPr lang="en-US" altLang="ko-KR" sz="2000" dirty="0"/>
              <a:t>CCW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dirty="0"/>
              <a:t>counterclockwise</a:t>
            </a:r>
            <a:r>
              <a:rPr lang="ko-KR" altLang="en-US" sz="2400" dirty="0"/>
              <a:t>인지</a:t>
            </a:r>
            <a:r>
              <a:rPr lang="en-US" altLang="ko-KR" sz="2400" dirty="0"/>
              <a:t>(</a:t>
            </a:r>
            <a:r>
              <a:rPr lang="ko-KR" altLang="en-US" sz="2400" dirty="0"/>
              <a:t>좌회전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확인</a:t>
            </a:r>
            <a:endParaRPr lang="en-US" altLang="ko-KR" sz="2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양수라면 좌회전 → 볼록 껍질 가능</a:t>
            </a:r>
            <a:r>
              <a:rPr lang="en-US" altLang="ko-KR" sz="2000" dirty="0"/>
              <a:t>!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- first, second, next</a:t>
            </a:r>
            <a:r>
              <a:rPr lang="ko-KR" altLang="en-US" sz="2000" dirty="0"/>
              <a:t>를 스택에 </a:t>
            </a:r>
            <a:r>
              <a:rPr lang="en-US" altLang="ko-KR" sz="2000" dirty="0"/>
              <a:t>push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47794CD-B8CB-B429-CE10-EA08AD12AB9D}"/>
              </a:ext>
            </a:extLst>
          </p:cNvPr>
          <p:cNvCxnSpPr>
            <a:cxnSpLocks/>
          </p:cNvCxnSpPr>
          <p:nvPr/>
        </p:nvCxnSpPr>
        <p:spPr>
          <a:xfrm flipV="1">
            <a:off x="3383729" y="5368318"/>
            <a:ext cx="1886331" cy="2381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0D29A0-B69B-4B6A-05F3-9D7B21C16066}"/>
              </a:ext>
            </a:extLst>
          </p:cNvPr>
          <p:cNvCxnSpPr>
            <a:cxnSpLocks/>
          </p:cNvCxnSpPr>
          <p:nvPr/>
        </p:nvCxnSpPr>
        <p:spPr>
          <a:xfrm flipV="1">
            <a:off x="5348614" y="4451574"/>
            <a:ext cx="674404" cy="8842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1E2CA9-95D1-5FB1-EB1A-B6ADC4E0C16C}"/>
              </a:ext>
            </a:extLst>
          </p:cNvPr>
          <p:cNvSpPr txBox="1"/>
          <p:nvPr/>
        </p:nvSpPr>
        <p:spPr>
          <a:xfrm>
            <a:off x="5438218" y="3242365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next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BB4735A-61BC-6547-FA22-27B5FC2BB68E}"/>
              </a:ext>
            </a:extLst>
          </p:cNvPr>
          <p:cNvGrpSpPr/>
          <p:nvPr/>
        </p:nvGrpSpPr>
        <p:grpSpPr>
          <a:xfrm>
            <a:off x="2032043" y="2865167"/>
            <a:ext cx="4601578" cy="3156156"/>
            <a:chOff x="2032043" y="2865167"/>
            <a:chExt cx="4601578" cy="31561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39FC3FA-BA9A-1537-5578-E87FAB90436A}"/>
                </a:ext>
              </a:extLst>
            </p:cNvPr>
            <p:cNvGrpSpPr/>
            <p:nvPr/>
          </p:nvGrpSpPr>
          <p:grpSpPr>
            <a:xfrm>
              <a:off x="2032043" y="3215523"/>
              <a:ext cx="4063957" cy="2429575"/>
              <a:chOff x="2809918" y="3628673"/>
              <a:chExt cx="4063957" cy="242957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65AF0CB-5D98-E4F6-5590-38D77A54BE06}"/>
                  </a:ext>
                </a:extLst>
              </p:cNvPr>
              <p:cNvSpPr/>
              <p:nvPr/>
            </p:nvSpPr>
            <p:spPr>
              <a:xfrm>
                <a:off x="2809918" y="461366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1620594-7F18-4BD2-C0D9-1459E36E06CB}"/>
                  </a:ext>
                </a:extLst>
              </p:cNvPr>
              <p:cNvSpPr/>
              <p:nvPr/>
            </p:nvSpPr>
            <p:spPr>
              <a:xfrm>
                <a:off x="3705268" y="3628673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512CB1A-B680-93CA-F699-757573BCC81E}"/>
                  </a:ext>
                </a:extLst>
              </p:cNvPr>
              <p:cNvSpPr/>
              <p:nvPr/>
            </p:nvSpPr>
            <p:spPr>
              <a:xfrm>
                <a:off x="4064000" y="596621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81A53A8-2F71-516F-D2ED-D7DBA8D2A283}"/>
                  </a:ext>
                </a:extLst>
              </p:cNvPr>
              <p:cNvSpPr/>
              <p:nvPr/>
            </p:nvSpPr>
            <p:spPr>
              <a:xfrm>
                <a:off x="6042363" y="5728091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4873765-62EF-A4F7-4198-E86C6FBB898B}"/>
                  </a:ext>
                </a:extLst>
              </p:cNvPr>
              <p:cNvSpPr/>
              <p:nvPr/>
            </p:nvSpPr>
            <p:spPr>
              <a:xfrm>
                <a:off x="5819818" y="3759590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AFC60A6-ABA8-7DD9-19B3-B984880F73A1}"/>
                  </a:ext>
                </a:extLst>
              </p:cNvPr>
              <p:cNvSpPr/>
              <p:nvPr/>
            </p:nvSpPr>
            <p:spPr>
              <a:xfrm>
                <a:off x="6781843" y="4778809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9FA3262-5FC9-CE59-2758-1C0EDBC94A35}"/>
                  </a:ext>
                </a:extLst>
              </p:cNvPr>
              <p:cNvSpPr/>
              <p:nvPr/>
            </p:nvSpPr>
            <p:spPr>
              <a:xfrm>
                <a:off x="5318082" y="4824825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04B0D0-3F1B-91B0-844E-1860D380BC8B}"/>
                </a:ext>
              </a:extLst>
            </p:cNvPr>
            <p:cNvSpPr txBox="1"/>
            <p:nvPr/>
          </p:nvSpPr>
          <p:spPr>
            <a:xfrm>
              <a:off x="3240109" y="56981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1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0536F3-0DE0-5CAE-60A6-1CC59BE82C00}"/>
                </a:ext>
              </a:extLst>
            </p:cNvPr>
            <p:cNvSpPr txBox="1"/>
            <p:nvPr/>
          </p:nvSpPr>
          <p:spPr>
            <a:xfrm>
              <a:off x="5413559" y="536095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2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A8233F-3AAD-B45F-7DB6-F4D17B82571C}"/>
                </a:ext>
              </a:extLst>
            </p:cNvPr>
            <p:cNvSpPr txBox="1"/>
            <p:nvPr/>
          </p:nvSpPr>
          <p:spPr>
            <a:xfrm>
              <a:off x="6196669" y="4365659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3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02CBCE-19BC-1490-2D36-BE6492B2FB86}"/>
                </a:ext>
              </a:extLst>
            </p:cNvPr>
            <p:cNvSpPr txBox="1"/>
            <p:nvPr/>
          </p:nvSpPr>
          <p:spPr>
            <a:xfrm>
              <a:off x="5195083" y="3256085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4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E9B0A3-7B90-2A80-FFBA-594C2985E862}"/>
                </a:ext>
              </a:extLst>
            </p:cNvPr>
            <p:cNvSpPr txBox="1"/>
            <p:nvPr/>
          </p:nvSpPr>
          <p:spPr>
            <a:xfrm>
              <a:off x="4662675" y="43656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5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5999C5-2C00-F854-CA94-4FABB909096E}"/>
                </a:ext>
              </a:extLst>
            </p:cNvPr>
            <p:cNvSpPr txBox="1"/>
            <p:nvPr/>
          </p:nvSpPr>
          <p:spPr>
            <a:xfrm>
              <a:off x="2801111" y="286516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6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4D9DEA-76EF-38BB-1453-2605AB80708A}"/>
                </a:ext>
              </a:extLst>
            </p:cNvPr>
            <p:cNvSpPr txBox="1"/>
            <p:nvPr/>
          </p:nvSpPr>
          <p:spPr>
            <a:xfrm>
              <a:off x="2139293" y="4182422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7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72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A82B33-000E-352C-DFAE-4808045F2332}"/>
              </a:ext>
            </a:extLst>
          </p:cNvPr>
          <p:cNvCxnSpPr>
            <a:cxnSpLocks/>
          </p:cNvCxnSpPr>
          <p:nvPr/>
        </p:nvCxnSpPr>
        <p:spPr>
          <a:xfrm flipH="1">
            <a:off x="4602890" y="3424994"/>
            <a:ext cx="469198" cy="9866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FFDD04-CD97-0FB5-7CEE-C0EE0300A2F6}"/>
              </a:ext>
            </a:extLst>
          </p:cNvPr>
          <p:cNvCxnSpPr>
            <a:cxnSpLocks/>
          </p:cNvCxnSpPr>
          <p:nvPr/>
        </p:nvCxnSpPr>
        <p:spPr>
          <a:xfrm>
            <a:off x="5126366" y="3424898"/>
            <a:ext cx="896949" cy="9541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0172417" cy="6690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3) Convex hull </a:t>
            </a:r>
            <a:r>
              <a:rPr lang="ko-KR" altLang="en-US" sz="2400" dirty="0"/>
              <a:t>알고리즘 이용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F31FA-87EF-DF43-9514-C8CA8269526E}"/>
              </a:ext>
            </a:extLst>
          </p:cNvPr>
          <p:cNvSpPr txBox="1"/>
          <p:nvPr/>
        </p:nvSpPr>
        <p:spPr>
          <a:xfrm>
            <a:off x="6213754" y="4594352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표 19">
            <a:extLst>
              <a:ext uri="{FF2B5EF4-FFF2-40B4-BE49-F238E27FC236}">
                <a16:creationId xmlns:a16="http://schemas.microsoft.com/office/drawing/2014/main" id="{EA679108-6853-031F-C89D-4F07BC5D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78748"/>
              </p:ext>
            </p:extLst>
          </p:nvPr>
        </p:nvGraphicFramePr>
        <p:xfrm>
          <a:off x="564794" y="2674907"/>
          <a:ext cx="108057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579">
                  <a:extLst>
                    <a:ext uri="{9D8B030D-6E8A-4147-A177-3AD203B41FA5}">
                      <a16:colId xmlns:a16="http://schemas.microsoft.com/office/drawing/2014/main" val="44066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stack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3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9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86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2890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7A118F6-9A4B-617D-1819-41F565431574}"/>
              </a:ext>
            </a:extLst>
          </p:cNvPr>
          <p:cNvSpPr txBox="1"/>
          <p:nvPr/>
        </p:nvSpPr>
        <p:spPr>
          <a:xfrm>
            <a:off x="5438218" y="3238138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second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A6A3474-BBD1-8012-745D-D6AD4E26B373}"/>
              </a:ext>
            </a:extLst>
          </p:cNvPr>
          <p:cNvSpPr txBox="1">
            <a:spLocks/>
          </p:cNvSpPr>
          <p:nvPr/>
        </p:nvSpPr>
        <p:spPr>
          <a:xfrm>
            <a:off x="6865846" y="2612276"/>
            <a:ext cx="4986520" cy="375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스택에서 </a:t>
            </a:r>
            <a:r>
              <a:rPr lang="en-US" altLang="ko-KR" sz="2400" dirty="0"/>
              <a:t>first, second</a:t>
            </a:r>
            <a:r>
              <a:rPr lang="ko-KR" altLang="en-US" sz="2400" dirty="0"/>
              <a:t>를 </a:t>
            </a:r>
            <a:r>
              <a:rPr lang="en-US" altLang="ko-KR" sz="2400" dirty="0"/>
              <a:t>pop, next</a:t>
            </a:r>
            <a:r>
              <a:rPr lang="ko-KR" altLang="en-US" sz="2400" dirty="0"/>
              <a:t>와 </a:t>
            </a:r>
            <a:r>
              <a:rPr lang="en-US" altLang="ko-KR" sz="2400" dirty="0"/>
              <a:t>CCW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3, 4</a:t>
            </a:r>
            <a:r>
              <a:rPr lang="ko-KR" altLang="en-US" sz="2000" dirty="0"/>
              <a:t>번 점을 꺼내 </a:t>
            </a:r>
            <a:r>
              <a:rPr lang="en-US" altLang="ko-KR" sz="2000" dirty="0"/>
              <a:t>5</a:t>
            </a:r>
            <a:r>
              <a:rPr lang="ko-KR" altLang="en-US" sz="2000" dirty="0"/>
              <a:t>번과 </a:t>
            </a:r>
            <a:r>
              <a:rPr lang="en-US" altLang="ko-KR" sz="2000" dirty="0"/>
              <a:t>CCW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dirty="0"/>
              <a:t>counterclockwise</a:t>
            </a:r>
            <a:r>
              <a:rPr lang="ko-KR" altLang="en-US" sz="2400" dirty="0"/>
              <a:t>인지</a:t>
            </a:r>
            <a:r>
              <a:rPr lang="en-US" altLang="ko-KR" sz="2400" dirty="0"/>
              <a:t>(</a:t>
            </a:r>
            <a:r>
              <a:rPr lang="ko-KR" altLang="en-US" sz="2400" dirty="0"/>
              <a:t>좌회전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확인</a:t>
            </a:r>
            <a:endParaRPr lang="en-US" altLang="ko-KR" sz="2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양수라면 좌회전 → 볼록 껍질 가능</a:t>
            </a:r>
            <a:r>
              <a:rPr lang="en-US" altLang="ko-KR" sz="2000" dirty="0"/>
              <a:t>!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- first, second, next</a:t>
            </a:r>
            <a:r>
              <a:rPr lang="ko-KR" altLang="en-US" sz="2000" dirty="0"/>
              <a:t>를 스택에 </a:t>
            </a:r>
            <a:r>
              <a:rPr lang="en-US" altLang="ko-KR" sz="2000" dirty="0"/>
              <a:t>push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47794CD-B8CB-B429-CE10-EA08AD12AB9D}"/>
              </a:ext>
            </a:extLst>
          </p:cNvPr>
          <p:cNvCxnSpPr>
            <a:cxnSpLocks/>
          </p:cNvCxnSpPr>
          <p:nvPr/>
        </p:nvCxnSpPr>
        <p:spPr>
          <a:xfrm flipV="1">
            <a:off x="3383729" y="5368318"/>
            <a:ext cx="1886331" cy="2381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0D29A0-B69B-4B6A-05F3-9D7B21C16066}"/>
              </a:ext>
            </a:extLst>
          </p:cNvPr>
          <p:cNvCxnSpPr>
            <a:cxnSpLocks/>
          </p:cNvCxnSpPr>
          <p:nvPr/>
        </p:nvCxnSpPr>
        <p:spPr>
          <a:xfrm flipV="1">
            <a:off x="5348614" y="4451574"/>
            <a:ext cx="674404" cy="88420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1E2CA9-95D1-5FB1-EB1A-B6ADC4E0C16C}"/>
              </a:ext>
            </a:extLst>
          </p:cNvPr>
          <p:cNvSpPr txBox="1"/>
          <p:nvPr/>
        </p:nvSpPr>
        <p:spPr>
          <a:xfrm>
            <a:off x="4649501" y="4550327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next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3D1C77-BF9D-34B6-2165-1FECD361A674}"/>
              </a:ext>
            </a:extLst>
          </p:cNvPr>
          <p:cNvGrpSpPr/>
          <p:nvPr/>
        </p:nvGrpSpPr>
        <p:grpSpPr>
          <a:xfrm>
            <a:off x="2032043" y="2865167"/>
            <a:ext cx="4601578" cy="3156156"/>
            <a:chOff x="2032043" y="2865167"/>
            <a:chExt cx="4601578" cy="315615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17B9F24-382E-E6D1-44DB-5E465DB6A7E7}"/>
                </a:ext>
              </a:extLst>
            </p:cNvPr>
            <p:cNvGrpSpPr/>
            <p:nvPr/>
          </p:nvGrpSpPr>
          <p:grpSpPr>
            <a:xfrm>
              <a:off x="2032043" y="3215523"/>
              <a:ext cx="4063957" cy="2429575"/>
              <a:chOff x="2809918" y="3628673"/>
              <a:chExt cx="4063957" cy="2429575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ECA40A7A-EDD7-33ED-6528-560154AEEC7B}"/>
                  </a:ext>
                </a:extLst>
              </p:cNvPr>
              <p:cNvSpPr/>
              <p:nvPr/>
            </p:nvSpPr>
            <p:spPr>
              <a:xfrm>
                <a:off x="2809918" y="461366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3F92EB1-A4EC-55A0-1BCB-A7F1911E54A4}"/>
                  </a:ext>
                </a:extLst>
              </p:cNvPr>
              <p:cNvSpPr/>
              <p:nvPr/>
            </p:nvSpPr>
            <p:spPr>
              <a:xfrm>
                <a:off x="3705268" y="3628673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74F2D31-EA00-33EE-2DD5-E8A0CBF9A676}"/>
                  </a:ext>
                </a:extLst>
              </p:cNvPr>
              <p:cNvSpPr/>
              <p:nvPr/>
            </p:nvSpPr>
            <p:spPr>
              <a:xfrm>
                <a:off x="4064000" y="596621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628D4AF-E8A3-A080-61E1-8C704B8B0432}"/>
                  </a:ext>
                </a:extLst>
              </p:cNvPr>
              <p:cNvSpPr/>
              <p:nvPr/>
            </p:nvSpPr>
            <p:spPr>
              <a:xfrm>
                <a:off x="6042363" y="5728091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EDD271B-260F-2811-028F-5412C05E311C}"/>
                  </a:ext>
                </a:extLst>
              </p:cNvPr>
              <p:cNvSpPr/>
              <p:nvPr/>
            </p:nvSpPr>
            <p:spPr>
              <a:xfrm>
                <a:off x="5819818" y="3759590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3BF58E7-B386-13E7-761F-CF174695C1A6}"/>
                  </a:ext>
                </a:extLst>
              </p:cNvPr>
              <p:cNvSpPr/>
              <p:nvPr/>
            </p:nvSpPr>
            <p:spPr>
              <a:xfrm>
                <a:off x="6781843" y="4778809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C505392-5A3F-FA48-804A-853A635A7C0F}"/>
                  </a:ext>
                </a:extLst>
              </p:cNvPr>
              <p:cNvSpPr/>
              <p:nvPr/>
            </p:nvSpPr>
            <p:spPr>
              <a:xfrm>
                <a:off x="5318082" y="4824825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E32A92-853A-3BDD-B74B-3DA965ABC105}"/>
                </a:ext>
              </a:extLst>
            </p:cNvPr>
            <p:cNvSpPr txBox="1"/>
            <p:nvPr/>
          </p:nvSpPr>
          <p:spPr>
            <a:xfrm>
              <a:off x="3240109" y="56981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1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C2F2DF-F86F-B6E1-C6D1-F65CA1AC2774}"/>
                </a:ext>
              </a:extLst>
            </p:cNvPr>
            <p:cNvSpPr txBox="1"/>
            <p:nvPr/>
          </p:nvSpPr>
          <p:spPr>
            <a:xfrm>
              <a:off x="5413559" y="536095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2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1B020E-2F32-6C16-029C-1C2438B383EA}"/>
                </a:ext>
              </a:extLst>
            </p:cNvPr>
            <p:cNvSpPr txBox="1"/>
            <p:nvPr/>
          </p:nvSpPr>
          <p:spPr>
            <a:xfrm>
              <a:off x="6196669" y="4365659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3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513AA9-4204-0EC6-36EE-0B14E7E1433C}"/>
                </a:ext>
              </a:extLst>
            </p:cNvPr>
            <p:cNvSpPr txBox="1"/>
            <p:nvPr/>
          </p:nvSpPr>
          <p:spPr>
            <a:xfrm>
              <a:off x="5195083" y="3256085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4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5005AD-0EBF-8FC0-3A75-F7A64DA0FADC}"/>
                </a:ext>
              </a:extLst>
            </p:cNvPr>
            <p:cNvSpPr txBox="1"/>
            <p:nvPr/>
          </p:nvSpPr>
          <p:spPr>
            <a:xfrm>
              <a:off x="4662675" y="43656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5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904287-ECF7-4E6F-BD63-8C660E46DDBD}"/>
                </a:ext>
              </a:extLst>
            </p:cNvPr>
            <p:cNvSpPr txBox="1"/>
            <p:nvPr/>
          </p:nvSpPr>
          <p:spPr>
            <a:xfrm>
              <a:off x="2801111" y="286516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6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77F29C-4CC1-10B3-6D6C-D3ACAE48136D}"/>
                </a:ext>
              </a:extLst>
            </p:cNvPr>
            <p:cNvSpPr txBox="1"/>
            <p:nvPr/>
          </p:nvSpPr>
          <p:spPr>
            <a:xfrm>
              <a:off x="2139293" y="4182422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7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23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6DC81D-8A30-B528-3156-459E387A4E76}"/>
              </a:ext>
            </a:extLst>
          </p:cNvPr>
          <p:cNvCxnSpPr>
            <a:cxnSpLocks/>
          </p:cNvCxnSpPr>
          <p:nvPr/>
        </p:nvCxnSpPr>
        <p:spPr>
          <a:xfrm>
            <a:off x="3005947" y="3294077"/>
            <a:ext cx="1612814" cy="11961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A82B33-000E-352C-DFAE-4808045F2332}"/>
              </a:ext>
            </a:extLst>
          </p:cNvPr>
          <p:cNvCxnSpPr>
            <a:cxnSpLocks/>
          </p:cNvCxnSpPr>
          <p:nvPr/>
        </p:nvCxnSpPr>
        <p:spPr>
          <a:xfrm flipH="1">
            <a:off x="4602890" y="3424994"/>
            <a:ext cx="469198" cy="9866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FFDD04-CD97-0FB5-7CEE-C0EE0300A2F6}"/>
              </a:ext>
            </a:extLst>
          </p:cNvPr>
          <p:cNvCxnSpPr>
            <a:cxnSpLocks/>
          </p:cNvCxnSpPr>
          <p:nvPr/>
        </p:nvCxnSpPr>
        <p:spPr>
          <a:xfrm>
            <a:off x="5126366" y="3424898"/>
            <a:ext cx="896949" cy="95414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0172417" cy="6690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3) Convex hull </a:t>
            </a:r>
            <a:r>
              <a:rPr lang="ko-KR" altLang="en-US" sz="2400" dirty="0"/>
              <a:t>알고리즘 이용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F31FA-87EF-DF43-9514-C8CA8269526E}"/>
              </a:ext>
            </a:extLst>
          </p:cNvPr>
          <p:cNvSpPr txBox="1"/>
          <p:nvPr/>
        </p:nvSpPr>
        <p:spPr>
          <a:xfrm>
            <a:off x="5412818" y="3263315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표 19">
            <a:extLst>
              <a:ext uri="{FF2B5EF4-FFF2-40B4-BE49-F238E27FC236}">
                <a16:creationId xmlns:a16="http://schemas.microsoft.com/office/drawing/2014/main" id="{EA679108-6853-031F-C89D-4F07BC5D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41081"/>
              </p:ext>
            </p:extLst>
          </p:nvPr>
        </p:nvGraphicFramePr>
        <p:xfrm>
          <a:off x="564794" y="2674907"/>
          <a:ext cx="108057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579">
                  <a:extLst>
                    <a:ext uri="{9D8B030D-6E8A-4147-A177-3AD203B41FA5}">
                      <a16:colId xmlns:a16="http://schemas.microsoft.com/office/drawing/2014/main" val="44066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stack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3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9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86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2890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7A118F6-9A4B-617D-1819-41F565431574}"/>
              </a:ext>
            </a:extLst>
          </p:cNvPr>
          <p:cNvSpPr txBox="1"/>
          <p:nvPr/>
        </p:nvSpPr>
        <p:spPr>
          <a:xfrm>
            <a:off x="4662675" y="4536462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second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A6A3474-BBD1-8012-745D-D6AD4E26B373}"/>
              </a:ext>
            </a:extLst>
          </p:cNvPr>
          <p:cNvSpPr txBox="1">
            <a:spLocks/>
          </p:cNvSpPr>
          <p:nvPr/>
        </p:nvSpPr>
        <p:spPr>
          <a:xfrm>
            <a:off x="6865846" y="2612276"/>
            <a:ext cx="4986520" cy="375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스택에서 </a:t>
            </a:r>
            <a:r>
              <a:rPr lang="en-US" altLang="ko-KR" sz="2400" dirty="0"/>
              <a:t>first, second</a:t>
            </a:r>
            <a:r>
              <a:rPr lang="ko-KR" altLang="en-US" sz="2400" dirty="0"/>
              <a:t>를 </a:t>
            </a:r>
            <a:r>
              <a:rPr lang="en-US" altLang="ko-KR" sz="2400" dirty="0"/>
              <a:t>pop, next</a:t>
            </a:r>
            <a:r>
              <a:rPr lang="ko-KR" altLang="en-US" sz="2400" dirty="0"/>
              <a:t>와 </a:t>
            </a:r>
            <a:r>
              <a:rPr lang="en-US" altLang="ko-KR" sz="2400" dirty="0"/>
              <a:t>CCW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4, 5</a:t>
            </a:r>
            <a:r>
              <a:rPr lang="ko-KR" altLang="en-US" sz="2000" dirty="0"/>
              <a:t>번 점을 꺼내 </a:t>
            </a:r>
            <a:r>
              <a:rPr lang="en-US" altLang="ko-KR" sz="2000" dirty="0"/>
              <a:t>6</a:t>
            </a:r>
            <a:r>
              <a:rPr lang="ko-KR" altLang="en-US" sz="2000" dirty="0"/>
              <a:t>번과 </a:t>
            </a:r>
            <a:r>
              <a:rPr lang="en-US" altLang="ko-KR" sz="2000" dirty="0"/>
              <a:t>CCW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dirty="0"/>
              <a:t>counterclockwise</a:t>
            </a:r>
            <a:r>
              <a:rPr lang="ko-KR" altLang="en-US" sz="2400" dirty="0"/>
              <a:t>인지</a:t>
            </a:r>
            <a:r>
              <a:rPr lang="en-US" altLang="ko-KR" sz="2400" dirty="0"/>
              <a:t>(</a:t>
            </a:r>
            <a:r>
              <a:rPr lang="ko-KR" altLang="en-US" sz="2400" dirty="0"/>
              <a:t>좌회전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확인</a:t>
            </a:r>
            <a:endParaRPr lang="en-US" altLang="ko-KR" sz="20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2000" dirty="0"/>
              <a:t>우회전이므로 스택에서 다시 </a:t>
            </a:r>
            <a:r>
              <a:rPr lang="en-US" altLang="ko-KR" sz="2000" dirty="0"/>
              <a:t>pop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2000" dirty="0"/>
              <a:t>다시 진행</a:t>
            </a:r>
            <a:endParaRPr lang="en-US" altLang="ko-KR" sz="2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47794CD-B8CB-B429-CE10-EA08AD12AB9D}"/>
              </a:ext>
            </a:extLst>
          </p:cNvPr>
          <p:cNvCxnSpPr>
            <a:cxnSpLocks/>
          </p:cNvCxnSpPr>
          <p:nvPr/>
        </p:nvCxnSpPr>
        <p:spPr>
          <a:xfrm flipV="1">
            <a:off x="3383729" y="5368318"/>
            <a:ext cx="1886331" cy="2381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0D29A0-B69B-4B6A-05F3-9D7B21C16066}"/>
              </a:ext>
            </a:extLst>
          </p:cNvPr>
          <p:cNvCxnSpPr>
            <a:cxnSpLocks/>
          </p:cNvCxnSpPr>
          <p:nvPr/>
        </p:nvCxnSpPr>
        <p:spPr>
          <a:xfrm flipV="1">
            <a:off x="5348614" y="4451574"/>
            <a:ext cx="674404" cy="88420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996CEE-6614-BE0E-EC28-2700E9F92B37}"/>
              </a:ext>
            </a:extLst>
          </p:cNvPr>
          <p:cNvGrpSpPr/>
          <p:nvPr/>
        </p:nvGrpSpPr>
        <p:grpSpPr>
          <a:xfrm>
            <a:off x="2032043" y="2865167"/>
            <a:ext cx="4601578" cy="3156156"/>
            <a:chOff x="2032043" y="2865167"/>
            <a:chExt cx="4601578" cy="315615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58E04B8-7568-04E3-87C2-11FB15EDC666}"/>
                </a:ext>
              </a:extLst>
            </p:cNvPr>
            <p:cNvGrpSpPr/>
            <p:nvPr/>
          </p:nvGrpSpPr>
          <p:grpSpPr>
            <a:xfrm>
              <a:off x="2032043" y="3215523"/>
              <a:ext cx="4063957" cy="2429575"/>
              <a:chOff x="2809918" y="3628673"/>
              <a:chExt cx="4063957" cy="2429575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D7A38FD-F70F-DFB6-52AE-B910F4DEE464}"/>
                  </a:ext>
                </a:extLst>
              </p:cNvPr>
              <p:cNvSpPr/>
              <p:nvPr/>
            </p:nvSpPr>
            <p:spPr>
              <a:xfrm>
                <a:off x="2809918" y="461366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E1B5EA1-B132-FA38-31E4-8EBBFA0A9B86}"/>
                  </a:ext>
                </a:extLst>
              </p:cNvPr>
              <p:cNvSpPr/>
              <p:nvPr/>
            </p:nvSpPr>
            <p:spPr>
              <a:xfrm>
                <a:off x="3705268" y="3628673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656803EB-3CE9-DE8E-7318-2E2A10CB63A5}"/>
                  </a:ext>
                </a:extLst>
              </p:cNvPr>
              <p:cNvSpPr/>
              <p:nvPr/>
            </p:nvSpPr>
            <p:spPr>
              <a:xfrm>
                <a:off x="4064000" y="596621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AEC54BF-4587-B8EB-71BE-FB63EC1ABF88}"/>
                  </a:ext>
                </a:extLst>
              </p:cNvPr>
              <p:cNvSpPr/>
              <p:nvPr/>
            </p:nvSpPr>
            <p:spPr>
              <a:xfrm>
                <a:off x="6042363" y="5728091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390E54C-FAE1-05E1-C3F4-045F6D767CCB}"/>
                  </a:ext>
                </a:extLst>
              </p:cNvPr>
              <p:cNvSpPr/>
              <p:nvPr/>
            </p:nvSpPr>
            <p:spPr>
              <a:xfrm>
                <a:off x="5819818" y="3759590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3C5D1879-B2D6-1AC3-941D-C7CA1A26FB9B}"/>
                  </a:ext>
                </a:extLst>
              </p:cNvPr>
              <p:cNvSpPr/>
              <p:nvPr/>
            </p:nvSpPr>
            <p:spPr>
              <a:xfrm>
                <a:off x="6781843" y="4778809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6C049A2-14EC-8699-3CFA-C326E722CDDE}"/>
                  </a:ext>
                </a:extLst>
              </p:cNvPr>
              <p:cNvSpPr/>
              <p:nvPr/>
            </p:nvSpPr>
            <p:spPr>
              <a:xfrm>
                <a:off x="5318082" y="4824825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B4D228-8CF4-B0B7-5321-DFFADEF8B745}"/>
                </a:ext>
              </a:extLst>
            </p:cNvPr>
            <p:cNvSpPr txBox="1"/>
            <p:nvPr/>
          </p:nvSpPr>
          <p:spPr>
            <a:xfrm>
              <a:off x="3240109" y="56981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1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767D02-229E-2623-AFA3-C644E7ECB84F}"/>
                </a:ext>
              </a:extLst>
            </p:cNvPr>
            <p:cNvSpPr txBox="1"/>
            <p:nvPr/>
          </p:nvSpPr>
          <p:spPr>
            <a:xfrm>
              <a:off x="5413559" y="536095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2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0F141-4C2B-ECA5-3EF3-3ADED49453CA}"/>
                </a:ext>
              </a:extLst>
            </p:cNvPr>
            <p:cNvSpPr txBox="1"/>
            <p:nvPr/>
          </p:nvSpPr>
          <p:spPr>
            <a:xfrm>
              <a:off x="6196669" y="4365659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3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BB016E-8FDB-6473-1F34-9B5318147D46}"/>
                </a:ext>
              </a:extLst>
            </p:cNvPr>
            <p:cNvSpPr txBox="1"/>
            <p:nvPr/>
          </p:nvSpPr>
          <p:spPr>
            <a:xfrm>
              <a:off x="5195083" y="3256085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4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F8B81B-FD89-3EBA-6B02-4A39050DA24D}"/>
                </a:ext>
              </a:extLst>
            </p:cNvPr>
            <p:cNvSpPr txBox="1"/>
            <p:nvPr/>
          </p:nvSpPr>
          <p:spPr>
            <a:xfrm>
              <a:off x="4662675" y="43656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5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5B528D-CCB8-E930-67ED-D297151D6899}"/>
                </a:ext>
              </a:extLst>
            </p:cNvPr>
            <p:cNvSpPr txBox="1"/>
            <p:nvPr/>
          </p:nvSpPr>
          <p:spPr>
            <a:xfrm>
              <a:off x="2801111" y="286516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6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DE6AE3-C052-384E-AFB9-636D5EEC044A}"/>
                </a:ext>
              </a:extLst>
            </p:cNvPr>
            <p:cNvSpPr txBox="1"/>
            <p:nvPr/>
          </p:nvSpPr>
          <p:spPr>
            <a:xfrm>
              <a:off x="2139293" y="4182422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7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D98AE4F-89A4-F701-5386-6E468EFABD05}"/>
              </a:ext>
            </a:extLst>
          </p:cNvPr>
          <p:cNvSpPr txBox="1"/>
          <p:nvPr/>
        </p:nvSpPr>
        <p:spPr>
          <a:xfrm>
            <a:off x="3014166" y="2857039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next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7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028446D-3716-B08F-CD11-04BBC117E84C}"/>
              </a:ext>
            </a:extLst>
          </p:cNvPr>
          <p:cNvCxnSpPr>
            <a:cxnSpLocks/>
          </p:cNvCxnSpPr>
          <p:nvPr/>
        </p:nvCxnSpPr>
        <p:spPr>
          <a:xfrm>
            <a:off x="5126366" y="3424898"/>
            <a:ext cx="896949" cy="9541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6DC81D-8A30-B528-3156-459E387A4E76}"/>
              </a:ext>
            </a:extLst>
          </p:cNvPr>
          <p:cNvCxnSpPr>
            <a:cxnSpLocks/>
          </p:cNvCxnSpPr>
          <p:nvPr/>
        </p:nvCxnSpPr>
        <p:spPr>
          <a:xfrm>
            <a:off x="3019425" y="3261539"/>
            <a:ext cx="2022518" cy="1309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0172417" cy="6690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3) Convex hull </a:t>
            </a:r>
            <a:r>
              <a:rPr lang="ko-KR" altLang="en-US" sz="2400" dirty="0"/>
              <a:t>알고리즘 이용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F31FA-87EF-DF43-9514-C8CA8269526E}"/>
              </a:ext>
            </a:extLst>
          </p:cNvPr>
          <p:cNvSpPr txBox="1"/>
          <p:nvPr/>
        </p:nvSpPr>
        <p:spPr>
          <a:xfrm>
            <a:off x="6188658" y="4594352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표 19">
            <a:extLst>
              <a:ext uri="{FF2B5EF4-FFF2-40B4-BE49-F238E27FC236}">
                <a16:creationId xmlns:a16="http://schemas.microsoft.com/office/drawing/2014/main" id="{EA679108-6853-031F-C89D-4F07BC5D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25514"/>
              </p:ext>
            </p:extLst>
          </p:nvPr>
        </p:nvGraphicFramePr>
        <p:xfrm>
          <a:off x="564794" y="2674907"/>
          <a:ext cx="108057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579">
                  <a:extLst>
                    <a:ext uri="{9D8B030D-6E8A-4147-A177-3AD203B41FA5}">
                      <a16:colId xmlns:a16="http://schemas.microsoft.com/office/drawing/2014/main" val="44066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stack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3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9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86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2890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7A118F6-9A4B-617D-1819-41F565431574}"/>
              </a:ext>
            </a:extLst>
          </p:cNvPr>
          <p:cNvSpPr txBox="1"/>
          <p:nvPr/>
        </p:nvSpPr>
        <p:spPr>
          <a:xfrm>
            <a:off x="5400714" y="3238138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second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A6A3474-BBD1-8012-745D-D6AD4E26B373}"/>
              </a:ext>
            </a:extLst>
          </p:cNvPr>
          <p:cNvSpPr txBox="1">
            <a:spLocks/>
          </p:cNvSpPr>
          <p:nvPr/>
        </p:nvSpPr>
        <p:spPr>
          <a:xfrm>
            <a:off x="6865846" y="2612276"/>
            <a:ext cx="4986520" cy="375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스택에서 </a:t>
            </a:r>
            <a:r>
              <a:rPr lang="en-US" altLang="ko-KR" sz="2400" dirty="0"/>
              <a:t>first, second</a:t>
            </a:r>
            <a:r>
              <a:rPr lang="ko-KR" altLang="en-US" sz="2400" dirty="0"/>
              <a:t>를 </a:t>
            </a:r>
            <a:r>
              <a:rPr lang="en-US" altLang="ko-KR" sz="2400" dirty="0"/>
              <a:t>pop, next</a:t>
            </a:r>
            <a:r>
              <a:rPr lang="ko-KR" altLang="en-US" sz="2400" dirty="0"/>
              <a:t>와 </a:t>
            </a:r>
            <a:r>
              <a:rPr lang="en-US" altLang="ko-KR" sz="2400" dirty="0"/>
              <a:t>CCW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3</a:t>
            </a:r>
            <a:r>
              <a:rPr lang="ko-KR" altLang="en-US" sz="2000" dirty="0"/>
              <a:t>번 점을 꺼내 </a:t>
            </a:r>
            <a:r>
              <a:rPr lang="en-US" altLang="ko-KR" sz="2000" dirty="0"/>
              <a:t>4, 6</a:t>
            </a:r>
            <a:r>
              <a:rPr lang="ko-KR" altLang="en-US" sz="2000" dirty="0"/>
              <a:t>번과 </a:t>
            </a:r>
            <a:r>
              <a:rPr lang="en-US" altLang="ko-KR" sz="2000" dirty="0"/>
              <a:t>CCW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dirty="0"/>
              <a:t>counterclockwise</a:t>
            </a:r>
            <a:r>
              <a:rPr lang="ko-KR" altLang="en-US" sz="2400" dirty="0"/>
              <a:t>인지</a:t>
            </a:r>
            <a:r>
              <a:rPr lang="en-US" altLang="ko-KR" sz="2400" dirty="0"/>
              <a:t>(</a:t>
            </a:r>
            <a:r>
              <a:rPr lang="ko-KR" altLang="en-US" sz="2400" dirty="0"/>
              <a:t>좌회전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확인</a:t>
            </a:r>
            <a:endParaRPr lang="en-US" altLang="ko-KR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좌회전 → 볼록 껍질 가능</a:t>
            </a:r>
            <a:r>
              <a:rPr lang="en-US" altLang="ko-KR" sz="2000" dirty="0"/>
              <a:t>!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- first, second, next</a:t>
            </a:r>
            <a:r>
              <a:rPr lang="ko-KR" altLang="en-US" sz="2000" dirty="0"/>
              <a:t>를 스택에 </a:t>
            </a:r>
            <a:r>
              <a:rPr lang="en-US" altLang="ko-KR" sz="2000" dirty="0"/>
              <a:t>push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47794CD-B8CB-B429-CE10-EA08AD12AB9D}"/>
              </a:ext>
            </a:extLst>
          </p:cNvPr>
          <p:cNvCxnSpPr>
            <a:cxnSpLocks/>
          </p:cNvCxnSpPr>
          <p:nvPr/>
        </p:nvCxnSpPr>
        <p:spPr>
          <a:xfrm flipV="1">
            <a:off x="3383729" y="5368318"/>
            <a:ext cx="1886331" cy="2381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0D29A0-B69B-4B6A-05F3-9D7B21C16066}"/>
              </a:ext>
            </a:extLst>
          </p:cNvPr>
          <p:cNvCxnSpPr>
            <a:cxnSpLocks/>
          </p:cNvCxnSpPr>
          <p:nvPr/>
        </p:nvCxnSpPr>
        <p:spPr>
          <a:xfrm flipV="1">
            <a:off x="5348614" y="4451574"/>
            <a:ext cx="674404" cy="88420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AF85B5-FA2C-6329-F4BE-F94D1927DC41}"/>
              </a:ext>
            </a:extLst>
          </p:cNvPr>
          <p:cNvSpPr txBox="1"/>
          <p:nvPr/>
        </p:nvSpPr>
        <p:spPr>
          <a:xfrm>
            <a:off x="3014166" y="2857039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next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027BE1D-D47F-AE2C-1144-B8346C1395A6}"/>
              </a:ext>
            </a:extLst>
          </p:cNvPr>
          <p:cNvGrpSpPr/>
          <p:nvPr/>
        </p:nvGrpSpPr>
        <p:grpSpPr>
          <a:xfrm>
            <a:off x="2032043" y="2865167"/>
            <a:ext cx="4601578" cy="3156156"/>
            <a:chOff x="2032043" y="2865167"/>
            <a:chExt cx="4601578" cy="315615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0BB3F0E-A9F8-70E3-7CC8-4D6E07FB5436}"/>
                </a:ext>
              </a:extLst>
            </p:cNvPr>
            <p:cNvGrpSpPr/>
            <p:nvPr/>
          </p:nvGrpSpPr>
          <p:grpSpPr>
            <a:xfrm>
              <a:off x="2032043" y="3215523"/>
              <a:ext cx="4063957" cy="2429575"/>
              <a:chOff x="2809918" y="3628673"/>
              <a:chExt cx="4063957" cy="2429575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756F248-566F-C087-AC51-4D987BBC210A}"/>
                  </a:ext>
                </a:extLst>
              </p:cNvPr>
              <p:cNvSpPr/>
              <p:nvPr/>
            </p:nvSpPr>
            <p:spPr>
              <a:xfrm>
                <a:off x="2809918" y="461366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3B6276F-92B2-EF3B-3F2E-35B5594AABC4}"/>
                  </a:ext>
                </a:extLst>
              </p:cNvPr>
              <p:cNvSpPr/>
              <p:nvPr/>
            </p:nvSpPr>
            <p:spPr>
              <a:xfrm>
                <a:off x="3705268" y="3628673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B599B6D-F4AB-00B1-AD33-152349BB91BA}"/>
                  </a:ext>
                </a:extLst>
              </p:cNvPr>
              <p:cNvSpPr/>
              <p:nvPr/>
            </p:nvSpPr>
            <p:spPr>
              <a:xfrm>
                <a:off x="4064000" y="596621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A9B687A7-ADEB-6038-F84F-5ACE867E867A}"/>
                  </a:ext>
                </a:extLst>
              </p:cNvPr>
              <p:cNvSpPr/>
              <p:nvPr/>
            </p:nvSpPr>
            <p:spPr>
              <a:xfrm>
                <a:off x="6042363" y="5728091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FFB0BEB-9C14-233F-85B4-39C77775169C}"/>
                  </a:ext>
                </a:extLst>
              </p:cNvPr>
              <p:cNvSpPr/>
              <p:nvPr/>
            </p:nvSpPr>
            <p:spPr>
              <a:xfrm>
                <a:off x="5819818" y="3759590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4B141307-1FB0-E829-7D82-D57D5691FF45}"/>
                  </a:ext>
                </a:extLst>
              </p:cNvPr>
              <p:cNvSpPr/>
              <p:nvPr/>
            </p:nvSpPr>
            <p:spPr>
              <a:xfrm>
                <a:off x="6781843" y="4778809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B1A4D241-9AA4-DC47-3A6F-123BF0E7E4C1}"/>
                  </a:ext>
                </a:extLst>
              </p:cNvPr>
              <p:cNvSpPr/>
              <p:nvPr/>
            </p:nvSpPr>
            <p:spPr>
              <a:xfrm>
                <a:off x="5318082" y="4824825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645D50-8C09-22CD-13A1-23BB105344BC}"/>
                </a:ext>
              </a:extLst>
            </p:cNvPr>
            <p:cNvSpPr txBox="1"/>
            <p:nvPr/>
          </p:nvSpPr>
          <p:spPr>
            <a:xfrm>
              <a:off x="3240109" y="56981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1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12BDA2-73AD-48D2-B355-67E0DBF563F0}"/>
                </a:ext>
              </a:extLst>
            </p:cNvPr>
            <p:cNvSpPr txBox="1"/>
            <p:nvPr/>
          </p:nvSpPr>
          <p:spPr>
            <a:xfrm>
              <a:off x="5413559" y="536095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2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649BB9-7C1E-9684-F594-2AAB39A06DA4}"/>
                </a:ext>
              </a:extLst>
            </p:cNvPr>
            <p:cNvSpPr txBox="1"/>
            <p:nvPr/>
          </p:nvSpPr>
          <p:spPr>
            <a:xfrm>
              <a:off x="6196669" y="4365659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3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4FB787-CB31-4874-896A-8244331CC945}"/>
                </a:ext>
              </a:extLst>
            </p:cNvPr>
            <p:cNvSpPr txBox="1"/>
            <p:nvPr/>
          </p:nvSpPr>
          <p:spPr>
            <a:xfrm>
              <a:off x="5195083" y="3256085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4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7921F8-1A4E-42C5-79C6-7DBAF72209DD}"/>
                </a:ext>
              </a:extLst>
            </p:cNvPr>
            <p:cNvSpPr txBox="1"/>
            <p:nvPr/>
          </p:nvSpPr>
          <p:spPr>
            <a:xfrm>
              <a:off x="4662675" y="43656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5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0557FC-C15D-8FE5-FC66-51DC6BBCE99D}"/>
                </a:ext>
              </a:extLst>
            </p:cNvPr>
            <p:cNvSpPr txBox="1"/>
            <p:nvPr/>
          </p:nvSpPr>
          <p:spPr>
            <a:xfrm>
              <a:off x="2801111" y="286516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6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643D97-0392-DDAC-22D1-99473D4BC93A}"/>
                </a:ext>
              </a:extLst>
            </p:cNvPr>
            <p:cNvSpPr txBox="1"/>
            <p:nvPr/>
          </p:nvSpPr>
          <p:spPr>
            <a:xfrm>
              <a:off x="2139293" y="4182422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7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07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18019B-1D0E-F847-7BE2-01000D2D190A}"/>
              </a:ext>
            </a:extLst>
          </p:cNvPr>
          <p:cNvCxnSpPr>
            <a:cxnSpLocks/>
            <a:stCxn id="33" idx="7"/>
          </p:cNvCxnSpPr>
          <p:nvPr/>
        </p:nvCxnSpPr>
        <p:spPr>
          <a:xfrm flipV="1">
            <a:off x="2110597" y="3236867"/>
            <a:ext cx="870382" cy="9771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6DC81D-8A30-B528-3156-459E387A4E76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>
            <a:off x="3019425" y="3261539"/>
            <a:ext cx="2022518" cy="1309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FFDD04-CD97-0FB5-7CEE-C0EE0300A2F6}"/>
              </a:ext>
            </a:extLst>
          </p:cNvPr>
          <p:cNvCxnSpPr>
            <a:cxnSpLocks/>
          </p:cNvCxnSpPr>
          <p:nvPr/>
        </p:nvCxnSpPr>
        <p:spPr>
          <a:xfrm>
            <a:off x="5126366" y="3424898"/>
            <a:ext cx="896949" cy="95414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0172417" cy="6690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3) Convex hull </a:t>
            </a:r>
            <a:r>
              <a:rPr lang="ko-KR" altLang="en-US" sz="2400" dirty="0"/>
              <a:t>알고리즘 이용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F31FA-87EF-DF43-9514-C8CA8269526E}"/>
              </a:ext>
            </a:extLst>
          </p:cNvPr>
          <p:cNvSpPr txBox="1"/>
          <p:nvPr/>
        </p:nvSpPr>
        <p:spPr>
          <a:xfrm>
            <a:off x="6188658" y="4594352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표 19">
            <a:extLst>
              <a:ext uri="{FF2B5EF4-FFF2-40B4-BE49-F238E27FC236}">
                <a16:creationId xmlns:a16="http://schemas.microsoft.com/office/drawing/2014/main" id="{EA679108-6853-031F-C89D-4F07BC5D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58368"/>
              </p:ext>
            </p:extLst>
          </p:nvPr>
        </p:nvGraphicFramePr>
        <p:xfrm>
          <a:off x="564794" y="2674907"/>
          <a:ext cx="108057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579">
                  <a:extLst>
                    <a:ext uri="{9D8B030D-6E8A-4147-A177-3AD203B41FA5}">
                      <a16:colId xmlns:a16="http://schemas.microsoft.com/office/drawing/2014/main" val="44066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stack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3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9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86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2890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7A118F6-9A4B-617D-1819-41F565431574}"/>
              </a:ext>
            </a:extLst>
          </p:cNvPr>
          <p:cNvSpPr txBox="1"/>
          <p:nvPr/>
        </p:nvSpPr>
        <p:spPr>
          <a:xfrm>
            <a:off x="5400714" y="3238138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second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A6A3474-BBD1-8012-745D-D6AD4E26B373}"/>
              </a:ext>
            </a:extLst>
          </p:cNvPr>
          <p:cNvSpPr txBox="1">
            <a:spLocks/>
          </p:cNvSpPr>
          <p:nvPr/>
        </p:nvSpPr>
        <p:spPr>
          <a:xfrm>
            <a:off x="6865846" y="2612276"/>
            <a:ext cx="4986520" cy="4183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스택에서 </a:t>
            </a:r>
            <a:r>
              <a:rPr lang="en-US" altLang="ko-KR" sz="2400" dirty="0"/>
              <a:t>first, second</a:t>
            </a:r>
            <a:r>
              <a:rPr lang="ko-KR" altLang="en-US" sz="2400" dirty="0"/>
              <a:t>를 </a:t>
            </a:r>
            <a:r>
              <a:rPr lang="en-US" altLang="ko-KR" sz="2400" dirty="0"/>
              <a:t>pop, next</a:t>
            </a:r>
            <a:r>
              <a:rPr lang="ko-KR" altLang="en-US" sz="2400" dirty="0"/>
              <a:t>와 </a:t>
            </a:r>
            <a:r>
              <a:rPr lang="en-US" altLang="ko-KR" sz="2400" dirty="0"/>
              <a:t>CCW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4, 6</a:t>
            </a:r>
            <a:r>
              <a:rPr lang="ko-KR" altLang="en-US" sz="2000" dirty="0"/>
              <a:t>번 점을 꺼내 </a:t>
            </a:r>
            <a:r>
              <a:rPr lang="en-US" altLang="ko-KR" sz="2000" dirty="0"/>
              <a:t>7</a:t>
            </a:r>
            <a:r>
              <a:rPr lang="ko-KR" altLang="en-US" sz="2000" dirty="0"/>
              <a:t>번과 </a:t>
            </a:r>
            <a:r>
              <a:rPr lang="en-US" altLang="ko-KR" sz="2000" dirty="0"/>
              <a:t>CCW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dirty="0"/>
              <a:t>counterclockwise</a:t>
            </a:r>
            <a:r>
              <a:rPr lang="ko-KR" altLang="en-US" sz="2400" dirty="0"/>
              <a:t>인지</a:t>
            </a:r>
            <a:r>
              <a:rPr lang="en-US" altLang="ko-KR" sz="2400" dirty="0"/>
              <a:t>(</a:t>
            </a:r>
            <a:r>
              <a:rPr lang="ko-KR" altLang="en-US" sz="2400" dirty="0"/>
              <a:t>좌회전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확인</a:t>
            </a:r>
            <a:endParaRPr lang="en-US" altLang="ko-KR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좌회전 → 볼록 껍질 가능</a:t>
            </a:r>
            <a:r>
              <a:rPr lang="en-US" altLang="ko-KR" sz="2000" dirty="0"/>
              <a:t>!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000" dirty="0"/>
              <a:t>first, second, next</a:t>
            </a:r>
            <a:r>
              <a:rPr lang="ko-KR" altLang="en-US" sz="2000" dirty="0"/>
              <a:t>를 스택에 </a:t>
            </a:r>
            <a:r>
              <a:rPr lang="en-US" altLang="ko-KR" sz="2000" dirty="0"/>
              <a:t>push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모든 점을 계산했으므로 끝</a:t>
            </a:r>
            <a:r>
              <a:rPr lang="en-US" altLang="ko-KR" sz="2400" dirty="0"/>
              <a:t>!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스택에 있는 점들이 볼록 껍질</a:t>
            </a:r>
            <a:endParaRPr lang="en-US" altLang="ko-KR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47794CD-B8CB-B429-CE10-EA08AD12AB9D}"/>
              </a:ext>
            </a:extLst>
          </p:cNvPr>
          <p:cNvCxnSpPr>
            <a:cxnSpLocks/>
          </p:cNvCxnSpPr>
          <p:nvPr/>
        </p:nvCxnSpPr>
        <p:spPr>
          <a:xfrm flipV="1">
            <a:off x="3383729" y="5368318"/>
            <a:ext cx="1886331" cy="23812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0D29A0-B69B-4B6A-05F3-9D7B21C16066}"/>
              </a:ext>
            </a:extLst>
          </p:cNvPr>
          <p:cNvCxnSpPr>
            <a:cxnSpLocks/>
          </p:cNvCxnSpPr>
          <p:nvPr/>
        </p:nvCxnSpPr>
        <p:spPr>
          <a:xfrm flipV="1">
            <a:off x="5348614" y="4451574"/>
            <a:ext cx="674404" cy="88420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04F3C5-D7CB-0525-D10D-32B5F6E6C88D}"/>
              </a:ext>
            </a:extLst>
          </p:cNvPr>
          <p:cNvGrpSpPr/>
          <p:nvPr/>
        </p:nvGrpSpPr>
        <p:grpSpPr>
          <a:xfrm>
            <a:off x="2032043" y="2865167"/>
            <a:ext cx="4601578" cy="3156156"/>
            <a:chOff x="2032043" y="2865167"/>
            <a:chExt cx="4601578" cy="315615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71823C0-AF73-A1A3-E3ED-1ED8057CB86F}"/>
                </a:ext>
              </a:extLst>
            </p:cNvPr>
            <p:cNvGrpSpPr/>
            <p:nvPr/>
          </p:nvGrpSpPr>
          <p:grpSpPr>
            <a:xfrm>
              <a:off x="2032043" y="3215523"/>
              <a:ext cx="4063957" cy="2429575"/>
              <a:chOff x="2809918" y="3628673"/>
              <a:chExt cx="4063957" cy="2429575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0B2F5204-E96D-3067-08A6-567917EB413B}"/>
                  </a:ext>
                </a:extLst>
              </p:cNvPr>
              <p:cNvSpPr/>
              <p:nvPr/>
            </p:nvSpPr>
            <p:spPr>
              <a:xfrm>
                <a:off x="2809918" y="461366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7C732F3-4EE2-5689-1847-96376653D82A}"/>
                  </a:ext>
                </a:extLst>
              </p:cNvPr>
              <p:cNvSpPr/>
              <p:nvPr/>
            </p:nvSpPr>
            <p:spPr>
              <a:xfrm>
                <a:off x="3705268" y="3628673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FFC4A24-D674-3DCD-285A-E0734AEF9F32}"/>
                  </a:ext>
                </a:extLst>
              </p:cNvPr>
              <p:cNvSpPr/>
              <p:nvPr/>
            </p:nvSpPr>
            <p:spPr>
              <a:xfrm>
                <a:off x="4064000" y="5966216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4B5B03A-ABFB-3805-DA15-6E7C384BE3D2}"/>
                  </a:ext>
                </a:extLst>
              </p:cNvPr>
              <p:cNvSpPr/>
              <p:nvPr/>
            </p:nvSpPr>
            <p:spPr>
              <a:xfrm>
                <a:off x="6042363" y="5728091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E9967EB-11D9-3F4B-06BD-9FD851A128DC}"/>
                  </a:ext>
                </a:extLst>
              </p:cNvPr>
              <p:cNvSpPr/>
              <p:nvPr/>
            </p:nvSpPr>
            <p:spPr>
              <a:xfrm>
                <a:off x="5819818" y="3759590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27B7463-AF48-6F3C-2481-734AD9EC4A66}"/>
                  </a:ext>
                </a:extLst>
              </p:cNvPr>
              <p:cNvSpPr/>
              <p:nvPr/>
            </p:nvSpPr>
            <p:spPr>
              <a:xfrm>
                <a:off x="6781843" y="4778809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3C776423-9E14-97CC-E318-1A79EF241ADB}"/>
                  </a:ext>
                </a:extLst>
              </p:cNvPr>
              <p:cNvSpPr/>
              <p:nvPr/>
            </p:nvSpPr>
            <p:spPr>
              <a:xfrm>
                <a:off x="5318082" y="4824825"/>
                <a:ext cx="92032" cy="92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D65F7-B046-1CD0-B661-BE2C2502817D}"/>
                </a:ext>
              </a:extLst>
            </p:cNvPr>
            <p:cNvSpPr txBox="1"/>
            <p:nvPr/>
          </p:nvSpPr>
          <p:spPr>
            <a:xfrm>
              <a:off x="3240109" y="56981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1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000915-5F52-90D1-6623-0DCF1463A406}"/>
                </a:ext>
              </a:extLst>
            </p:cNvPr>
            <p:cNvSpPr txBox="1"/>
            <p:nvPr/>
          </p:nvSpPr>
          <p:spPr>
            <a:xfrm>
              <a:off x="5413559" y="536095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2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AE0DA7-F113-B137-280B-DCB2F7553779}"/>
                </a:ext>
              </a:extLst>
            </p:cNvPr>
            <p:cNvSpPr txBox="1"/>
            <p:nvPr/>
          </p:nvSpPr>
          <p:spPr>
            <a:xfrm>
              <a:off x="6196669" y="4365659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3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53EBA6-0FBC-279F-0197-E162260EAE5E}"/>
                </a:ext>
              </a:extLst>
            </p:cNvPr>
            <p:cNvSpPr txBox="1"/>
            <p:nvPr/>
          </p:nvSpPr>
          <p:spPr>
            <a:xfrm>
              <a:off x="5195083" y="3256085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4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B2DFE-A012-0864-C823-1D046FC1C3A2}"/>
                </a:ext>
              </a:extLst>
            </p:cNvPr>
            <p:cNvSpPr txBox="1"/>
            <p:nvPr/>
          </p:nvSpPr>
          <p:spPr>
            <a:xfrm>
              <a:off x="4662675" y="4365658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5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EDEAC3-C0AF-92C5-B2F2-7FB5B5B6C059}"/>
                </a:ext>
              </a:extLst>
            </p:cNvPr>
            <p:cNvSpPr txBox="1"/>
            <p:nvPr/>
          </p:nvSpPr>
          <p:spPr>
            <a:xfrm>
              <a:off x="2801111" y="2865167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6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1C8BDC-8845-AABB-2D3A-035075A24470}"/>
                </a:ext>
              </a:extLst>
            </p:cNvPr>
            <p:cNvSpPr txBox="1"/>
            <p:nvPr/>
          </p:nvSpPr>
          <p:spPr>
            <a:xfrm>
              <a:off x="2139293" y="4182422"/>
              <a:ext cx="43695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</a:rPr>
                <a:t>7</a:t>
              </a:r>
              <a:endParaRPr lang="ko-KR" altLang="en-US" sz="15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01E2CA9-95D1-5FB1-EB1A-B6ADC4E0C16C}"/>
              </a:ext>
            </a:extLst>
          </p:cNvPr>
          <p:cNvSpPr txBox="1"/>
          <p:nvPr/>
        </p:nvSpPr>
        <p:spPr>
          <a:xfrm>
            <a:off x="3014166" y="2857039"/>
            <a:ext cx="10062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next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2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 code</a:t>
            </a:r>
            <a:endParaRPr lang="ko-KR" alt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DCD77-E528-001B-901E-02F9981ACDA4}"/>
              </a:ext>
            </a:extLst>
          </p:cNvPr>
          <p:cNvSpPr txBox="1"/>
          <p:nvPr/>
        </p:nvSpPr>
        <p:spPr>
          <a:xfrm>
            <a:off x="9910354" y="6538686"/>
            <a:ext cx="23426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https://www.crocus.co.kr/1288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F60D0-45D7-7A62-9D81-5961ECF0249B}"/>
              </a:ext>
            </a:extLst>
          </p:cNvPr>
          <p:cNvSpPr txBox="1"/>
          <p:nvPr/>
        </p:nvSpPr>
        <p:spPr>
          <a:xfrm>
            <a:off x="269963" y="957483"/>
            <a:ext cx="6348549" cy="3323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MAX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100002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ccw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553CC-00DA-EC93-DBD9-81F4C66EE0D6}"/>
              </a:ext>
            </a:extLst>
          </p:cNvPr>
          <p:cNvSpPr txBox="1"/>
          <p:nvPr/>
        </p:nvSpPr>
        <p:spPr>
          <a:xfrm>
            <a:off x="6703423" y="305068"/>
            <a:ext cx="5384074" cy="6247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y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x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좌표가 작은 순으로 정렬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기준점으로부터 상대 위치 계산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반시계 방향으로 정렬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기준점 제외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스택에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first, second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넣기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ccw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좌회전인 경우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next push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642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CCW(Counterclockwise)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195043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Counterclockwise : </a:t>
            </a:r>
            <a:r>
              <a:rPr lang="ko-KR" altLang="en-US" sz="2400" dirty="0"/>
              <a:t>시계 반대 방향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b="1" dirty="0"/>
              <a:t>세 개의 점을 이은 선의 방향성</a:t>
            </a:r>
            <a:r>
              <a:rPr lang="ko-KR" altLang="en-US" sz="2400" dirty="0"/>
              <a:t>을 알 수 있는 알고리즘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1) </a:t>
            </a:r>
            <a:r>
              <a:rPr lang="ko-KR" altLang="en-US" sz="2400" dirty="0"/>
              <a:t>시계 방향</a:t>
            </a:r>
            <a:r>
              <a:rPr lang="en-US" altLang="ko-KR" sz="2400" dirty="0"/>
              <a:t>		    2) </a:t>
            </a:r>
            <a:r>
              <a:rPr lang="ko-KR" altLang="en-US" sz="2400" dirty="0"/>
              <a:t>평행</a:t>
            </a:r>
            <a:r>
              <a:rPr lang="en-US" altLang="ko-KR" sz="2400" dirty="0"/>
              <a:t>(</a:t>
            </a:r>
            <a:r>
              <a:rPr lang="ko-KR" altLang="en-US" sz="2400" dirty="0"/>
              <a:t>일직선</a:t>
            </a:r>
            <a:r>
              <a:rPr lang="en-US" altLang="ko-KR" sz="2400" dirty="0"/>
              <a:t>)			3)</a:t>
            </a:r>
            <a:r>
              <a:rPr lang="ko-KR" altLang="en-US" sz="2400" dirty="0"/>
              <a:t> 반시계 방향 </a:t>
            </a:r>
            <a:endParaRPr lang="en-US" altLang="ko-KR" sz="24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1A4EB5-B5B2-3A02-E3E0-C3B2942446E3}"/>
              </a:ext>
            </a:extLst>
          </p:cNvPr>
          <p:cNvGrpSpPr/>
          <p:nvPr/>
        </p:nvGrpSpPr>
        <p:grpSpPr>
          <a:xfrm>
            <a:off x="1116904" y="3329425"/>
            <a:ext cx="2187018" cy="2750856"/>
            <a:chOff x="1116904" y="3329425"/>
            <a:chExt cx="2187018" cy="275085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F154A35-4201-B8D4-6D08-BB2E89E3A4A1}"/>
                </a:ext>
              </a:extLst>
            </p:cNvPr>
            <p:cNvSpPr/>
            <p:nvPr/>
          </p:nvSpPr>
          <p:spPr>
            <a:xfrm>
              <a:off x="1116904" y="3329425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0CF6DEC-86EA-94F9-C0A9-404E0A3E2B82}"/>
                </a:ext>
              </a:extLst>
            </p:cNvPr>
            <p:cNvSpPr/>
            <p:nvPr/>
          </p:nvSpPr>
          <p:spPr>
            <a:xfrm>
              <a:off x="2627516" y="4339222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2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B63F5C5-BAAE-038C-047B-628EFED7AEBC}"/>
                </a:ext>
              </a:extLst>
            </p:cNvPr>
            <p:cNvSpPr/>
            <p:nvPr/>
          </p:nvSpPr>
          <p:spPr>
            <a:xfrm>
              <a:off x="1430055" y="5403875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3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990BB11-4EBF-33C8-A2A5-3AD4B0E8AD67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1694253" y="3906774"/>
              <a:ext cx="1032320" cy="5259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0DFF561-6D66-87D0-F2B5-F6D1A66FF753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2007404" y="4916571"/>
              <a:ext cx="719169" cy="58636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C15431-3F4E-4D35-D9D6-20ED987B1DC1}"/>
              </a:ext>
            </a:extLst>
          </p:cNvPr>
          <p:cNvGrpSpPr/>
          <p:nvPr/>
        </p:nvGrpSpPr>
        <p:grpSpPr>
          <a:xfrm>
            <a:off x="4811683" y="3203531"/>
            <a:ext cx="2430852" cy="2989484"/>
            <a:chOff x="5212515" y="3090797"/>
            <a:chExt cx="2430852" cy="298948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BC77C02-0C86-40F3-EFB8-1FF15C657C16}"/>
                </a:ext>
              </a:extLst>
            </p:cNvPr>
            <p:cNvSpPr/>
            <p:nvPr/>
          </p:nvSpPr>
          <p:spPr>
            <a:xfrm>
              <a:off x="5212515" y="5403875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69B4E34-8071-33CB-4BB1-445CA99C2348}"/>
                </a:ext>
              </a:extLst>
            </p:cNvPr>
            <p:cNvSpPr/>
            <p:nvPr/>
          </p:nvSpPr>
          <p:spPr>
            <a:xfrm>
              <a:off x="6088379" y="4245438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2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A470327-1894-1EC7-9252-BC2AF26BC5F8}"/>
                </a:ext>
              </a:extLst>
            </p:cNvPr>
            <p:cNvSpPr/>
            <p:nvPr/>
          </p:nvSpPr>
          <p:spPr>
            <a:xfrm>
              <a:off x="6966961" y="3090797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3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7F97D35-7969-EFB7-AE46-E70D1AD2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317" y="4856790"/>
              <a:ext cx="513217" cy="58636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D249764-340F-279C-4E67-D75D60970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0248" y="3746278"/>
              <a:ext cx="513217" cy="58636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4B8007-E898-C98D-FA17-62244947E509}"/>
              </a:ext>
            </a:extLst>
          </p:cNvPr>
          <p:cNvGrpSpPr/>
          <p:nvPr/>
        </p:nvGrpSpPr>
        <p:grpSpPr>
          <a:xfrm>
            <a:off x="8935233" y="3548156"/>
            <a:ext cx="2478068" cy="2385006"/>
            <a:chOff x="9073019" y="3548156"/>
            <a:chExt cx="2478068" cy="238500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45D15E3-EF0A-74D6-03D3-DD70D6F91CB2}"/>
                </a:ext>
              </a:extLst>
            </p:cNvPr>
            <p:cNvSpPr/>
            <p:nvPr/>
          </p:nvSpPr>
          <p:spPr>
            <a:xfrm>
              <a:off x="10398691" y="3548156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5DE388B-34F1-E603-63B8-E8E02EDF61BA}"/>
                </a:ext>
              </a:extLst>
            </p:cNvPr>
            <p:cNvSpPr/>
            <p:nvPr/>
          </p:nvSpPr>
          <p:spPr>
            <a:xfrm>
              <a:off x="9073019" y="4580350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2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8159A8A-3EB6-59AE-F6D9-A7F5B8360DDA}"/>
                </a:ext>
              </a:extLst>
            </p:cNvPr>
            <p:cNvSpPr/>
            <p:nvPr/>
          </p:nvSpPr>
          <p:spPr>
            <a:xfrm>
              <a:off x="10874681" y="5256756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3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108C702-3F95-0E23-2A63-52FD4095ACC6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>
              <a:off x="9650368" y="4125505"/>
              <a:ext cx="847380" cy="553902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540399B-F9D1-4E15-671B-35C9285BB1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9650368" y="5157699"/>
              <a:ext cx="1224313" cy="43726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738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Rotating Calipers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267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Calipers : </a:t>
            </a:r>
            <a:r>
              <a:rPr lang="ko-KR" altLang="en-US" sz="2400" dirty="0"/>
              <a:t>작은 물건의 지름</a:t>
            </a:r>
            <a:r>
              <a:rPr lang="en-US" altLang="ko-KR" sz="2400" dirty="0"/>
              <a:t>, </a:t>
            </a:r>
            <a:r>
              <a:rPr lang="ko-KR" altLang="en-US" sz="2400" dirty="0"/>
              <a:t>너비 등을 측정하는 도구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      </a:t>
            </a:r>
            <a:r>
              <a:rPr lang="ko-KR" altLang="en-US" sz="2400" dirty="0"/>
              <a:t>두 개의 평행한 변 사이에 물체를 끼워 측정함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b="1" dirty="0"/>
              <a:t>볼록 다각형의 지름</a:t>
            </a:r>
            <a:r>
              <a:rPr lang="ko-KR" altLang="en-US" sz="2400" dirty="0"/>
              <a:t> 길이 구하기</a:t>
            </a:r>
            <a:r>
              <a:rPr lang="en-US" altLang="ko-KR" sz="24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볼록 다각형을 완전히 포함하는 가장 긴 선분의 길이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 1) </a:t>
            </a:r>
            <a:r>
              <a:rPr lang="ko-KR" altLang="en-US" sz="2400" dirty="0"/>
              <a:t>다각형을 평행한 두 직선 사이에 끼우고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    2) </a:t>
            </a:r>
            <a:r>
              <a:rPr lang="ko-KR" altLang="en-US" sz="2400" dirty="0"/>
              <a:t>다각형을 따라 두 직선을 </a:t>
            </a:r>
            <a:r>
              <a:rPr lang="en-US" altLang="ko-KR" sz="2400" dirty="0"/>
              <a:t>(</a:t>
            </a:r>
            <a:r>
              <a:rPr lang="ko-KR" altLang="en-US" sz="2400" dirty="0"/>
              <a:t>반시계</a:t>
            </a:r>
            <a:r>
              <a:rPr lang="en-US" altLang="ko-KR" sz="2400" dirty="0"/>
              <a:t>/</a:t>
            </a:r>
            <a:r>
              <a:rPr lang="ko-KR" altLang="en-US" sz="2400" dirty="0"/>
              <a:t>시계 방향으로</a:t>
            </a:r>
            <a:r>
              <a:rPr lang="en-US" altLang="ko-KR" sz="2400" dirty="0"/>
              <a:t>) </a:t>
            </a:r>
            <a:r>
              <a:rPr lang="ko-KR" altLang="en-US" sz="2400" dirty="0"/>
              <a:t>한 바퀴 돌리면서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3) </a:t>
            </a:r>
            <a:r>
              <a:rPr lang="ko-KR" altLang="en-US" sz="2400" dirty="0"/>
              <a:t>두 직선에 닿는 꼭짓점의 거리를 모두 계산 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4) </a:t>
            </a:r>
            <a:r>
              <a:rPr lang="ko-KR" altLang="en-US" sz="2400" dirty="0"/>
              <a:t>가장 긴 거리를 구함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1146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F8904B05-AB1A-7B6A-C547-5B48B06FA9ED}"/>
              </a:ext>
            </a:extLst>
          </p:cNvPr>
          <p:cNvGrpSpPr/>
          <p:nvPr/>
        </p:nvGrpSpPr>
        <p:grpSpPr>
          <a:xfrm rot="9757173">
            <a:off x="5425653" y="4006255"/>
            <a:ext cx="535616" cy="291168"/>
            <a:chOff x="2093671" y="3859685"/>
            <a:chExt cx="966186" cy="56792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68EC37A-CE41-DDC1-83E3-E760DDC7FDBB}"/>
                </a:ext>
              </a:extLst>
            </p:cNvPr>
            <p:cNvSpPr/>
            <p:nvPr/>
          </p:nvSpPr>
          <p:spPr>
            <a:xfrm>
              <a:off x="2268908" y="4004558"/>
              <a:ext cx="546276" cy="423048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59782F6-D64D-EEC0-4BEC-2513D9C33E45}"/>
                </a:ext>
              </a:extLst>
            </p:cNvPr>
            <p:cNvSpPr/>
            <p:nvPr/>
          </p:nvSpPr>
          <p:spPr>
            <a:xfrm rot="19688642">
              <a:off x="2093671" y="3859685"/>
              <a:ext cx="528560" cy="42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2DD394-7AAB-37D3-EA65-A16AE3801D60}"/>
                </a:ext>
              </a:extLst>
            </p:cNvPr>
            <p:cNvSpPr/>
            <p:nvPr/>
          </p:nvSpPr>
          <p:spPr>
            <a:xfrm rot="2475866">
              <a:off x="2531297" y="3879786"/>
              <a:ext cx="528560" cy="42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D3706C9-A6DE-9896-82C3-91B934E310BB}"/>
              </a:ext>
            </a:extLst>
          </p:cNvPr>
          <p:cNvGrpSpPr/>
          <p:nvPr/>
        </p:nvGrpSpPr>
        <p:grpSpPr>
          <a:xfrm rot="21231141">
            <a:off x="2517802" y="3804403"/>
            <a:ext cx="366434" cy="291168"/>
            <a:chOff x="2093671" y="3859685"/>
            <a:chExt cx="966186" cy="567921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FCE801E-2603-2CCF-B046-2678F8ACC381}"/>
                </a:ext>
              </a:extLst>
            </p:cNvPr>
            <p:cNvSpPr/>
            <p:nvPr/>
          </p:nvSpPr>
          <p:spPr>
            <a:xfrm>
              <a:off x="2268908" y="4004558"/>
              <a:ext cx="546276" cy="423048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253664E-737A-11D6-FD8B-0F05A60C4C0D}"/>
                </a:ext>
              </a:extLst>
            </p:cNvPr>
            <p:cNvSpPr/>
            <p:nvPr/>
          </p:nvSpPr>
          <p:spPr>
            <a:xfrm rot="19688642">
              <a:off x="2093671" y="3859685"/>
              <a:ext cx="528560" cy="42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C3C44E5-0205-C842-9469-CB853B852F67}"/>
                </a:ext>
              </a:extLst>
            </p:cNvPr>
            <p:cNvSpPr/>
            <p:nvPr/>
          </p:nvSpPr>
          <p:spPr>
            <a:xfrm rot="2475866">
              <a:off x="2531297" y="3879786"/>
              <a:ext cx="528560" cy="42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Rotating Calipers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66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가장 왼쪽 점</a:t>
            </a:r>
            <a:r>
              <a:rPr lang="en-US" altLang="ko-KR" sz="2400" dirty="0"/>
              <a:t>(x</a:t>
            </a:r>
            <a:r>
              <a:rPr lang="ko-KR" altLang="en-US" sz="2400" dirty="0"/>
              <a:t>값이 가장 작은 점</a:t>
            </a:r>
            <a:r>
              <a:rPr lang="en-US" altLang="ko-KR" sz="2400" dirty="0"/>
              <a:t>)</a:t>
            </a:r>
            <a:r>
              <a:rPr lang="ko-KR" altLang="en-US" sz="2400" dirty="0"/>
              <a:t>부터 시작</a:t>
            </a:r>
            <a:endParaRPr lang="en-US" altLang="ko-KR" sz="2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567A29-4DC2-D75D-D7F2-BBE7C1F5D847}"/>
              </a:ext>
            </a:extLst>
          </p:cNvPr>
          <p:cNvGrpSpPr/>
          <p:nvPr/>
        </p:nvGrpSpPr>
        <p:grpSpPr>
          <a:xfrm>
            <a:off x="2634815" y="2418274"/>
            <a:ext cx="3144033" cy="3219074"/>
            <a:chOff x="2079321" y="1741118"/>
            <a:chExt cx="3269293" cy="344390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5A844C9-3F13-6F8F-45D7-90DABA02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321" y="1741118"/>
              <a:ext cx="1916482" cy="1152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ADAD0EE-9175-9B1E-A93F-AE2A8C858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79321" y="2893512"/>
              <a:ext cx="450937" cy="1903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1BC8CAF-8B5F-ACB5-AE11-7B587C348F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0258" y="4797467"/>
              <a:ext cx="1830187" cy="387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7FA47E4-02B1-61E9-8864-A3A30A481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445" y="3845490"/>
              <a:ext cx="988169" cy="1339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C369443-B323-FE43-6E1A-CF2810A157BA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03" y="1741118"/>
              <a:ext cx="1352811" cy="2104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51A5D6-C19A-7C62-81F2-AF5A0A8964B5}"/>
              </a:ext>
            </a:extLst>
          </p:cNvPr>
          <p:cNvCxnSpPr>
            <a:cxnSpLocks/>
          </p:cNvCxnSpPr>
          <p:nvPr/>
        </p:nvCxnSpPr>
        <p:spPr>
          <a:xfrm>
            <a:off x="5794088" y="2440047"/>
            <a:ext cx="0" cy="331934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4B172D-9277-0B3A-900D-2B43686263F5}"/>
              </a:ext>
            </a:extLst>
          </p:cNvPr>
          <p:cNvCxnSpPr/>
          <p:nvPr/>
        </p:nvCxnSpPr>
        <p:spPr>
          <a:xfrm flipV="1">
            <a:off x="2614604" y="2418274"/>
            <a:ext cx="0" cy="331934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B535B0D7-9F5F-5471-EBE7-DAB185BDF9D2}"/>
              </a:ext>
            </a:extLst>
          </p:cNvPr>
          <p:cNvSpPr txBox="1">
            <a:spLocks/>
          </p:cNvSpPr>
          <p:nvPr/>
        </p:nvSpPr>
        <p:spPr>
          <a:xfrm>
            <a:off x="6711453" y="2384309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dirty="0"/>
              <a:t>a</a:t>
            </a:r>
            <a:r>
              <a:rPr lang="ko-KR" altLang="en-US" sz="2400" dirty="0"/>
              <a:t>보다 </a:t>
            </a:r>
            <a:r>
              <a:rPr lang="en-US" altLang="ko-KR" sz="2400" dirty="0"/>
              <a:t>b</a:t>
            </a:r>
            <a:r>
              <a:rPr lang="ko-KR" altLang="en-US" sz="2400" dirty="0"/>
              <a:t>가 작으므로 </a:t>
            </a:r>
            <a:r>
              <a:rPr lang="en-US" altLang="ko-KR" sz="2400" dirty="0"/>
              <a:t>a</a:t>
            </a:r>
            <a:r>
              <a:rPr lang="ko-KR" altLang="en-US" sz="2400" dirty="0"/>
              <a:t>만큼 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반시계 방향으로</a:t>
            </a:r>
            <a:r>
              <a:rPr lang="en-US" altLang="ko-KR" sz="2400" dirty="0"/>
              <a:t> </a:t>
            </a:r>
            <a:r>
              <a:rPr lang="ko-KR" altLang="en-US" sz="2400" dirty="0"/>
              <a:t>회전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CC6FC7-1981-AEA9-D442-5E87A9548011}"/>
              </a:ext>
            </a:extLst>
          </p:cNvPr>
          <p:cNvSpPr txBox="1"/>
          <p:nvPr/>
        </p:nvSpPr>
        <p:spPr>
          <a:xfrm>
            <a:off x="2324087" y="3753728"/>
            <a:ext cx="4369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a</a:t>
            </a:r>
            <a:endParaRPr lang="ko-KR" altLang="en-US" sz="15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96F546-A14C-5A2E-DA77-26B731E13027}"/>
              </a:ext>
            </a:extLst>
          </p:cNvPr>
          <p:cNvSpPr txBox="1"/>
          <p:nvPr/>
        </p:nvSpPr>
        <p:spPr>
          <a:xfrm>
            <a:off x="5880082" y="4004207"/>
            <a:ext cx="4369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b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01399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2526CF-209D-692E-FDE6-773520BFC94A}"/>
              </a:ext>
            </a:extLst>
          </p:cNvPr>
          <p:cNvGrpSpPr/>
          <p:nvPr/>
        </p:nvGrpSpPr>
        <p:grpSpPr>
          <a:xfrm>
            <a:off x="2634815" y="2418274"/>
            <a:ext cx="3144033" cy="3219074"/>
            <a:chOff x="2079321" y="1741118"/>
            <a:chExt cx="3269293" cy="344390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518A32-6A13-3C93-2CB1-938D5764E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321" y="1741118"/>
              <a:ext cx="1916482" cy="1152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9B165D-0F06-0D61-D56C-18D57FDCDCD5}"/>
                </a:ext>
              </a:extLst>
            </p:cNvPr>
            <p:cNvCxnSpPr>
              <a:cxnSpLocks/>
            </p:cNvCxnSpPr>
            <p:nvPr/>
          </p:nvCxnSpPr>
          <p:spPr>
            <a:xfrm>
              <a:off x="2079321" y="2893512"/>
              <a:ext cx="450937" cy="1903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E3B429E-898B-DFB0-53C4-A40564226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0258" y="4797467"/>
              <a:ext cx="1830187" cy="387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BA41A55-1E04-8B57-5B63-333012FDF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445" y="3845490"/>
              <a:ext cx="988169" cy="1339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CC91A32-F036-E9E3-283F-0226ACC5674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03" y="1741118"/>
              <a:ext cx="1352811" cy="2104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Rotating Calipers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88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두 벡터가 자리를 바꿀 때까지 반복</a:t>
            </a:r>
            <a:endParaRPr lang="en-US" altLang="ko-KR" sz="2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131776-2BBE-439E-61C1-60DD6F0873A8}"/>
              </a:ext>
            </a:extLst>
          </p:cNvPr>
          <p:cNvCxnSpPr>
            <a:cxnSpLocks/>
          </p:cNvCxnSpPr>
          <p:nvPr/>
        </p:nvCxnSpPr>
        <p:spPr>
          <a:xfrm flipH="1" flipV="1">
            <a:off x="2351492" y="2222500"/>
            <a:ext cx="863600" cy="36957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91F000-4326-58C0-FEB2-04B39141A882}"/>
              </a:ext>
            </a:extLst>
          </p:cNvPr>
          <p:cNvCxnSpPr>
            <a:cxnSpLocks/>
          </p:cNvCxnSpPr>
          <p:nvPr/>
        </p:nvCxnSpPr>
        <p:spPr>
          <a:xfrm>
            <a:off x="5302292" y="2222500"/>
            <a:ext cx="863600" cy="36957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C9778749-226D-ECE1-8553-6D44920C5D86}"/>
              </a:ext>
            </a:extLst>
          </p:cNvPr>
          <p:cNvSpPr txBox="1">
            <a:spLocks/>
          </p:cNvSpPr>
          <p:nvPr/>
        </p:nvSpPr>
        <p:spPr>
          <a:xfrm>
            <a:off x="6711453" y="2384309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반시계 방향</a:t>
            </a:r>
            <a:r>
              <a:rPr lang="en-US" altLang="ko-KR" sz="2400" dirty="0"/>
              <a:t> </a:t>
            </a:r>
            <a:r>
              <a:rPr lang="ko-KR" altLang="en-US" sz="2400" dirty="0"/>
              <a:t>회전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D91D2F-C320-4F52-8301-EC815D6FAEBA}"/>
              </a:ext>
            </a:extLst>
          </p:cNvPr>
          <p:cNvCxnSpPr>
            <a:cxnSpLocks/>
          </p:cNvCxnSpPr>
          <p:nvPr/>
        </p:nvCxnSpPr>
        <p:spPr>
          <a:xfrm flipH="1">
            <a:off x="3081175" y="4355447"/>
            <a:ext cx="2710373" cy="89424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3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3BE228-51E2-7F19-B31D-6E1F097C7138}"/>
              </a:ext>
            </a:extLst>
          </p:cNvPr>
          <p:cNvGrpSpPr/>
          <p:nvPr/>
        </p:nvGrpSpPr>
        <p:grpSpPr>
          <a:xfrm>
            <a:off x="2634815" y="2418274"/>
            <a:ext cx="3144033" cy="3219074"/>
            <a:chOff x="2079321" y="1741118"/>
            <a:chExt cx="3269293" cy="3443907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8317E9B-4E15-79E7-E900-33534384B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321" y="1741118"/>
              <a:ext cx="1916482" cy="1152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7F27B66-BE01-2934-557A-0D683BE571A4}"/>
                </a:ext>
              </a:extLst>
            </p:cNvPr>
            <p:cNvCxnSpPr>
              <a:cxnSpLocks/>
            </p:cNvCxnSpPr>
            <p:nvPr/>
          </p:nvCxnSpPr>
          <p:spPr>
            <a:xfrm>
              <a:off x="2079321" y="2893512"/>
              <a:ext cx="450937" cy="1903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A7BE650-0538-053B-7BC8-642B2381A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0258" y="4797467"/>
              <a:ext cx="1830187" cy="387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1C6FB61-20B7-2355-86E9-860CAF0FFA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445" y="3845490"/>
              <a:ext cx="988169" cy="1339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F6B170D-1F53-2A80-CF55-EF236C908FAF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03" y="1741118"/>
              <a:ext cx="1352811" cy="2104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Rotating Calipers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98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두 벡터가 자리를 바꿀 때까지 반복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65838C-E204-A5F5-A8F2-80DB97E9ADE1}"/>
              </a:ext>
            </a:extLst>
          </p:cNvPr>
          <p:cNvCxnSpPr>
            <a:cxnSpLocks/>
          </p:cNvCxnSpPr>
          <p:nvPr/>
        </p:nvCxnSpPr>
        <p:spPr>
          <a:xfrm flipV="1">
            <a:off x="3070467" y="2392874"/>
            <a:ext cx="1409394" cy="28568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B535B0D7-9F5F-5471-EBE7-DAB185BDF9D2}"/>
              </a:ext>
            </a:extLst>
          </p:cNvPr>
          <p:cNvSpPr txBox="1">
            <a:spLocks/>
          </p:cNvSpPr>
          <p:nvPr/>
        </p:nvSpPr>
        <p:spPr>
          <a:xfrm>
            <a:off x="6713445" y="2358909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91F000-4326-58C0-FEB2-04B39141A882}"/>
              </a:ext>
            </a:extLst>
          </p:cNvPr>
          <p:cNvCxnSpPr>
            <a:cxnSpLocks/>
          </p:cNvCxnSpPr>
          <p:nvPr/>
        </p:nvCxnSpPr>
        <p:spPr>
          <a:xfrm>
            <a:off x="4278299" y="2082800"/>
            <a:ext cx="1766202" cy="26924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0AEA3C-633E-9712-FA1E-CFB61A42D166}"/>
              </a:ext>
            </a:extLst>
          </p:cNvPr>
          <p:cNvCxnSpPr>
            <a:cxnSpLocks/>
          </p:cNvCxnSpPr>
          <p:nvPr/>
        </p:nvCxnSpPr>
        <p:spPr>
          <a:xfrm flipH="1" flipV="1">
            <a:off x="1818406" y="3363669"/>
            <a:ext cx="1766202" cy="26924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7273F8C4-A5AB-2CB2-FD0A-08596FB857CA}"/>
              </a:ext>
            </a:extLst>
          </p:cNvPr>
          <p:cNvSpPr txBox="1">
            <a:spLocks/>
          </p:cNvSpPr>
          <p:nvPr/>
        </p:nvSpPr>
        <p:spPr>
          <a:xfrm>
            <a:off x="6711453" y="2384309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반시계 방향</a:t>
            </a:r>
            <a:r>
              <a:rPr lang="en-US" altLang="ko-KR" sz="2400" dirty="0"/>
              <a:t> </a:t>
            </a:r>
            <a:r>
              <a:rPr lang="ko-KR" altLang="en-US" sz="2400" dirty="0"/>
              <a:t>회전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982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F5B2922-8CB5-2EB2-0BA4-9BB82BF06861}"/>
              </a:ext>
            </a:extLst>
          </p:cNvPr>
          <p:cNvGrpSpPr/>
          <p:nvPr/>
        </p:nvGrpSpPr>
        <p:grpSpPr>
          <a:xfrm>
            <a:off x="2634815" y="2418274"/>
            <a:ext cx="3144033" cy="3219074"/>
            <a:chOff x="2079321" y="1741118"/>
            <a:chExt cx="3269293" cy="344390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F7B9D2F-D61F-651A-5B52-5BDD6F831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321" y="1741118"/>
              <a:ext cx="1916482" cy="1152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697ECDA-6072-607C-D5FF-085502CA1CA4}"/>
                </a:ext>
              </a:extLst>
            </p:cNvPr>
            <p:cNvCxnSpPr>
              <a:cxnSpLocks/>
            </p:cNvCxnSpPr>
            <p:nvPr/>
          </p:nvCxnSpPr>
          <p:spPr>
            <a:xfrm>
              <a:off x="2079321" y="2893512"/>
              <a:ext cx="450937" cy="1903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414A23E-639F-814D-2B54-AC97F20694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0258" y="4797467"/>
              <a:ext cx="1830187" cy="387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4C07996-ACB9-BF2A-5F3F-39CDC87D9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445" y="3845490"/>
              <a:ext cx="988169" cy="1339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D585E17-78B5-8BD1-D2E5-DD722730CD2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03" y="1741118"/>
              <a:ext cx="1352811" cy="2104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Rotating Calipers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267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두 벡터가 자리를 바꿀 때까지 반복</a:t>
            </a:r>
            <a:endParaRPr lang="en-US" altLang="ko-KR" sz="2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65838C-E204-A5F5-A8F2-80DB97E9ADE1}"/>
              </a:ext>
            </a:extLst>
          </p:cNvPr>
          <p:cNvCxnSpPr>
            <a:cxnSpLocks/>
          </p:cNvCxnSpPr>
          <p:nvPr/>
        </p:nvCxnSpPr>
        <p:spPr>
          <a:xfrm flipH="1" flipV="1">
            <a:off x="4495102" y="2367475"/>
            <a:ext cx="350671" cy="321907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B535B0D7-9F5F-5471-EBE7-DAB185BDF9D2}"/>
              </a:ext>
            </a:extLst>
          </p:cNvPr>
          <p:cNvSpPr txBox="1">
            <a:spLocks/>
          </p:cNvSpPr>
          <p:nvPr/>
        </p:nvSpPr>
        <p:spPr>
          <a:xfrm>
            <a:off x="6728686" y="2333510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131776-2BBE-439E-61C1-60DD6F0873A8}"/>
              </a:ext>
            </a:extLst>
          </p:cNvPr>
          <p:cNvCxnSpPr>
            <a:cxnSpLocks/>
          </p:cNvCxnSpPr>
          <p:nvPr/>
        </p:nvCxnSpPr>
        <p:spPr>
          <a:xfrm flipH="1" flipV="1">
            <a:off x="2582468" y="5195152"/>
            <a:ext cx="2721826" cy="52341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A2511D-63C1-39CF-80D5-E97D8DD06049}"/>
              </a:ext>
            </a:extLst>
          </p:cNvPr>
          <p:cNvCxnSpPr>
            <a:cxnSpLocks/>
          </p:cNvCxnSpPr>
          <p:nvPr/>
        </p:nvCxnSpPr>
        <p:spPr>
          <a:xfrm>
            <a:off x="3157002" y="2135305"/>
            <a:ext cx="2721826" cy="52341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0B1EA74-00BF-C196-9182-DD4B7A3EADDF}"/>
              </a:ext>
            </a:extLst>
          </p:cNvPr>
          <p:cNvSpPr txBox="1">
            <a:spLocks/>
          </p:cNvSpPr>
          <p:nvPr/>
        </p:nvSpPr>
        <p:spPr>
          <a:xfrm>
            <a:off x="6711453" y="2384309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반시계 방향</a:t>
            </a:r>
            <a:r>
              <a:rPr lang="en-US" altLang="ko-KR" sz="2400" dirty="0"/>
              <a:t> </a:t>
            </a:r>
            <a:r>
              <a:rPr lang="ko-KR" altLang="en-US" sz="2400" dirty="0"/>
              <a:t>회전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40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813532-92B6-C076-261E-910B5F54773D}"/>
              </a:ext>
            </a:extLst>
          </p:cNvPr>
          <p:cNvGrpSpPr/>
          <p:nvPr/>
        </p:nvGrpSpPr>
        <p:grpSpPr>
          <a:xfrm>
            <a:off x="2634815" y="2418274"/>
            <a:ext cx="3144033" cy="3219074"/>
            <a:chOff x="2079321" y="1741118"/>
            <a:chExt cx="3269293" cy="344390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974BD42-5A78-57D2-FADF-44299E82B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321" y="1741118"/>
              <a:ext cx="1916482" cy="1152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F4D354E-F220-A7F8-B2B5-6AF03C3C33FD}"/>
                </a:ext>
              </a:extLst>
            </p:cNvPr>
            <p:cNvCxnSpPr>
              <a:cxnSpLocks/>
            </p:cNvCxnSpPr>
            <p:nvPr/>
          </p:nvCxnSpPr>
          <p:spPr>
            <a:xfrm>
              <a:off x="2079321" y="2893512"/>
              <a:ext cx="450937" cy="1903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1DBEBB-39D4-EDFE-5D69-E6B75E935A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0258" y="4797467"/>
              <a:ext cx="1830187" cy="387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DB4D07-A0A0-7EA9-2012-351C3DA6A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445" y="3845490"/>
              <a:ext cx="988169" cy="1339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EA50DA9-17D3-4357-DB6B-6896B3B8A71C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03" y="1741118"/>
              <a:ext cx="1352811" cy="2104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Rotating Calipers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267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두 벡터가 자리를 바꿀 때까지 반복</a:t>
            </a:r>
            <a:endParaRPr lang="en-US" altLang="ko-KR" sz="2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65838C-E204-A5F5-A8F2-80DB97E9ADE1}"/>
              </a:ext>
            </a:extLst>
          </p:cNvPr>
          <p:cNvCxnSpPr>
            <a:cxnSpLocks/>
          </p:cNvCxnSpPr>
          <p:nvPr/>
        </p:nvCxnSpPr>
        <p:spPr>
          <a:xfrm flipH="1" flipV="1">
            <a:off x="2636807" y="3444636"/>
            <a:ext cx="2193725" cy="214191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B535B0D7-9F5F-5471-EBE7-DAB185BDF9D2}"/>
              </a:ext>
            </a:extLst>
          </p:cNvPr>
          <p:cNvSpPr txBox="1">
            <a:spLocks/>
          </p:cNvSpPr>
          <p:nvPr/>
        </p:nvSpPr>
        <p:spPr>
          <a:xfrm>
            <a:off x="6713445" y="2333510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91F000-4326-58C0-FEB2-04B39141A882}"/>
              </a:ext>
            </a:extLst>
          </p:cNvPr>
          <p:cNvCxnSpPr>
            <a:cxnSpLocks/>
          </p:cNvCxnSpPr>
          <p:nvPr/>
        </p:nvCxnSpPr>
        <p:spPr>
          <a:xfrm flipV="1">
            <a:off x="2069884" y="2055042"/>
            <a:ext cx="3030944" cy="173347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C88E739-9731-2031-962A-2C0A54FCF01C}"/>
              </a:ext>
            </a:extLst>
          </p:cNvPr>
          <p:cNvCxnSpPr>
            <a:cxnSpLocks/>
          </p:cNvCxnSpPr>
          <p:nvPr/>
        </p:nvCxnSpPr>
        <p:spPr>
          <a:xfrm flipH="1">
            <a:off x="3436149" y="4713356"/>
            <a:ext cx="3030944" cy="173347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E97006C-2FFE-40F5-511A-6045311C0615}"/>
              </a:ext>
            </a:extLst>
          </p:cNvPr>
          <p:cNvSpPr txBox="1">
            <a:spLocks/>
          </p:cNvSpPr>
          <p:nvPr/>
        </p:nvSpPr>
        <p:spPr>
          <a:xfrm>
            <a:off x="6711453" y="2384309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반시계 방향</a:t>
            </a:r>
            <a:r>
              <a:rPr lang="en-US" altLang="ko-KR" sz="2400" dirty="0"/>
              <a:t> </a:t>
            </a:r>
            <a:r>
              <a:rPr lang="ko-KR" altLang="en-US" sz="2400" dirty="0"/>
              <a:t>회전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169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C12EDD-6226-A82D-54FA-BC8F72832DDD}"/>
              </a:ext>
            </a:extLst>
          </p:cNvPr>
          <p:cNvGrpSpPr/>
          <p:nvPr/>
        </p:nvGrpSpPr>
        <p:grpSpPr>
          <a:xfrm>
            <a:off x="2634815" y="2418274"/>
            <a:ext cx="3144033" cy="3219074"/>
            <a:chOff x="2079321" y="1741118"/>
            <a:chExt cx="3269293" cy="344390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9CC4A08-A5B7-FD99-6219-EDA94E72E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321" y="1741118"/>
              <a:ext cx="1916482" cy="1152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A18DCA0-8F30-EA34-A5E4-A515848217B0}"/>
                </a:ext>
              </a:extLst>
            </p:cNvPr>
            <p:cNvCxnSpPr>
              <a:cxnSpLocks/>
            </p:cNvCxnSpPr>
            <p:nvPr/>
          </p:nvCxnSpPr>
          <p:spPr>
            <a:xfrm>
              <a:off x="2079321" y="2893512"/>
              <a:ext cx="450937" cy="1903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9871A17-39A5-11A3-7E2B-C91917AA1C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0258" y="4797467"/>
              <a:ext cx="1830187" cy="387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296AB15-6576-0CE1-E040-421D68B73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445" y="3845490"/>
              <a:ext cx="988169" cy="1339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1F482A-CE0D-7957-FE90-9C3E07678BC3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03" y="1741118"/>
              <a:ext cx="1352811" cy="2104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Rotating Calipers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267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두 벡터가 자리를 바꿀 때까지 반복</a:t>
            </a:r>
            <a:endParaRPr lang="en-US" altLang="ko-KR" sz="2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65838C-E204-A5F5-A8F2-80DB97E9ADE1}"/>
              </a:ext>
            </a:extLst>
          </p:cNvPr>
          <p:cNvCxnSpPr>
            <a:cxnSpLocks/>
          </p:cNvCxnSpPr>
          <p:nvPr/>
        </p:nvCxnSpPr>
        <p:spPr>
          <a:xfrm flipH="1" flipV="1">
            <a:off x="2636807" y="3467100"/>
            <a:ext cx="3144033" cy="88982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B535B0D7-9F5F-5471-EBE7-DAB185BDF9D2}"/>
              </a:ext>
            </a:extLst>
          </p:cNvPr>
          <p:cNvSpPr txBox="1">
            <a:spLocks/>
          </p:cNvSpPr>
          <p:nvPr/>
        </p:nvSpPr>
        <p:spPr>
          <a:xfrm>
            <a:off x="6713445" y="2355974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C88E739-9731-2031-962A-2C0A54FCF01C}"/>
              </a:ext>
            </a:extLst>
          </p:cNvPr>
          <p:cNvCxnSpPr>
            <a:cxnSpLocks/>
          </p:cNvCxnSpPr>
          <p:nvPr/>
        </p:nvCxnSpPr>
        <p:spPr>
          <a:xfrm flipH="1">
            <a:off x="4284393" y="3695792"/>
            <a:ext cx="1982120" cy="266397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9EEE2B-78EB-D5EB-AFAC-F9912DB2EC01}"/>
              </a:ext>
            </a:extLst>
          </p:cNvPr>
          <p:cNvCxnSpPr>
            <a:cxnSpLocks/>
          </p:cNvCxnSpPr>
          <p:nvPr/>
        </p:nvCxnSpPr>
        <p:spPr>
          <a:xfrm flipV="1">
            <a:off x="1642720" y="2111176"/>
            <a:ext cx="1982120" cy="266397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5F1F62F-A216-A39D-95D3-853173350D83}"/>
              </a:ext>
            </a:extLst>
          </p:cNvPr>
          <p:cNvSpPr txBox="1">
            <a:spLocks/>
          </p:cNvSpPr>
          <p:nvPr/>
        </p:nvSpPr>
        <p:spPr>
          <a:xfrm>
            <a:off x="6711453" y="2384309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반시계 방향</a:t>
            </a:r>
            <a:r>
              <a:rPr lang="en-US" altLang="ko-KR" sz="2400" dirty="0"/>
              <a:t> </a:t>
            </a:r>
            <a:r>
              <a:rPr lang="ko-KR" altLang="en-US" sz="2400" dirty="0"/>
              <a:t>회전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0095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078726-A072-5726-2BB1-BE809012F416}"/>
              </a:ext>
            </a:extLst>
          </p:cNvPr>
          <p:cNvGrpSpPr/>
          <p:nvPr/>
        </p:nvGrpSpPr>
        <p:grpSpPr>
          <a:xfrm>
            <a:off x="2634815" y="2418274"/>
            <a:ext cx="3144033" cy="3219074"/>
            <a:chOff x="2079321" y="1741118"/>
            <a:chExt cx="3269293" cy="344390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3A48741-CE45-BFE2-8B0D-013D3F322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321" y="1741118"/>
              <a:ext cx="1916482" cy="1152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E320D41-3516-6135-6E61-6728D95BAC46}"/>
                </a:ext>
              </a:extLst>
            </p:cNvPr>
            <p:cNvCxnSpPr>
              <a:cxnSpLocks/>
            </p:cNvCxnSpPr>
            <p:nvPr/>
          </p:nvCxnSpPr>
          <p:spPr>
            <a:xfrm>
              <a:off x="2079321" y="2893512"/>
              <a:ext cx="450937" cy="1903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079A936-AECC-BF1F-8E5B-6C45B72947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0258" y="4797467"/>
              <a:ext cx="1830187" cy="387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11AA833-8EE8-40F8-D1E2-F7D0AD16DE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445" y="3845490"/>
              <a:ext cx="988169" cy="1339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93A4FAE-B977-2071-32B3-4D0ECA9F26C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03" y="1741118"/>
              <a:ext cx="1352811" cy="2104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Rotating Calipers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두 벡터가 자리를 바꿀 때까지 반복</a:t>
            </a:r>
            <a:endParaRPr lang="en-US" altLang="ko-KR" sz="2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65838C-E204-A5F5-A8F2-80DB97E9ADE1}"/>
              </a:ext>
            </a:extLst>
          </p:cNvPr>
          <p:cNvCxnSpPr>
            <a:cxnSpLocks/>
          </p:cNvCxnSpPr>
          <p:nvPr/>
        </p:nvCxnSpPr>
        <p:spPr>
          <a:xfrm flipH="1">
            <a:off x="3081175" y="4355447"/>
            <a:ext cx="2710373" cy="89424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B535B0D7-9F5F-5471-EBE7-DAB185BDF9D2}"/>
              </a:ext>
            </a:extLst>
          </p:cNvPr>
          <p:cNvSpPr txBox="1">
            <a:spLocks/>
          </p:cNvSpPr>
          <p:nvPr/>
        </p:nvSpPr>
        <p:spPr>
          <a:xfrm>
            <a:off x="6724153" y="2358909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9EEE2B-78EB-D5EB-AFAC-F9912DB2EC01}"/>
              </a:ext>
            </a:extLst>
          </p:cNvPr>
          <p:cNvCxnSpPr>
            <a:cxnSpLocks/>
          </p:cNvCxnSpPr>
          <p:nvPr/>
        </p:nvCxnSpPr>
        <p:spPr>
          <a:xfrm flipH="1" flipV="1">
            <a:off x="2374900" y="2430974"/>
            <a:ext cx="876300" cy="352532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0AF61A-5143-9131-9603-1DD5F7E4AA03}"/>
              </a:ext>
            </a:extLst>
          </p:cNvPr>
          <p:cNvCxnSpPr>
            <a:cxnSpLocks/>
          </p:cNvCxnSpPr>
          <p:nvPr/>
        </p:nvCxnSpPr>
        <p:spPr>
          <a:xfrm>
            <a:off x="5314759" y="2430974"/>
            <a:ext cx="876300" cy="352532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9915845-12E5-B301-A1D1-7904F1B7F545}"/>
              </a:ext>
            </a:extLst>
          </p:cNvPr>
          <p:cNvSpPr txBox="1">
            <a:spLocks/>
          </p:cNvSpPr>
          <p:nvPr/>
        </p:nvSpPr>
        <p:spPr>
          <a:xfrm>
            <a:off x="6711453" y="2384309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두 벡터의 자리가 바뀜</a:t>
            </a:r>
            <a:endParaRPr lang="en-US" altLang="ko-KR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/>
              <a:t>한 바퀴를 다 돌았으므로 종료</a:t>
            </a:r>
          </a:p>
        </p:txBody>
      </p:sp>
    </p:spTree>
    <p:extLst>
      <p:ext uri="{BB962C8B-B14F-4D97-AF65-F5344CB8AC3E}">
        <p14:creationId xmlns:p14="http://schemas.microsoft.com/office/powerpoint/2010/main" val="4086989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EF120C-E0B4-0CBD-2B63-87AA7D668662}"/>
              </a:ext>
            </a:extLst>
          </p:cNvPr>
          <p:cNvGrpSpPr/>
          <p:nvPr/>
        </p:nvGrpSpPr>
        <p:grpSpPr>
          <a:xfrm>
            <a:off x="2634815" y="2418274"/>
            <a:ext cx="3144033" cy="3219074"/>
            <a:chOff x="2079321" y="1741118"/>
            <a:chExt cx="3269293" cy="344390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80C1657-1D1E-3BE9-C838-44C1B7998B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321" y="1741118"/>
              <a:ext cx="1916482" cy="1152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1A8E5C0-7EB6-4F86-8B72-BF729F567382}"/>
                </a:ext>
              </a:extLst>
            </p:cNvPr>
            <p:cNvCxnSpPr>
              <a:cxnSpLocks/>
            </p:cNvCxnSpPr>
            <p:nvPr/>
          </p:nvCxnSpPr>
          <p:spPr>
            <a:xfrm>
              <a:off x="2079321" y="2893512"/>
              <a:ext cx="450937" cy="1903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1A6AB4B-2299-492F-2E91-17231D3AC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0258" y="4797467"/>
              <a:ext cx="1830187" cy="387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72362DF-D634-FD26-F2ED-81C09D574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445" y="3845490"/>
              <a:ext cx="988169" cy="1339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6B063E3-D7E0-3861-FF3F-1DA751E9463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03" y="1741118"/>
              <a:ext cx="1352811" cy="2104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Rotating Calipers algorithm </a:t>
            </a:r>
            <a:r>
              <a:rPr lang="ko-KR" altLang="en-US" sz="3000" b="1" dirty="0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69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Convex</a:t>
            </a:r>
            <a:r>
              <a:rPr lang="ko-KR" altLang="en-US" sz="2400" dirty="0"/>
              <a:t> </a:t>
            </a:r>
            <a:r>
              <a:rPr lang="en-US" altLang="ko-KR" sz="2400" dirty="0"/>
              <a:t>hull</a:t>
            </a:r>
            <a:r>
              <a:rPr lang="ko-KR" altLang="en-US" sz="2400" dirty="0"/>
              <a:t>로 구한 볼록 껍질에서 두 점의 길이를 계산</a:t>
            </a:r>
            <a:endParaRPr lang="en-US" altLang="ko-KR" sz="2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65838C-E204-A5F5-A8F2-80DB97E9ADE1}"/>
              </a:ext>
            </a:extLst>
          </p:cNvPr>
          <p:cNvCxnSpPr>
            <a:cxnSpLocks/>
          </p:cNvCxnSpPr>
          <p:nvPr/>
        </p:nvCxnSpPr>
        <p:spPr>
          <a:xfrm flipH="1">
            <a:off x="3093875" y="4355447"/>
            <a:ext cx="2710373" cy="89424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B535B0D7-9F5F-5471-EBE7-DAB185BDF9D2}"/>
              </a:ext>
            </a:extLst>
          </p:cNvPr>
          <p:cNvSpPr txBox="1">
            <a:spLocks/>
          </p:cNvSpPr>
          <p:nvPr/>
        </p:nvSpPr>
        <p:spPr>
          <a:xfrm>
            <a:off x="6724153" y="2203061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08A8438-A9CD-AA8E-AA73-51E509F4015A}"/>
              </a:ext>
            </a:extLst>
          </p:cNvPr>
          <p:cNvSpPr txBox="1">
            <a:spLocks/>
          </p:cNvSpPr>
          <p:nvPr/>
        </p:nvSpPr>
        <p:spPr>
          <a:xfrm>
            <a:off x="5631953" y="2485909"/>
            <a:ext cx="5925048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5752D1-7422-A6FF-84D6-213785FB4203}"/>
              </a:ext>
            </a:extLst>
          </p:cNvPr>
          <p:cNvCxnSpPr>
            <a:cxnSpLocks/>
          </p:cNvCxnSpPr>
          <p:nvPr/>
        </p:nvCxnSpPr>
        <p:spPr>
          <a:xfrm flipH="1" flipV="1">
            <a:off x="2622115" y="3470035"/>
            <a:ext cx="3144033" cy="88541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CA4B40-56C4-3A4A-5FE2-8568368A396B}"/>
              </a:ext>
            </a:extLst>
          </p:cNvPr>
          <p:cNvCxnSpPr>
            <a:cxnSpLocks/>
          </p:cNvCxnSpPr>
          <p:nvPr/>
        </p:nvCxnSpPr>
        <p:spPr>
          <a:xfrm flipH="1" flipV="1">
            <a:off x="4465169" y="2392874"/>
            <a:ext cx="369439" cy="321907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65F53D-F398-589E-0754-CDF241565C2F}"/>
              </a:ext>
            </a:extLst>
          </p:cNvPr>
          <p:cNvCxnSpPr>
            <a:cxnSpLocks/>
          </p:cNvCxnSpPr>
          <p:nvPr/>
        </p:nvCxnSpPr>
        <p:spPr>
          <a:xfrm flipH="1">
            <a:off x="3055775" y="2430974"/>
            <a:ext cx="1409394" cy="28187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6D723D-8315-4D9F-3229-AA6047CC51FD}"/>
              </a:ext>
            </a:extLst>
          </p:cNvPr>
          <p:cNvCxnSpPr>
            <a:cxnSpLocks/>
          </p:cNvCxnSpPr>
          <p:nvPr/>
        </p:nvCxnSpPr>
        <p:spPr>
          <a:xfrm flipH="1" flipV="1">
            <a:off x="2660215" y="3470035"/>
            <a:ext cx="2193725" cy="214191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57EFF9-6DE7-F85D-A772-B4C118E43309}"/>
              </a:ext>
            </a:extLst>
          </p:cNvPr>
          <p:cNvCxnSpPr>
            <a:cxnSpLocks/>
          </p:cNvCxnSpPr>
          <p:nvPr/>
        </p:nvCxnSpPr>
        <p:spPr>
          <a:xfrm flipH="1">
            <a:off x="5350561" y="2940953"/>
            <a:ext cx="551590" cy="41645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F99CF52-1796-D26B-E0F7-E4686F025ECE}"/>
              </a:ext>
            </a:extLst>
          </p:cNvPr>
          <p:cNvSpPr txBox="1">
            <a:spLocks/>
          </p:cNvSpPr>
          <p:nvPr/>
        </p:nvSpPr>
        <p:spPr>
          <a:xfrm>
            <a:off x="5902151" y="2505498"/>
            <a:ext cx="1866993" cy="73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볼록 껍질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67222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Rotating </a:t>
            </a:r>
            <a:r>
              <a:rPr lang="en-US" altLang="ko-KR" sz="3000" b="1"/>
              <a:t>Calipers algorithm code</a:t>
            </a:r>
            <a:endParaRPr lang="ko-KR" altLang="en-US" sz="3000" b="1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B535B0D7-9F5F-5471-EBE7-DAB185BDF9D2}"/>
              </a:ext>
            </a:extLst>
          </p:cNvPr>
          <p:cNvSpPr txBox="1">
            <a:spLocks/>
          </p:cNvSpPr>
          <p:nvPr/>
        </p:nvSpPr>
        <p:spPr>
          <a:xfrm>
            <a:off x="5479553" y="2333509"/>
            <a:ext cx="4986520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08A8438-A9CD-AA8E-AA73-51E509F4015A}"/>
              </a:ext>
            </a:extLst>
          </p:cNvPr>
          <p:cNvSpPr txBox="1">
            <a:spLocks/>
          </p:cNvSpPr>
          <p:nvPr/>
        </p:nvSpPr>
        <p:spPr>
          <a:xfrm>
            <a:off x="5631953" y="2485909"/>
            <a:ext cx="5925048" cy="29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DD8E8-CDAD-6E2B-82BC-7E864E5336F2}"/>
              </a:ext>
            </a:extLst>
          </p:cNvPr>
          <p:cNvSpPr txBox="1"/>
          <p:nvPr/>
        </p:nvSpPr>
        <p:spPr>
          <a:xfrm>
            <a:off x="3788230" y="6605347"/>
            <a:ext cx="83890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https://blog.naver.com/PostView.naver?blogId=ehddml1229&amp;logNo=220932792326&amp;parentCategoryNo=&amp;categoryNo=16&amp;viewDate=&amp;isShowPopularPosts=true&amp;from=search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12DA4-4C5C-AE76-4D36-200A89053D22}"/>
              </a:ext>
            </a:extLst>
          </p:cNvPr>
          <p:cNvSpPr txBox="1"/>
          <p:nvPr/>
        </p:nvSpPr>
        <p:spPr>
          <a:xfrm>
            <a:off x="324394" y="1000960"/>
            <a:ext cx="8088086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[left]) left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가장 왼쪽 점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[right]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right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가장 오른쪽 점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calipers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가장 처음의 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캘리퍼스는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| |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모양으로 설정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처음 측정한 길이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toNext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점에서 다음 점으로 가는 벡터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toNext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볼록 껍질의 처음부터 끝까지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left, b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right;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a, b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돌아가는 점들의 현재 위치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aa,bb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에는 가장 먼 거리의 점들 저장</a:t>
            </a:r>
            <a:endParaRPr lang="en-US" altLang="ko-KR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right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left)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calipers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toNext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[a]);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calipers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toNext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[b]);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B) {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b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각도가 더 작은 경우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calipers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toNext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[a];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a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a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다음 점으로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a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보다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각도가 더 작은 경우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calipers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toNext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[b];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b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b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다음 점으로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[a]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convex_hull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[b]).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거리 측정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(ret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더 긴 거리 저장</a:t>
            </a:r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ret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aa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bb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0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CCW(Counterclockwise)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0931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3</a:t>
            </a:r>
            <a:r>
              <a:rPr lang="ko-KR" altLang="en-US" sz="2400" dirty="0"/>
              <a:t>차원 좌표계에서 두 벡터의 외적 </a:t>
            </a:r>
            <a:r>
              <a:rPr lang="en-US" altLang="ko-KR" sz="2400" dirty="0"/>
              <a:t>(cross product) </a:t>
            </a:r>
            <a:r>
              <a:rPr lang="ko-KR" altLang="en-US" sz="2400" dirty="0"/>
              <a:t>이용 </a:t>
            </a:r>
            <a:r>
              <a:rPr lang="en-US" altLang="ko-KR" sz="2400" dirty="0"/>
              <a:t>: </a:t>
            </a:r>
          </a:p>
          <a:p>
            <a:pPr>
              <a:buFontTx/>
              <a:buChar char="-"/>
            </a:pPr>
            <a:endParaRPr lang="en-US" altLang="ko-K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4D101-1EBC-C5DA-EEBA-2A2B6431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772" y="1308138"/>
            <a:ext cx="529356" cy="4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7D048B4-B44F-F354-2928-514828C58C51}"/>
              </a:ext>
            </a:extLst>
          </p:cNvPr>
          <p:cNvGrpSpPr/>
          <p:nvPr/>
        </p:nvGrpSpPr>
        <p:grpSpPr>
          <a:xfrm>
            <a:off x="759750" y="2387060"/>
            <a:ext cx="3625925" cy="3094024"/>
            <a:chOff x="1079325" y="2292263"/>
            <a:chExt cx="4457179" cy="3664907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E58740F-EB98-8798-A40D-97A314778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492" y="2917903"/>
              <a:ext cx="529356" cy="435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C3C3484-801A-17E9-4299-F93B49517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6581" y="4311873"/>
              <a:ext cx="0" cy="207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E790783-4757-DFAF-5D77-0A756C410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178" y="4311873"/>
              <a:ext cx="1465" cy="207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368EECF-8885-797B-B597-1B2AC98F0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6581" y="4208695"/>
              <a:ext cx="144799" cy="1031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C46A7E6-D1FD-4ED9-0D0E-0FD2E0214E78}"/>
                </a:ext>
              </a:extLst>
            </p:cNvPr>
            <p:cNvCxnSpPr>
              <a:cxnSpLocks/>
            </p:cNvCxnSpPr>
            <p:nvPr/>
          </p:nvCxnSpPr>
          <p:spPr>
            <a:xfrm>
              <a:off x="3271380" y="4210126"/>
              <a:ext cx="144798" cy="101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37D7F4C-AA53-C03A-C54F-2B42D33F6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24" y="4868317"/>
              <a:ext cx="148016" cy="345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C662623A-7DBC-1A05-710D-FA84F8AFB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620" y="4842492"/>
              <a:ext cx="148016" cy="345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C3A2560-A84C-021C-6431-AC5097AE93F9}"/>
                </a:ext>
              </a:extLst>
            </p:cNvPr>
            <p:cNvSpPr/>
            <p:nvPr/>
          </p:nvSpPr>
          <p:spPr>
            <a:xfrm>
              <a:off x="2934462" y="4208208"/>
              <a:ext cx="671511" cy="501105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CECEA94-3E05-0F7A-06E0-284EAE7C8B6D}"/>
                </a:ext>
              </a:extLst>
            </p:cNvPr>
            <p:cNvSpPr/>
            <p:nvPr/>
          </p:nvSpPr>
          <p:spPr>
            <a:xfrm rot="19688642">
              <a:off x="2719051" y="4036604"/>
              <a:ext cx="649734" cy="505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CAAEA4-7446-57D8-EB43-CB38F95AD81D}"/>
                </a:ext>
              </a:extLst>
            </p:cNvPr>
            <p:cNvSpPr/>
            <p:nvPr/>
          </p:nvSpPr>
          <p:spPr>
            <a:xfrm rot="2475866">
              <a:off x="3257004" y="4060414"/>
              <a:ext cx="649734" cy="505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FAC4318-FD1E-7864-9686-B74F04A58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325" y="4418556"/>
              <a:ext cx="2192055" cy="15386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E556DE0-2190-ADBD-272F-59C1139E861A}"/>
                </a:ext>
              </a:extLst>
            </p:cNvPr>
            <p:cNvCxnSpPr>
              <a:cxnSpLocks/>
            </p:cNvCxnSpPr>
            <p:nvPr/>
          </p:nvCxnSpPr>
          <p:spPr>
            <a:xfrm>
              <a:off x="3271380" y="4418556"/>
              <a:ext cx="2265124" cy="15386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5EE3913-ABDB-D502-D299-65601FA9E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380" y="2292263"/>
              <a:ext cx="0" cy="21262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AB78CA-6367-BC82-FD31-13693366253E}"/>
                </a:ext>
              </a:extLst>
            </p:cNvPr>
            <p:cNvSpPr txBox="1"/>
            <p:nvPr/>
          </p:nvSpPr>
          <p:spPr>
            <a:xfrm>
              <a:off x="3126581" y="4753339"/>
              <a:ext cx="53712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ko-KR" sz="1500" b="1" i="0" dirty="0">
                  <a:effectLst/>
                </a:rPr>
                <a:t>θ</a:t>
              </a:r>
              <a:endParaRPr lang="ko-KR" altLang="en-US" sz="1500" b="1" dirty="0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B66B6F5-2165-CE61-6D98-9DCD182844C9}"/>
                </a:ext>
              </a:extLst>
            </p:cNvPr>
            <p:cNvSpPr/>
            <p:nvPr/>
          </p:nvSpPr>
          <p:spPr>
            <a:xfrm rot="3256309">
              <a:off x="3441210" y="4598501"/>
              <a:ext cx="109663" cy="8715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D716FC4-2423-391A-F9BC-7935099F6E1E}"/>
              </a:ext>
            </a:extLst>
          </p:cNvPr>
          <p:cNvGrpSpPr/>
          <p:nvPr/>
        </p:nvGrpSpPr>
        <p:grpSpPr>
          <a:xfrm>
            <a:off x="4821031" y="1871676"/>
            <a:ext cx="7274253" cy="4895702"/>
            <a:chOff x="4770231" y="1871676"/>
            <a:chExt cx="7274253" cy="4895702"/>
          </a:xfrm>
        </p:grpSpPr>
        <p:sp>
          <p:nvSpPr>
            <p:cNvPr id="60" name="내용 개체 틀 2">
              <a:extLst>
                <a:ext uri="{FF2B5EF4-FFF2-40B4-BE49-F238E27FC236}">
                  <a16:creationId xmlns:a16="http://schemas.microsoft.com/office/drawing/2014/main" id="{1324CBAB-29BB-0024-0139-C24CA97705A8}"/>
                </a:ext>
              </a:extLst>
            </p:cNvPr>
            <p:cNvSpPr txBox="1">
              <a:spLocks/>
            </p:cNvSpPr>
            <p:nvPr/>
          </p:nvSpPr>
          <p:spPr>
            <a:xfrm>
              <a:off x="4770231" y="1871676"/>
              <a:ext cx="7274253" cy="48957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2400" dirty="0"/>
            </a:p>
            <a:p>
              <a:pPr marL="0" indent="0">
                <a:buNone/>
              </a:pPr>
              <a:r>
                <a:rPr lang="en-US" altLang="ko-KR" sz="2400" dirty="0"/>
                <a:t>   </a:t>
              </a:r>
              <a:r>
                <a:rPr lang="ko-KR" altLang="en-US" sz="2400" dirty="0"/>
                <a:t>두 벡터</a:t>
              </a:r>
              <a:r>
                <a:rPr lang="en-US" altLang="ko-KR" sz="2400" dirty="0"/>
                <a:t>				</a:t>
              </a:r>
              <a:r>
                <a:rPr lang="ko-KR" altLang="en-US" sz="2400" dirty="0"/>
                <a:t>의 외적은</a:t>
              </a:r>
              <a:endParaRPr lang="en-US" altLang="ko-KR" sz="2400" dirty="0"/>
            </a:p>
            <a:p>
              <a:pPr marL="0" indent="0">
                <a:buNone/>
              </a:pPr>
              <a:r>
                <a:rPr lang="ko-KR" altLang="en-US" sz="2400" dirty="0"/>
                <a:t> </a:t>
              </a:r>
              <a:endParaRPr lang="en-US" altLang="ko-KR" sz="2400" dirty="0"/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9EF1DC88-D607-17EB-A39B-69C900A79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568" y="2285421"/>
              <a:ext cx="3086721" cy="47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9A843639-0B82-D4F9-5A51-9717C6C06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0692" y="2890303"/>
              <a:ext cx="4638509" cy="48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F4D320-846E-F759-CFE7-D2027CCD4691}"/>
              </a:ext>
            </a:extLst>
          </p:cNvPr>
          <p:cNvSpPr txBox="1"/>
          <p:nvPr/>
        </p:nvSpPr>
        <p:spPr>
          <a:xfrm>
            <a:off x="8265387" y="6536093"/>
            <a:ext cx="39266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외적 https://blog.naver.com/mindo1103/90103361104</a:t>
            </a:r>
          </a:p>
        </p:txBody>
      </p:sp>
    </p:spTree>
    <p:extLst>
      <p:ext uri="{BB962C8B-B14F-4D97-AF65-F5344CB8AC3E}">
        <p14:creationId xmlns:p14="http://schemas.microsoft.com/office/powerpoint/2010/main" val="159237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Boj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26723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11758 CCW</a:t>
            </a:r>
            <a:r>
              <a:rPr lang="ko-KR" altLang="en-US" sz="2400" dirty="0"/>
              <a:t> </a:t>
            </a:r>
            <a:r>
              <a:rPr lang="en-US" altLang="ko-KR" sz="2400" dirty="0"/>
              <a:t>(G5) </a:t>
            </a:r>
            <a:r>
              <a:rPr lang="en-US" altLang="ko-KR" sz="2400" dirty="0">
                <a:hlinkClick r:id="rId2"/>
              </a:rPr>
              <a:t>https://www.acmicpc.net/problem/11758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1708 </a:t>
            </a:r>
            <a:r>
              <a:rPr lang="ko-KR" altLang="en-US" sz="2400" dirty="0"/>
              <a:t>볼록 껍질 </a:t>
            </a:r>
            <a:r>
              <a:rPr lang="en-US" altLang="ko-KR" sz="2400" dirty="0"/>
              <a:t>(P5) </a:t>
            </a:r>
            <a:r>
              <a:rPr lang="en-US" altLang="ko-KR" sz="2400" dirty="0">
                <a:hlinkClick r:id="rId3"/>
              </a:rPr>
              <a:t>https://www.acmicpc.net/problem/1708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9240 </a:t>
            </a:r>
            <a:r>
              <a:rPr lang="ko-KR" altLang="en-US" sz="2400" dirty="0"/>
              <a:t>로버트</a:t>
            </a:r>
            <a:r>
              <a:rPr lang="en-US" altLang="ko-KR" sz="2400" dirty="0"/>
              <a:t> </a:t>
            </a:r>
            <a:r>
              <a:rPr lang="ko-KR" altLang="en-US" sz="2400" dirty="0"/>
              <a:t>후드 </a:t>
            </a:r>
            <a:r>
              <a:rPr lang="en-US" altLang="ko-KR" sz="2400" dirty="0"/>
              <a:t>(P3) </a:t>
            </a:r>
            <a:r>
              <a:rPr lang="en-US" altLang="ko-KR" sz="2400" dirty="0">
                <a:hlinkClick r:id="rId4"/>
              </a:rPr>
              <a:t>https://www.acmicpc.net/problem/9240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10254 </a:t>
            </a:r>
            <a:r>
              <a:rPr lang="ko-KR" altLang="en-US" sz="2400" dirty="0"/>
              <a:t>고속도로 </a:t>
            </a:r>
            <a:r>
              <a:rPr lang="en-US" altLang="ko-KR" sz="2400" dirty="0"/>
              <a:t>(P2) </a:t>
            </a:r>
            <a:r>
              <a:rPr lang="en-US" altLang="ko-KR" sz="2400" dirty="0">
                <a:hlinkClick r:id="rId5"/>
              </a:rPr>
              <a:t>https://www.acmicpc.net/problem/10254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729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8B92-612A-9132-B948-7239F1BF1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2860"/>
            <a:ext cx="9144000" cy="107156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329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CCW(Counterclockwise)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1"/>
            <a:ext cx="11527971" cy="536734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추가</a:t>
            </a:r>
            <a:r>
              <a:rPr lang="en-US" altLang="ko-KR" sz="2400" dirty="0"/>
              <a:t>) </a:t>
            </a:r>
            <a:r>
              <a:rPr lang="ko-KR" altLang="en-US" sz="2400" dirty="0"/>
              <a:t>행렬식을 이용하는 경우 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  <a:p>
            <a:pPr marL="0" indent="0">
              <a:buNone/>
            </a:pPr>
            <a:r>
              <a:rPr lang="en-US" altLang="ko-KR" sz="2400" dirty="0"/>
              <a:t>    3x3 </a:t>
            </a:r>
            <a:r>
              <a:rPr lang="ko-KR" altLang="en-US" sz="2400" dirty="0"/>
              <a:t>행렬</a:t>
            </a:r>
            <a:r>
              <a:rPr lang="en-US" altLang="ko-KR" sz="2400" dirty="0"/>
              <a:t>		       </a:t>
            </a:r>
            <a:r>
              <a:rPr lang="ko-KR" altLang="en-US" sz="2400" dirty="0"/>
              <a:t>의 행렬식은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</a:p>
          <a:p>
            <a:pPr marL="457200" lvl="1" indent="0">
              <a:buNone/>
            </a:pPr>
            <a:r>
              <a:rPr lang="ko-KR" altLang="en-US" dirty="0"/>
              <a:t>→ 단위벡터 </a:t>
            </a:r>
            <a:r>
              <a:rPr lang="en-US" altLang="ko-KR" dirty="0"/>
              <a:t>					</a:t>
            </a:r>
            <a:r>
              <a:rPr lang="ko-KR" altLang="en-US" dirty="0"/>
              <a:t>이용하면 외적은</a:t>
            </a:r>
            <a:endParaRPr lang="en-US" altLang="ko-KR" dirty="0"/>
          </a:p>
          <a:p>
            <a:pPr marL="3657600" lvl="8" indent="0">
              <a:buNone/>
            </a:pPr>
            <a:endParaRPr lang="en-US" altLang="ko-KR" sz="2400" dirty="0"/>
          </a:p>
          <a:p>
            <a:pPr marL="3657600" lvl="8" indent="0">
              <a:buNone/>
            </a:pPr>
            <a:r>
              <a:rPr lang="en-US" altLang="ko-KR" sz="2400" dirty="0"/>
              <a:t>	       ,  </a:t>
            </a:r>
            <a:r>
              <a:rPr lang="ko-KR" altLang="en-US" sz="2400" dirty="0"/>
              <a:t>즉 </a:t>
            </a:r>
            <a:r>
              <a:rPr lang="en-US" altLang="ko-KR" sz="2400" dirty="0"/>
              <a:t>		      </a:t>
            </a:r>
            <a:r>
              <a:rPr lang="ko-KR" altLang="en-US" sz="2400" dirty="0"/>
              <a:t>와 같음</a:t>
            </a:r>
            <a:r>
              <a:rPr lang="en-US" altLang="ko-KR" sz="2400" dirty="0"/>
              <a:t>!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299A6D4-A4AF-503C-47A8-D4028376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75" y="1126868"/>
            <a:ext cx="3554573" cy="6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DF401A54-07BC-8244-C220-E21543C7BEB5}"/>
              </a:ext>
            </a:extLst>
          </p:cNvPr>
          <p:cNvGrpSpPr/>
          <p:nvPr/>
        </p:nvGrpSpPr>
        <p:grpSpPr>
          <a:xfrm>
            <a:off x="2291304" y="1790003"/>
            <a:ext cx="8439661" cy="1243752"/>
            <a:chOff x="2183421" y="2655686"/>
            <a:chExt cx="8439661" cy="1243752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37FA2251-6D95-A229-549D-D8D8B3067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241" y="2655686"/>
              <a:ext cx="5056841" cy="1186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C9732841-80D5-BD44-02B2-2FAB50B70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421" y="2712767"/>
              <a:ext cx="1523793" cy="1186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CBE0824A-8FC8-8D52-2568-F48E8313F84B}"/>
              </a:ext>
            </a:extLst>
          </p:cNvPr>
          <p:cNvGrpSpPr/>
          <p:nvPr/>
        </p:nvGrpSpPr>
        <p:grpSpPr>
          <a:xfrm>
            <a:off x="1354770" y="3434477"/>
            <a:ext cx="7048190" cy="1683659"/>
            <a:chOff x="1285908" y="3937599"/>
            <a:chExt cx="7048190" cy="1683659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235240A-426F-0634-8324-364B6B54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5698" y="3937599"/>
              <a:ext cx="4023097" cy="46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FD85AFBA-1569-291F-6C27-8AE7C7389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908" y="4558933"/>
              <a:ext cx="4280333" cy="89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8C171E28-33A1-F56A-25F1-B737D9ABA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135" y="4410484"/>
              <a:ext cx="1822963" cy="121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91B5D17-B033-14DD-B343-689B40C3514B}"/>
              </a:ext>
            </a:extLst>
          </p:cNvPr>
          <p:cNvSpPr txBox="1"/>
          <p:nvPr/>
        </p:nvSpPr>
        <p:spPr>
          <a:xfrm>
            <a:off x="8265387" y="6536093"/>
            <a:ext cx="39266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외적 https://blog.naver.com/mindo1103/90103361104</a:t>
            </a:r>
          </a:p>
        </p:txBody>
      </p:sp>
      <p:sp>
        <p:nvSpPr>
          <p:cNvPr id="1037" name="사각형: 모서리가 접힌 도형 1036">
            <a:extLst>
              <a:ext uri="{FF2B5EF4-FFF2-40B4-BE49-F238E27FC236}">
                <a16:creationId xmlns:a16="http://schemas.microsoft.com/office/drawing/2014/main" id="{545D05D2-7A25-6274-BC2C-D44F14C612B5}"/>
              </a:ext>
            </a:extLst>
          </p:cNvPr>
          <p:cNvSpPr/>
          <p:nvPr/>
        </p:nvSpPr>
        <p:spPr>
          <a:xfrm>
            <a:off x="10935222" y="159691"/>
            <a:ext cx="1114816" cy="579345"/>
          </a:xfrm>
          <a:prstGeom prst="foldedCorner">
            <a:avLst>
              <a:gd name="adj" fmla="val 2850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2F78712-5772-1A0F-B1D4-A2896567DAC2}"/>
              </a:ext>
            </a:extLst>
          </p:cNvPr>
          <p:cNvSpPr txBox="1"/>
          <p:nvPr/>
        </p:nvSpPr>
        <p:spPr>
          <a:xfrm>
            <a:off x="11185667" y="256684"/>
            <a:ext cx="6819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!</a:t>
            </a:r>
            <a:endParaRPr lang="ko-KR" altLang="en-US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81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CCW(Counterclockwise)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시계 방향 </a:t>
            </a:r>
            <a:r>
              <a:rPr lang="en-US" altLang="ko-KR" sz="2400" dirty="0"/>
              <a:t>(clockwise)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828433-EF7B-AF6B-45AE-5BBBAF121DF1}"/>
              </a:ext>
            </a:extLst>
          </p:cNvPr>
          <p:cNvGrpSpPr/>
          <p:nvPr/>
        </p:nvGrpSpPr>
        <p:grpSpPr>
          <a:xfrm>
            <a:off x="824804" y="2053572"/>
            <a:ext cx="2187018" cy="2750856"/>
            <a:chOff x="1116904" y="3329425"/>
            <a:chExt cx="2187018" cy="275085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8341F2D-29AF-DD64-F8B3-966CC92C8E67}"/>
                </a:ext>
              </a:extLst>
            </p:cNvPr>
            <p:cNvSpPr/>
            <p:nvPr/>
          </p:nvSpPr>
          <p:spPr>
            <a:xfrm>
              <a:off x="1116904" y="3329425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4433E3F-35AE-68F1-D2D2-BF768AF4BF9C}"/>
                </a:ext>
              </a:extLst>
            </p:cNvPr>
            <p:cNvSpPr/>
            <p:nvPr/>
          </p:nvSpPr>
          <p:spPr>
            <a:xfrm>
              <a:off x="2627516" y="4339222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12E09BB-C6F7-74F2-20DA-DFFFEEF076E7}"/>
                </a:ext>
              </a:extLst>
            </p:cNvPr>
            <p:cNvSpPr/>
            <p:nvPr/>
          </p:nvSpPr>
          <p:spPr>
            <a:xfrm>
              <a:off x="1430055" y="5403875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F1CE075-3211-D3A7-0F2D-EB174F937D44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1694253" y="3906774"/>
              <a:ext cx="1032320" cy="5259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53BCF14-458C-D05F-03CC-AF2ECB5D5FCE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2007404" y="4916571"/>
              <a:ext cx="719169" cy="58636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9181DBF-B28A-17DA-2079-3DAC26FD82B8}"/>
              </a:ext>
            </a:extLst>
          </p:cNvPr>
          <p:cNvSpPr txBox="1"/>
          <p:nvPr/>
        </p:nvSpPr>
        <p:spPr>
          <a:xfrm>
            <a:off x="1637936" y="2205834"/>
            <a:ext cx="1194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(5, 10, 0)</a:t>
            </a:r>
            <a:endParaRPr lang="ko-KR" altLang="en-US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28582-B2B3-755D-06ED-96BFEB9BD8F7}"/>
              </a:ext>
            </a:extLst>
          </p:cNvPr>
          <p:cNvSpPr txBox="1"/>
          <p:nvPr/>
        </p:nvSpPr>
        <p:spPr>
          <a:xfrm>
            <a:off x="1270622" y="4968567"/>
            <a:ext cx="8893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(8, 0, 0)</a:t>
            </a:r>
            <a:endParaRPr lang="ko-KR" altLang="en-US" sz="1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7F59F-D778-52CD-9B6E-6AF8AF2A4175}"/>
              </a:ext>
            </a:extLst>
          </p:cNvPr>
          <p:cNvSpPr txBox="1"/>
          <p:nvPr/>
        </p:nvSpPr>
        <p:spPr>
          <a:xfrm>
            <a:off x="2470331" y="3772315"/>
            <a:ext cx="1194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(10, 5, 0)</a:t>
            </a:r>
            <a:endParaRPr lang="ko-KR" altLang="en-US" sz="1500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2E348E2-91A7-17D5-AB7F-D513877C758D}"/>
              </a:ext>
            </a:extLst>
          </p:cNvPr>
          <p:cNvGrpSpPr/>
          <p:nvPr/>
        </p:nvGrpSpPr>
        <p:grpSpPr>
          <a:xfrm>
            <a:off x="3664495" y="1688204"/>
            <a:ext cx="8203112" cy="4850482"/>
            <a:chOff x="3664495" y="1688204"/>
            <a:chExt cx="8203112" cy="4850482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15AABBD8-4992-E2B2-767E-83818A58085B}"/>
                </a:ext>
              </a:extLst>
            </p:cNvPr>
            <p:cNvSpPr txBox="1">
              <a:spLocks/>
            </p:cNvSpPr>
            <p:nvPr/>
          </p:nvSpPr>
          <p:spPr>
            <a:xfrm>
              <a:off x="3664495" y="1688204"/>
              <a:ext cx="8203112" cy="48504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Char char="-"/>
              </a:pPr>
              <a:r>
                <a:rPr lang="en-US" altLang="ko-KR" sz="2400" dirty="0"/>
                <a:t>2</a:t>
              </a:r>
              <a:r>
                <a:rPr lang="ko-KR" altLang="en-US" sz="2400" dirty="0"/>
                <a:t>차원 상의 점이므로 </a:t>
              </a:r>
              <a:r>
                <a:rPr lang="en-US" altLang="ko-KR" sz="2400" dirty="0"/>
                <a:t>z</a:t>
              </a:r>
              <a:r>
                <a:rPr lang="ko-KR" altLang="en-US" sz="2400" dirty="0"/>
                <a:t>값을 </a:t>
              </a:r>
              <a:r>
                <a:rPr lang="en-US" altLang="ko-KR" sz="2400" dirty="0"/>
                <a:t>0</a:t>
              </a:r>
              <a:r>
                <a:rPr lang="ko-KR" altLang="en-US" sz="2400" dirty="0"/>
                <a:t>으로 두고 계산</a:t>
              </a:r>
              <a:endParaRPr lang="en-US" altLang="ko-KR" sz="2400" dirty="0"/>
            </a:p>
            <a:p>
              <a:pPr lvl="1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AB = (10-5, 5-10, 0-0) = (5, -5, 0)</a:t>
              </a:r>
            </a:p>
            <a:p>
              <a:pPr lvl="1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BC</a:t>
              </a:r>
              <a:r>
                <a:rPr lang="ko-KR" altLang="en-US" dirty="0"/>
                <a:t> </a:t>
              </a:r>
              <a:r>
                <a:rPr lang="en-US" altLang="ko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(8-10, 0-5, 0-0) = (-2, -5, 0)</a:t>
              </a:r>
            </a:p>
            <a:p>
              <a:pPr marL="457200" lvl="1" indent="0">
                <a:buNone/>
              </a:pPr>
              <a:endParaRPr lang="en-US" altLang="ko-KR" dirty="0"/>
            </a:p>
            <a:p>
              <a:pPr>
                <a:lnSpc>
                  <a:spcPct val="100000"/>
                </a:lnSpc>
                <a:buFontTx/>
                <a:buChar char="-"/>
              </a:pPr>
              <a:r>
                <a:rPr lang="en-US" altLang="ko-KR" sz="2400" dirty="0"/>
                <a:t>AB</a:t>
              </a:r>
              <a:r>
                <a:rPr lang="ko-KR" altLang="en-US" sz="2400" dirty="0"/>
                <a:t>와 </a:t>
              </a:r>
              <a:r>
                <a:rPr lang="en-US" altLang="ko-KR" sz="2400" dirty="0"/>
                <a:t>BC</a:t>
              </a:r>
              <a:r>
                <a:rPr lang="ko-KR" altLang="en-US" sz="2400" dirty="0"/>
                <a:t>의 외적 계산 </a:t>
              </a:r>
              <a:r>
                <a:rPr lang="en-US" altLang="ko-KR" sz="2400" dirty="0"/>
                <a:t>: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400" dirty="0"/>
                <a:t>    - </a:t>
              </a:r>
              <a:r>
                <a:rPr lang="ko-KR" altLang="en-US" sz="2400" dirty="0"/>
                <a:t>위 식에서 </a:t>
              </a:r>
              <a:r>
                <a:rPr lang="en-US" altLang="ko-KR" sz="2400" dirty="0"/>
                <a:t>a</a:t>
              </a:r>
              <a:r>
                <a:rPr lang="en-US" altLang="ko-KR" sz="2400" baseline="-25000" dirty="0"/>
                <a:t>3</a:t>
              </a:r>
              <a:r>
                <a:rPr lang="en-US" altLang="ko-KR" sz="2400" dirty="0"/>
                <a:t>, b</a:t>
              </a:r>
              <a:r>
                <a:rPr lang="en-US" altLang="ko-KR" sz="2400" baseline="-25000" dirty="0"/>
                <a:t>3</a:t>
              </a:r>
              <a:r>
                <a:rPr lang="ko-KR" altLang="en-US" sz="2400" dirty="0"/>
                <a:t>이 </a:t>
              </a:r>
              <a:r>
                <a:rPr lang="en-US" altLang="ko-KR" sz="2400" dirty="0"/>
                <a:t>0</a:t>
              </a:r>
              <a:r>
                <a:rPr lang="ko-KR" altLang="en-US" sz="2400" dirty="0"/>
                <a:t>이므로 </a:t>
              </a:r>
              <a:r>
                <a:rPr lang="en-US" altLang="ko-KR" sz="2400" dirty="0"/>
                <a:t>(0, 0, a</a:t>
              </a:r>
              <a:r>
                <a:rPr lang="en-US" altLang="ko-KR" sz="2400" baseline="-25000" dirty="0"/>
                <a:t>1</a:t>
              </a:r>
              <a:r>
                <a:rPr lang="en-US" altLang="ko-KR" sz="2400" dirty="0"/>
                <a:t>b</a:t>
              </a:r>
              <a:r>
                <a:rPr lang="en-US" altLang="ko-KR" sz="2400" baseline="-25000" dirty="0"/>
                <a:t>2</a:t>
              </a:r>
              <a:r>
                <a:rPr lang="en-US" altLang="ko-KR" sz="2400" dirty="0"/>
                <a:t>-a</a:t>
              </a:r>
              <a:r>
                <a:rPr lang="en-US" altLang="ko-KR" sz="2400" baseline="-25000" dirty="0"/>
                <a:t>2</a:t>
              </a:r>
              <a:r>
                <a:rPr lang="en-US" altLang="ko-KR" sz="2400" dirty="0"/>
                <a:t>b</a:t>
              </a:r>
              <a:r>
                <a:rPr lang="en-US" altLang="ko-KR" sz="2400" baseline="-25000" dirty="0"/>
                <a:t>1</a:t>
              </a:r>
              <a:r>
                <a:rPr lang="en-US" altLang="ko-KR" sz="2400" dirty="0"/>
                <a:t>)</a:t>
              </a:r>
            </a:p>
            <a:p>
              <a:pPr lvl="1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AB x BC = (0, 0,</a:t>
              </a:r>
              <a:r>
                <a:rPr lang="ko-KR" altLang="en-US" dirty="0"/>
                <a:t> </a:t>
              </a:r>
              <a:r>
                <a:rPr lang="en-US" altLang="ko-KR" dirty="0"/>
                <a:t>5*(-5)-(-5)*(-2)) = (0, 0,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-35</a:t>
              </a:r>
              <a:r>
                <a:rPr lang="en-US" altLang="ko-KR" dirty="0"/>
                <a:t>)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400" dirty="0"/>
                <a:t>- </a:t>
              </a:r>
              <a:r>
                <a:rPr lang="ko-KR" altLang="en-US" sz="2400" dirty="0"/>
                <a:t>시계 방향의 경우 외적의 결과가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</a:rPr>
                <a:t>음수</a:t>
              </a:r>
              <a:endParaRPr lang="en-US" altLang="ko-KR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27F2A5F-0259-4F63-2558-24A058A25397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2244698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2CC77B8-4101-E6CA-C9B2-90BBA85FB4F0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2861500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9B7D9AE-0951-E4AA-CADD-C53EB6A673E1}"/>
                </a:ext>
              </a:extLst>
            </p:cNvPr>
            <p:cNvCxnSpPr>
              <a:cxnSpLocks/>
            </p:cNvCxnSpPr>
            <p:nvPr/>
          </p:nvCxnSpPr>
          <p:spPr>
            <a:xfrm>
              <a:off x="4035886" y="3789879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E5A18F2-4F86-ED5C-9237-F2C408159EA9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40" y="3812434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130CA5-9849-0878-14E0-9652743431E4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4994464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DD260DF-F4C5-5F43-5A5F-6797E50570D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750" y="4994464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6" name="Picture 22">
              <a:extLst>
                <a:ext uri="{FF2B5EF4-FFF2-40B4-BE49-F238E27FC236}">
                  <a16:creationId xmlns:a16="http://schemas.microsoft.com/office/drawing/2014/main" id="{EA634585-B7CD-1F32-C385-4CEF0FEBD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856" y="3753596"/>
              <a:ext cx="4638509" cy="48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731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CCW(Counterclockwise)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8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일직선 </a:t>
            </a:r>
            <a:r>
              <a:rPr lang="en-US" altLang="ko-KR" sz="2400" dirty="0"/>
              <a:t>(collinear)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C003F1-2D04-B536-D916-48E9F8F79E43}"/>
              </a:ext>
            </a:extLst>
          </p:cNvPr>
          <p:cNvGrpSpPr/>
          <p:nvPr/>
        </p:nvGrpSpPr>
        <p:grpSpPr>
          <a:xfrm>
            <a:off x="938183" y="2257927"/>
            <a:ext cx="2430852" cy="2989484"/>
            <a:chOff x="5212515" y="3090797"/>
            <a:chExt cx="2430852" cy="298948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FB1794A-B641-21D5-02F4-B419918F5336}"/>
                </a:ext>
              </a:extLst>
            </p:cNvPr>
            <p:cNvSpPr/>
            <p:nvPr/>
          </p:nvSpPr>
          <p:spPr>
            <a:xfrm>
              <a:off x="5212515" y="5403875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F6D434-518A-76A5-87FE-674EA439D396}"/>
                </a:ext>
              </a:extLst>
            </p:cNvPr>
            <p:cNvSpPr/>
            <p:nvPr/>
          </p:nvSpPr>
          <p:spPr>
            <a:xfrm>
              <a:off x="6088379" y="4245438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39A3EA0-F9AE-EF5C-E208-C896D2DBE29E}"/>
                </a:ext>
              </a:extLst>
            </p:cNvPr>
            <p:cNvSpPr/>
            <p:nvPr/>
          </p:nvSpPr>
          <p:spPr>
            <a:xfrm>
              <a:off x="6966961" y="3090797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282B9CA-1C45-2B44-EB14-9EA79ECF0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317" y="4856790"/>
              <a:ext cx="513217" cy="58636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F56F47-C221-0EF2-5110-065B9EA5A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0248" y="3746278"/>
              <a:ext cx="513217" cy="58636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CBF71B-7095-2293-004F-DA7A856A3B5C}"/>
              </a:ext>
            </a:extLst>
          </p:cNvPr>
          <p:cNvGrpSpPr/>
          <p:nvPr/>
        </p:nvGrpSpPr>
        <p:grpSpPr>
          <a:xfrm>
            <a:off x="3664495" y="1688204"/>
            <a:ext cx="8203112" cy="4850482"/>
            <a:chOff x="3664495" y="1688204"/>
            <a:chExt cx="8203112" cy="4850482"/>
          </a:xfrm>
        </p:grpSpPr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7FE7B5B4-65B1-6E5B-96EF-E0406D2E66B2}"/>
                </a:ext>
              </a:extLst>
            </p:cNvPr>
            <p:cNvSpPr txBox="1">
              <a:spLocks/>
            </p:cNvSpPr>
            <p:nvPr/>
          </p:nvSpPr>
          <p:spPr>
            <a:xfrm>
              <a:off x="3664495" y="1688204"/>
              <a:ext cx="8203112" cy="48504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Char char="-"/>
              </a:pPr>
              <a:r>
                <a:rPr lang="en-US" altLang="ko-KR" sz="2400" dirty="0"/>
                <a:t>2</a:t>
              </a:r>
              <a:r>
                <a:rPr lang="ko-KR" altLang="en-US" sz="2400" dirty="0"/>
                <a:t>차원 상의 점이므로 </a:t>
              </a:r>
              <a:r>
                <a:rPr lang="en-US" altLang="ko-KR" sz="2400" dirty="0"/>
                <a:t>z</a:t>
              </a:r>
              <a:r>
                <a:rPr lang="ko-KR" altLang="en-US" sz="2400" dirty="0"/>
                <a:t>값을 </a:t>
              </a:r>
              <a:r>
                <a:rPr lang="en-US" altLang="ko-KR" sz="2400" dirty="0"/>
                <a:t>0</a:t>
              </a:r>
              <a:r>
                <a:rPr lang="ko-KR" altLang="en-US" sz="2400" dirty="0"/>
                <a:t>으로 두고 계산</a:t>
              </a:r>
              <a:endParaRPr lang="en-US" altLang="ko-KR" sz="2400" dirty="0"/>
            </a:p>
            <a:p>
              <a:pPr lvl="1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AB = (5-0, 10-0, 0-0) = (5, 10, 0)</a:t>
              </a:r>
            </a:p>
            <a:p>
              <a:pPr lvl="1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BC</a:t>
              </a:r>
              <a:r>
                <a:rPr lang="ko-KR" altLang="en-US" dirty="0"/>
                <a:t> </a:t>
              </a:r>
              <a:r>
                <a:rPr lang="en-US" altLang="ko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(10-5, 20-10, 0-0) = (5, 10, 0)</a:t>
              </a:r>
            </a:p>
            <a:p>
              <a:pPr marL="457200" lvl="1" indent="0">
                <a:buNone/>
              </a:pPr>
              <a:endParaRPr lang="en-US" altLang="ko-KR" dirty="0"/>
            </a:p>
            <a:p>
              <a:pPr>
                <a:lnSpc>
                  <a:spcPct val="100000"/>
                </a:lnSpc>
                <a:buFontTx/>
                <a:buChar char="-"/>
              </a:pPr>
              <a:r>
                <a:rPr lang="en-US" altLang="ko-KR" sz="2400" dirty="0"/>
                <a:t>AB</a:t>
              </a:r>
              <a:r>
                <a:rPr lang="ko-KR" altLang="en-US" sz="2400" dirty="0"/>
                <a:t>와 </a:t>
              </a:r>
              <a:r>
                <a:rPr lang="en-US" altLang="ko-KR" sz="2400" dirty="0"/>
                <a:t>BC</a:t>
              </a:r>
              <a:r>
                <a:rPr lang="ko-KR" altLang="en-US" sz="2400" dirty="0"/>
                <a:t>의 외적 계산 </a:t>
              </a:r>
              <a:r>
                <a:rPr lang="en-US" altLang="ko-KR" sz="2400" dirty="0"/>
                <a:t>: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400" dirty="0"/>
                <a:t>    - </a:t>
              </a:r>
              <a:r>
                <a:rPr lang="ko-KR" altLang="en-US" sz="2400" dirty="0"/>
                <a:t>위 식에서 </a:t>
              </a:r>
              <a:r>
                <a:rPr lang="en-US" altLang="ko-KR" sz="2400" dirty="0"/>
                <a:t>a</a:t>
              </a:r>
              <a:r>
                <a:rPr lang="en-US" altLang="ko-KR" sz="2400" baseline="-25000" dirty="0"/>
                <a:t>3</a:t>
              </a:r>
              <a:r>
                <a:rPr lang="en-US" altLang="ko-KR" sz="2400" dirty="0"/>
                <a:t>, b</a:t>
              </a:r>
              <a:r>
                <a:rPr lang="en-US" altLang="ko-KR" sz="2400" baseline="-25000" dirty="0"/>
                <a:t>3</a:t>
              </a:r>
              <a:r>
                <a:rPr lang="ko-KR" altLang="en-US" sz="2400" dirty="0"/>
                <a:t>이 </a:t>
              </a:r>
              <a:r>
                <a:rPr lang="en-US" altLang="ko-KR" sz="2400" dirty="0"/>
                <a:t>0</a:t>
              </a:r>
              <a:r>
                <a:rPr lang="ko-KR" altLang="en-US" sz="2400" dirty="0"/>
                <a:t>이므로 </a:t>
              </a:r>
              <a:r>
                <a:rPr lang="en-US" altLang="ko-KR" sz="2400" dirty="0"/>
                <a:t>(0, 0, a</a:t>
              </a:r>
              <a:r>
                <a:rPr lang="en-US" altLang="ko-KR" sz="2400" baseline="-25000" dirty="0"/>
                <a:t>1</a:t>
              </a:r>
              <a:r>
                <a:rPr lang="en-US" altLang="ko-KR" sz="2400" dirty="0"/>
                <a:t>b</a:t>
              </a:r>
              <a:r>
                <a:rPr lang="en-US" altLang="ko-KR" sz="2400" baseline="-25000" dirty="0"/>
                <a:t>2</a:t>
              </a:r>
              <a:r>
                <a:rPr lang="en-US" altLang="ko-KR" sz="2400" dirty="0"/>
                <a:t>-a</a:t>
              </a:r>
              <a:r>
                <a:rPr lang="en-US" altLang="ko-KR" sz="2400" baseline="-25000" dirty="0"/>
                <a:t>2</a:t>
              </a:r>
              <a:r>
                <a:rPr lang="en-US" altLang="ko-KR" sz="2400" dirty="0"/>
                <a:t>b</a:t>
              </a:r>
              <a:r>
                <a:rPr lang="en-US" altLang="ko-KR" sz="2400" baseline="-25000" dirty="0"/>
                <a:t>1</a:t>
              </a:r>
              <a:r>
                <a:rPr lang="en-US" altLang="ko-KR" sz="2400" dirty="0"/>
                <a:t>)</a:t>
              </a:r>
            </a:p>
            <a:p>
              <a:pPr lvl="1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AB x BC = (0, 0,</a:t>
              </a:r>
              <a:r>
                <a:rPr lang="ko-KR" altLang="en-US" dirty="0"/>
                <a:t> </a:t>
              </a:r>
              <a:r>
                <a:rPr lang="en-US" altLang="ko-KR" dirty="0"/>
                <a:t>5*10-5*10) = (0, 0,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altLang="ko-KR" dirty="0"/>
                <a:t>)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400" dirty="0"/>
                <a:t>- </a:t>
              </a:r>
              <a:r>
                <a:rPr lang="ko-KR" altLang="en-US" sz="2400" dirty="0"/>
                <a:t>일직선의 경우 외적의 결과가 </a:t>
              </a:r>
              <a:r>
                <a:rPr lang="en-US" altLang="ko-KR" sz="24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D50A280-D591-C7AB-C5A8-BA81EF56C574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2244698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787CA57-A08F-3103-8B3D-39CE02113CF4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2861500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F15E48D-A8B6-CC19-DDE4-EECFD535D046}"/>
                </a:ext>
              </a:extLst>
            </p:cNvPr>
            <p:cNvCxnSpPr>
              <a:cxnSpLocks/>
            </p:cNvCxnSpPr>
            <p:nvPr/>
          </p:nvCxnSpPr>
          <p:spPr>
            <a:xfrm>
              <a:off x="4035886" y="3789879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C14AB91-C06C-D555-3E5B-89EDDD2377C5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40" y="3812434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8F32B62-D267-F8C8-F473-58B267791480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4994464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B390F6-17E1-723C-8026-66D12EC383A9}"/>
                </a:ext>
              </a:extLst>
            </p:cNvPr>
            <p:cNvCxnSpPr>
              <a:cxnSpLocks/>
            </p:cNvCxnSpPr>
            <p:nvPr/>
          </p:nvCxnSpPr>
          <p:spPr>
            <a:xfrm>
              <a:off x="5213750" y="4994464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8" name="Picture 22">
              <a:extLst>
                <a:ext uri="{FF2B5EF4-FFF2-40B4-BE49-F238E27FC236}">
                  <a16:creationId xmlns:a16="http://schemas.microsoft.com/office/drawing/2014/main" id="{33010398-9D2C-DE81-3532-ED7591806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856" y="3753596"/>
              <a:ext cx="4638509" cy="48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073CD5-C705-4E60-D926-8B185E3ADB03}"/>
              </a:ext>
            </a:extLst>
          </p:cNvPr>
          <p:cNvSpPr txBox="1"/>
          <p:nvPr/>
        </p:nvSpPr>
        <p:spPr>
          <a:xfrm>
            <a:off x="511429" y="4242596"/>
            <a:ext cx="1194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(0, 0, 0)</a:t>
            </a:r>
            <a:endParaRPr lang="ko-KR" altLang="en-US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C8FA81-0CA3-1A2C-595A-ABBD1E4F081C}"/>
              </a:ext>
            </a:extLst>
          </p:cNvPr>
          <p:cNvSpPr txBox="1"/>
          <p:nvPr/>
        </p:nvSpPr>
        <p:spPr>
          <a:xfrm>
            <a:off x="958086" y="3220927"/>
            <a:ext cx="1194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(5, 10, 0)</a:t>
            </a:r>
            <a:endParaRPr lang="ko-KR" altLang="en-US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0322A5-C9E2-22EB-4941-F2753B46C348}"/>
              </a:ext>
            </a:extLst>
          </p:cNvPr>
          <p:cNvSpPr txBox="1"/>
          <p:nvPr/>
        </p:nvSpPr>
        <p:spPr>
          <a:xfrm>
            <a:off x="1839817" y="2060932"/>
            <a:ext cx="1194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(10, 20, 0)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5737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CCW(Counterclockwise)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5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반시계 방향 </a:t>
            </a:r>
            <a:r>
              <a:rPr lang="en-US" altLang="ko-KR" sz="2400" dirty="0"/>
              <a:t>(counterclockwise)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3D856E-3C35-0C2D-FBC5-AACE5CB77465}"/>
              </a:ext>
            </a:extLst>
          </p:cNvPr>
          <p:cNvGrpSpPr/>
          <p:nvPr/>
        </p:nvGrpSpPr>
        <p:grpSpPr>
          <a:xfrm>
            <a:off x="946933" y="2341656"/>
            <a:ext cx="2478068" cy="2385006"/>
            <a:chOff x="9073019" y="3548156"/>
            <a:chExt cx="2478068" cy="238500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E31309B-9796-7BB4-C149-3E3D96C4FF7A}"/>
                </a:ext>
              </a:extLst>
            </p:cNvPr>
            <p:cNvSpPr/>
            <p:nvPr/>
          </p:nvSpPr>
          <p:spPr>
            <a:xfrm>
              <a:off x="10398691" y="3548156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E09C848-741C-4713-A378-4B2E6E7D4CE6}"/>
                </a:ext>
              </a:extLst>
            </p:cNvPr>
            <p:cNvSpPr/>
            <p:nvPr/>
          </p:nvSpPr>
          <p:spPr>
            <a:xfrm>
              <a:off x="9073019" y="4580350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CAD8034-3B57-2092-9280-C1E36B605A44}"/>
                </a:ext>
              </a:extLst>
            </p:cNvPr>
            <p:cNvSpPr/>
            <p:nvPr/>
          </p:nvSpPr>
          <p:spPr>
            <a:xfrm>
              <a:off x="10874681" y="5256756"/>
              <a:ext cx="676406" cy="67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6427E6D-68F6-721D-4662-B58BD320745C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9650368" y="4125505"/>
              <a:ext cx="847380" cy="553902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9A8C204-1C0C-C6CA-22DF-E6E439DCC24E}"/>
                </a:ext>
              </a:extLst>
            </p:cNvPr>
            <p:cNvCxnSpPr>
              <a:cxnSpLocks/>
              <a:stCxn id="6" idx="5"/>
              <a:endCxn id="7" idx="2"/>
            </p:cNvCxnSpPr>
            <p:nvPr/>
          </p:nvCxnSpPr>
          <p:spPr>
            <a:xfrm>
              <a:off x="9650368" y="5157699"/>
              <a:ext cx="1224313" cy="43726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964707-39CB-4374-CCB2-176EC48FAD41}"/>
              </a:ext>
            </a:extLst>
          </p:cNvPr>
          <p:cNvGrpSpPr/>
          <p:nvPr/>
        </p:nvGrpSpPr>
        <p:grpSpPr>
          <a:xfrm>
            <a:off x="3664495" y="1688204"/>
            <a:ext cx="8203112" cy="4850482"/>
            <a:chOff x="3664495" y="1688204"/>
            <a:chExt cx="8203112" cy="4850482"/>
          </a:xfrm>
        </p:grpSpPr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09136BAE-162C-EB98-F912-19065C84A074}"/>
                </a:ext>
              </a:extLst>
            </p:cNvPr>
            <p:cNvSpPr txBox="1">
              <a:spLocks/>
            </p:cNvSpPr>
            <p:nvPr/>
          </p:nvSpPr>
          <p:spPr>
            <a:xfrm>
              <a:off x="3664495" y="1688204"/>
              <a:ext cx="8203112" cy="48504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Char char="-"/>
              </a:pPr>
              <a:r>
                <a:rPr lang="en-US" altLang="ko-KR" sz="2400" dirty="0"/>
                <a:t>2</a:t>
              </a:r>
              <a:r>
                <a:rPr lang="ko-KR" altLang="en-US" sz="2400" dirty="0"/>
                <a:t>차원 상의 점이므로 </a:t>
              </a:r>
              <a:r>
                <a:rPr lang="en-US" altLang="ko-KR" sz="2400" dirty="0"/>
                <a:t>z</a:t>
              </a:r>
              <a:r>
                <a:rPr lang="ko-KR" altLang="en-US" sz="2400" dirty="0"/>
                <a:t>값을 </a:t>
              </a:r>
              <a:r>
                <a:rPr lang="en-US" altLang="ko-KR" sz="2400" dirty="0"/>
                <a:t>0</a:t>
              </a:r>
              <a:r>
                <a:rPr lang="ko-KR" altLang="en-US" sz="2400" dirty="0"/>
                <a:t>으로 두고 계산</a:t>
              </a:r>
              <a:endParaRPr lang="en-US" altLang="ko-KR" sz="2400" dirty="0"/>
            </a:p>
            <a:p>
              <a:pPr lvl="1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AB = (0-5, 5-10, 0-0) = (-5, -5, 0)</a:t>
              </a:r>
            </a:p>
            <a:p>
              <a:pPr lvl="1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BC</a:t>
              </a:r>
              <a:r>
                <a:rPr lang="ko-KR" altLang="en-US" dirty="0"/>
                <a:t> </a:t>
              </a:r>
              <a:r>
                <a:rPr lang="en-US" altLang="ko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(10-0, 0-5, 0-0) = (10, -5, 0)</a:t>
              </a:r>
            </a:p>
            <a:p>
              <a:pPr marL="457200" lvl="1" indent="0">
                <a:buNone/>
              </a:pPr>
              <a:endParaRPr lang="en-US" altLang="ko-KR" dirty="0"/>
            </a:p>
            <a:p>
              <a:pPr>
                <a:lnSpc>
                  <a:spcPct val="100000"/>
                </a:lnSpc>
                <a:buFontTx/>
                <a:buChar char="-"/>
              </a:pPr>
              <a:r>
                <a:rPr lang="en-US" altLang="ko-KR" sz="2400" dirty="0"/>
                <a:t>AB</a:t>
              </a:r>
              <a:r>
                <a:rPr lang="ko-KR" altLang="en-US" sz="2400" dirty="0"/>
                <a:t>와 </a:t>
              </a:r>
              <a:r>
                <a:rPr lang="en-US" altLang="ko-KR" sz="2400" dirty="0"/>
                <a:t>BC</a:t>
              </a:r>
              <a:r>
                <a:rPr lang="ko-KR" altLang="en-US" sz="2400" dirty="0"/>
                <a:t>의 외적 계산 </a:t>
              </a:r>
              <a:r>
                <a:rPr lang="en-US" altLang="ko-KR" sz="2400" dirty="0"/>
                <a:t>: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400" dirty="0"/>
                <a:t>    - </a:t>
              </a:r>
              <a:r>
                <a:rPr lang="ko-KR" altLang="en-US" sz="2400" dirty="0"/>
                <a:t>위 식에서 </a:t>
              </a:r>
              <a:r>
                <a:rPr lang="en-US" altLang="ko-KR" sz="2400" dirty="0"/>
                <a:t>a</a:t>
              </a:r>
              <a:r>
                <a:rPr lang="en-US" altLang="ko-KR" sz="2400" baseline="-25000" dirty="0"/>
                <a:t>3</a:t>
              </a:r>
              <a:r>
                <a:rPr lang="en-US" altLang="ko-KR" sz="2400" dirty="0"/>
                <a:t>, b</a:t>
              </a:r>
              <a:r>
                <a:rPr lang="en-US" altLang="ko-KR" sz="2400" baseline="-25000" dirty="0"/>
                <a:t>3</a:t>
              </a:r>
              <a:r>
                <a:rPr lang="ko-KR" altLang="en-US" sz="2400" dirty="0"/>
                <a:t>이 </a:t>
              </a:r>
              <a:r>
                <a:rPr lang="en-US" altLang="ko-KR" sz="2400" dirty="0"/>
                <a:t>0</a:t>
              </a:r>
              <a:r>
                <a:rPr lang="ko-KR" altLang="en-US" sz="2400" dirty="0"/>
                <a:t>이므로 </a:t>
              </a:r>
              <a:r>
                <a:rPr lang="en-US" altLang="ko-KR" sz="2400" dirty="0"/>
                <a:t>(0, 0, a</a:t>
              </a:r>
              <a:r>
                <a:rPr lang="en-US" altLang="ko-KR" sz="2400" baseline="-25000" dirty="0"/>
                <a:t>1</a:t>
              </a:r>
              <a:r>
                <a:rPr lang="en-US" altLang="ko-KR" sz="2400" dirty="0"/>
                <a:t>b</a:t>
              </a:r>
              <a:r>
                <a:rPr lang="en-US" altLang="ko-KR" sz="2400" baseline="-25000" dirty="0"/>
                <a:t>2</a:t>
              </a:r>
              <a:r>
                <a:rPr lang="en-US" altLang="ko-KR" sz="2400" dirty="0"/>
                <a:t>-a</a:t>
              </a:r>
              <a:r>
                <a:rPr lang="en-US" altLang="ko-KR" sz="2400" baseline="-25000" dirty="0"/>
                <a:t>2</a:t>
              </a:r>
              <a:r>
                <a:rPr lang="en-US" altLang="ko-KR" sz="2400" dirty="0"/>
                <a:t>b</a:t>
              </a:r>
              <a:r>
                <a:rPr lang="en-US" altLang="ko-KR" sz="2400" baseline="-25000" dirty="0"/>
                <a:t>1</a:t>
              </a:r>
              <a:r>
                <a:rPr lang="en-US" altLang="ko-KR" sz="2400" dirty="0"/>
                <a:t>)</a:t>
              </a:r>
            </a:p>
            <a:p>
              <a:pPr lvl="1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AB x BC = (0, 0,</a:t>
              </a:r>
              <a:r>
                <a:rPr lang="ko-KR" altLang="en-US" dirty="0"/>
                <a:t> </a:t>
              </a:r>
              <a:r>
                <a:rPr lang="en-US" altLang="ko-KR" dirty="0"/>
                <a:t>(-5)*(-5)-(-5)*10) = (0, 0,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75</a:t>
              </a:r>
              <a:r>
                <a:rPr lang="en-US" altLang="ko-KR" dirty="0"/>
                <a:t>)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2400" dirty="0"/>
                <a:t>- </a:t>
              </a:r>
              <a:r>
                <a:rPr lang="ko-KR" altLang="en-US" sz="2400" dirty="0"/>
                <a:t>반시계 방향의 경우 외적의 결과가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</a:rPr>
                <a:t>양수</a:t>
              </a:r>
              <a:endParaRPr lang="en-US" altLang="ko-KR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A58F3EF-AB1D-7229-E197-712E09F24139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2244698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12478A2-EEF5-3293-389D-866CDB4C0C88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2861500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535EF31-961C-01C8-8BA3-48A195F6681B}"/>
                </a:ext>
              </a:extLst>
            </p:cNvPr>
            <p:cNvCxnSpPr>
              <a:cxnSpLocks/>
            </p:cNvCxnSpPr>
            <p:nvPr/>
          </p:nvCxnSpPr>
          <p:spPr>
            <a:xfrm>
              <a:off x="4035886" y="3789879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44E5166-153F-700B-883E-1F8B6FF0BDFF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40" y="3812434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F810D61-E32C-41A9-EDFC-593AA298ED4B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4994464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E4DA48B-D8B0-8EC5-533E-D621E6A8E013}"/>
                </a:ext>
              </a:extLst>
            </p:cNvPr>
            <p:cNvCxnSpPr>
              <a:cxnSpLocks/>
            </p:cNvCxnSpPr>
            <p:nvPr/>
          </p:nvCxnSpPr>
          <p:spPr>
            <a:xfrm>
              <a:off x="5213750" y="4994464"/>
              <a:ext cx="33528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8" name="Picture 22">
              <a:extLst>
                <a:ext uri="{FF2B5EF4-FFF2-40B4-BE49-F238E27FC236}">
                  <a16:creationId xmlns:a16="http://schemas.microsoft.com/office/drawing/2014/main" id="{4C48156A-0550-F675-230A-A06AEAA4B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856" y="3753596"/>
              <a:ext cx="4638509" cy="48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130E5A-12EC-0878-7A8E-562BA9CA570B}"/>
              </a:ext>
            </a:extLst>
          </p:cNvPr>
          <p:cNvSpPr txBox="1"/>
          <p:nvPr/>
        </p:nvSpPr>
        <p:spPr>
          <a:xfrm>
            <a:off x="1353160" y="2315893"/>
            <a:ext cx="1194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(5, 10, 0)</a:t>
            </a:r>
            <a:endParaRPr lang="ko-KR" altLang="en-US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4AB8F-A1F6-0EB7-59D2-9207AF0A933D}"/>
              </a:ext>
            </a:extLst>
          </p:cNvPr>
          <p:cNvSpPr txBox="1"/>
          <p:nvPr/>
        </p:nvSpPr>
        <p:spPr>
          <a:xfrm>
            <a:off x="565503" y="4121415"/>
            <a:ext cx="1194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(0, 5, 0)</a:t>
            </a:r>
            <a:endParaRPr lang="ko-KR" altLang="en-US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1ABB-A889-F4D6-06F1-C5A24CD06B5E}"/>
              </a:ext>
            </a:extLst>
          </p:cNvPr>
          <p:cNvSpPr txBox="1"/>
          <p:nvPr/>
        </p:nvSpPr>
        <p:spPr>
          <a:xfrm>
            <a:off x="2420997" y="4752481"/>
            <a:ext cx="1194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(10, 0, 0)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60652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CCW(Counterclockwise) algorithm code</a:t>
            </a:r>
            <a:endParaRPr lang="ko-KR" altLang="en-US" sz="3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C7FDA3-3586-E1D4-979F-C131B592FB71}"/>
              </a:ext>
            </a:extLst>
          </p:cNvPr>
          <p:cNvSpPr txBox="1"/>
          <p:nvPr/>
        </p:nvSpPr>
        <p:spPr>
          <a:xfrm>
            <a:off x="369721" y="1159465"/>
            <a:ext cx="5832596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CCW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C9F58-790E-079B-7B6D-A6230F7B9100}"/>
              </a:ext>
            </a:extLst>
          </p:cNvPr>
          <p:cNvSpPr txBox="1"/>
          <p:nvPr/>
        </p:nvSpPr>
        <p:spPr>
          <a:xfrm>
            <a:off x="6292673" y="2529976"/>
            <a:ext cx="5748015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CCW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"counterclockwise"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"clockwise"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"collinear"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5E2FF-2285-829B-B13D-8F95EC62DF25}"/>
              </a:ext>
            </a:extLst>
          </p:cNvPr>
          <p:cNvSpPr txBox="1"/>
          <p:nvPr/>
        </p:nvSpPr>
        <p:spPr>
          <a:xfrm>
            <a:off x="9840687" y="6533107"/>
            <a:ext cx="2481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https://snowfleur.tistory.com/98</a:t>
            </a:r>
          </a:p>
        </p:txBody>
      </p:sp>
    </p:spTree>
    <p:extLst>
      <p:ext uri="{BB962C8B-B14F-4D97-AF65-F5344CB8AC3E}">
        <p14:creationId xmlns:p14="http://schemas.microsoft.com/office/powerpoint/2010/main" val="188255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4345-E083-049C-C5E2-86C5EC0F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19314"/>
            <a:ext cx="11527972" cy="723446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Convex Hull algorithm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A099-0505-54CB-7A35-283FFDA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271452"/>
            <a:ext cx="11527971" cy="19101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Convex</a:t>
            </a:r>
            <a:r>
              <a:rPr lang="ko-KR" altLang="en-US" sz="2400" dirty="0"/>
              <a:t> </a:t>
            </a:r>
            <a:r>
              <a:rPr lang="en-US" altLang="ko-KR" sz="2400" dirty="0"/>
              <a:t>hull :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차원 평면 상에 여러 점이 있을 때</a:t>
            </a:r>
            <a:endParaRPr lang="en-US" altLang="ko-KR" sz="2400" dirty="0"/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dirty="0"/>
              <a:t>그 점 중 일부를 이용해 볼록한 다각형을 만들되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dirty="0"/>
              <a:t>다각형 내부에 모든 점을 포함시키는 경우</a:t>
            </a:r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98B4E0-9817-38F8-3FD6-39157D2C86C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749675" y="3722406"/>
            <a:ext cx="1755818" cy="1292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D424584-8064-44E1-B4BE-EF51DE1B9C09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574147" y="3754944"/>
            <a:ext cx="1096974" cy="9182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4D7DCB-36DA-78B8-F42E-D31E97EBA612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584047" y="3884160"/>
            <a:ext cx="896949" cy="9541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44CBD3-C51D-EB28-B35B-2E854A949B5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41707" y="5820123"/>
            <a:ext cx="1886331" cy="238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8301F3D-B142-E363-A736-B0B5D929BD8B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>
            <a:off x="2541609" y="4751714"/>
            <a:ext cx="1208066" cy="1306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355593-4B3D-6A0D-4D77-245D8ACA367C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5806592" y="4903379"/>
            <a:ext cx="674404" cy="8842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F5471D-61B6-D963-793A-9B2925E1D1D4}"/>
              </a:ext>
            </a:extLst>
          </p:cNvPr>
          <p:cNvGrpSpPr/>
          <p:nvPr/>
        </p:nvGrpSpPr>
        <p:grpSpPr>
          <a:xfrm>
            <a:off x="2495593" y="3676390"/>
            <a:ext cx="4063957" cy="2427874"/>
            <a:chOff x="2809918" y="3630374"/>
            <a:chExt cx="4063957" cy="242787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FD2D5B5-F74D-DCB7-2952-436B8194E5D8}"/>
                </a:ext>
              </a:extLst>
            </p:cNvPr>
            <p:cNvSpPr/>
            <p:nvPr/>
          </p:nvSpPr>
          <p:spPr>
            <a:xfrm>
              <a:off x="2809918" y="4613666"/>
              <a:ext cx="92032" cy="92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F64A007-8AC2-1544-00CA-35D14D82A4DF}"/>
                </a:ext>
              </a:extLst>
            </p:cNvPr>
            <p:cNvSpPr/>
            <p:nvPr/>
          </p:nvSpPr>
          <p:spPr>
            <a:xfrm>
              <a:off x="3971968" y="3630374"/>
              <a:ext cx="92032" cy="92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6AD168A-486B-DDBC-F909-BF97786B267A}"/>
                </a:ext>
              </a:extLst>
            </p:cNvPr>
            <p:cNvSpPr/>
            <p:nvPr/>
          </p:nvSpPr>
          <p:spPr>
            <a:xfrm>
              <a:off x="4064000" y="5966216"/>
              <a:ext cx="92032" cy="92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1B609C0-1844-AC64-4ADD-78A9C6A6DB02}"/>
                </a:ext>
              </a:extLst>
            </p:cNvPr>
            <p:cNvSpPr/>
            <p:nvPr/>
          </p:nvSpPr>
          <p:spPr>
            <a:xfrm>
              <a:off x="6042363" y="5728091"/>
              <a:ext cx="92032" cy="92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289E0D2-BECA-4629-0593-62DBB4F5D90F}"/>
                </a:ext>
              </a:extLst>
            </p:cNvPr>
            <p:cNvSpPr/>
            <p:nvPr/>
          </p:nvSpPr>
          <p:spPr>
            <a:xfrm>
              <a:off x="4064000" y="4870841"/>
              <a:ext cx="92032" cy="92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7255E69-C603-2928-8E9E-F912D6697009}"/>
                </a:ext>
              </a:extLst>
            </p:cNvPr>
            <p:cNvSpPr/>
            <p:nvPr/>
          </p:nvSpPr>
          <p:spPr>
            <a:xfrm>
              <a:off x="5819818" y="3759590"/>
              <a:ext cx="92032" cy="92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1F9D27-E2FA-0887-59CF-7AC0001CF165}"/>
                </a:ext>
              </a:extLst>
            </p:cNvPr>
            <p:cNvSpPr/>
            <p:nvPr/>
          </p:nvSpPr>
          <p:spPr>
            <a:xfrm>
              <a:off x="6781843" y="4778809"/>
              <a:ext cx="92032" cy="92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1A1F0A1-1C1A-EF25-1921-A2C400E0CE3B}"/>
                </a:ext>
              </a:extLst>
            </p:cNvPr>
            <p:cNvSpPr/>
            <p:nvPr/>
          </p:nvSpPr>
          <p:spPr>
            <a:xfrm>
              <a:off x="4685071" y="4292207"/>
              <a:ext cx="92032" cy="92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7FCED04-C272-517B-1879-E1B4D99AD777}"/>
                </a:ext>
              </a:extLst>
            </p:cNvPr>
            <p:cNvSpPr/>
            <p:nvPr/>
          </p:nvSpPr>
          <p:spPr>
            <a:xfrm>
              <a:off x="5318082" y="4824825"/>
              <a:ext cx="92032" cy="92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5531B1B-4EEC-97B0-051A-00762B814C51}"/>
              </a:ext>
            </a:extLst>
          </p:cNvPr>
          <p:cNvCxnSpPr>
            <a:cxnSpLocks/>
          </p:cNvCxnSpPr>
          <p:nvPr/>
        </p:nvCxnSpPr>
        <p:spPr>
          <a:xfrm flipH="1">
            <a:off x="6237739" y="3954097"/>
            <a:ext cx="551590" cy="41645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EB747A5-36DA-6567-4A22-16380378923E}"/>
              </a:ext>
            </a:extLst>
          </p:cNvPr>
          <p:cNvSpPr txBox="1">
            <a:spLocks/>
          </p:cNvSpPr>
          <p:nvPr/>
        </p:nvSpPr>
        <p:spPr>
          <a:xfrm>
            <a:off x="6789329" y="3518642"/>
            <a:ext cx="1866993" cy="73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볼록 껍질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4568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2953</Words>
  <Application>Microsoft Office PowerPoint</Application>
  <PresentationFormat>와이드스크린</PresentationFormat>
  <Paragraphs>436</Paragraphs>
  <Slides>31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함초롬바탕</vt:lpstr>
      <vt:lpstr>Arial</vt:lpstr>
      <vt:lpstr>Consolas</vt:lpstr>
      <vt:lpstr>Office 테마</vt:lpstr>
      <vt:lpstr>2023-여름방학 스터디 4일차</vt:lpstr>
      <vt:lpstr>CCW(Counterclockwise) algorithm</vt:lpstr>
      <vt:lpstr>CCW(Counterclockwise) algorithm</vt:lpstr>
      <vt:lpstr>CCW(Counterclockwise) algorithm</vt:lpstr>
      <vt:lpstr>CCW(Counterclockwise) algorithm</vt:lpstr>
      <vt:lpstr>CCW(Counterclockwise) algorithm</vt:lpstr>
      <vt:lpstr>CCW(Counterclockwise) algorithm</vt:lpstr>
      <vt:lpstr>CCW(Counterclockwise) algorithm code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</vt:lpstr>
      <vt:lpstr>Convex Hull algorithm code</vt:lpstr>
      <vt:lpstr>Rotating Calipers algorithm</vt:lpstr>
      <vt:lpstr>Rotating Calipers algorithm</vt:lpstr>
      <vt:lpstr>Rotating Calipers algorithm</vt:lpstr>
      <vt:lpstr>Rotating Calipers algorithm</vt:lpstr>
      <vt:lpstr>Rotating Calipers algorithm</vt:lpstr>
      <vt:lpstr>Rotating Calipers algorithm</vt:lpstr>
      <vt:lpstr>Rotating Calipers algorithm</vt:lpstr>
      <vt:lpstr>Rotating Calipers algorithm</vt:lpstr>
      <vt:lpstr>Rotating Calipers algorithm 응용</vt:lpstr>
      <vt:lpstr>Rotating Calipers algorithm code</vt:lpstr>
      <vt:lpstr>Boj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2023-여름방학 스터디 4주차</dc:title>
  <dc:creator>이유진</dc:creator>
  <cp:lastModifiedBy>이유진</cp:lastModifiedBy>
  <cp:revision>38</cp:revision>
  <dcterms:created xsi:type="dcterms:W3CDTF">2023-08-16T02:46:33Z</dcterms:created>
  <dcterms:modified xsi:type="dcterms:W3CDTF">2023-08-16T14:28:23Z</dcterms:modified>
</cp:coreProperties>
</file>