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Slab"/>
      <p:regular r:id="rId21"/>
      <p:bold r:id="rId22"/>
    </p:embeddedFont>
    <p:embeddedFont>
      <p:font typeface="Roboto"/>
      <p:regular r:id="rId23"/>
      <p:bold r:id="rId24"/>
      <p:italic r:id="rId25"/>
      <p:boldItalic r:id="rId26"/>
    </p:embeddedFont>
    <p:embeddedFont>
      <p:font typeface="Lobster"/>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Slab-bold.fntdata"/><Relationship Id="rId21" Type="http://schemas.openxmlformats.org/officeDocument/2006/relationships/font" Target="fonts/RobotoSlab-regular.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7" Type="http://schemas.openxmlformats.org/officeDocument/2006/relationships/font" Target="fonts/Lobster-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3de0e023eb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3de0e023eb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3de0e023eb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3de0e023eb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3de0e023eb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3de0e023eb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3de0e023eb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3de0e023eb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3de0e023eb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3de0e023eb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3df092f59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3df092f59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3de0e023eb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3de0e023eb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3de0e023eb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3de0e023eb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3df092f5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3df092f5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3de0e023eb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3de0e023eb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3de0e023eb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3de0e023eb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3de0e023eb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3de0e023eb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3de0e023eb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3de0e023eb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3de0e023eb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3de0e023eb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0" y="760300"/>
            <a:ext cx="6496800" cy="124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600">
                <a:latin typeface="Verdana"/>
                <a:ea typeface="Verdana"/>
                <a:cs typeface="Verdana"/>
                <a:sym typeface="Verdana"/>
              </a:rPr>
              <a:t>Go-to</a:t>
            </a:r>
            <a:r>
              <a:rPr b="1" lang="en" sz="3600">
                <a:latin typeface="Verdana"/>
                <a:ea typeface="Verdana"/>
                <a:cs typeface="Verdana"/>
                <a:sym typeface="Verdana"/>
              </a:rPr>
              <a:t>-Market insight for Cab Investment firm</a:t>
            </a:r>
            <a:endParaRPr b="1" sz="3600">
              <a:latin typeface="Verdana"/>
              <a:ea typeface="Verdana"/>
              <a:cs typeface="Verdana"/>
              <a:sym typeface="Verdana"/>
            </a:endParaRPr>
          </a:p>
        </p:txBody>
      </p:sp>
      <p:sp>
        <p:nvSpPr>
          <p:cNvPr id="64" name="Google Shape;64;p13"/>
          <p:cNvSpPr txBox="1"/>
          <p:nvPr>
            <p:ph idx="1" type="subTitle"/>
          </p:nvPr>
        </p:nvSpPr>
        <p:spPr>
          <a:xfrm>
            <a:off x="1680300" y="3136025"/>
            <a:ext cx="5783400" cy="12435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lang="en" sz="2700">
                <a:latin typeface="Comic Sans MS"/>
                <a:ea typeface="Comic Sans MS"/>
                <a:cs typeface="Comic Sans MS"/>
                <a:sym typeface="Comic Sans MS"/>
              </a:rPr>
              <a:t>Virtual Internship</a:t>
            </a:r>
            <a:endParaRPr sz="2700">
              <a:latin typeface="Comic Sans MS"/>
              <a:ea typeface="Comic Sans MS"/>
              <a:cs typeface="Comic Sans MS"/>
              <a:sym typeface="Comic Sans MS"/>
            </a:endParaRPr>
          </a:p>
          <a:p>
            <a:pPr indent="0" lvl="0" marL="0" rtl="0" algn="ctr">
              <a:lnSpc>
                <a:spcPct val="80000"/>
              </a:lnSpc>
              <a:spcBef>
                <a:spcPts val="0"/>
              </a:spcBef>
              <a:spcAft>
                <a:spcPts val="0"/>
              </a:spcAft>
              <a:buNone/>
            </a:pPr>
            <a:r>
              <a:rPr lang="en" sz="2700">
                <a:latin typeface="Comic Sans MS"/>
                <a:ea typeface="Comic Sans MS"/>
                <a:cs typeface="Comic Sans MS"/>
                <a:sym typeface="Comic Sans MS"/>
              </a:rPr>
              <a:t>LISUM11</a:t>
            </a:r>
            <a:endParaRPr sz="2700">
              <a:latin typeface="Comic Sans MS"/>
              <a:ea typeface="Comic Sans MS"/>
              <a:cs typeface="Comic Sans MS"/>
              <a:sym typeface="Comic Sans MS"/>
            </a:endParaRPr>
          </a:p>
          <a:p>
            <a:pPr indent="0" lvl="0" marL="0" rtl="0" algn="ctr">
              <a:lnSpc>
                <a:spcPct val="80000"/>
              </a:lnSpc>
              <a:spcBef>
                <a:spcPts val="0"/>
              </a:spcBef>
              <a:spcAft>
                <a:spcPts val="0"/>
              </a:spcAft>
              <a:buNone/>
            </a:pPr>
            <a:r>
              <a:rPr lang="en" sz="2700">
                <a:latin typeface="Comic Sans MS"/>
                <a:ea typeface="Comic Sans MS"/>
                <a:cs typeface="Comic Sans MS"/>
                <a:sym typeface="Comic Sans MS"/>
              </a:rPr>
              <a:t>( 1st July - 30th Sept )</a:t>
            </a:r>
            <a:endParaRPr sz="2700">
              <a:latin typeface="Comic Sans MS"/>
              <a:ea typeface="Comic Sans MS"/>
              <a:cs typeface="Comic Sans MS"/>
              <a:sym typeface="Comic Sans MS"/>
            </a:endParaRPr>
          </a:p>
        </p:txBody>
      </p:sp>
      <p:pic>
        <p:nvPicPr>
          <p:cNvPr id="65" name="Google Shape;65;p13"/>
          <p:cNvPicPr preferRelativeResize="0"/>
          <p:nvPr/>
        </p:nvPicPr>
        <p:blipFill rotWithShape="1">
          <a:blip r:embed="rId3">
            <a:alphaModFix/>
          </a:blip>
          <a:srcRect b="0" l="0" r="0" t="0"/>
          <a:stretch/>
        </p:blipFill>
        <p:spPr>
          <a:xfrm>
            <a:off x="45625" y="-683200"/>
            <a:ext cx="2325475" cy="20745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solidFill>
                  <a:schemeClr val="accent5"/>
                </a:solidFill>
              </a:rPr>
              <a:t>Margin for New York City:</a:t>
            </a:r>
            <a:endParaRPr b="1">
              <a:solidFill>
                <a:schemeClr val="accent5"/>
              </a:solidFill>
            </a:endParaRPr>
          </a:p>
        </p:txBody>
      </p:sp>
      <p:sp>
        <p:nvSpPr>
          <p:cNvPr id="138" name="Google Shape;138;p22"/>
          <p:cNvSpPr txBox="1"/>
          <p:nvPr>
            <p:ph idx="1" type="body"/>
          </p:nvPr>
        </p:nvSpPr>
        <p:spPr>
          <a:xfrm>
            <a:off x="387900" y="4174300"/>
            <a:ext cx="8368200" cy="92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300" u="sng"/>
              <a:t>Observation:</a:t>
            </a:r>
            <a:endParaRPr b="1" sz="1300" u="sng"/>
          </a:p>
          <a:p>
            <a:pPr indent="0" lvl="0" marL="0" rtl="0" algn="l">
              <a:spcBef>
                <a:spcPts val="1200"/>
              </a:spcBef>
              <a:spcAft>
                <a:spcPts val="1200"/>
              </a:spcAft>
              <a:buNone/>
            </a:pPr>
            <a:r>
              <a:rPr lang="en" sz="1200"/>
              <a:t>Yellow cab has most users/transactions in the New York City but from the above graph, we can see that the margin for Yellow cab decreases with the increase in number of transaction. </a:t>
            </a:r>
            <a:r>
              <a:rPr lang="en" sz="1100"/>
              <a:t> </a:t>
            </a:r>
            <a:endParaRPr sz="1100"/>
          </a:p>
        </p:txBody>
      </p:sp>
      <p:pic>
        <p:nvPicPr>
          <p:cNvPr id="139" name="Google Shape;139;p22"/>
          <p:cNvPicPr preferRelativeResize="0"/>
          <p:nvPr/>
        </p:nvPicPr>
        <p:blipFill rotWithShape="1">
          <a:blip r:embed="rId3">
            <a:alphaModFix/>
          </a:blip>
          <a:srcRect b="0" l="0" r="0" t="1835"/>
          <a:stretch/>
        </p:blipFill>
        <p:spPr>
          <a:xfrm>
            <a:off x="201525" y="1489825"/>
            <a:ext cx="4222274" cy="2540525"/>
          </a:xfrm>
          <a:prstGeom prst="rect">
            <a:avLst/>
          </a:prstGeom>
          <a:noFill/>
          <a:ln>
            <a:noFill/>
          </a:ln>
        </p:spPr>
      </p:pic>
      <p:pic>
        <p:nvPicPr>
          <p:cNvPr id="140" name="Google Shape;140;p22"/>
          <p:cNvPicPr preferRelativeResize="0"/>
          <p:nvPr/>
        </p:nvPicPr>
        <p:blipFill rotWithShape="1">
          <a:blip r:embed="rId4">
            <a:alphaModFix/>
          </a:blip>
          <a:srcRect b="0" l="0" r="2095" t="2343"/>
          <a:stretch/>
        </p:blipFill>
        <p:spPr>
          <a:xfrm>
            <a:off x="4663700" y="1494525"/>
            <a:ext cx="4299050" cy="2540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solidFill>
                  <a:schemeClr val="accent5"/>
                </a:solidFill>
              </a:rPr>
              <a:t>Price vs distance travelled analysis:</a:t>
            </a:r>
            <a:endParaRPr b="1">
              <a:solidFill>
                <a:schemeClr val="accent5"/>
              </a:solidFill>
            </a:endParaRPr>
          </a:p>
        </p:txBody>
      </p:sp>
      <p:sp>
        <p:nvSpPr>
          <p:cNvPr id="146" name="Google Shape;146;p23"/>
          <p:cNvSpPr txBox="1"/>
          <p:nvPr>
            <p:ph idx="1" type="body"/>
          </p:nvPr>
        </p:nvSpPr>
        <p:spPr>
          <a:xfrm>
            <a:off x="387900" y="4155100"/>
            <a:ext cx="8368200" cy="89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u="sng">
                <a:latin typeface="Verdana"/>
                <a:ea typeface="Verdana"/>
                <a:cs typeface="Verdana"/>
                <a:sym typeface="Verdana"/>
              </a:rPr>
              <a:t>Observation:</a:t>
            </a:r>
            <a:endParaRPr b="1" sz="1100" u="sng">
              <a:latin typeface="Verdana"/>
              <a:ea typeface="Verdana"/>
              <a:cs typeface="Verdana"/>
              <a:sym typeface="Verdana"/>
            </a:endParaRPr>
          </a:p>
          <a:p>
            <a:pPr indent="0" lvl="0" marL="0" rtl="0" algn="l">
              <a:spcBef>
                <a:spcPts val="1200"/>
              </a:spcBef>
              <a:spcAft>
                <a:spcPts val="0"/>
              </a:spcAft>
              <a:buNone/>
            </a:pPr>
            <a:r>
              <a:rPr lang="en" sz="1100">
                <a:latin typeface="Verdana"/>
                <a:ea typeface="Verdana"/>
                <a:cs typeface="Verdana"/>
                <a:sym typeface="Verdana"/>
              </a:rPr>
              <a:t>We can observe that for both the cab companies prices increases with the increase in distance. That is, there is a </a:t>
            </a:r>
            <a:r>
              <a:rPr lang="en" sz="1100">
                <a:solidFill>
                  <a:srgbClr val="000000"/>
                </a:solidFill>
                <a:highlight>
                  <a:srgbClr val="E06666"/>
                </a:highlight>
                <a:latin typeface="Verdana"/>
                <a:ea typeface="Verdana"/>
                <a:cs typeface="Verdana"/>
                <a:sym typeface="Verdana"/>
              </a:rPr>
              <a:t>positive correlation for both the cab companies</a:t>
            </a:r>
            <a:r>
              <a:rPr lang="en" sz="1100">
                <a:latin typeface="Verdana"/>
                <a:ea typeface="Verdana"/>
                <a:cs typeface="Verdana"/>
                <a:sym typeface="Verdana"/>
              </a:rPr>
              <a:t>. </a:t>
            </a:r>
            <a:r>
              <a:rPr lang="en" sz="1100">
                <a:solidFill>
                  <a:srgbClr val="000000"/>
                </a:solidFill>
                <a:highlight>
                  <a:schemeClr val="accent6"/>
                </a:highlight>
                <a:latin typeface="Verdana"/>
                <a:ea typeface="Verdana"/>
                <a:cs typeface="Verdana"/>
                <a:sym typeface="Verdana"/>
              </a:rPr>
              <a:t>Yellow Cab</a:t>
            </a:r>
            <a:r>
              <a:rPr lang="en" sz="1100">
                <a:latin typeface="Verdana"/>
                <a:ea typeface="Verdana"/>
                <a:cs typeface="Verdana"/>
                <a:sym typeface="Verdana"/>
              </a:rPr>
              <a:t> charges more in comparison to Pink Cab.</a:t>
            </a:r>
            <a:endParaRPr b="1" sz="1100" u="sng">
              <a:latin typeface="Verdana"/>
              <a:ea typeface="Verdana"/>
              <a:cs typeface="Verdana"/>
              <a:sym typeface="Verdana"/>
            </a:endParaRPr>
          </a:p>
          <a:p>
            <a:pPr indent="0" lvl="0" marL="0" rtl="0" algn="l">
              <a:spcBef>
                <a:spcPts val="1200"/>
              </a:spcBef>
              <a:spcAft>
                <a:spcPts val="0"/>
              </a:spcAft>
              <a:buNone/>
            </a:pPr>
            <a:r>
              <a:t/>
            </a:r>
            <a:endParaRPr b="1" sz="1100" u="sng">
              <a:latin typeface="Verdana"/>
              <a:ea typeface="Verdana"/>
              <a:cs typeface="Verdana"/>
              <a:sym typeface="Verdana"/>
            </a:endParaRPr>
          </a:p>
          <a:p>
            <a:pPr indent="0" lvl="0" marL="0" rtl="0" algn="l">
              <a:spcBef>
                <a:spcPts val="1200"/>
              </a:spcBef>
              <a:spcAft>
                <a:spcPts val="1200"/>
              </a:spcAft>
              <a:buNone/>
            </a:pPr>
            <a:r>
              <a:t/>
            </a:r>
            <a:endParaRPr sz="1100">
              <a:latin typeface="Verdana"/>
              <a:ea typeface="Verdana"/>
              <a:cs typeface="Verdana"/>
              <a:sym typeface="Verdana"/>
            </a:endParaRPr>
          </a:p>
        </p:txBody>
      </p:sp>
      <p:pic>
        <p:nvPicPr>
          <p:cNvPr id="147" name="Google Shape;147;p23"/>
          <p:cNvPicPr preferRelativeResize="0"/>
          <p:nvPr/>
        </p:nvPicPr>
        <p:blipFill>
          <a:blip r:embed="rId3">
            <a:alphaModFix/>
          </a:blip>
          <a:stretch>
            <a:fillRect/>
          </a:stretch>
        </p:blipFill>
        <p:spPr>
          <a:xfrm>
            <a:off x="478650" y="1334900"/>
            <a:ext cx="3839575" cy="2772787"/>
          </a:xfrm>
          <a:prstGeom prst="rect">
            <a:avLst/>
          </a:prstGeom>
          <a:noFill/>
          <a:ln>
            <a:noFill/>
          </a:ln>
        </p:spPr>
      </p:pic>
      <p:pic>
        <p:nvPicPr>
          <p:cNvPr id="148" name="Google Shape;148;p23"/>
          <p:cNvPicPr preferRelativeResize="0"/>
          <p:nvPr/>
        </p:nvPicPr>
        <p:blipFill>
          <a:blip r:embed="rId4">
            <a:alphaModFix/>
          </a:blip>
          <a:stretch>
            <a:fillRect/>
          </a:stretch>
        </p:blipFill>
        <p:spPr>
          <a:xfrm>
            <a:off x="4725525" y="1334899"/>
            <a:ext cx="3839576" cy="2772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solidFill>
                  <a:schemeClr val="accent5"/>
                </a:solidFill>
              </a:rPr>
              <a:t>Payment mode:</a:t>
            </a:r>
            <a:endParaRPr b="1">
              <a:solidFill>
                <a:schemeClr val="accent5"/>
              </a:solidFill>
            </a:endParaRPr>
          </a:p>
        </p:txBody>
      </p:sp>
      <p:sp>
        <p:nvSpPr>
          <p:cNvPr id="154" name="Google Shape;154;p24"/>
          <p:cNvSpPr txBox="1"/>
          <p:nvPr>
            <p:ph idx="1" type="body"/>
          </p:nvPr>
        </p:nvSpPr>
        <p:spPr>
          <a:xfrm>
            <a:off x="5009150" y="2370225"/>
            <a:ext cx="3747000" cy="219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u="sng">
                <a:latin typeface="Verdana"/>
                <a:ea typeface="Verdana"/>
                <a:cs typeface="Verdana"/>
                <a:sym typeface="Verdana"/>
              </a:rPr>
              <a:t>Observation:</a:t>
            </a:r>
            <a:endParaRPr b="1" sz="1400" u="sng">
              <a:latin typeface="Verdana"/>
              <a:ea typeface="Verdana"/>
              <a:cs typeface="Verdana"/>
              <a:sym typeface="Verdana"/>
            </a:endParaRPr>
          </a:p>
          <a:p>
            <a:pPr indent="0" lvl="0" marL="0" rtl="0" algn="l">
              <a:spcBef>
                <a:spcPts val="1200"/>
              </a:spcBef>
              <a:spcAft>
                <a:spcPts val="1200"/>
              </a:spcAft>
              <a:buNone/>
            </a:pPr>
            <a:r>
              <a:rPr lang="en" sz="1300">
                <a:latin typeface="Verdana"/>
                <a:ea typeface="Verdana"/>
                <a:cs typeface="Verdana"/>
                <a:sym typeface="Verdana"/>
              </a:rPr>
              <a:t>A high amount of both males and females prefer to do </a:t>
            </a:r>
            <a:r>
              <a:rPr lang="en" sz="1300">
                <a:solidFill>
                  <a:srgbClr val="000000"/>
                </a:solidFill>
                <a:highlight>
                  <a:srgbClr val="E06666"/>
                </a:highlight>
                <a:latin typeface="Verdana"/>
                <a:ea typeface="Verdana"/>
                <a:cs typeface="Verdana"/>
                <a:sym typeface="Verdana"/>
              </a:rPr>
              <a:t>payment by card</a:t>
            </a:r>
            <a:r>
              <a:rPr lang="en" sz="1300">
                <a:latin typeface="Verdana"/>
                <a:ea typeface="Verdana"/>
                <a:cs typeface="Verdana"/>
                <a:sym typeface="Verdana"/>
              </a:rPr>
              <a:t>.</a:t>
            </a:r>
            <a:endParaRPr b="1" sz="1300" u="sng">
              <a:latin typeface="Verdana"/>
              <a:ea typeface="Verdana"/>
              <a:cs typeface="Verdana"/>
              <a:sym typeface="Verdana"/>
            </a:endParaRPr>
          </a:p>
        </p:txBody>
      </p:sp>
      <p:pic>
        <p:nvPicPr>
          <p:cNvPr id="155" name="Google Shape;155;p24"/>
          <p:cNvPicPr preferRelativeResize="0"/>
          <p:nvPr/>
        </p:nvPicPr>
        <p:blipFill rotWithShape="1">
          <a:blip r:embed="rId3">
            <a:alphaModFix/>
          </a:blip>
          <a:srcRect b="0" l="0" r="1603" t="0"/>
          <a:stretch/>
        </p:blipFill>
        <p:spPr>
          <a:xfrm>
            <a:off x="474275" y="1469350"/>
            <a:ext cx="4266200" cy="34822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solidFill>
                  <a:schemeClr val="accent5"/>
                </a:solidFill>
              </a:rPr>
              <a:t>Gender-wise analysis:</a:t>
            </a:r>
            <a:endParaRPr b="1">
              <a:solidFill>
                <a:schemeClr val="accent5"/>
              </a:solidFill>
            </a:endParaRPr>
          </a:p>
        </p:txBody>
      </p:sp>
      <p:sp>
        <p:nvSpPr>
          <p:cNvPr id="161" name="Google Shape;161;p25"/>
          <p:cNvSpPr txBox="1"/>
          <p:nvPr>
            <p:ph idx="1" type="body"/>
          </p:nvPr>
        </p:nvSpPr>
        <p:spPr>
          <a:xfrm>
            <a:off x="4999500" y="2303050"/>
            <a:ext cx="3756600" cy="179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u="sng">
                <a:latin typeface="Verdana"/>
                <a:ea typeface="Verdana"/>
                <a:cs typeface="Verdana"/>
                <a:sym typeface="Verdana"/>
              </a:rPr>
              <a:t>Observation:</a:t>
            </a:r>
            <a:endParaRPr b="1" sz="1400" u="sng">
              <a:latin typeface="Verdana"/>
              <a:ea typeface="Verdana"/>
              <a:cs typeface="Verdana"/>
              <a:sym typeface="Verdana"/>
            </a:endParaRPr>
          </a:p>
          <a:p>
            <a:pPr indent="0" lvl="0" marL="0" rtl="0" algn="l">
              <a:spcBef>
                <a:spcPts val="1200"/>
              </a:spcBef>
              <a:spcAft>
                <a:spcPts val="1200"/>
              </a:spcAft>
              <a:buNone/>
            </a:pPr>
            <a:r>
              <a:rPr lang="en" sz="1300">
                <a:solidFill>
                  <a:srgbClr val="000000"/>
                </a:solidFill>
                <a:highlight>
                  <a:schemeClr val="accent6"/>
                </a:highlight>
                <a:latin typeface="Verdana"/>
                <a:ea typeface="Verdana"/>
                <a:cs typeface="Verdana"/>
                <a:sym typeface="Verdana"/>
              </a:rPr>
              <a:t>Yellow cab</a:t>
            </a:r>
            <a:r>
              <a:rPr lang="en" sz="1300">
                <a:latin typeface="Verdana"/>
                <a:ea typeface="Verdana"/>
                <a:cs typeface="Verdana"/>
                <a:sym typeface="Verdana"/>
              </a:rPr>
              <a:t> has more female customers than Pink cab.</a:t>
            </a:r>
            <a:endParaRPr b="1" sz="1300" u="sng">
              <a:latin typeface="Verdana"/>
              <a:ea typeface="Verdana"/>
              <a:cs typeface="Verdana"/>
              <a:sym typeface="Verdana"/>
            </a:endParaRPr>
          </a:p>
        </p:txBody>
      </p:sp>
      <p:pic>
        <p:nvPicPr>
          <p:cNvPr id="162" name="Google Shape;162;p25"/>
          <p:cNvPicPr preferRelativeResize="0"/>
          <p:nvPr/>
        </p:nvPicPr>
        <p:blipFill rotWithShape="1">
          <a:blip r:embed="rId3">
            <a:alphaModFix/>
          </a:blip>
          <a:srcRect b="5802" l="8532" r="11352" t="0"/>
          <a:stretch/>
        </p:blipFill>
        <p:spPr>
          <a:xfrm>
            <a:off x="470200" y="1399025"/>
            <a:ext cx="4299050" cy="3456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solidFill>
                  <a:schemeClr val="accent5"/>
                </a:solidFill>
              </a:rPr>
              <a:t>Recommendations:</a:t>
            </a:r>
            <a:endParaRPr b="1">
              <a:solidFill>
                <a:schemeClr val="accent5"/>
              </a:solidFill>
            </a:endParaRPr>
          </a:p>
        </p:txBody>
      </p:sp>
      <p:sp>
        <p:nvSpPr>
          <p:cNvPr id="168" name="Google Shape;168;p26"/>
          <p:cNvSpPr txBox="1"/>
          <p:nvPr>
            <p:ph idx="1" type="body"/>
          </p:nvPr>
        </p:nvSpPr>
        <p:spPr>
          <a:xfrm>
            <a:off x="387900" y="1391425"/>
            <a:ext cx="8368200" cy="3627300"/>
          </a:xfrm>
          <a:prstGeom prst="rect">
            <a:avLst/>
          </a:prstGeom>
        </p:spPr>
        <p:txBody>
          <a:bodyPr anchorCtr="0" anchor="t" bIns="91425" lIns="91425" spcFirstLastPara="1" rIns="91425" wrap="square" tIns="91425">
            <a:noAutofit/>
          </a:bodyPr>
          <a:lstStyle/>
          <a:p>
            <a:pPr indent="0" lvl="0" marL="0" rtl="0" algn="l">
              <a:lnSpc>
                <a:spcPct val="95000"/>
              </a:lnSpc>
              <a:spcBef>
                <a:spcPts val="1100"/>
              </a:spcBef>
              <a:spcAft>
                <a:spcPts val="0"/>
              </a:spcAft>
              <a:buSzPts val="935"/>
              <a:buNone/>
            </a:pPr>
            <a:r>
              <a:rPr lang="en" sz="1300">
                <a:latin typeface="Verdana"/>
                <a:ea typeface="Verdana"/>
                <a:cs typeface="Verdana"/>
                <a:sym typeface="Verdana"/>
              </a:rPr>
              <a:t>From EDA and various data visualisation in our presentation such as travel frequency, yearly profit, cities travelled, margin ratio, gender analysis the Yellow Cab company beats Pink Cab Company in every data analysis. Thus, I recommend XYZ firm to </a:t>
            </a:r>
            <a:r>
              <a:rPr lang="en" sz="1300">
                <a:solidFill>
                  <a:srgbClr val="000000"/>
                </a:solidFill>
                <a:highlight>
                  <a:schemeClr val="accent6"/>
                </a:highlight>
                <a:latin typeface="Verdana"/>
                <a:ea typeface="Verdana"/>
                <a:cs typeface="Verdana"/>
                <a:sym typeface="Verdana"/>
              </a:rPr>
              <a:t>invest in Yellow Cab Company</a:t>
            </a:r>
            <a:r>
              <a:rPr lang="en" sz="1300">
                <a:latin typeface="Verdana"/>
                <a:ea typeface="Verdana"/>
                <a:cs typeface="Verdana"/>
                <a:sym typeface="Verdana"/>
              </a:rPr>
              <a:t>.</a:t>
            </a:r>
            <a:endParaRPr sz="1300">
              <a:latin typeface="Verdana"/>
              <a:ea typeface="Verdana"/>
              <a:cs typeface="Verdana"/>
              <a:sym typeface="Verdana"/>
            </a:endParaRPr>
          </a:p>
          <a:p>
            <a:pPr indent="0" lvl="0" marL="0" rtl="0" algn="l">
              <a:lnSpc>
                <a:spcPct val="95000"/>
              </a:lnSpc>
              <a:spcBef>
                <a:spcPts val="1100"/>
              </a:spcBef>
              <a:spcAft>
                <a:spcPts val="0"/>
              </a:spcAft>
              <a:buSzPts val="935"/>
              <a:buNone/>
            </a:pPr>
            <a:r>
              <a:rPr lang="en" sz="1300">
                <a:latin typeface="Verdana"/>
                <a:ea typeface="Verdana"/>
                <a:cs typeface="Verdana"/>
                <a:sym typeface="Verdana"/>
              </a:rPr>
              <a:t>Some analysis and business recommendation:</a:t>
            </a:r>
            <a:endParaRPr sz="1300">
              <a:latin typeface="Verdana"/>
              <a:ea typeface="Verdana"/>
              <a:cs typeface="Verdana"/>
              <a:sym typeface="Verdana"/>
            </a:endParaRPr>
          </a:p>
          <a:p>
            <a:pPr indent="-311150" lvl="0" marL="457200" rtl="0" algn="l">
              <a:lnSpc>
                <a:spcPct val="95000"/>
              </a:lnSpc>
              <a:spcBef>
                <a:spcPts val="1100"/>
              </a:spcBef>
              <a:spcAft>
                <a:spcPts val="0"/>
              </a:spcAft>
              <a:buSzPts val="1300"/>
              <a:buFont typeface="Verdana"/>
              <a:buChar char="●"/>
            </a:pPr>
            <a:r>
              <a:rPr lang="en" sz="1300">
                <a:solidFill>
                  <a:srgbClr val="000000"/>
                </a:solidFill>
                <a:highlight>
                  <a:srgbClr val="E69138"/>
                </a:highlight>
                <a:latin typeface="Verdana"/>
                <a:ea typeface="Verdana"/>
                <a:cs typeface="Verdana"/>
                <a:sym typeface="Verdana"/>
              </a:rPr>
              <a:t>New York</a:t>
            </a:r>
            <a:r>
              <a:rPr lang="en" sz="1300">
                <a:latin typeface="Verdana"/>
                <a:ea typeface="Verdana"/>
                <a:cs typeface="Verdana"/>
                <a:sym typeface="Verdana"/>
              </a:rPr>
              <a:t> state is where the </a:t>
            </a:r>
            <a:r>
              <a:rPr lang="en" sz="1300">
                <a:solidFill>
                  <a:srgbClr val="000000"/>
                </a:solidFill>
                <a:highlight>
                  <a:srgbClr val="E69138"/>
                </a:highlight>
                <a:latin typeface="Verdana"/>
                <a:ea typeface="Verdana"/>
                <a:cs typeface="Verdana"/>
                <a:sym typeface="Verdana"/>
              </a:rPr>
              <a:t>highest investment</a:t>
            </a:r>
            <a:r>
              <a:rPr lang="en" sz="1300">
                <a:latin typeface="Verdana"/>
                <a:ea typeface="Verdana"/>
                <a:cs typeface="Verdana"/>
                <a:sym typeface="Verdana"/>
              </a:rPr>
              <a:t> should be done because this state has more users, transaction, more profit margin and </a:t>
            </a:r>
            <a:r>
              <a:rPr lang="en" sz="1300">
                <a:latin typeface="Verdana"/>
                <a:ea typeface="Verdana"/>
                <a:cs typeface="Verdana"/>
                <a:sym typeface="Verdana"/>
              </a:rPr>
              <a:t>distance</a:t>
            </a:r>
            <a:r>
              <a:rPr lang="en" sz="1300">
                <a:latin typeface="Verdana"/>
                <a:ea typeface="Verdana"/>
                <a:cs typeface="Verdana"/>
                <a:sym typeface="Verdana"/>
              </a:rPr>
              <a:t> travelled.</a:t>
            </a:r>
            <a:endParaRPr sz="1300">
              <a:latin typeface="Verdana"/>
              <a:ea typeface="Verdana"/>
              <a:cs typeface="Verdana"/>
              <a:sym typeface="Verdana"/>
            </a:endParaRPr>
          </a:p>
          <a:p>
            <a:pPr indent="-311150" lvl="0" marL="457200" rtl="0" algn="l">
              <a:lnSpc>
                <a:spcPct val="95000"/>
              </a:lnSpc>
              <a:spcBef>
                <a:spcPts val="0"/>
              </a:spcBef>
              <a:spcAft>
                <a:spcPts val="0"/>
              </a:spcAft>
              <a:buSzPts val="1300"/>
              <a:buFont typeface="Verdana"/>
              <a:buChar char="●"/>
            </a:pPr>
            <a:r>
              <a:rPr lang="en" sz="1300">
                <a:latin typeface="Verdana"/>
                <a:ea typeface="Verdana"/>
                <a:cs typeface="Verdana"/>
                <a:sym typeface="Verdana"/>
              </a:rPr>
              <a:t>The male:female ratio is good in both the cab companies therefore, both cabs are safe enough.</a:t>
            </a:r>
            <a:endParaRPr sz="1300">
              <a:latin typeface="Verdana"/>
              <a:ea typeface="Verdana"/>
              <a:cs typeface="Verdana"/>
              <a:sym typeface="Verdana"/>
            </a:endParaRPr>
          </a:p>
          <a:p>
            <a:pPr indent="-311150" lvl="0" marL="457200" rtl="0" algn="l">
              <a:lnSpc>
                <a:spcPct val="95000"/>
              </a:lnSpc>
              <a:spcBef>
                <a:spcPts val="0"/>
              </a:spcBef>
              <a:spcAft>
                <a:spcPts val="0"/>
              </a:spcAft>
              <a:buSzPts val="1300"/>
              <a:buFont typeface="Verdana"/>
              <a:buChar char="●"/>
            </a:pPr>
            <a:r>
              <a:rPr lang="en" sz="1300">
                <a:latin typeface="Verdana"/>
                <a:ea typeface="Verdana"/>
                <a:cs typeface="Verdana"/>
                <a:sym typeface="Verdana"/>
              </a:rPr>
              <a:t>Yellow cab has more </a:t>
            </a:r>
            <a:r>
              <a:rPr lang="en" sz="1300">
                <a:solidFill>
                  <a:srgbClr val="000000"/>
                </a:solidFill>
                <a:highlight>
                  <a:srgbClr val="E69138"/>
                </a:highlight>
                <a:latin typeface="Verdana"/>
                <a:ea typeface="Verdana"/>
                <a:cs typeface="Verdana"/>
                <a:sym typeface="Verdana"/>
              </a:rPr>
              <a:t>female users</a:t>
            </a:r>
            <a:r>
              <a:rPr lang="en" sz="1300">
                <a:latin typeface="Verdana"/>
                <a:ea typeface="Verdana"/>
                <a:cs typeface="Verdana"/>
                <a:sym typeface="Verdana"/>
              </a:rPr>
              <a:t> therefore it is safe and discounts can be made available to them during </a:t>
            </a:r>
            <a:r>
              <a:rPr lang="en" sz="1300">
                <a:latin typeface="Verdana"/>
                <a:ea typeface="Verdana"/>
                <a:cs typeface="Verdana"/>
                <a:sym typeface="Verdana"/>
              </a:rPr>
              <a:t>women</a:t>
            </a:r>
            <a:r>
              <a:rPr lang="en" sz="1300">
                <a:latin typeface="Verdana"/>
                <a:ea typeface="Verdana"/>
                <a:cs typeface="Verdana"/>
                <a:sym typeface="Verdana"/>
              </a:rPr>
              <a:t>’s day, mother’s day, breast cancer month etc. </a:t>
            </a:r>
            <a:endParaRPr sz="1300">
              <a:latin typeface="Verdana"/>
              <a:ea typeface="Verdana"/>
              <a:cs typeface="Verdana"/>
              <a:sym typeface="Verdana"/>
            </a:endParaRPr>
          </a:p>
          <a:p>
            <a:pPr indent="-311150" lvl="0" marL="457200" rtl="0" algn="l">
              <a:lnSpc>
                <a:spcPct val="95000"/>
              </a:lnSpc>
              <a:spcBef>
                <a:spcPts val="0"/>
              </a:spcBef>
              <a:spcAft>
                <a:spcPts val="0"/>
              </a:spcAft>
              <a:buSzPts val="1300"/>
              <a:buFont typeface="Verdana"/>
              <a:buChar char="●"/>
            </a:pPr>
            <a:r>
              <a:rPr lang="en" sz="1300">
                <a:latin typeface="Verdana"/>
                <a:ea typeface="Verdana"/>
                <a:cs typeface="Verdana"/>
                <a:sym typeface="Verdana"/>
              </a:rPr>
              <a:t>Yellow cab is quite popular among </a:t>
            </a:r>
            <a:r>
              <a:rPr lang="en" sz="1300">
                <a:solidFill>
                  <a:srgbClr val="000000"/>
                </a:solidFill>
                <a:highlight>
                  <a:srgbClr val="E69138"/>
                </a:highlight>
                <a:latin typeface="Verdana"/>
                <a:ea typeface="Verdana"/>
                <a:cs typeface="Verdana"/>
                <a:sym typeface="Verdana"/>
              </a:rPr>
              <a:t>senior citizens</a:t>
            </a:r>
            <a:r>
              <a:rPr lang="en" sz="1300">
                <a:latin typeface="Verdana"/>
                <a:ea typeface="Verdana"/>
                <a:cs typeface="Verdana"/>
                <a:sym typeface="Verdana"/>
              </a:rPr>
              <a:t> (60+) therefore discounts can be made available to them to have more profits. </a:t>
            </a:r>
            <a:endParaRPr sz="1300">
              <a:latin typeface="Verdana"/>
              <a:ea typeface="Verdana"/>
              <a:cs typeface="Verdana"/>
              <a:sym typeface="Verdana"/>
            </a:endParaRPr>
          </a:p>
          <a:p>
            <a:pPr indent="-311150" lvl="0" marL="457200" rtl="0" algn="l">
              <a:lnSpc>
                <a:spcPct val="95000"/>
              </a:lnSpc>
              <a:spcBef>
                <a:spcPts val="0"/>
              </a:spcBef>
              <a:spcAft>
                <a:spcPts val="0"/>
              </a:spcAft>
              <a:buSzPts val="1300"/>
              <a:buFont typeface="Verdana"/>
              <a:buChar char="●"/>
            </a:pPr>
            <a:r>
              <a:rPr lang="en" sz="1300">
                <a:latin typeface="Verdana"/>
                <a:ea typeface="Verdana"/>
                <a:cs typeface="Verdana"/>
                <a:sym typeface="Verdana"/>
              </a:rPr>
              <a:t>As most payments are done by card therefore </a:t>
            </a:r>
            <a:r>
              <a:rPr lang="en" sz="1300">
                <a:solidFill>
                  <a:srgbClr val="000000"/>
                </a:solidFill>
                <a:highlight>
                  <a:srgbClr val="E69138"/>
                </a:highlight>
                <a:latin typeface="Verdana"/>
                <a:ea typeface="Verdana"/>
                <a:cs typeface="Verdana"/>
                <a:sym typeface="Verdana"/>
              </a:rPr>
              <a:t>various card options</a:t>
            </a:r>
            <a:r>
              <a:rPr lang="en" sz="1300">
                <a:latin typeface="Verdana"/>
                <a:ea typeface="Verdana"/>
                <a:cs typeface="Verdana"/>
                <a:sym typeface="Verdana"/>
              </a:rPr>
              <a:t> can be made available. </a:t>
            </a:r>
            <a:endParaRPr sz="1300">
              <a:latin typeface="Verdana"/>
              <a:ea typeface="Verdana"/>
              <a:cs typeface="Verdana"/>
              <a:sym typeface="Verdana"/>
            </a:endParaRPr>
          </a:p>
          <a:p>
            <a:pPr indent="-311150" lvl="0" marL="457200" rtl="0" algn="l">
              <a:lnSpc>
                <a:spcPct val="95000"/>
              </a:lnSpc>
              <a:spcBef>
                <a:spcPts val="0"/>
              </a:spcBef>
              <a:spcAft>
                <a:spcPts val="0"/>
              </a:spcAft>
              <a:buSzPts val="1300"/>
              <a:buFont typeface="Verdana"/>
              <a:buChar char="●"/>
            </a:pPr>
            <a:r>
              <a:rPr lang="en" sz="1300">
                <a:latin typeface="Verdana"/>
                <a:ea typeface="Verdana"/>
                <a:cs typeface="Verdana"/>
                <a:sym typeface="Verdana"/>
              </a:rPr>
              <a:t>Since for Yellow cab, price vs </a:t>
            </a:r>
            <a:r>
              <a:rPr lang="en" sz="1300">
                <a:latin typeface="Verdana"/>
                <a:ea typeface="Verdana"/>
                <a:cs typeface="Verdana"/>
                <a:sym typeface="Verdana"/>
              </a:rPr>
              <a:t>distance</a:t>
            </a:r>
            <a:r>
              <a:rPr lang="en" sz="1300">
                <a:latin typeface="Verdana"/>
                <a:ea typeface="Verdana"/>
                <a:cs typeface="Verdana"/>
                <a:sym typeface="Verdana"/>
              </a:rPr>
              <a:t> travelled has a profit </a:t>
            </a:r>
            <a:r>
              <a:rPr lang="en" sz="1300">
                <a:latin typeface="Verdana"/>
                <a:ea typeface="Verdana"/>
                <a:cs typeface="Verdana"/>
                <a:sym typeface="Verdana"/>
              </a:rPr>
              <a:t>correlation</a:t>
            </a:r>
            <a:r>
              <a:rPr lang="en" sz="1300">
                <a:latin typeface="Verdana"/>
                <a:ea typeface="Verdana"/>
                <a:cs typeface="Verdana"/>
                <a:sym typeface="Verdana"/>
              </a:rPr>
              <a:t> then bonus points or discount can be given for distance travelled after a </a:t>
            </a:r>
            <a:r>
              <a:rPr lang="en" sz="1300">
                <a:latin typeface="Verdana"/>
                <a:ea typeface="Verdana"/>
                <a:cs typeface="Verdana"/>
                <a:sym typeface="Verdana"/>
              </a:rPr>
              <a:t>specific</a:t>
            </a:r>
            <a:r>
              <a:rPr lang="en" sz="1300">
                <a:latin typeface="Verdana"/>
                <a:ea typeface="Verdana"/>
                <a:cs typeface="Verdana"/>
                <a:sym typeface="Verdana"/>
              </a:rPr>
              <a:t> value. This will make users to book cab for </a:t>
            </a:r>
            <a:r>
              <a:rPr lang="en" sz="1300">
                <a:latin typeface="Verdana"/>
                <a:ea typeface="Verdana"/>
                <a:cs typeface="Verdana"/>
                <a:sym typeface="Verdana"/>
              </a:rPr>
              <a:t>longer</a:t>
            </a:r>
            <a:r>
              <a:rPr lang="en" sz="1300">
                <a:latin typeface="Verdana"/>
                <a:ea typeface="Verdana"/>
                <a:cs typeface="Verdana"/>
                <a:sym typeface="Verdana"/>
              </a:rPr>
              <a:t> distances.</a:t>
            </a:r>
            <a:endParaRPr sz="1300">
              <a:latin typeface="Verdana"/>
              <a:ea typeface="Verdana"/>
              <a:cs typeface="Verdana"/>
              <a:sym typeface="Verdana"/>
            </a:endParaRPr>
          </a:p>
          <a:p>
            <a:pPr indent="0" lvl="0" marL="0" rtl="0" algn="l">
              <a:lnSpc>
                <a:spcPct val="95000"/>
              </a:lnSpc>
              <a:spcBef>
                <a:spcPts val="1100"/>
              </a:spcBef>
              <a:spcAft>
                <a:spcPts val="0"/>
              </a:spcAft>
              <a:buSzPts val="935"/>
              <a:buNone/>
            </a:pPr>
            <a:r>
              <a:t/>
            </a:r>
            <a:endParaRPr sz="1300">
              <a:latin typeface="Verdana"/>
              <a:ea typeface="Verdana"/>
              <a:cs typeface="Verdana"/>
              <a:sym typeface="Verdana"/>
            </a:endParaRPr>
          </a:p>
          <a:p>
            <a:pPr indent="0" lvl="0" marL="0" rtl="0" algn="l">
              <a:lnSpc>
                <a:spcPct val="95000"/>
              </a:lnSpc>
              <a:spcBef>
                <a:spcPts val="500"/>
              </a:spcBef>
              <a:spcAft>
                <a:spcPts val="1200"/>
              </a:spcAft>
              <a:buSzPts val="935"/>
              <a:buNone/>
            </a:pPr>
            <a:r>
              <a:t/>
            </a:r>
            <a:endParaRPr sz="1300">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idx="1" type="body"/>
          </p:nvPr>
        </p:nvSpPr>
        <p:spPr>
          <a:xfrm>
            <a:off x="387900" y="1929875"/>
            <a:ext cx="8368200" cy="2638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7000">
                <a:latin typeface="Lobster"/>
                <a:ea typeface="Lobster"/>
                <a:cs typeface="Lobster"/>
                <a:sym typeface="Lobster"/>
              </a:rPr>
              <a:t>Thank you :)</a:t>
            </a:r>
            <a:endParaRPr sz="7000">
              <a:latin typeface="Lobster"/>
              <a:ea typeface="Lobster"/>
              <a:cs typeface="Lobster"/>
              <a:sym typeface="Lobster"/>
            </a:endParaRPr>
          </a:p>
        </p:txBody>
      </p:sp>
      <p:pic>
        <p:nvPicPr>
          <p:cNvPr id="174" name="Google Shape;174;p27"/>
          <p:cNvPicPr preferRelativeResize="0"/>
          <p:nvPr/>
        </p:nvPicPr>
        <p:blipFill rotWithShape="1">
          <a:blip r:embed="rId3">
            <a:alphaModFix/>
          </a:blip>
          <a:srcRect b="0" l="0" r="0" t="0"/>
          <a:stretch/>
        </p:blipFill>
        <p:spPr>
          <a:xfrm>
            <a:off x="45625" y="-683200"/>
            <a:ext cx="2325475" cy="20745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solidFill>
                  <a:schemeClr val="accent5"/>
                </a:solidFill>
                <a:latin typeface="Verdana"/>
                <a:ea typeface="Verdana"/>
                <a:cs typeface="Verdana"/>
                <a:sym typeface="Verdana"/>
              </a:rPr>
              <a:t>Background:</a:t>
            </a:r>
            <a:endParaRPr b="1">
              <a:solidFill>
                <a:schemeClr val="accent5"/>
              </a:solidFill>
              <a:latin typeface="Verdana"/>
              <a:ea typeface="Verdana"/>
              <a:cs typeface="Verdana"/>
              <a:sym typeface="Verdana"/>
            </a:endParaRPr>
          </a:p>
        </p:txBody>
      </p:sp>
      <p:sp>
        <p:nvSpPr>
          <p:cNvPr id="71" name="Google Shape;71;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900"/>
              </a:spcBef>
              <a:spcAft>
                <a:spcPts val="0"/>
              </a:spcAft>
              <a:buNone/>
            </a:pPr>
            <a:r>
              <a:rPr b="1" lang="en" sz="1500" u="sng">
                <a:latin typeface="Verdana"/>
                <a:ea typeface="Verdana"/>
                <a:cs typeface="Verdana"/>
                <a:sym typeface="Verdana"/>
              </a:rPr>
              <a:t>The Client:</a:t>
            </a:r>
            <a:endParaRPr b="1" sz="1500" u="sng">
              <a:latin typeface="Verdana"/>
              <a:ea typeface="Verdana"/>
              <a:cs typeface="Verdana"/>
              <a:sym typeface="Verdana"/>
            </a:endParaRPr>
          </a:p>
          <a:p>
            <a:pPr indent="0" lvl="0" marL="0" rtl="0" algn="l">
              <a:spcBef>
                <a:spcPts val="900"/>
              </a:spcBef>
              <a:spcAft>
                <a:spcPts val="0"/>
              </a:spcAft>
              <a:buNone/>
            </a:pPr>
            <a:r>
              <a:rPr lang="en" sz="1200">
                <a:latin typeface="Verdana"/>
                <a:ea typeface="Verdana"/>
                <a:cs typeface="Verdana"/>
                <a:sym typeface="Verdana"/>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endParaRPr sz="1200">
              <a:latin typeface="Verdana"/>
              <a:ea typeface="Verdana"/>
              <a:cs typeface="Verdana"/>
              <a:sym typeface="Verdana"/>
            </a:endParaRPr>
          </a:p>
          <a:p>
            <a:pPr indent="0" lvl="0" marL="0" rtl="0" algn="l">
              <a:spcBef>
                <a:spcPts val="900"/>
              </a:spcBef>
              <a:spcAft>
                <a:spcPts val="0"/>
              </a:spcAft>
              <a:buNone/>
            </a:pPr>
            <a:r>
              <a:t/>
            </a:r>
            <a:endParaRPr b="1" sz="1500" u="sng">
              <a:latin typeface="Verdana"/>
              <a:ea typeface="Verdana"/>
              <a:cs typeface="Verdana"/>
              <a:sym typeface="Verdana"/>
            </a:endParaRPr>
          </a:p>
          <a:p>
            <a:pPr indent="0" lvl="0" marL="0" rtl="0" algn="l">
              <a:spcBef>
                <a:spcPts val="900"/>
              </a:spcBef>
              <a:spcAft>
                <a:spcPts val="0"/>
              </a:spcAft>
              <a:buNone/>
            </a:pPr>
            <a:r>
              <a:rPr b="1" lang="en" sz="1500" u="sng">
                <a:latin typeface="Verdana"/>
                <a:ea typeface="Verdana"/>
                <a:cs typeface="Verdana"/>
                <a:sym typeface="Verdana"/>
              </a:rPr>
              <a:t>Objective:</a:t>
            </a:r>
            <a:endParaRPr b="1" sz="1500" u="sng">
              <a:latin typeface="Verdana"/>
              <a:ea typeface="Verdana"/>
              <a:cs typeface="Verdana"/>
              <a:sym typeface="Verdana"/>
            </a:endParaRPr>
          </a:p>
          <a:p>
            <a:pPr indent="0" lvl="0" marL="0" rtl="0" algn="l">
              <a:spcBef>
                <a:spcPts val="900"/>
              </a:spcBef>
              <a:spcAft>
                <a:spcPts val="0"/>
              </a:spcAft>
              <a:buNone/>
            </a:pPr>
            <a:r>
              <a:rPr lang="en" sz="1200">
                <a:latin typeface="Verdana"/>
                <a:ea typeface="Verdana"/>
                <a:cs typeface="Verdana"/>
                <a:sym typeface="Verdana"/>
              </a:rPr>
              <a:t>Provide actionable insights to help XYZ firm in identifying the right company for making investment.</a:t>
            </a:r>
            <a:endParaRPr b="1" sz="1200" u="sng">
              <a:latin typeface="Verdana"/>
              <a:ea typeface="Verdana"/>
              <a:cs typeface="Verdana"/>
              <a:sym typeface="Verdana"/>
            </a:endParaRPr>
          </a:p>
          <a:p>
            <a:pPr indent="0" lvl="0" marL="0" rtl="0" algn="l">
              <a:spcBef>
                <a:spcPts val="900"/>
              </a:spcBef>
              <a:spcAft>
                <a:spcPts val="1200"/>
              </a:spcAft>
              <a:buNone/>
            </a:pPr>
            <a:r>
              <a:t/>
            </a:r>
            <a:endParaRPr sz="1000">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2980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solidFill>
                  <a:schemeClr val="accent5"/>
                </a:solidFill>
                <a:latin typeface="Verdana"/>
                <a:ea typeface="Verdana"/>
                <a:cs typeface="Verdana"/>
                <a:sym typeface="Verdana"/>
              </a:rPr>
              <a:t>About d</a:t>
            </a:r>
            <a:r>
              <a:rPr b="1" lang="en">
                <a:solidFill>
                  <a:schemeClr val="accent5"/>
                </a:solidFill>
                <a:latin typeface="Verdana"/>
                <a:ea typeface="Verdana"/>
                <a:cs typeface="Verdana"/>
                <a:sym typeface="Verdana"/>
              </a:rPr>
              <a:t>ata:      </a:t>
            </a:r>
            <a:endParaRPr b="1">
              <a:solidFill>
                <a:schemeClr val="accent5"/>
              </a:solidFill>
              <a:latin typeface="Verdana"/>
              <a:ea typeface="Verdana"/>
              <a:cs typeface="Verdana"/>
              <a:sym typeface="Verdana"/>
            </a:endParaRPr>
          </a:p>
        </p:txBody>
      </p:sp>
      <p:sp>
        <p:nvSpPr>
          <p:cNvPr id="77" name="Google Shape;77;p15"/>
          <p:cNvSpPr txBox="1"/>
          <p:nvPr>
            <p:ph idx="1" type="body"/>
          </p:nvPr>
        </p:nvSpPr>
        <p:spPr>
          <a:xfrm>
            <a:off x="387900" y="1967200"/>
            <a:ext cx="8368200" cy="3176400"/>
          </a:xfrm>
          <a:prstGeom prst="rect">
            <a:avLst/>
          </a:prstGeom>
        </p:spPr>
        <p:txBody>
          <a:bodyPr anchorCtr="0" anchor="t" bIns="91425" lIns="91425" spcFirstLastPara="1" rIns="91425" wrap="square" tIns="91425">
            <a:noAutofit/>
          </a:bodyPr>
          <a:lstStyle/>
          <a:p>
            <a:pPr indent="0" lvl="0" marL="0" rtl="0" algn="l">
              <a:spcBef>
                <a:spcPts val="900"/>
              </a:spcBef>
              <a:spcAft>
                <a:spcPts val="0"/>
              </a:spcAft>
              <a:buNone/>
            </a:pPr>
            <a:r>
              <a:rPr b="1" lang="en" sz="1200">
                <a:latin typeface="Verdana"/>
                <a:ea typeface="Verdana"/>
                <a:cs typeface="Verdana"/>
                <a:sym typeface="Verdana"/>
              </a:rPr>
              <a:t>Cab_Data.csv - </a:t>
            </a:r>
            <a:r>
              <a:rPr lang="en" sz="1200">
                <a:latin typeface="Verdana"/>
                <a:ea typeface="Verdana"/>
                <a:cs typeface="Verdana"/>
                <a:sym typeface="Verdana"/>
              </a:rPr>
              <a:t>includes details of transaction for 2(Yellow, Pink) cab companies.</a:t>
            </a:r>
            <a:endParaRPr sz="1200">
              <a:latin typeface="Verdana"/>
              <a:ea typeface="Verdana"/>
              <a:cs typeface="Verdana"/>
              <a:sym typeface="Verdana"/>
            </a:endParaRPr>
          </a:p>
          <a:p>
            <a:pPr indent="0" lvl="0" marL="0" rtl="0" algn="l">
              <a:spcBef>
                <a:spcPts val="900"/>
              </a:spcBef>
              <a:spcAft>
                <a:spcPts val="0"/>
              </a:spcAft>
              <a:buNone/>
            </a:pPr>
            <a:r>
              <a:rPr b="1" lang="en" sz="1200">
                <a:latin typeface="Verdana"/>
                <a:ea typeface="Verdana"/>
                <a:cs typeface="Verdana"/>
                <a:sym typeface="Verdana"/>
              </a:rPr>
              <a:t>Customer_ID.csv</a:t>
            </a:r>
            <a:r>
              <a:rPr lang="en" sz="1200">
                <a:latin typeface="Verdana"/>
                <a:ea typeface="Verdana"/>
                <a:cs typeface="Verdana"/>
                <a:sym typeface="Verdana"/>
              </a:rPr>
              <a:t> – includes mapping table that contains a unique identifier which links the customer’s demographic details.</a:t>
            </a:r>
            <a:endParaRPr sz="1200">
              <a:latin typeface="Verdana"/>
              <a:ea typeface="Verdana"/>
              <a:cs typeface="Verdana"/>
              <a:sym typeface="Verdana"/>
            </a:endParaRPr>
          </a:p>
          <a:p>
            <a:pPr indent="0" lvl="0" marL="0" rtl="0" algn="l">
              <a:spcBef>
                <a:spcPts val="900"/>
              </a:spcBef>
              <a:spcAft>
                <a:spcPts val="0"/>
              </a:spcAft>
              <a:buNone/>
            </a:pPr>
            <a:r>
              <a:rPr b="1" lang="en" sz="1200">
                <a:latin typeface="Verdana"/>
                <a:ea typeface="Verdana"/>
                <a:cs typeface="Verdana"/>
                <a:sym typeface="Verdana"/>
              </a:rPr>
              <a:t>Transaction_ID.csv – </a:t>
            </a:r>
            <a:r>
              <a:rPr lang="en" sz="1200">
                <a:latin typeface="Verdana"/>
                <a:ea typeface="Verdana"/>
                <a:cs typeface="Verdana"/>
                <a:sym typeface="Verdana"/>
              </a:rPr>
              <a:t>includes mapping table that contains transaction to customer mapping and payment mode.</a:t>
            </a:r>
            <a:endParaRPr sz="1200">
              <a:latin typeface="Verdana"/>
              <a:ea typeface="Verdana"/>
              <a:cs typeface="Verdana"/>
              <a:sym typeface="Verdana"/>
            </a:endParaRPr>
          </a:p>
          <a:p>
            <a:pPr indent="0" lvl="0" marL="0" rtl="0" algn="l">
              <a:spcBef>
                <a:spcPts val="900"/>
              </a:spcBef>
              <a:spcAft>
                <a:spcPts val="0"/>
              </a:spcAft>
              <a:buNone/>
            </a:pPr>
            <a:r>
              <a:rPr b="1" lang="en" sz="1200">
                <a:latin typeface="Verdana"/>
                <a:ea typeface="Verdana"/>
                <a:cs typeface="Verdana"/>
                <a:sym typeface="Verdana"/>
              </a:rPr>
              <a:t>City.csv – </a:t>
            </a:r>
            <a:r>
              <a:rPr lang="en" sz="1200">
                <a:latin typeface="Verdana"/>
                <a:ea typeface="Verdana"/>
                <a:cs typeface="Verdana"/>
                <a:sym typeface="Verdana"/>
              </a:rPr>
              <a:t>includes list of US cities, their population and number of cab users.</a:t>
            </a:r>
            <a:endParaRPr sz="1200">
              <a:latin typeface="Verdana"/>
              <a:ea typeface="Verdana"/>
              <a:cs typeface="Verdana"/>
              <a:sym typeface="Verdana"/>
            </a:endParaRPr>
          </a:p>
          <a:p>
            <a:pPr indent="0" lvl="0" marL="0" rtl="0" algn="l">
              <a:spcBef>
                <a:spcPts val="900"/>
              </a:spcBef>
              <a:spcAft>
                <a:spcPts val="0"/>
              </a:spcAft>
              <a:buNone/>
            </a:pPr>
            <a:r>
              <a:t/>
            </a:r>
            <a:endParaRPr sz="1200">
              <a:latin typeface="Verdana"/>
              <a:ea typeface="Verdana"/>
              <a:cs typeface="Verdana"/>
              <a:sym typeface="Verdana"/>
            </a:endParaRPr>
          </a:p>
          <a:p>
            <a:pPr indent="0" lvl="0" marL="0" rtl="0" algn="l">
              <a:spcBef>
                <a:spcPts val="900"/>
              </a:spcBef>
              <a:spcAft>
                <a:spcPts val="0"/>
              </a:spcAft>
              <a:buNone/>
            </a:pPr>
            <a:r>
              <a:rPr lang="en" sz="1200">
                <a:latin typeface="Verdana"/>
                <a:ea typeface="Verdana"/>
                <a:cs typeface="Verdana"/>
                <a:sym typeface="Verdana"/>
              </a:rPr>
              <a:t>Time period of data is from</a:t>
            </a:r>
            <a:r>
              <a:rPr b="1" lang="en" sz="1200">
                <a:latin typeface="Verdana"/>
                <a:ea typeface="Verdana"/>
                <a:cs typeface="Verdana"/>
                <a:sym typeface="Verdana"/>
              </a:rPr>
              <a:t> 31/01/2016 </a:t>
            </a:r>
            <a:r>
              <a:rPr lang="en" sz="1200">
                <a:latin typeface="Verdana"/>
                <a:ea typeface="Verdana"/>
                <a:cs typeface="Verdana"/>
                <a:sym typeface="Verdana"/>
              </a:rPr>
              <a:t>to</a:t>
            </a:r>
            <a:r>
              <a:rPr b="1" lang="en" sz="1200">
                <a:latin typeface="Verdana"/>
                <a:ea typeface="Verdana"/>
                <a:cs typeface="Verdana"/>
                <a:sym typeface="Verdana"/>
              </a:rPr>
              <a:t> 31/12/2018</a:t>
            </a:r>
            <a:endParaRPr sz="1200">
              <a:latin typeface="Verdana"/>
              <a:ea typeface="Verdana"/>
              <a:cs typeface="Verdana"/>
              <a:sym typeface="Verdana"/>
            </a:endParaRPr>
          </a:p>
          <a:p>
            <a:pPr indent="0" lvl="0" marL="0" rtl="0" algn="l">
              <a:spcBef>
                <a:spcPts val="900"/>
              </a:spcBef>
              <a:spcAft>
                <a:spcPts val="0"/>
              </a:spcAft>
              <a:buNone/>
            </a:pPr>
            <a:r>
              <a:rPr lang="en" sz="1200">
                <a:latin typeface="Verdana"/>
                <a:ea typeface="Verdana"/>
                <a:cs typeface="Verdana"/>
                <a:sym typeface="Verdana"/>
              </a:rPr>
              <a:t>Total number of features: </a:t>
            </a:r>
            <a:r>
              <a:rPr b="1" lang="en" sz="1200">
                <a:latin typeface="Verdana"/>
                <a:ea typeface="Verdana"/>
                <a:cs typeface="Verdana"/>
                <a:sym typeface="Verdana"/>
              </a:rPr>
              <a:t>17 features</a:t>
            </a:r>
            <a:endParaRPr b="1" sz="1200">
              <a:latin typeface="Verdana"/>
              <a:ea typeface="Verdana"/>
              <a:cs typeface="Verdana"/>
              <a:sym typeface="Verdana"/>
            </a:endParaRPr>
          </a:p>
          <a:p>
            <a:pPr indent="0" lvl="0" marL="0" rtl="0" algn="l">
              <a:spcBef>
                <a:spcPts val="900"/>
              </a:spcBef>
              <a:spcAft>
                <a:spcPts val="0"/>
              </a:spcAft>
              <a:buNone/>
            </a:pPr>
            <a:r>
              <a:rPr lang="en" sz="1200">
                <a:latin typeface="Verdana"/>
                <a:ea typeface="Verdana"/>
                <a:cs typeface="Verdana"/>
                <a:sym typeface="Verdana"/>
              </a:rPr>
              <a:t>Total number of records: </a:t>
            </a:r>
            <a:r>
              <a:rPr b="1" lang="en" sz="1200">
                <a:latin typeface="Verdana"/>
                <a:ea typeface="Verdana"/>
                <a:cs typeface="Verdana"/>
                <a:sym typeface="Verdana"/>
              </a:rPr>
              <a:t>359392</a:t>
            </a:r>
            <a:endParaRPr b="1" sz="1200">
              <a:latin typeface="Verdana"/>
              <a:ea typeface="Verdana"/>
              <a:cs typeface="Verdana"/>
              <a:sym typeface="Verdana"/>
            </a:endParaRPr>
          </a:p>
          <a:p>
            <a:pPr indent="0" lvl="0" marL="0" rtl="0" algn="l">
              <a:spcBef>
                <a:spcPts val="900"/>
              </a:spcBef>
              <a:spcAft>
                <a:spcPts val="0"/>
              </a:spcAft>
              <a:buNone/>
            </a:pPr>
            <a:r>
              <a:t/>
            </a:r>
            <a:endParaRPr sz="1200">
              <a:latin typeface="Verdana"/>
              <a:ea typeface="Verdana"/>
              <a:cs typeface="Verdana"/>
              <a:sym typeface="Verdana"/>
            </a:endParaRPr>
          </a:p>
          <a:p>
            <a:pPr indent="0" lvl="0" marL="0" rtl="0" algn="l">
              <a:spcBef>
                <a:spcPts val="900"/>
              </a:spcBef>
              <a:spcAft>
                <a:spcPts val="0"/>
              </a:spcAft>
              <a:buNone/>
            </a:pPr>
            <a:r>
              <a:t/>
            </a:r>
            <a:endParaRPr sz="1200">
              <a:latin typeface="Verdana"/>
              <a:ea typeface="Verdana"/>
              <a:cs typeface="Verdana"/>
              <a:sym typeface="Verdana"/>
            </a:endParaRPr>
          </a:p>
          <a:p>
            <a:pPr indent="0" lvl="0" marL="0" rtl="0" algn="l">
              <a:spcBef>
                <a:spcPts val="1200"/>
              </a:spcBef>
              <a:spcAft>
                <a:spcPts val="1200"/>
              </a:spcAft>
              <a:buNone/>
            </a:pPr>
            <a:r>
              <a:t/>
            </a:r>
            <a:endParaRPr b="1" sz="1200" u="sng">
              <a:latin typeface="Verdana"/>
              <a:ea typeface="Verdana"/>
              <a:cs typeface="Verdana"/>
              <a:sym typeface="Verdana"/>
            </a:endParaRPr>
          </a:p>
        </p:txBody>
      </p:sp>
      <p:sp>
        <p:nvSpPr>
          <p:cNvPr id="78" name="Google Shape;78;p15"/>
          <p:cNvSpPr txBox="1"/>
          <p:nvPr/>
        </p:nvSpPr>
        <p:spPr>
          <a:xfrm>
            <a:off x="4366225" y="220725"/>
            <a:ext cx="4260600" cy="1557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900"/>
              </a:spcBef>
              <a:spcAft>
                <a:spcPts val="0"/>
              </a:spcAft>
              <a:buNone/>
            </a:pPr>
            <a:r>
              <a:rPr lang="en" sz="3800">
                <a:solidFill>
                  <a:schemeClr val="dk1"/>
                </a:solidFill>
                <a:latin typeface="Verdana"/>
                <a:ea typeface="Verdana"/>
                <a:cs typeface="Verdana"/>
                <a:sym typeface="Verdana"/>
              </a:rPr>
              <a:t>📄  📄   📄  📄</a:t>
            </a:r>
            <a:endParaRPr sz="3800">
              <a:solidFill>
                <a:schemeClr val="dk1"/>
              </a:solidFill>
              <a:latin typeface="Verdana"/>
              <a:ea typeface="Verdana"/>
              <a:cs typeface="Verdana"/>
              <a:sym typeface="Verdana"/>
            </a:endParaRPr>
          </a:p>
          <a:p>
            <a:pPr indent="0" lvl="0" marL="0" rtl="0" algn="l">
              <a:lnSpc>
                <a:spcPct val="115000"/>
              </a:lnSpc>
              <a:spcBef>
                <a:spcPts val="900"/>
              </a:spcBef>
              <a:spcAft>
                <a:spcPts val="900"/>
              </a:spcAft>
              <a:buNone/>
            </a:pPr>
            <a:r>
              <a:rPr lang="en" sz="3800">
                <a:solidFill>
                  <a:schemeClr val="dk1"/>
                </a:solidFill>
                <a:latin typeface="Verdana"/>
                <a:ea typeface="Verdana"/>
                <a:cs typeface="Verdana"/>
                <a:sym typeface="Verdana"/>
              </a:rPr>
              <a:t>         📄</a:t>
            </a:r>
            <a:endParaRPr sz="3800">
              <a:solidFill>
                <a:schemeClr val="dk1"/>
              </a:solidFill>
              <a:latin typeface="Verdana"/>
              <a:ea typeface="Verdana"/>
              <a:cs typeface="Verdana"/>
              <a:sym typeface="Verdana"/>
            </a:endParaRPr>
          </a:p>
        </p:txBody>
      </p:sp>
      <p:sp>
        <p:nvSpPr>
          <p:cNvPr id="79" name="Google Shape;79;p15"/>
          <p:cNvSpPr txBox="1"/>
          <p:nvPr/>
        </p:nvSpPr>
        <p:spPr>
          <a:xfrm>
            <a:off x="4260675" y="65550"/>
            <a:ext cx="892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1"/>
                </a:solidFill>
                <a:latin typeface="Verdana"/>
                <a:ea typeface="Verdana"/>
                <a:cs typeface="Verdana"/>
                <a:sym typeface="Verdana"/>
              </a:rPr>
              <a:t>cab_data</a:t>
            </a:r>
            <a:endParaRPr b="1" sz="1000">
              <a:solidFill>
                <a:schemeClr val="dk1"/>
              </a:solidFill>
              <a:latin typeface="Verdana"/>
              <a:ea typeface="Verdana"/>
              <a:cs typeface="Verdana"/>
              <a:sym typeface="Verdana"/>
            </a:endParaRPr>
          </a:p>
        </p:txBody>
      </p:sp>
      <p:sp>
        <p:nvSpPr>
          <p:cNvPr id="80" name="Google Shape;80;p15"/>
          <p:cNvSpPr txBox="1"/>
          <p:nvPr/>
        </p:nvSpPr>
        <p:spPr>
          <a:xfrm>
            <a:off x="5153175" y="65550"/>
            <a:ext cx="1333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1"/>
                </a:solidFill>
                <a:latin typeface="Verdana"/>
                <a:ea typeface="Verdana"/>
                <a:cs typeface="Verdana"/>
                <a:sym typeface="Verdana"/>
              </a:rPr>
              <a:t>customer_ID</a:t>
            </a:r>
            <a:endParaRPr b="1" sz="1000">
              <a:solidFill>
                <a:schemeClr val="dk1"/>
              </a:solidFill>
              <a:latin typeface="Verdana"/>
              <a:ea typeface="Verdana"/>
              <a:cs typeface="Verdana"/>
              <a:sym typeface="Verdana"/>
            </a:endParaRPr>
          </a:p>
        </p:txBody>
      </p:sp>
      <p:sp>
        <p:nvSpPr>
          <p:cNvPr id="81" name="Google Shape;81;p15"/>
          <p:cNvSpPr txBox="1"/>
          <p:nvPr/>
        </p:nvSpPr>
        <p:spPr>
          <a:xfrm>
            <a:off x="6295050" y="65550"/>
            <a:ext cx="1333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1"/>
                </a:solidFill>
                <a:latin typeface="Verdana"/>
                <a:ea typeface="Verdana"/>
                <a:cs typeface="Verdana"/>
                <a:sym typeface="Verdana"/>
              </a:rPr>
              <a:t>Transaction_ID</a:t>
            </a:r>
            <a:endParaRPr b="1" sz="1000">
              <a:solidFill>
                <a:schemeClr val="dk1"/>
              </a:solidFill>
              <a:latin typeface="Verdana"/>
              <a:ea typeface="Verdana"/>
              <a:cs typeface="Verdana"/>
              <a:sym typeface="Verdana"/>
            </a:endParaRPr>
          </a:p>
        </p:txBody>
      </p:sp>
      <p:sp>
        <p:nvSpPr>
          <p:cNvPr id="82" name="Google Shape;82;p15"/>
          <p:cNvSpPr txBox="1"/>
          <p:nvPr/>
        </p:nvSpPr>
        <p:spPr>
          <a:xfrm>
            <a:off x="7744075" y="65550"/>
            <a:ext cx="508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1"/>
                </a:solidFill>
                <a:latin typeface="Verdana"/>
                <a:ea typeface="Verdana"/>
                <a:cs typeface="Verdana"/>
                <a:sym typeface="Verdana"/>
              </a:rPr>
              <a:t>city</a:t>
            </a:r>
            <a:endParaRPr b="1" sz="1000">
              <a:solidFill>
                <a:schemeClr val="dk1"/>
              </a:solidFill>
              <a:latin typeface="Verdana"/>
              <a:ea typeface="Verdana"/>
              <a:cs typeface="Verdana"/>
              <a:sym typeface="Verdana"/>
            </a:endParaRPr>
          </a:p>
        </p:txBody>
      </p:sp>
      <p:sp>
        <p:nvSpPr>
          <p:cNvPr id="83" name="Google Shape;83;p15"/>
          <p:cNvSpPr txBox="1"/>
          <p:nvPr/>
        </p:nvSpPr>
        <p:spPr>
          <a:xfrm>
            <a:off x="5796025" y="1578950"/>
            <a:ext cx="1122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1"/>
                </a:solidFill>
                <a:latin typeface="Verdana"/>
                <a:ea typeface="Verdana"/>
                <a:cs typeface="Verdana"/>
                <a:sym typeface="Verdana"/>
              </a:rPr>
              <a:t>Master_data</a:t>
            </a:r>
            <a:endParaRPr b="1" sz="1000">
              <a:solidFill>
                <a:schemeClr val="dk1"/>
              </a:solidFill>
              <a:latin typeface="Verdana"/>
              <a:ea typeface="Verdana"/>
              <a:cs typeface="Verdana"/>
              <a:sym typeface="Verdana"/>
            </a:endParaRPr>
          </a:p>
        </p:txBody>
      </p:sp>
      <p:cxnSp>
        <p:nvCxnSpPr>
          <p:cNvPr id="84" name="Google Shape;84;p15"/>
          <p:cNvCxnSpPr/>
          <p:nvPr/>
        </p:nvCxnSpPr>
        <p:spPr>
          <a:xfrm>
            <a:off x="4941975" y="921225"/>
            <a:ext cx="1122600" cy="413100"/>
          </a:xfrm>
          <a:prstGeom prst="straightConnector1">
            <a:avLst/>
          </a:prstGeom>
          <a:noFill/>
          <a:ln cap="flat" cmpd="sng" w="9525">
            <a:solidFill>
              <a:schemeClr val="dk1"/>
            </a:solidFill>
            <a:prstDash val="solid"/>
            <a:round/>
            <a:headEnd len="med" w="med" type="none"/>
            <a:tailEnd len="med" w="med" type="triangle"/>
          </a:ln>
        </p:spPr>
      </p:cxnSp>
      <p:cxnSp>
        <p:nvCxnSpPr>
          <p:cNvPr id="85" name="Google Shape;85;p15"/>
          <p:cNvCxnSpPr/>
          <p:nvPr/>
        </p:nvCxnSpPr>
        <p:spPr>
          <a:xfrm flipH="1">
            <a:off x="6554175" y="920950"/>
            <a:ext cx="1381500" cy="480000"/>
          </a:xfrm>
          <a:prstGeom prst="straightConnector1">
            <a:avLst/>
          </a:prstGeom>
          <a:noFill/>
          <a:ln cap="flat" cmpd="sng" w="9525">
            <a:solidFill>
              <a:schemeClr val="dk1"/>
            </a:solidFill>
            <a:prstDash val="solid"/>
            <a:round/>
            <a:headEnd len="med" w="med" type="none"/>
            <a:tailEnd len="med" w="med" type="triangle"/>
          </a:ln>
        </p:spPr>
      </p:cxnSp>
      <p:cxnSp>
        <p:nvCxnSpPr>
          <p:cNvPr id="86" name="Google Shape;86;p15"/>
          <p:cNvCxnSpPr/>
          <p:nvPr/>
        </p:nvCxnSpPr>
        <p:spPr>
          <a:xfrm>
            <a:off x="5796025" y="892425"/>
            <a:ext cx="316800" cy="288000"/>
          </a:xfrm>
          <a:prstGeom prst="straightConnector1">
            <a:avLst/>
          </a:prstGeom>
          <a:noFill/>
          <a:ln cap="flat" cmpd="sng" w="9525">
            <a:solidFill>
              <a:schemeClr val="dk1"/>
            </a:solidFill>
            <a:prstDash val="solid"/>
            <a:round/>
            <a:headEnd len="med" w="med" type="none"/>
            <a:tailEnd len="med" w="med" type="triangle"/>
          </a:ln>
        </p:spPr>
      </p:cxnSp>
      <p:cxnSp>
        <p:nvCxnSpPr>
          <p:cNvPr id="87" name="Google Shape;87;p15"/>
          <p:cNvCxnSpPr/>
          <p:nvPr/>
        </p:nvCxnSpPr>
        <p:spPr>
          <a:xfrm flipH="1">
            <a:off x="6525475" y="930825"/>
            <a:ext cx="374100" cy="2496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idx="1" type="body"/>
          </p:nvPr>
        </p:nvSpPr>
        <p:spPr>
          <a:xfrm>
            <a:off x="387900" y="1929875"/>
            <a:ext cx="8368200" cy="2638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6000">
                <a:latin typeface="Lobster"/>
                <a:ea typeface="Lobster"/>
                <a:cs typeface="Lobster"/>
                <a:sym typeface="Lobster"/>
              </a:rPr>
              <a:t> Exploratory Data Analysis (EDA)</a:t>
            </a:r>
            <a:endParaRPr sz="6000">
              <a:latin typeface="Lobster"/>
              <a:ea typeface="Lobster"/>
              <a:cs typeface="Lobster"/>
              <a:sym typeface="Lobster"/>
            </a:endParaRPr>
          </a:p>
        </p:txBody>
      </p:sp>
      <p:pic>
        <p:nvPicPr>
          <p:cNvPr id="93" name="Google Shape;93;p16"/>
          <p:cNvPicPr preferRelativeResize="0"/>
          <p:nvPr/>
        </p:nvPicPr>
        <p:blipFill rotWithShape="1">
          <a:blip r:embed="rId3">
            <a:alphaModFix/>
          </a:blip>
          <a:srcRect b="0" l="0" r="0" t="0"/>
          <a:stretch/>
        </p:blipFill>
        <p:spPr>
          <a:xfrm>
            <a:off x="45625" y="-683200"/>
            <a:ext cx="2325475" cy="20745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solidFill>
                  <a:schemeClr val="accent5"/>
                </a:solidFill>
              </a:rPr>
              <a:t>Monthly travel </a:t>
            </a:r>
            <a:r>
              <a:rPr b="1" lang="en">
                <a:solidFill>
                  <a:schemeClr val="accent5"/>
                </a:solidFill>
              </a:rPr>
              <a:t>frequency analysis:</a:t>
            </a:r>
            <a:endParaRPr b="1">
              <a:solidFill>
                <a:schemeClr val="accent5"/>
              </a:solidFill>
            </a:endParaRPr>
          </a:p>
        </p:txBody>
      </p:sp>
      <p:sp>
        <p:nvSpPr>
          <p:cNvPr id="99" name="Google Shape;99;p17"/>
          <p:cNvSpPr txBox="1"/>
          <p:nvPr>
            <p:ph idx="1" type="body"/>
          </p:nvPr>
        </p:nvSpPr>
        <p:spPr>
          <a:xfrm>
            <a:off x="387900" y="1489825"/>
            <a:ext cx="8368200" cy="342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100"/>
          </a:p>
          <a:p>
            <a:pPr indent="0" lvl="0" marL="0" rtl="0" algn="l">
              <a:spcBef>
                <a:spcPts val="1200"/>
              </a:spcBef>
              <a:spcAft>
                <a:spcPts val="0"/>
              </a:spcAft>
              <a:buNone/>
            </a:pPr>
            <a:r>
              <a:t/>
            </a:r>
            <a:endParaRPr sz="2100"/>
          </a:p>
          <a:p>
            <a:pPr indent="0" lvl="0" marL="0" rtl="0" algn="l">
              <a:spcBef>
                <a:spcPts val="1200"/>
              </a:spcBef>
              <a:spcAft>
                <a:spcPts val="0"/>
              </a:spcAft>
              <a:buNone/>
            </a:pPr>
            <a:r>
              <a:t/>
            </a:r>
            <a:endParaRPr sz="2100"/>
          </a:p>
          <a:p>
            <a:pPr indent="0" lvl="0" marL="0" rtl="0" algn="l">
              <a:spcBef>
                <a:spcPts val="1200"/>
              </a:spcBef>
              <a:spcAft>
                <a:spcPts val="0"/>
              </a:spcAft>
              <a:buNone/>
            </a:pPr>
            <a:r>
              <a:t/>
            </a:r>
            <a:endParaRPr sz="2100"/>
          </a:p>
          <a:p>
            <a:pPr indent="0" lvl="0" marL="0" rtl="0" algn="l">
              <a:spcBef>
                <a:spcPts val="1200"/>
              </a:spcBef>
              <a:spcAft>
                <a:spcPts val="0"/>
              </a:spcAft>
              <a:buNone/>
            </a:pPr>
            <a:r>
              <a:t/>
            </a:r>
            <a:endParaRPr sz="2100"/>
          </a:p>
          <a:p>
            <a:pPr indent="0" lvl="0" marL="0" rtl="0" algn="l">
              <a:spcBef>
                <a:spcPts val="1200"/>
              </a:spcBef>
              <a:spcAft>
                <a:spcPts val="0"/>
              </a:spcAft>
              <a:buNone/>
            </a:pPr>
            <a:r>
              <a:rPr b="1" lang="en" sz="1300" u="sng"/>
              <a:t>Observation:</a:t>
            </a:r>
            <a:endParaRPr b="1" sz="1300" u="sng"/>
          </a:p>
          <a:p>
            <a:pPr indent="0" lvl="0" marL="0" rtl="0" algn="l">
              <a:spcBef>
                <a:spcPts val="1200"/>
              </a:spcBef>
              <a:spcAft>
                <a:spcPts val="1200"/>
              </a:spcAft>
              <a:buNone/>
            </a:pPr>
            <a:r>
              <a:rPr lang="en" sz="1300">
                <a:solidFill>
                  <a:srgbClr val="000000"/>
                </a:solidFill>
                <a:highlight>
                  <a:schemeClr val="accent6"/>
                </a:highlight>
              </a:rPr>
              <a:t>Yellow cab</a:t>
            </a:r>
            <a:r>
              <a:rPr lang="en" sz="1300">
                <a:solidFill>
                  <a:srgbClr val="000000"/>
                </a:solidFill>
              </a:rPr>
              <a:t> </a:t>
            </a:r>
            <a:r>
              <a:rPr lang="en" sz="1300"/>
              <a:t>has the highest number of travels and  for the month of December, highest number of travels for the cab companies can be seen respectively. </a:t>
            </a:r>
            <a:endParaRPr sz="1300"/>
          </a:p>
        </p:txBody>
      </p:sp>
      <p:pic>
        <p:nvPicPr>
          <p:cNvPr id="100" name="Google Shape;100;p17"/>
          <p:cNvPicPr preferRelativeResize="0"/>
          <p:nvPr/>
        </p:nvPicPr>
        <p:blipFill rotWithShape="1">
          <a:blip r:embed="rId3">
            <a:alphaModFix/>
          </a:blip>
          <a:srcRect b="0" l="0" r="1632" t="0"/>
          <a:stretch/>
        </p:blipFill>
        <p:spPr>
          <a:xfrm>
            <a:off x="157600" y="1507800"/>
            <a:ext cx="4218226" cy="2311450"/>
          </a:xfrm>
          <a:prstGeom prst="rect">
            <a:avLst/>
          </a:prstGeom>
          <a:noFill/>
          <a:ln>
            <a:noFill/>
          </a:ln>
        </p:spPr>
      </p:pic>
      <p:pic>
        <p:nvPicPr>
          <p:cNvPr id="101" name="Google Shape;101;p17"/>
          <p:cNvPicPr preferRelativeResize="0"/>
          <p:nvPr/>
        </p:nvPicPr>
        <p:blipFill rotWithShape="1">
          <a:blip r:embed="rId4">
            <a:alphaModFix/>
          </a:blip>
          <a:srcRect b="0" l="0" r="1729" t="0"/>
          <a:stretch/>
        </p:blipFill>
        <p:spPr>
          <a:xfrm>
            <a:off x="4510150" y="1489825"/>
            <a:ext cx="4423800" cy="23114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solidFill>
                  <a:schemeClr val="accent5"/>
                </a:solidFill>
              </a:rPr>
              <a:t>City-wise travel frequency:</a:t>
            </a:r>
            <a:endParaRPr b="1">
              <a:solidFill>
                <a:schemeClr val="accent5"/>
              </a:solidFill>
            </a:endParaRPr>
          </a:p>
        </p:txBody>
      </p:sp>
      <p:sp>
        <p:nvSpPr>
          <p:cNvPr id="107" name="Google Shape;107;p18"/>
          <p:cNvSpPr txBox="1"/>
          <p:nvPr>
            <p:ph idx="1" type="body"/>
          </p:nvPr>
        </p:nvSpPr>
        <p:spPr>
          <a:xfrm>
            <a:off x="387900" y="1441849"/>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Pink cab:</a:t>
            </a:r>
            <a:endParaRPr b="1"/>
          </a:p>
          <a:p>
            <a:pPr indent="0" lvl="0" marL="0" rtl="0" algn="l">
              <a:spcBef>
                <a:spcPts val="1200"/>
              </a:spcBef>
              <a:spcAft>
                <a:spcPts val="1200"/>
              </a:spcAft>
              <a:buNone/>
            </a:pPr>
            <a:r>
              <a:t/>
            </a:r>
            <a:endParaRPr/>
          </a:p>
        </p:txBody>
      </p:sp>
      <p:pic>
        <p:nvPicPr>
          <p:cNvPr id="108" name="Google Shape;108;p18"/>
          <p:cNvPicPr preferRelativeResize="0"/>
          <p:nvPr/>
        </p:nvPicPr>
        <p:blipFill>
          <a:blip r:embed="rId3">
            <a:alphaModFix/>
          </a:blip>
          <a:stretch>
            <a:fillRect/>
          </a:stretch>
        </p:blipFill>
        <p:spPr>
          <a:xfrm>
            <a:off x="470200" y="1866217"/>
            <a:ext cx="8233451" cy="3133332"/>
          </a:xfrm>
          <a:prstGeom prst="rect">
            <a:avLst/>
          </a:prstGeom>
          <a:noFill/>
          <a:ln>
            <a:noFill/>
          </a:ln>
        </p:spPr>
      </p:pic>
      <p:sp>
        <p:nvSpPr>
          <p:cNvPr id="109" name="Google Shape;109;p18"/>
          <p:cNvSpPr txBox="1"/>
          <p:nvPr/>
        </p:nvSpPr>
        <p:spPr>
          <a:xfrm>
            <a:off x="4395000" y="1441850"/>
            <a:ext cx="4308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highlight>
                  <a:srgbClr val="E06666"/>
                </a:highlight>
                <a:latin typeface="Verdana"/>
                <a:ea typeface="Verdana"/>
                <a:cs typeface="Verdana"/>
                <a:sym typeface="Verdana"/>
              </a:rPr>
              <a:t>  Los Angeles has the maximum count of 18000   </a:t>
            </a:r>
            <a:endParaRPr sz="1300">
              <a:highlight>
                <a:srgbClr val="E06666"/>
              </a:highlight>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solidFill>
                  <a:schemeClr val="accent5"/>
                </a:solidFill>
              </a:rPr>
              <a:t>City-wise travel frequency:</a:t>
            </a:r>
            <a:endParaRPr b="1">
              <a:solidFill>
                <a:schemeClr val="accent5"/>
              </a:solidFill>
            </a:endParaRPr>
          </a:p>
        </p:txBody>
      </p:sp>
      <p:sp>
        <p:nvSpPr>
          <p:cNvPr id="115" name="Google Shape;115;p19"/>
          <p:cNvSpPr txBox="1"/>
          <p:nvPr>
            <p:ph idx="1" type="body"/>
          </p:nvPr>
        </p:nvSpPr>
        <p:spPr>
          <a:xfrm>
            <a:off x="287875" y="1441850"/>
            <a:ext cx="84681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Yellow</a:t>
            </a:r>
            <a:r>
              <a:rPr b="1" lang="en"/>
              <a:t> cab:</a:t>
            </a:r>
            <a:endParaRPr b="1"/>
          </a:p>
          <a:p>
            <a:pPr indent="0" lvl="0" marL="0" rtl="0" algn="l">
              <a:spcBef>
                <a:spcPts val="1200"/>
              </a:spcBef>
              <a:spcAft>
                <a:spcPts val="1200"/>
              </a:spcAft>
              <a:buNone/>
            </a:pPr>
            <a:r>
              <a:t/>
            </a:r>
            <a:endParaRPr/>
          </a:p>
        </p:txBody>
      </p:sp>
      <p:pic>
        <p:nvPicPr>
          <p:cNvPr id="116" name="Google Shape;116;p19"/>
          <p:cNvPicPr preferRelativeResize="0"/>
          <p:nvPr/>
        </p:nvPicPr>
        <p:blipFill>
          <a:blip r:embed="rId3">
            <a:alphaModFix/>
          </a:blip>
          <a:stretch>
            <a:fillRect/>
          </a:stretch>
        </p:blipFill>
        <p:spPr>
          <a:xfrm>
            <a:off x="387900" y="1854474"/>
            <a:ext cx="8258176" cy="3106701"/>
          </a:xfrm>
          <a:prstGeom prst="rect">
            <a:avLst/>
          </a:prstGeom>
          <a:noFill/>
          <a:ln>
            <a:noFill/>
          </a:ln>
        </p:spPr>
      </p:pic>
      <p:sp>
        <p:nvSpPr>
          <p:cNvPr id="117" name="Google Shape;117;p19"/>
          <p:cNvSpPr txBox="1"/>
          <p:nvPr/>
        </p:nvSpPr>
        <p:spPr>
          <a:xfrm>
            <a:off x="4174275" y="1381825"/>
            <a:ext cx="4471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highlight>
                  <a:srgbClr val="E06666"/>
                </a:highlight>
                <a:latin typeface="Verdana"/>
                <a:ea typeface="Verdana"/>
                <a:cs typeface="Verdana"/>
                <a:sym typeface="Verdana"/>
              </a:rPr>
              <a:t>  New York City has the maximum count of 9000</a:t>
            </a:r>
            <a:endParaRPr sz="1300">
              <a:highlight>
                <a:srgbClr val="E06666"/>
              </a:highlight>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solidFill>
                  <a:schemeClr val="accent5"/>
                </a:solidFill>
              </a:rPr>
              <a:t>Users per city:</a:t>
            </a:r>
            <a:endParaRPr b="1">
              <a:solidFill>
                <a:schemeClr val="accent5"/>
              </a:solidFill>
            </a:endParaRPr>
          </a:p>
        </p:txBody>
      </p:sp>
      <p:sp>
        <p:nvSpPr>
          <p:cNvPr id="123" name="Google Shape;123;p20"/>
          <p:cNvSpPr txBox="1"/>
          <p:nvPr>
            <p:ph idx="1" type="body"/>
          </p:nvPr>
        </p:nvSpPr>
        <p:spPr>
          <a:xfrm>
            <a:off x="4836425" y="2005575"/>
            <a:ext cx="4203000" cy="298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u="sng">
                <a:latin typeface="Verdana"/>
                <a:ea typeface="Verdana"/>
                <a:cs typeface="Verdana"/>
                <a:sym typeface="Verdana"/>
              </a:rPr>
              <a:t>Observation: </a:t>
            </a:r>
            <a:r>
              <a:rPr b="1" lang="en" sz="1300" u="sng">
                <a:latin typeface="Verdana"/>
                <a:ea typeface="Verdana"/>
                <a:cs typeface="Verdana"/>
                <a:sym typeface="Verdana"/>
              </a:rPr>
              <a:t>  </a:t>
            </a:r>
            <a:r>
              <a:rPr lang="en" sz="1300">
                <a:latin typeface="Verdana"/>
                <a:ea typeface="Verdana"/>
                <a:cs typeface="Verdana"/>
                <a:sym typeface="Verdana"/>
              </a:rPr>
              <a:t> </a:t>
            </a:r>
            <a:endParaRPr sz="1300">
              <a:latin typeface="Verdana"/>
              <a:ea typeface="Verdana"/>
              <a:cs typeface="Verdana"/>
              <a:sym typeface="Verdana"/>
            </a:endParaRPr>
          </a:p>
          <a:p>
            <a:pPr indent="0" lvl="0" marL="0" rtl="0" algn="l">
              <a:lnSpc>
                <a:spcPct val="100000"/>
              </a:lnSpc>
              <a:spcBef>
                <a:spcPts val="1200"/>
              </a:spcBef>
              <a:spcAft>
                <a:spcPts val="0"/>
              </a:spcAft>
              <a:buNone/>
            </a:pPr>
            <a:r>
              <a:rPr lang="en" sz="1300">
                <a:solidFill>
                  <a:srgbClr val="000000"/>
                </a:solidFill>
                <a:highlight>
                  <a:srgbClr val="E06666"/>
                </a:highlight>
                <a:latin typeface="Verdana"/>
                <a:ea typeface="Verdana"/>
                <a:cs typeface="Verdana"/>
                <a:sym typeface="Verdana"/>
              </a:rPr>
              <a:t>New York city</a:t>
            </a:r>
            <a:r>
              <a:rPr lang="en" sz="1300">
                <a:latin typeface="Verdana"/>
                <a:ea typeface="Verdana"/>
                <a:cs typeface="Verdana"/>
                <a:sym typeface="Verdana"/>
              </a:rPr>
              <a:t> has the highest number of cab users.</a:t>
            </a:r>
            <a:endParaRPr sz="1300">
              <a:latin typeface="Verdana"/>
              <a:ea typeface="Verdana"/>
              <a:cs typeface="Verdana"/>
              <a:sym typeface="Verdana"/>
            </a:endParaRPr>
          </a:p>
          <a:p>
            <a:pPr indent="0" lvl="0" marL="0" rtl="0" algn="l">
              <a:lnSpc>
                <a:spcPct val="100000"/>
              </a:lnSpc>
              <a:spcBef>
                <a:spcPts val="1200"/>
              </a:spcBef>
              <a:spcAft>
                <a:spcPts val="1200"/>
              </a:spcAft>
              <a:buNone/>
            </a:pPr>
            <a:r>
              <a:rPr lang="en" sz="1300">
                <a:latin typeface="Verdana"/>
                <a:ea typeface="Verdana"/>
                <a:cs typeface="Verdana"/>
                <a:sym typeface="Verdana"/>
              </a:rPr>
              <a:t>From our previous analysis, </a:t>
            </a:r>
            <a:r>
              <a:rPr lang="en" sz="1300">
                <a:solidFill>
                  <a:srgbClr val="000000"/>
                </a:solidFill>
                <a:highlight>
                  <a:schemeClr val="accent6"/>
                </a:highlight>
                <a:latin typeface="Verdana"/>
                <a:ea typeface="Verdana"/>
                <a:cs typeface="Verdana"/>
                <a:sym typeface="Verdana"/>
              </a:rPr>
              <a:t>Yellow cab</a:t>
            </a:r>
            <a:r>
              <a:rPr lang="en" sz="1300">
                <a:latin typeface="Verdana"/>
                <a:ea typeface="Verdana"/>
                <a:cs typeface="Verdana"/>
                <a:sym typeface="Verdana"/>
              </a:rPr>
              <a:t> has the maximum travel count in New York. </a:t>
            </a:r>
            <a:r>
              <a:rPr lang="en" sz="1300">
                <a:latin typeface="Verdana"/>
                <a:ea typeface="Verdana"/>
                <a:cs typeface="Verdana"/>
                <a:sym typeface="Verdana"/>
              </a:rPr>
              <a:t>Therefore</a:t>
            </a:r>
            <a:r>
              <a:rPr lang="en" sz="1300">
                <a:latin typeface="Verdana"/>
                <a:ea typeface="Verdana"/>
                <a:cs typeface="Verdana"/>
                <a:sym typeface="Verdana"/>
              </a:rPr>
              <a:t>, Yellow cabs are the most used in NYC which also produces </a:t>
            </a:r>
            <a:r>
              <a:rPr lang="en" sz="1300">
                <a:latin typeface="Verdana"/>
                <a:ea typeface="Verdana"/>
                <a:cs typeface="Verdana"/>
                <a:sym typeface="Verdana"/>
              </a:rPr>
              <a:t>highest</a:t>
            </a:r>
            <a:r>
              <a:rPr lang="en" sz="1300">
                <a:latin typeface="Verdana"/>
                <a:ea typeface="Verdana"/>
                <a:cs typeface="Verdana"/>
                <a:sym typeface="Verdana"/>
              </a:rPr>
              <a:t> profit. </a:t>
            </a:r>
            <a:r>
              <a:rPr lang="en" sz="1300">
                <a:latin typeface="Verdana"/>
                <a:ea typeface="Verdana"/>
                <a:cs typeface="Verdana"/>
                <a:sym typeface="Verdana"/>
              </a:rPr>
              <a:t>              				</a:t>
            </a:r>
            <a:endParaRPr sz="1300">
              <a:latin typeface="Verdana"/>
              <a:ea typeface="Verdana"/>
              <a:cs typeface="Verdana"/>
              <a:sym typeface="Verdana"/>
            </a:endParaRPr>
          </a:p>
        </p:txBody>
      </p:sp>
      <p:pic>
        <p:nvPicPr>
          <p:cNvPr id="124" name="Google Shape;124;p20"/>
          <p:cNvPicPr preferRelativeResize="0"/>
          <p:nvPr/>
        </p:nvPicPr>
        <p:blipFill rotWithShape="1">
          <a:blip r:embed="rId3">
            <a:alphaModFix/>
          </a:blip>
          <a:srcRect b="2272" l="6957" r="4074" t="-1508"/>
          <a:stretch/>
        </p:blipFill>
        <p:spPr>
          <a:xfrm>
            <a:off x="387900" y="1333850"/>
            <a:ext cx="4333376" cy="3656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solidFill>
                  <a:schemeClr val="accent5"/>
                </a:solidFill>
              </a:rPr>
              <a:t>Profit Analysis:</a:t>
            </a:r>
            <a:endParaRPr b="1">
              <a:solidFill>
                <a:schemeClr val="accent5"/>
              </a:solidFill>
            </a:endParaRPr>
          </a:p>
        </p:txBody>
      </p:sp>
      <p:sp>
        <p:nvSpPr>
          <p:cNvPr id="130" name="Google Shape;130;p21"/>
          <p:cNvSpPr txBox="1"/>
          <p:nvPr>
            <p:ph idx="1" type="body"/>
          </p:nvPr>
        </p:nvSpPr>
        <p:spPr>
          <a:xfrm>
            <a:off x="387900" y="1489825"/>
            <a:ext cx="8368200" cy="345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Verdana"/>
              <a:ea typeface="Verdana"/>
              <a:cs typeface="Verdana"/>
              <a:sym typeface="Verdana"/>
            </a:endParaRPr>
          </a:p>
          <a:p>
            <a:pPr indent="0" lvl="0" marL="0" rtl="0" algn="l">
              <a:spcBef>
                <a:spcPts val="1200"/>
              </a:spcBef>
              <a:spcAft>
                <a:spcPts val="0"/>
              </a:spcAft>
              <a:buNone/>
            </a:pPr>
            <a:r>
              <a:t/>
            </a:r>
            <a:endParaRPr sz="1200">
              <a:latin typeface="Verdana"/>
              <a:ea typeface="Verdana"/>
              <a:cs typeface="Verdana"/>
              <a:sym typeface="Verdana"/>
            </a:endParaRPr>
          </a:p>
          <a:p>
            <a:pPr indent="0" lvl="0" marL="0" rtl="0" algn="l">
              <a:spcBef>
                <a:spcPts val="1200"/>
              </a:spcBef>
              <a:spcAft>
                <a:spcPts val="0"/>
              </a:spcAft>
              <a:buNone/>
            </a:pPr>
            <a:r>
              <a:t/>
            </a:r>
            <a:endParaRPr sz="1200">
              <a:latin typeface="Verdana"/>
              <a:ea typeface="Verdana"/>
              <a:cs typeface="Verdana"/>
              <a:sym typeface="Verdana"/>
            </a:endParaRPr>
          </a:p>
          <a:p>
            <a:pPr indent="0" lvl="0" marL="0" rtl="0" algn="l">
              <a:spcBef>
                <a:spcPts val="1200"/>
              </a:spcBef>
              <a:spcAft>
                <a:spcPts val="0"/>
              </a:spcAft>
              <a:buNone/>
            </a:pPr>
            <a:r>
              <a:t/>
            </a:r>
            <a:endParaRPr sz="1200">
              <a:latin typeface="Verdana"/>
              <a:ea typeface="Verdana"/>
              <a:cs typeface="Verdana"/>
              <a:sym typeface="Verdana"/>
            </a:endParaRPr>
          </a:p>
          <a:p>
            <a:pPr indent="0" lvl="0" marL="0" rtl="0" algn="l">
              <a:spcBef>
                <a:spcPts val="1200"/>
              </a:spcBef>
              <a:spcAft>
                <a:spcPts val="0"/>
              </a:spcAft>
              <a:buNone/>
            </a:pPr>
            <a:r>
              <a:t/>
            </a:r>
            <a:endParaRPr sz="1200">
              <a:latin typeface="Verdana"/>
              <a:ea typeface="Verdana"/>
              <a:cs typeface="Verdana"/>
              <a:sym typeface="Verdana"/>
            </a:endParaRPr>
          </a:p>
          <a:p>
            <a:pPr indent="0" lvl="0" marL="0" rtl="0" algn="l">
              <a:spcBef>
                <a:spcPts val="1200"/>
              </a:spcBef>
              <a:spcAft>
                <a:spcPts val="0"/>
              </a:spcAft>
              <a:buNone/>
            </a:pPr>
            <a:r>
              <a:t/>
            </a:r>
            <a:endParaRPr sz="1200">
              <a:latin typeface="Verdana"/>
              <a:ea typeface="Verdana"/>
              <a:cs typeface="Verdana"/>
              <a:sym typeface="Verdana"/>
            </a:endParaRPr>
          </a:p>
          <a:p>
            <a:pPr indent="0" lvl="0" marL="0" rtl="0" algn="l">
              <a:spcBef>
                <a:spcPts val="1200"/>
              </a:spcBef>
              <a:spcAft>
                <a:spcPts val="0"/>
              </a:spcAft>
              <a:buNone/>
            </a:pPr>
            <a:r>
              <a:t/>
            </a:r>
            <a:endParaRPr sz="1300">
              <a:latin typeface="Verdana"/>
              <a:ea typeface="Verdana"/>
              <a:cs typeface="Verdana"/>
              <a:sym typeface="Verdana"/>
            </a:endParaRPr>
          </a:p>
          <a:p>
            <a:pPr indent="0" lvl="0" marL="0" rtl="0" algn="l">
              <a:spcBef>
                <a:spcPts val="1200"/>
              </a:spcBef>
              <a:spcAft>
                <a:spcPts val="0"/>
              </a:spcAft>
              <a:buNone/>
            </a:pPr>
            <a:r>
              <a:rPr b="1" lang="en" sz="1300" u="sng">
                <a:latin typeface="Verdana"/>
                <a:ea typeface="Verdana"/>
                <a:cs typeface="Verdana"/>
                <a:sym typeface="Verdana"/>
              </a:rPr>
              <a:t>Observation:</a:t>
            </a:r>
            <a:endParaRPr b="1" sz="1300" u="sng">
              <a:latin typeface="Verdana"/>
              <a:ea typeface="Verdana"/>
              <a:cs typeface="Verdana"/>
              <a:sym typeface="Verdana"/>
            </a:endParaRPr>
          </a:p>
          <a:p>
            <a:pPr indent="0" lvl="0" marL="0" rtl="0" algn="l">
              <a:spcBef>
                <a:spcPts val="1200"/>
              </a:spcBef>
              <a:spcAft>
                <a:spcPts val="1200"/>
              </a:spcAft>
              <a:buNone/>
            </a:pPr>
            <a:r>
              <a:rPr lang="en" sz="1200">
                <a:latin typeface="Verdana"/>
                <a:ea typeface="Verdana"/>
                <a:cs typeface="Verdana"/>
                <a:sym typeface="Verdana"/>
              </a:rPr>
              <a:t>Most profit percentage for the cab companies can be seen in the financial year 2016. Overall, </a:t>
            </a:r>
            <a:r>
              <a:rPr lang="en" sz="1200">
                <a:solidFill>
                  <a:srgbClr val="000000"/>
                </a:solidFill>
                <a:highlight>
                  <a:schemeClr val="accent6"/>
                </a:highlight>
                <a:latin typeface="Verdana"/>
                <a:ea typeface="Verdana"/>
                <a:cs typeface="Verdana"/>
                <a:sym typeface="Verdana"/>
              </a:rPr>
              <a:t>Yellow cab</a:t>
            </a:r>
            <a:r>
              <a:rPr lang="en" sz="1200">
                <a:latin typeface="Verdana"/>
                <a:ea typeface="Verdana"/>
                <a:cs typeface="Verdana"/>
                <a:sym typeface="Verdana"/>
              </a:rPr>
              <a:t> company has the highest profits in each financial year. Now, let’s see profit for NYC for both cab companies.</a:t>
            </a:r>
            <a:endParaRPr sz="1200">
              <a:latin typeface="Verdana"/>
              <a:ea typeface="Verdana"/>
              <a:cs typeface="Verdana"/>
              <a:sym typeface="Verdana"/>
            </a:endParaRPr>
          </a:p>
        </p:txBody>
      </p:sp>
      <p:pic>
        <p:nvPicPr>
          <p:cNvPr id="131" name="Google Shape;131;p21"/>
          <p:cNvPicPr preferRelativeResize="0"/>
          <p:nvPr/>
        </p:nvPicPr>
        <p:blipFill rotWithShape="1">
          <a:blip r:embed="rId3">
            <a:alphaModFix/>
          </a:blip>
          <a:srcRect b="0" l="0" r="931" t="2008"/>
          <a:stretch/>
        </p:blipFill>
        <p:spPr>
          <a:xfrm>
            <a:off x="143950" y="1489825"/>
            <a:ext cx="4279849" cy="2377400"/>
          </a:xfrm>
          <a:prstGeom prst="rect">
            <a:avLst/>
          </a:prstGeom>
          <a:noFill/>
          <a:ln>
            <a:noFill/>
          </a:ln>
        </p:spPr>
      </p:pic>
      <p:pic>
        <p:nvPicPr>
          <p:cNvPr id="132" name="Google Shape;132;p21"/>
          <p:cNvPicPr preferRelativeResize="0"/>
          <p:nvPr/>
        </p:nvPicPr>
        <p:blipFill rotWithShape="1">
          <a:blip r:embed="rId4">
            <a:alphaModFix/>
          </a:blip>
          <a:srcRect b="0" l="0" r="0" t="2047"/>
          <a:stretch/>
        </p:blipFill>
        <p:spPr>
          <a:xfrm>
            <a:off x="4625300" y="1489825"/>
            <a:ext cx="4370501" cy="23773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