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88" r:id="rId4"/>
    <p:sldId id="318" r:id="rId5"/>
    <p:sldId id="319" r:id="rId6"/>
    <p:sldId id="286" r:id="rId7"/>
    <p:sldId id="289" r:id="rId8"/>
    <p:sldId id="285" r:id="rId9"/>
    <p:sldId id="268" r:id="rId10"/>
    <p:sldId id="271" r:id="rId11"/>
    <p:sldId id="290" r:id="rId12"/>
    <p:sldId id="291" r:id="rId13"/>
    <p:sldId id="315" r:id="rId14"/>
    <p:sldId id="292" r:id="rId15"/>
    <p:sldId id="301" r:id="rId16"/>
    <p:sldId id="270" r:id="rId17"/>
    <p:sldId id="316" r:id="rId18"/>
    <p:sldId id="293" r:id="rId19"/>
    <p:sldId id="294" r:id="rId20"/>
    <p:sldId id="297" r:id="rId21"/>
    <p:sldId id="295" r:id="rId22"/>
    <p:sldId id="298" r:id="rId23"/>
    <p:sldId id="296" r:id="rId24"/>
    <p:sldId id="299" r:id="rId25"/>
    <p:sldId id="272" r:id="rId26"/>
    <p:sldId id="273" r:id="rId27"/>
    <p:sldId id="302" r:id="rId28"/>
    <p:sldId id="311" r:id="rId29"/>
    <p:sldId id="300" r:id="rId30"/>
    <p:sldId id="274" r:id="rId31"/>
    <p:sldId id="280" r:id="rId32"/>
    <p:sldId id="304" r:id="rId33"/>
    <p:sldId id="303" r:id="rId34"/>
    <p:sldId id="305" r:id="rId35"/>
    <p:sldId id="283" r:id="rId36"/>
    <p:sldId id="284" r:id="rId37"/>
    <p:sldId id="281" r:id="rId38"/>
    <p:sldId id="317" r:id="rId39"/>
    <p:sldId id="282" r:id="rId40"/>
    <p:sldId id="277" r:id="rId41"/>
    <p:sldId id="306" r:id="rId42"/>
    <p:sldId id="278" r:id="rId43"/>
    <p:sldId id="279" r:id="rId44"/>
    <p:sldId id="308" r:id="rId45"/>
    <p:sldId id="309" r:id="rId46"/>
    <p:sldId id="312" r:id="rId47"/>
    <p:sldId id="31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79" autoAdjust="0"/>
  </p:normalViewPr>
  <p:slideViewPr>
    <p:cSldViewPr>
      <p:cViewPr varScale="1">
        <p:scale>
          <a:sx n="99" d="100"/>
          <a:sy n="99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0ED0B-612E-4695-AD45-D5D7CC42240C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3F0F0-ECB1-4F0F-847E-6979AD60FD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3F0F0-ECB1-4F0F-847E-6979AD60FD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3F0F0-ECB1-4F0F-847E-6979AD60FD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3F0F0-ECB1-4F0F-847E-6979AD60FD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8%BF%9B%E7%A8%8B%E5%88%87%E6%8D%A2&amp;tn=44039180_cpr&amp;fenlei=mv6quAkxTZn0IZRqIHckPjm4nH00T1YLmvfLuhuBPjT1P1IhnAf40ZwV5Hcvrjm3rH6sPfKWUMw85HfYnjn4nH6sgvPsT6KdThsqpZwYTjCEQLGCpyw9Uz4Bmy-bIi4WUvYETgN-TLwGUv3EPWbYPWnvn1b" TargetMode="External"/><Relationship Id="rId2" Type="http://schemas.openxmlformats.org/officeDocument/2006/relationships/hyperlink" Target="https://www.baidu.com/s?wd=I/O%E8%AE%BE%E5%A4%87&amp;tn=44039180_cpr&amp;fenlei=mv6quAkxTZn0IZRqIHckPjm4nH00T1YLmvfLuhuBPjT1P1IhnAf40ZwV5Hcvrjm3rH6sPfKWUMw85HfYnjn4nH6sgvPsT6KdThsqpZwYTjCEQLGCpyw9Uz4Bmy-bIi4WUvYETgN-TLwGUv3EPWbYPWnvn1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编写高质量代码：改善</a:t>
            </a:r>
            <a:r>
              <a:rPr lang="en-US" altLang="zh-CN" dirty="0"/>
              <a:t>Java</a:t>
            </a:r>
            <a:r>
              <a:rPr lang="zh-CN" altLang="en-US" dirty="0"/>
              <a:t>程序的</a:t>
            </a:r>
            <a:r>
              <a:rPr lang="en-US" altLang="zh-CN" dirty="0"/>
              <a:t>151</a:t>
            </a:r>
            <a:r>
              <a:rPr lang="zh-CN" altLang="en-US" dirty="0"/>
              <a:t>个建议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第九章</a:t>
            </a:r>
            <a:endParaRPr lang="en-US" altLang="zh-CN" dirty="0" smtClean="0"/>
          </a:p>
          <a:p>
            <a:r>
              <a:rPr lang="zh-CN" altLang="en-US" dirty="0" smtClean="0"/>
              <a:t>多线程和并发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61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190023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：异步运算考虑使用</a:t>
            </a:r>
            <a:r>
              <a:rPr lang="en-US" altLang="en-US" dirty="0" smtClean="0"/>
              <a:t>C</a:t>
            </a:r>
            <a:r>
              <a:rPr lang="en-US" altLang="zh-CN" dirty="0" smtClean="0"/>
              <a:t>allable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Callable</a:t>
            </a:r>
            <a:r>
              <a:rPr lang="zh-CN" altLang="en-US" dirty="0" smtClean="0"/>
              <a:t>接口有返回值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Callable</a:t>
            </a:r>
            <a:r>
              <a:rPr lang="zh-CN" altLang="en-US" dirty="0" smtClean="0"/>
              <a:t>接口可以抛出异常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4619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857760"/>
            <a:ext cx="36576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（四）线程的常用方法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zh-CN" altLang="en-US" b="1" dirty="0" smtClean="0"/>
              <a:t>、</a:t>
            </a:r>
            <a:r>
              <a:rPr lang="en-US" b="1" dirty="0" smtClean="0"/>
              <a:t>start()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strike="sngStrike" dirty="0" smtClean="0"/>
              <a:t>stop()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</a:t>
            </a:r>
            <a:r>
              <a:rPr lang="en-US" b="1" dirty="0" smtClean="0"/>
              <a:t>leep ()</a:t>
            </a:r>
            <a:endParaRPr lang="en-US" altLang="zh-CN" b="1" dirty="0" smtClean="0"/>
          </a:p>
          <a:p>
            <a:r>
              <a:rPr lang="en-US" b="1" dirty="0" smtClean="0"/>
              <a:t>4</a:t>
            </a:r>
            <a:r>
              <a:rPr lang="zh-CN" altLang="en-US" b="1" dirty="0" smtClean="0"/>
              <a:t>、</a:t>
            </a:r>
            <a:r>
              <a:rPr lang="en-US" b="1" dirty="0" smtClean="0"/>
              <a:t>join()</a:t>
            </a:r>
          </a:p>
          <a:p>
            <a:r>
              <a:rPr lang="en-US" b="1" dirty="0" smtClean="0"/>
              <a:t>5</a:t>
            </a:r>
            <a:r>
              <a:rPr lang="zh-CN" altLang="en-US" b="1" dirty="0" smtClean="0"/>
              <a:t>、</a:t>
            </a:r>
            <a:r>
              <a:rPr lang="en-US" b="1" dirty="0" smtClean="0"/>
              <a:t>yield()</a:t>
            </a:r>
          </a:p>
          <a:p>
            <a:r>
              <a:rPr lang="en-US" b="1" dirty="0" smtClean="0"/>
              <a:t>6</a:t>
            </a:r>
            <a:r>
              <a:rPr lang="zh-CN" altLang="en-US" b="1" dirty="0" smtClean="0"/>
              <a:t>、</a:t>
            </a:r>
            <a:r>
              <a:rPr lang="en-US" b="1" dirty="0" smtClean="0"/>
              <a:t>wait()</a:t>
            </a:r>
            <a:r>
              <a:rPr lang="zh-CN" altLang="en-US" b="1" dirty="0" smtClean="0"/>
              <a:t>和</a:t>
            </a:r>
            <a:r>
              <a:rPr lang="en-US" b="1" dirty="0" smtClean="0"/>
              <a:t>notify()、</a:t>
            </a:r>
            <a:r>
              <a:rPr lang="en-US" b="1" dirty="0" err="1" smtClean="0"/>
              <a:t>notifyAll</a:t>
            </a:r>
            <a:r>
              <a:rPr lang="en-US" b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dirty="0" smtClean="0"/>
              <a:t>start()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1.start</a:t>
            </a:r>
            <a:r>
              <a:rPr lang="zh-CN" altLang="en-US" dirty="0" smtClean="0"/>
              <a:t>（）方法来启动线程，真正实现了多线程运行，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会调用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en-US" altLang="zh-CN" dirty="0" smtClean="0"/>
              <a:t>2.run</a:t>
            </a:r>
            <a:r>
              <a:rPr lang="zh-CN" altLang="en-US" dirty="0" smtClean="0"/>
              <a:t>（）方法当作普通方法的方式调用。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不要重写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：不要重写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方法实现了启动线程，申请栈内存，调用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方法等功能，自己重写会考虑不全。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）继承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类的可以调用</a:t>
            </a:r>
            <a:r>
              <a:rPr lang="en-US" altLang="zh-CN" dirty="0" err="1" smtClean="0"/>
              <a:t>super.start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stop()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Stop</a:t>
            </a:r>
            <a:r>
              <a:rPr lang="zh-CN" altLang="en-US" dirty="0" smtClean="0"/>
              <a:t>方法是过时的</a:t>
            </a:r>
            <a:endParaRPr lang="en-US" altLang="zh-CN" dirty="0" smtClean="0"/>
          </a:p>
          <a:p>
            <a:r>
              <a:rPr lang="en-US" altLang="zh-CN" dirty="0" smtClean="0"/>
              <a:t>Stop</a:t>
            </a:r>
            <a:r>
              <a:rPr lang="zh-CN" altLang="en-US" dirty="0" smtClean="0"/>
              <a:t>方法会导致代码逻辑不完整</a:t>
            </a:r>
            <a:endParaRPr lang="en-US" altLang="zh-CN" dirty="0" smtClean="0"/>
          </a:p>
          <a:p>
            <a:r>
              <a:rPr lang="en-US" altLang="zh-CN" dirty="0" smtClean="0"/>
              <a:t>Stop</a:t>
            </a:r>
            <a:r>
              <a:rPr lang="zh-CN" altLang="en-US" dirty="0" smtClean="0"/>
              <a:t>方法会破坏原子逻辑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反例：</a:t>
            </a:r>
            <a:r>
              <a:rPr lang="en-US" altLang="zh-CN" dirty="0" err="1" smtClean="0"/>
              <a:t>StopExampleThread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stop()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643050"/>
            <a:ext cx="50863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stop()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解决方法：</a:t>
            </a:r>
            <a:r>
              <a:rPr lang="en-US" altLang="zh-CN" dirty="0" err="1" smtClean="0"/>
              <a:t>StopSuccess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StopSuccess2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）使用自定义的标志位决定线程的停止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改变状态，根据状态决定停止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）使用线程池的</a:t>
            </a:r>
            <a:r>
              <a:rPr lang="en-US" altLang="zh-CN" dirty="0" smtClean="0"/>
              <a:t>shutdown</a:t>
            </a:r>
            <a:r>
              <a:rPr lang="zh-CN" altLang="en-US" dirty="0" smtClean="0"/>
              <a:t>温和停止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：不要使用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方法停止线程</a:t>
            </a:r>
            <a:endParaRPr lang="en-US" altLang="zh-CN" dirty="0" smtClean="0"/>
          </a:p>
          <a:p>
            <a:r>
              <a:rPr lang="en-US" altLang="zh-CN" dirty="0" smtClean="0"/>
              <a:t>Stop</a:t>
            </a:r>
            <a:r>
              <a:rPr lang="zh-CN" altLang="en-US" dirty="0" smtClean="0"/>
              <a:t>方法是过时的</a:t>
            </a:r>
            <a:endParaRPr lang="en-US" altLang="zh-CN" dirty="0" smtClean="0"/>
          </a:p>
          <a:p>
            <a:r>
              <a:rPr lang="en-US" altLang="zh-CN" dirty="0" smtClean="0"/>
              <a:t>Stop</a:t>
            </a:r>
            <a:r>
              <a:rPr lang="zh-CN" altLang="en-US" dirty="0" smtClean="0"/>
              <a:t>方法会导致代码逻辑不完整</a:t>
            </a:r>
            <a:endParaRPr lang="en-US" altLang="zh-CN" dirty="0" smtClean="0"/>
          </a:p>
          <a:p>
            <a:r>
              <a:rPr lang="en-US" altLang="zh-CN" dirty="0" smtClean="0"/>
              <a:t>Stop</a:t>
            </a:r>
            <a:r>
              <a:rPr lang="zh-CN" altLang="en-US" dirty="0" smtClean="0"/>
              <a:t>方法会破坏原子逻辑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sleep()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、定义：使当前线程暂停运行一段时间（单位毫秒）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、使用：</a:t>
            </a:r>
            <a:endParaRPr lang="zh-CN" alt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14620"/>
            <a:ext cx="3800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join()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、定义：把指定的线程加入到当前线程，可以将两个交替执行的线程合并为顺序执行的线程。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、比如在主线程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中调用了线程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方法，直到线程</a:t>
            </a:r>
            <a:r>
              <a:rPr lang="en-US" altLang="zh-CN" dirty="0" smtClean="0"/>
              <a:t>t</a:t>
            </a:r>
            <a:r>
              <a:rPr lang="zh-CN" altLang="en-US" dirty="0" smtClean="0"/>
              <a:t>执行完毕后，才会继续执行主线程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例子：</a:t>
            </a:r>
            <a:r>
              <a:rPr lang="en-US" altLang="zh-CN" dirty="0" smtClean="0"/>
              <a:t>TestJoin.java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428736"/>
            <a:ext cx="73436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（一）多线程概念</a:t>
            </a:r>
            <a:endParaRPr lang="en-US" altLang="zh-CN" sz="3200" dirty="0" smtClean="0"/>
          </a:p>
          <a:p>
            <a:r>
              <a:rPr lang="zh-CN" altLang="en-US" sz="3200" dirty="0" smtClean="0"/>
              <a:t>（二）线程的生命周期</a:t>
            </a:r>
            <a:endParaRPr lang="en-US" altLang="zh-CN" sz="3200" dirty="0" smtClean="0"/>
          </a:p>
          <a:p>
            <a:r>
              <a:rPr lang="zh-CN" altLang="en-US" sz="3200" dirty="0" smtClean="0"/>
              <a:t>（三）线程的常用方法介绍</a:t>
            </a:r>
            <a:endParaRPr lang="en-US" altLang="zh-CN" sz="3200" dirty="0" smtClean="0"/>
          </a:p>
          <a:p>
            <a:r>
              <a:rPr lang="zh-CN" altLang="en-US" sz="3200" dirty="0" smtClean="0"/>
              <a:t>（四）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实现多线程有几种方式？</a:t>
            </a:r>
            <a:endParaRPr lang="en-US" altLang="zh-CN" sz="3200" dirty="0" smtClean="0"/>
          </a:p>
          <a:p>
            <a:r>
              <a:rPr lang="zh-CN" altLang="en-US" sz="3200" dirty="0" smtClean="0"/>
              <a:t>（五）线程池</a:t>
            </a:r>
            <a:endParaRPr lang="en-US" altLang="zh-CN" sz="3200" dirty="0" smtClean="0"/>
          </a:p>
          <a:p>
            <a:r>
              <a:rPr lang="zh-CN" altLang="en-US" sz="3200" dirty="0" smtClean="0"/>
              <a:t>（六）资源同步</a:t>
            </a:r>
            <a:endParaRPr lang="en-US" altLang="zh-CN" sz="3200" dirty="0" smtClean="0"/>
          </a:p>
          <a:p>
            <a:r>
              <a:rPr lang="zh-CN" altLang="en-US" sz="3200" dirty="0" smtClean="0"/>
              <a:t>（七）其他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642918"/>
            <a:ext cx="692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</a:rPr>
              <a:t>目录</a:t>
            </a:r>
            <a:r>
              <a:rPr lang="zh-CN" altLang="en-US" dirty="0" smtClean="0">
                <a:solidFill>
                  <a:schemeClr val="accent4"/>
                </a:solidFill>
              </a:rPr>
              <a:t>：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0510" y="1600200"/>
            <a:ext cx="54629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join()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(5)yield()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、定义：让当前运行线程回到可运行状态，以允许具有相同优先级的其他线程获得运行机会。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yield()</a:t>
            </a:r>
            <a:r>
              <a:rPr lang="zh-CN" altLang="en-US" dirty="0" smtClean="0"/>
              <a:t>的目的是让相同优先级的线程之间能适当的轮转执行。但是，实际中无法保证</a:t>
            </a:r>
            <a:r>
              <a:rPr lang="en-US" altLang="zh-CN" dirty="0" smtClean="0"/>
              <a:t>yield()</a:t>
            </a:r>
            <a:r>
              <a:rPr lang="zh-CN" altLang="en-US" dirty="0" smtClean="0"/>
              <a:t>达到让步目的，因为让步的线程还有可能被线程调度程序再次选中。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例子：</a:t>
            </a:r>
            <a:r>
              <a:rPr lang="en-US" altLang="zh-CN" dirty="0" smtClean="0"/>
              <a:t>TestYield.java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050" y="319088"/>
            <a:ext cx="529590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(6)wait()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notify()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、如果对象调用了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方法就会使持有该对象的线程把该对象的控制权交出去，然后处于等待状态。</a:t>
            </a:r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、如果对象调用了</a:t>
            </a:r>
            <a:r>
              <a:rPr lang="en-US" altLang="zh-CN" dirty="0" smtClean="0"/>
              <a:t>notify</a:t>
            </a:r>
            <a:r>
              <a:rPr lang="zh-CN" altLang="en-US" dirty="0" smtClean="0"/>
              <a:t>方法就会通知某个正在等待这个对象的控制权的线程可以继续运行。</a:t>
            </a:r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、如果对象调用了</a:t>
            </a:r>
            <a:r>
              <a:rPr lang="en-US" altLang="zh-CN" dirty="0" err="1" smtClean="0"/>
              <a:t>notifyAll</a:t>
            </a:r>
            <a:r>
              <a:rPr lang="zh-CN" altLang="en-US" dirty="0" smtClean="0"/>
              <a:t>方法就会通知所有等待这个对象控制权的线程继续运行。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例子：</a:t>
            </a:r>
            <a:r>
              <a:rPr lang="en-US" altLang="zh-CN" dirty="0" smtClean="0"/>
              <a:t>TestWait.java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0"/>
            <a:ext cx="7219950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（五）线程池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核心类：</a:t>
            </a:r>
            <a:endParaRPr lang="en-US" altLang="zh-CN" dirty="0" smtClean="0"/>
          </a:p>
          <a:p>
            <a:r>
              <a:rPr lang="en-US" altLang="zh-CN" dirty="0" smtClean="0"/>
              <a:t>Executors</a:t>
            </a:r>
          </a:p>
          <a:p>
            <a:r>
              <a:rPr lang="en-US" altLang="zh-CN" dirty="0" err="1" smtClean="0"/>
              <a:t>ExecutorService</a:t>
            </a:r>
            <a:endParaRPr lang="en-US" altLang="zh-CN" dirty="0" smtClean="0"/>
          </a:p>
          <a:p>
            <a:r>
              <a:rPr lang="en-US" altLang="zh-CN" dirty="0" err="1" smtClean="0"/>
              <a:t>ThreadPoolExecutor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95" y="214290"/>
            <a:ext cx="58007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71604" y="3929066"/>
          <a:ext cx="6096000" cy="283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corePoolSize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核心线程池大小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maximumPoolSize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最大线程池大小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keepAliveTime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线程池中超过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corePoolSize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数目的空闲线程最大存活时间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；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TimeUnit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keepAliveTime</a:t>
                      </a:r>
                      <a:r>
                        <a:rPr lang="zh-CN" altLang="en-US" dirty="0"/>
                        <a:t>时间单位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workQueue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阻塞任务队列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threadFactory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新建线程工厂</a:t>
                      </a: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RejectedExecutionHandler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当提交任务数超过</a:t>
                      </a:r>
                      <a:r>
                        <a:rPr lang="en-US" sz="1050" dirty="0" err="1"/>
                        <a:t>maxmumPoolSize+workQueue</a:t>
                      </a:r>
                      <a:r>
                        <a:rPr lang="zh-CN" altLang="en-US" sz="1050" dirty="0"/>
                        <a:t>之和时，任务会交给</a:t>
                      </a:r>
                      <a:r>
                        <a:rPr lang="en-US" sz="1050" dirty="0" err="1"/>
                        <a:t>RejectedExecutionHandler</a:t>
                      </a:r>
                      <a:r>
                        <a:rPr lang="zh-CN" altLang="en-US" sz="1050" dirty="0"/>
                        <a:t>来处理</a:t>
                      </a: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b="1" dirty="0" smtClean="0"/>
              <a:t>重点讲解：</a:t>
            </a:r>
            <a:r>
              <a:rPr lang="zh-CN" altLang="en-US" dirty="0" smtClean="0"/>
              <a:t> </a:t>
            </a:r>
            <a:br>
              <a:rPr lang="zh-CN" altLang="en-US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当线程池小于</a:t>
            </a:r>
            <a:r>
              <a:rPr lang="en-US" dirty="0" err="1" smtClean="0"/>
              <a:t>corePoolSize</a:t>
            </a:r>
            <a:r>
              <a:rPr lang="zh-CN" altLang="en-US" dirty="0" smtClean="0"/>
              <a:t>时，新提交任务将创建一个新线程执行任务，即使此时线程池中存在空闲线程。 </a:t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当线程池达到</a:t>
            </a:r>
            <a:r>
              <a:rPr lang="en-US" dirty="0" err="1" smtClean="0"/>
              <a:t>corePoolSize</a:t>
            </a:r>
            <a:r>
              <a:rPr lang="zh-CN" altLang="en-US" dirty="0" smtClean="0"/>
              <a:t>时，新提交任务将被放入</a:t>
            </a:r>
            <a:r>
              <a:rPr lang="en-US" dirty="0" err="1" smtClean="0"/>
              <a:t>workQueue</a:t>
            </a:r>
            <a:r>
              <a:rPr lang="zh-CN" altLang="en-US" dirty="0" smtClean="0"/>
              <a:t>中，等待线程池中任务调度执行 </a:t>
            </a:r>
            <a:br>
              <a:rPr lang="zh-CN" altLang="en-US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当</a:t>
            </a:r>
            <a:r>
              <a:rPr lang="en-US" dirty="0" err="1" smtClean="0"/>
              <a:t>workQueue</a:t>
            </a:r>
            <a:r>
              <a:rPr lang="zh-CN" altLang="en-US" dirty="0" smtClean="0"/>
              <a:t>已满，且</a:t>
            </a:r>
            <a:r>
              <a:rPr lang="en-US" dirty="0" err="1" smtClean="0"/>
              <a:t>maximumPoolSize</a:t>
            </a:r>
            <a:r>
              <a:rPr lang="en-US" dirty="0" smtClean="0"/>
              <a:t>&gt;</a:t>
            </a:r>
            <a:r>
              <a:rPr lang="en-US" dirty="0" err="1" smtClean="0"/>
              <a:t>corePoolSize</a:t>
            </a:r>
            <a:r>
              <a:rPr lang="zh-CN" altLang="en-US" dirty="0" smtClean="0"/>
              <a:t>时，新提交任务会创建新线程执行任务 </a:t>
            </a:r>
            <a:br>
              <a:rPr lang="zh-CN" altLang="en-US" dirty="0" smtClean="0"/>
            </a:br>
            <a:r>
              <a:rPr lang="en-US" altLang="zh-CN" dirty="0" smtClean="0"/>
              <a:t>4.</a:t>
            </a:r>
            <a:r>
              <a:rPr lang="zh-CN" altLang="en-US" dirty="0" smtClean="0"/>
              <a:t>当提交任务数超过</a:t>
            </a:r>
            <a:r>
              <a:rPr lang="en-US" dirty="0" err="1" smtClean="0"/>
              <a:t>maximumPoolSize</a:t>
            </a:r>
            <a:r>
              <a:rPr lang="zh-CN" altLang="en-US" dirty="0" smtClean="0"/>
              <a:t>时，新提交任务由</a:t>
            </a:r>
            <a:r>
              <a:rPr lang="en-US" dirty="0" err="1" smtClean="0"/>
              <a:t>RejectedExecutionHandler</a:t>
            </a:r>
            <a:r>
              <a:rPr lang="zh-CN" altLang="en-US" dirty="0" smtClean="0"/>
              <a:t>处理 </a:t>
            </a:r>
            <a:br>
              <a:rPr lang="zh-CN" altLang="en-US" dirty="0" smtClean="0"/>
            </a:br>
            <a:r>
              <a:rPr lang="en-US" altLang="zh-CN" dirty="0" smtClean="0"/>
              <a:t>5.</a:t>
            </a:r>
            <a:r>
              <a:rPr lang="zh-CN" altLang="en-US" dirty="0" smtClean="0"/>
              <a:t>当线程池中超过</a:t>
            </a:r>
            <a:r>
              <a:rPr lang="en-US" dirty="0" err="1" smtClean="0"/>
              <a:t>corePoolSize</a:t>
            </a:r>
            <a:r>
              <a:rPr lang="zh-CN" altLang="en-US" dirty="0" smtClean="0"/>
              <a:t>线程，空闲时间达到</a:t>
            </a:r>
            <a:r>
              <a:rPr lang="en-US" dirty="0" err="1" smtClean="0"/>
              <a:t>keepAliveTime</a:t>
            </a:r>
            <a:r>
              <a:rPr lang="zh-CN" altLang="en-US" dirty="0" smtClean="0"/>
              <a:t>时，关闭空闲线程 </a:t>
            </a:r>
            <a:br>
              <a:rPr lang="zh-CN" altLang="en-US" dirty="0" smtClean="0"/>
            </a:br>
            <a:r>
              <a:rPr lang="en-US" altLang="zh-CN" dirty="0" smtClean="0"/>
              <a:t>6.</a:t>
            </a:r>
            <a:r>
              <a:rPr lang="zh-CN" altLang="en-US" dirty="0" smtClean="0"/>
              <a:t>当设置</a:t>
            </a:r>
            <a:r>
              <a:rPr lang="en-US" dirty="0" err="1" smtClean="0"/>
              <a:t>allowCoreThreadTimeOut</a:t>
            </a:r>
            <a:r>
              <a:rPr lang="en-US" dirty="0" smtClean="0"/>
              <a:t>(true)</a:t>
            </a:r>
            <a:r>
              <a:rPr lang="zh-CN" altLang="en-US" dirty="0" smtClean="0"/>
              <a:t>时，线程池中</a:t>
            </a:r>
            <a:r>
              <a:rPr lang="en-US" dirty="0" err="1" smtClean="0"/>
              <a:t>corePoolSize</a:t>
            </a:r>
            <a:r>
              <a:rPr lang="zh-CN" altLang="en-US" dirty="0" smtClean="0"/>
              <a:t>线程空闲时间达到</a:t>
            </a:r>
            <a:r>
              <a:rPr lang="en-US" dirty="0" err="1" smtClean="0"/>
              <a:t>keepAliveTime</a:t>
            </a:r>
            <a:r>
              <a:rPr lang="zh-CN" altLang="en-US" dirty="0" smtClean="0"/>
              <a:t>也将关闭 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线程池的使用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ExecutorService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es1 = </a:t>
            </a:r>
            <a:r>
              <a:rPr lang="en-US" altLang="zh-CN" u="sng" dirty="0" err="1" smtClean="0"/>
              <a:t>Executors.</a:t>
            </a:r>
            <a:r>
              <a:rPr lang="en-US" altLang="zh-CN" i="1" u="sng" dirty="0" err="1" smtClean="0"/>
              <a:t>newSingleThreadExecutor</a:t>
            </a:r>
            <a:r>
              <a:rPr lang="en-US" altLang="zh-CN" i="1" u="sng" dirty="0" smtClean="0"/>
              <a:t>();</a:t>
            </a:r>
            <a:endParaRPr lang="en-US" altLang="zh-CN" dirty="0" smtClean="0"/>
          </a:p>
          <a:p>
            <a:r>
              <a:rPr lang="en-US" altLang="zh-CN" dirty="0" err="1" smtClean="0"/>
              <a:t>ExecutorService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Executors.</a:t>
            </a:r>
            <a:r>
              <a:rPr lang="en-US" altLang="zh-CN" i="1" dirty="0" err="1" smtClean="0"/>
              <a:t>newFixedThreadPool</a:t>
            </a:r>
            <a:r>
              <a:rPr lang="en-US" altLang="zh-CN" i="1" dirty="0" smtClean="0"/>
              <a:t>(10);</a:t>
            </a:r>
          </a:p>
          <a:p>
            <a:r>
              <a:rPr lang="en-US" altLang="zh-CN" dirty="0" err="1" smtClean="0"/>
              <a:t>ExecutorService</a:t>
            </a:r>
            <a:r>
              <a:rPr lang="en-US" altLang="zh-CN" dirty="0" smtClean="0"/>
              <a:t> </a:t>
            </a:r>
            <a:r>
              <a:rPr lang="en-US" altLang="zh-CN" u="sng" dirty="0" smtClean="0"/>
              <a:t>es2 = </a:t>
            </a:r>
            <a:r>
              <a:rPr lang="en-US" altLang="zh-CN" u="sng" dirty="0" err="1" smtClean="0"/>
              <a:t>Executors.</a:t>
            </a:r>
            <a:r>
              <a:rPr lang="en-US" altLang="zh-CN" i="1" u="sng" dirty="0" err="1" smtClean="0"/>
              <a:t>newCachedThreadPool</a:t>
            </a:r>
            <a:r>
              <a:rPr lang="en-US" altLang="zh-CN" i="1" u="sng" dirty="0" smtClean="0"/>
              <a:t>();</a:t>
            </a:r>
          </a:p>
          <a:p>
            <a:r>
              <a:rPr lang="en-US" altLang="zh-CN" i="1" u="sng" dirty="0" smtClean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：优先选择线程池。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线程花费时间分为三部分：启动时间、运行时间、注销时间。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线程池可以减小启动时间和注销时间。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（一）多线程概念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现在的操作系统大部分都是多任务操作系统，可以“同时”执行多个任务。多任务可以在进程或线程的层面执行。进程是指一个内存中运行的应用程序，每个进程都有自己独立的一块内存空间。多任务操作系统可以“并发”执行这些进程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）线程是指进程中乱序、多次执行的代码块，多个线程可以“同时”运行，所以认为多个线程是“并发”的。多线程的目的是为了最大限度的利用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资源。比如一个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进程中，所有的程序代码都以线程的方式运行。这里面的“同时”、“并发”只是一种宏观上的感受，实际上从微观层面看只是进程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线程的轮换执行，只不过切换的时间非常短，所以产生了“并行”的感觉。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是单进程多线程的语言。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（六）资源同步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Synchronize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Lock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Atomic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、对象锁</a:t>
            </a:r>
            <a:r>
              <a:rPr lang="en-US" altLang="zh-CN" dirty="0" smtClean="0">
                <a:solidFill>
                  <a:srgbClr val="FF0000"/>
                </a:solidFill>
              </a:rPr>
              <a:t>SynchronizeObject.java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）加在方法上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）</a:t>
            </a:r>
            <a:r>
              <a:rPr lang="en-US" altLang="zh-CN" dirty="0" smtClean="0"/>
              <a:t>{}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synchronize</a:t>
            </a:r>
            <a:r>
              <a:rPr lang="zh-CN" altLang="en-US" dirty="0" smtClean="0"/>
              <a:t>（对象的成员变量）</a:t>
            </a:r>
            <a:r>
              <a:rPr lang="en-US" altLang="zh-CN" dirty="0" smtClean="0"/>
              <a:t>{}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34575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571480"/>
            <a:ext cx="31908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714620"/>
            <a:ext cx="34671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、类锁</a:t>
            </a:r>
            <a:r>
              <a:rPr lang="en-US" altLang="zh-CN" dirty="0" smtClean="0">
                <a:solidFill>
                  <a:srgbClr val="FF0000"/>
                </a:solidFill>
              </a:rPr>
              <a:t>SynchronizeClass.java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synchronized(static string)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synchronized(</a:t>
            </a:r>
            <a:r>
              <a:rPr lang="zh-CN" altLang="en-US" dirty="0" smtClean="0"/>
              <a:t>随便输一个字符串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static </a:t>
            </a:r>
            <a:r>
              <a:rPr lang="zh-CN" altLang="en-US" dirty="0" smtClean="0"/>
              <a:t>方法前加</a:t>
            </a:r>
            <a:r>
              <a:rPr lang="en-US" altLang="zh-CN" dirty="0" smtClean="0"/>
              <a:t>synchronized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synchronized(</a:t>
            </a:r>
            <a:r>
              <a:rPr lang="zh-CN" altLang="en-US" dirty="0" smtClean="0"/>
              <a:t>当前类</a:t>
            </a:r>
            <a:r>
              <a:rPr lang="en-US" altLang="zh-CN" dirty="0" smtClean="0"/>
              <a:t>.class)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3619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28604"/>
            <a:ext cx="32289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214686"/>
            <a:ext cx="34575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214686"/>
            <a:ext cx="36766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Synchronize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就是对象锁（</a:t>
            </a:r>
            <a:r>
              <a:rPr lang="en-US" altLang="zh-CN" dirty="0" err="1" smtClean="0">
                <a:solidFill>
                  <a:srgbClr val="FF0000"/>
                </a:solidFill>
              </a:rPr>
              <a:t>TestStringBuffer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err="1" smtClean="0">
                <a:solidFill>
                  <a:srgbClr val="FF0000"/>
                </a:solidFill>
              </a:rPr>
              <a:t>TestStringBuilder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Vector</a:t>
            </a:r>
          </a:p>
          <a:p>
            <a:r>
              <a:rPr lang="en-US" altLang="zh-CN" dirty="0" err="1" smtClean="0"/>
              <a:t>HashMap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HashTable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altLang="zh-CN" smtClean="0"/>
              <a:t>	ConcurrentHashMap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309563"/>
            <a:ext cx="81724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lock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5984" y="1428736"/>
            <a:ext cx="4781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285984" y="5214950"/>
            <a:ext cx="4786346" cy="1500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r>
              <a:rPr lang="zh-CN" altLang="en-US" dirty="0" smtClean="0"/>
              <a:t>更适应于一些复杂的控制，比如用读写锁，需要读和写是互斥的，写和写是互斥的，但是读和读是不需要互斥的。例子：</a:t>
            </a:r>
            <a:r>
              <a:rPr lang="en-US" altLang="zh-CN" dirty="0" smtClean="0"/>
              <a:t> ReadWriteLockTest.java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是托管给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执行的，而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写的控制锁的代码。在</a:t>
            </a:r>
            <a:r>
              <a:rPr lang="en-US" altLang="zh-CN" dirty="0" smtClean="0"/>
              <a:t>Java1.5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synchronize</a:t>
            </a:r>
            <a:r>
              <a:rPr lang="zh-CN" altLang="en-US" dirty="0" smtClean="0"/>
              <a:t>是性能低效的。因为这是一个重量级操作，需要调用操作接口，导致有可能加锁消耗的系统时间比加锁以外的操作还多。相比之下使用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对象，性能更高一些。但是到了</a:t>
            </a:r>
            <a:r>
              <a:rPr lang="en-US" altLang="zh-CN" dirty="0" smtClean="0"/>
              <a:t>Java1.6</a:t>
            </a:r>
            <a:r>
              <a:rPr lang="zh-CN" altLang="en-US" dirty="0" smtClean="0"/>
              <a:t>，发生了变化。</a:t>
            </a:r>
            <a:r>
              <a:rPr lang="en-US" altLang="zh-CN" dirty="0" smtClean="0"/>
              <a:t>synchronize</a:t>
            </a:r>
            <a:r>
              <a:rPr lang="zh-CN" altLang="en-US" dirty="0" smtClean="0"/>
              <a:t>在语义上很清晰，可以进行很多优化，有适应自旋，锁消除，锁粗化，轻量级锁，偏向锁等等。导致在</a:t>
            </a:r>
            <a:r>
              <a:rPr lang="en-US" altLang="zh-CN" dirty="0" smtClean="0"/>
              <a:t>Java1.6</a:t>
            </a:r>
            <a:r>
              <a:rPr lang="zh-CN" altLang="en-US" dirty="0" smtClean="0"/>
              <a:t>上</a:t>
            </a:r>
            <a:r>
              <a:rPr lang="en-US" altLang="zh-CN" dirty="0" smtClean="0"/>
              <a:t>synchronize</a:t>
            </a:r>
            <a:r>
              <a:rPr lang="zh-CN" altLang="en-US" dirty="0" smtClean="0"/>
              <a:t>的性能并不比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差。官方也表示，他们也更支持</a:t>
            </a:r>
            <a:r>
              <a:rPr lang="en-US" altLang="zh-CN" dirty="0" smtClean="0"/>
              <a:t>synchronize</a:t>
            </a:r>
            <a:r>
              <a:rPr lang="zh-CN" altLang="en-US" dirty="0" smtClean="0"/>
              <a:t>，在未来的版本中还有优化余地</a:t>
            </a:r>
            <a:endParaRPr lang="en-US" altLang="zh-CN" dirty="0" smtClean="0"/>
          </a:p>
          <a:p>
            <a:r>
              <a:rPr lang="en-US" altLang="zh-CN" dirty="0" smtClean="0"/>
              <a:t>synchronized</a:t>
            </a:r>
            <a:r>
              <a:rPr lang="zh-CN" altLang="en-US" dirty="0" smtClean="0"/>
              <a:t>原始采用的是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悲观锁机制，即线程获得的是独占锁。独占锁意味着其他线程只能依靠阻塞来等待线程释放锁。而在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转换线程阻塞时会引起线程上下文切换，当有很多线程竞争锁的时候，会引起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频繁的上下文切换导致效率很低。</a:t>
            </a:r>
            <a:endParaRPr lang="en-US" altLang="zh-CN" dirty="0" smtClean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而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用的是乐观锁方式。所谓乐观锁就是，每次不加锁而是假设没有冲突而去完成某项操作，如果因为冲突失败就重试，直到成功为止。乐观锁实现的机制就是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操作（</a:t>
            </a:r>
            <a:r>
              <a:rPr lang="en-US" altLang="zh-CN" dirty="0" smtClean="0"/>
              <a:t>Compare and Swap</a:t>
            </a:r>
            <a:r>
              <a:rPr lang="zh-CN" altLang="en-US" dirty="0" smtClean="0"/>
              <a:t>）。我们可以进一步研究</a:t>
            </a:r>
            <a:r>
              <a:rPr lang="en-US" altLang="zh-CN" dirty="0" err="1" smtClean="0"/>
              <a:t>ReentrantLock</a:t>
            </a:r>
            <a:r>
              <a:rPr lang="zh-CN" altLang="en-US" dirty="0" smtClean="0"/>
              <a:t>的源代码，会发现其中比较重要的获得锁的一个方法是</a:t>
            </a:r>
            <a:r>
              <a:rPr lang="en-US" altLang="zh-CN" dirty="0" err="1" smtClean="0"/>
              <a:t>compareAndSetState</a:t>
            </a:r>
            <a:r>
              <a:rPr lang="zh-CN" altLang="en-US" dirty="0" smtClean="0"/>
              <a:t>。这里其实就是调用的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提供的特殊指令。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atomic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操作过程都包含三个运算符：一个内存地址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，一个期望的值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和一个新值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，操作的时候如果这个地址上存放的值等于这个期望的值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，则将地址上的值赋为新值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，否则不做任何操作。</a:t>
            </a:r>
            <a:r>
              <a:rPr lang="en-US" altLang="zh-CN" dirty="0" smtClean="0"/>
              <a:t>CAS</a:t>
            </a:r>
            <a:r>
              <a:rPr lang="zh-CN" altLang="en-US" dirty="0" smtClean="0"/>
              <a:t>的基本思路就是，如果这个地址上的值和期望的值相等，则给其赋予新值，否则不做任何事儿，但是要返回原值是多少。</a:t>
            </a:r>
            <a:endParaRPr lang="en-US" altLang="zh-CN" dirty="0" smtClean="0"/>
          </a:p>
          <a:p>
            <a:r>
              <a:rPr lang="zh-CN" altLang="en-US" dirty="0" smtClean="0"/>
              <a:t>常用类：</a:t>
            </a:r>
            <a:r>
              <a:rPr lang="en-US" dirty="0" smtClean="0"/>
              <a:t> </a:t>
            </a:r>
            <a:r>
              <a:rPr lang="en-US" dirty="0" err="1" smtClean="0"/>
              <a:t>AtomicBoolean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AtomicInteger</a:t>
            </a:r>
            <a:r>
              <a:rPr lang="zh-CN" altLang="en-US" dirty="0" smtClean="0"/>
              <a:t>、</a:t>
            </a:r>
            <a:r>
              <a:rPr lang="en-US" dirty="0" smtClean="0"/>
              <a:t> </a:t>
            </a:r>
            <a:r>
              <a:rPr lang="en-US" dirty="0" err="1" smtClean="0"/>
              <a:t>AtomicLong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AtomicReference</a:t>
            </a:r>
            <a:endParaRPr lang="en-US" altLang="zh-CN" dirty="0" smtClean="0"/>
          </a:p>
          <a:p>
            <a:r>
              <a:rPr lang="zh-CN" altLang="en-US" dirty="0" smtClean="0"/>
              <a:t>常用方法：</a:t>
            </a:r>
            <a:r>
              <a:rPr lang="en-US" dirty="0" smtClean="0"/>
              <a:t> </a:t>
            </a:r>
            <a:r>
              <a:rPr lang="en-US" dirty="0" err="1" smtClean="0"/>
              <a:t>addAndGet</a:t>
            </a:r>
            <a:r>
              <a:rPr lang="zh-CN" altLang="en-US" dirty="0" smtClean="0"/>
              <a:t>（）、</a:t>
            </a:r>
            <a:r>
              <a:rPr lang="en-US" dirty="0" smtClean="0"/>
              <a:t> </a:t>
            </a:r>
            <a:r>
              <a:rPr lang="en-US" dirty="0" err="1" smtClean="0"/>
              <a:t>compareAndSet</a:t>
            </a:r>
            <a:r>
              <a:rPr lang="zh-CN" altLang="en-US" dirty="0" smtClean="0"/>
              <a:t>（）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endParaRPr lang="en-US" altLang="zh-CN" b="1" dirty="0" smtClean="0"/>
          </a:p>
          <a:p>
            <a:pPr algn="ctr">
              <a:buNone/>
            </a:pPr>
            <a:r>
              <a:rPr lang="zh-CN" altLang="en-US" b="1" dirty="0" smtClean="0"/>
              <a:t>进程</a:t>
            </a:r>
            <a:r>
              <a:rPr lang="zh-CN" altLang="en-US" b="1" dirty="0" smtClean="0"/>
              <a:t>和线程的比较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进程是系统分配资源的单位，每一个进程对应与一个活动的程序，当进程激活时，操作系统就将系统的资源包括内存、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等分配给它，使它执行。</a:t>
            </a:r>
            <a:br>
              <a:rPr lang="zh-CN" altLang="en-US" dirty="0" smtClean="0"/>
            </a:br>
            <a:r>
              <a:rPr lang="zh-CN" altLang="en-US" dirty="0" smtClean="0"/>
              <a:t>线程是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分配时间的单位，每一个线程对应于它在进程中的一个函数，也就是内存中的代码段，多个线程执行时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会根据它们的优先级分配时间，使它们完成自己的功能。</a:t>
            </a:r>
            <a:br>
              <a:rPr lang="zh-CN" altLang="en-US" dirty="0" smtClean="0"/>
            </a:br>
            <a:r>
              <a:rPr lang="zh-CN" altLang="en-US" dirty="0" smtClean="0"/>
              <a:t>一般来说，进程中至少一个线程，一个主线程和其他线程组成一个进程。多个线程的目的在于分享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的时间片，从而完成并行任务。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线程和进程的比较：</a:t>
            </a:r>
            <a:br>
              <a:rPr lang="zh-CN" altLang="en-US" dirty="0" smtClean="0"/>
            </a:br>
            <a:r>
              <a:rPr lang="zh-CN" altLang="en-US" dirty="0" smtClean="0"/>
              <a:t>线程是比进程更小的能独立运行的基本单位，通常一个进程都有若干个线程，至少也需要一个线程。</a:t>
            </a:r>
            <a:br>
              <a:rPr lang="zh-CN" altLang="en-US" dirty="0" smtClean="0"/>
            </a:br>
            <a:r>
              <a:rPr lang="en-US" altLang="zh-CN" dirty="0" smtClean="0"/>
              <a:t>1.</a:t>
            </a:r>
            <a:r>
              <a:rPr lang="zh-CN" altLang="en-US" dirty="0" smtClean="0"/>
              <a:t>调度</a:t>
            </a:r>
            <a:br>
              <a:rPr lang="zh-CN" altLang="en-US" dirty="0" smtClean="0"/>
            </a:br>
            <a:r>
              <a:rPr lang="zh-CN" altLang="en-US" dirty="0" smtClean="0"/>
              <a:t>线程是调度和分派的基本单位，进程是资源拥有的基本单位。</a:t>
            </a:r>
            <a:br>
              <a:rPr lang="zh-CN" altLang="en-US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并发性</a:t>
            </a:r>
            <a:br>
              <a:rPr lang="zh-CN" altLang="en-US" dirty="0" smtClean="0"/>
            </a:br>
            <a:r>
              <a:rPr lang="zh-CN" altLang="en-US" dirty="0" smtClean="0"/>
              <a:t>进程之间可以并发执行，在一个进程中的多个线程之间也可以并发执行。</a:t>
            </a:r>
            <a:br>
              <a:rPr lang="zh-CN" altLang="en-US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拥有资源</a:t>
            </a:r>
            <a:br>
              <a:rPr lang="zh-CN" altLang="en-US" dirty="0" smtClean="0"/>
            </a:br>
            <a:r>
              <a:rPr lang="zh-CN" altLang="en-US" dirty="0" smtClean="0"/>
              <a:t>进程是拥有资源的一个独立单元，线程自己不拥有系统资源（也有一点必不可少的资源）但它可以访问其隶属进程的资源。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>．系统开销</a:t>
            </a:r>
            <a:br>
              <a:rPr lang="zh-CN" altLang="en-US" dirty="0" smtClean="0"/>
            </a:br>
            <a:r>
              <a:rPr lang="zh-CN" altLang="en-US" dirty="0" smtClean="0"/>
              <a:t>创建或撤消进程时，系统都要为之分配或回收资源，如内存空间、</a:t>
            </a:r>
            <a:r>
              <a:rPr lang="en-US" altLang="zh-CN" dirty="0" smtClean="0">
                <a:hlinkClick r:id="rId2"/>
              </a:rPr>
              <a:t>I/O</a:t>
            </a:r>
            <a:r>
              <a:rPr lang="zh-CN" altLang="en-US" dirty="0" smtClean="0">
                <a:hlinkClick r:id="rId2"/>
              </a:rPr>
              <a:t>设备</a:t>
            </a:r>
            <a:r>
              <a:rPr lang="zh-CN" altLang="en-US" dirty="0" smtClean="0"/>
              <a:t>等，</a:t>
            </a:r>
            <a:r>
              <a:rPr lang="en-US" altLang="zh-CN" dirty="0" smtClean="0"/>
              <a:t>OS</a:t>
            </a:r>
            <a:r>
              <a:rPr lang="zh-CN" altLang="en-US" dirty="0" smtClean="0"/>
              <a:t>所付出的开销显著大于在创建或撤消线程时的开销；</a:t>
            </a:r>
            <a:r>
              <a:rPr lang="zh-CN" altLang="en-US" dirty="0" smtClean="0">
                <a:hlinkClick r:id="rId3"/>
              </a:rPr>
              <a:t>进程切换</a:t>
            </a:r>
            <a:r>
              <a:rPr lang="zh-CN" altLang="en-US" dirty="0" smtClean="0"/>
              <a:t>的开销也远大于线程切换的开销。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死锁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死锁是指多个进程因竞争资源而造成的一种僵局（互相等待），若无外力作用，这些进程都将无法向前推进。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死锁例子：</a:t>
            </a:r>
            <a:r>
              <a:rPr altLang="en-US" dirty="0" smtClean="0"/>
              <a:t>哲学家就餐问题</a:t>
            </a:r>
            <a:endParaRPr lang="zh-CN" altLang="en-US" dirty="0"/>
          </a:p>
        </p:txBody>
      </p:sp>
      <p:pic>
        <p:nvPicPr>
          <p:cNvPr id="4" name="内容占位符 3" descr="哲学家就餐问题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死锁的四个必要条件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互斥条件：</a:t>
            </a:r>
            <a:r>
              <a:rPr lang="zh-CN" altLang="en-US" dirty="0" smtClean="0"/>
              <a:t>一个资源每次只能被一个进程使用，即在一段时间内某 资源仅为一个进程所占有。此时若有其他进程请求该资源，则请求进程只能等待。</a:t>
            </a:r>
          </a:p>
          <a:p>
            <a:r>
              <a:rPr lang="zh-CN" altLang="en-US" b="1" dirty="0" smtClean="0"/>
              <a:t>请求与保持条件：</a:t>
            </a:r>
            <a:r>
              <a:rPr lang="zh-CN" altLang="en-US" dirty="0" smtClean="0"/>
              <a:t>进程已经保持了至少一个资源，但又提出了新的资源请求，而该资源 已被其他进程占有，此时请求进程被阻塞，但对自己已获得的资源保持不放。</a:t>
            </a:r>
          </a:p>
          <a:p>
            <a:r>
              <a:rPr lang="zh-CN" altLang="en-US" b="1" dirty="0" smtClean="0"/>
              <a:t>不可剥夺条件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进程所获得的资源在未使用完毕之前，不能被其他进程强行夺走，即只能 由获得该资源的进程自己来释放（只能是主动释放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循环等待条件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 若干进程间形成首尾相接循环等待资源的关系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解决死锁问题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破坏四个必要条件</a:t>
            </a:r>
            <a:endParaRPr lang="en-US" altLang="zh-CN" dirty="0" smtClean="0"/>
          </a:p>
          <a:p>
            <a:r>
              <a:rPr lang="zh-CN" altLang="en-US" dirty="0" smtClean="0"/>
              <a:t>如减少资源共享，设置等待的时间等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（七）其他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：使用线程异常处理器提高系统可靠性。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Java1.5</a:t>
            </a:r>
            <a:r>
              <a:rPr lang="zh-CN" altLang="en-US" dirty="0" smtClean="0"/>
              <a:t>以后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类增加了</a:t>
            </a:r>
            <a:r>
              <a:rPr lang="en-US" altLang="zh-CN" dirty="0" err="1" smtClean="0"/>
              <a:t>setUncaughtExceptionHandler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）提高了异常处理速度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）提高了系统可靠性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例子：</a:t>
            </a:r>
            <a:r>
              <a:rPr lang="en-US" altLang="zh-CN" dirty="0" smtClean="0"/>
              <a:t> TcpServer.java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419100"/>
            <a:ext cx="7277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：异步运算考虑使用</a:t>
            </a:r>
            <a:r>
              <a:rPr lang="en-US" altLang="zh-CN" dirty="0" smtClean="0"/>
              <a:t>Callable</a:t>
            </a:r>
          </a:p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：不要重写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</a:t>
            </a:r>
          </a:p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：不要使用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方法停止线程</a:t>
            </a:r>
          </a:p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：优先选择线程池。</a:t>
            </a:r>
          </a:p>
          <a:p>
            <a:pPr>
              <a:buNone/>
            </a:pPr>
            <a:r>
              <a:rPr lang="zh-CN" altLang="en-US" dirty="0" smtClean="0"/>
              <a:t>建议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：使用线程异常处理器提高系统可靠性。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我的建议：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、多线程测试一定要多测，单次结果正确并不能说明问题。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！</a:t>
            </a:r>
            <a:r>
              <a:rPr lang="en-US" altLang="zh-CN" dirty="0" err="1" smtClean="0"/>
              <a:t>ByeBye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61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是单进程多线程语言、但是可以调用外部进程。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786190"/>
            <a:ext cx="50577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r>
              <a:rPr lang="zh-CN" altLang="en-US" dirty="0" smtClean="0"/>
              <a:t>线程的生命周期</a:t>
            </a:r>
            <a:endParaRPr lang="zh-CN" altLang="en-US" dirty="0"/>
          </a:p>
        </p:txBody>
      </p:sp>
      <p:pic>
        <p:nvPicPr>
          <p:cNvPr id="4" name="内容占位符 3" descr="线程生命周期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238" y="2039372"/>
            <a:ext cx="8209524" cy="36476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创建状态：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当用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操作符创建一个新的线程对象时，该线程处于创建状态。</a:t>
            </a:r>
          </a:p>
          <a:p>
            <a:pPr>
              <a:buNone/>
            </a:pPr>
            <a:r>
              <a:rPr lang="zh-CN" altLang="en-US" dirty="0" smtClean="0"/>
              <a:t>　　处于创建状态的线程只是一个空的线程对象，系统不为它分配资源。</a:t>
            </a:r>
          </a:p>
          <a:p>
            <a:pPr>
              <a:buNone/>
            </a:pPr>
            <a:r>
              <a:rPr lang="zh-CN" altLang="en-US" dirty="0" smtClean="0"/>
              <a:t>　　</a:t>
            </a:r>
          </a:p>
          <a:p>
            <a:pPr>
              <a:buNone/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可运行状态：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执行线程的</a:t>
            </a:r>
            <a:r>
              <a:rPr lang="en-US" altLang="zh-CN" b="1" dirty="0" smtClean="0"/>
              <a:t>start()</a:t>
            </a:r>
            <a:r>
              <a:rPr lang="zh-CN" altLang="en-US" dirty="0" smtClean="0"/>
              <a:t>方法将为线程分配必须的系统资源，安排其运行，并调用</a:t>
            </a:r>
            <a:r>
              <a:rPr lang="zh-CN" altLang="en-US" b="1" dirty="0" smtClean="0"/>
              <a:t>线程体</a:t>
            </a:r>
            <a:r>
              <a:rPr lang="en-US" altLang="zh-CN" dirty="0" smtClean="0"/>
              <a:t>——</a:t>
            </a:r>
            <a:r>
              <a:rPr lang="en-US" altLang="zh-CN" b="1" dirty="0" smtClean="0"/>
              <a:t>run()</a:t>
            </a:r>
            <a:r>
              <a:rPr lang="zh-CN" altLang="en-US" dirty="0" smtClean="0"/>
              <a:t>方法，这样就使得该线程处于可运行状态（</a:t>
            </a:r>
            <a:r>
              <a:rPr lang="en-US" altLang="zh-CN" b="1" dirty="0" err="1" smtClean="0"/>
              <a:t>Runnable</a:t>
            </a:r>
            <a:r>
              <a:rPr lang="zh-CN" altLang="en-US" dirty="0" smtClean="0"/>
              <a:t>）。</a:t>
            </a:r>
          </a:p>
          <a:p>
            <a:pPr>
              <a:buNone/>
            </a:pPr>
            <a:r>
              <a:rPr lang="zh-CN" altLang="en-US" dirty="0" smtClean="0"/>
              <a:t>　　这一状态并不是运行中状态（</a:t>
            </a:r>
            <a:r>
              <a:rPr lang="en-US" altLang="zh-CN" b="1" dirty="0" smtClean="0"/>
              <a:t>Running</a:t>
            </a:r>
            <a:r>
              <a:rPr lang="zh-CN" altLang="en-US" dirty="0" smtClean="0"/>
              <a:t>），因为线程也许实际上并未真正运行。</a:t>
            </a:r>
          </a:p>
          <a:p>
            <a:pPr>
              <a:buNone/>
            </a:pPr>
            <a:r>
              <a:rPr lang="zh-CN" altLang="en-US" dirty="0" smtClean="0"/>
              <a:t>　　</a:t>
            </a:r>
          </a:p>
          <a:p>
            <a:pPr>
              <a:buNone/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不可运行状态：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　　当发生下列事件时，处于运行状态的线程会转入到不可运行状态：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调用了</a:t>
            </a:r>
            <a:r>
              <a:rPr lang="en-US" altLang="zh-CN" dirty="0" smtClean="0"/>
              <a:t>sleep()</a:t>
            </a:r>
            <a:r>
              <a:rPr lang="zh-CN" altLang="en-US" dirty="0" smtClean="0"/>
              <a:t>方法；</a:t>
            </a:r>
          </a:p>
          <a:p>
            <a:pPr>
              <a:buNone/>
            </a:pPr>
            <a:r>
              <a:rPr lang="zh-CN" altLang="en-US" dirty="0" smtClean="0"/>
              <a:t>　　线程调用</a:t>
            </a:r>
            <a:r>
              <a:rPr lang="en-US" altLang="zh-CN" dirty="0" smtClean="0"/>
              <a:t>wait()</a:t>
            </a:r>
            <a:r>
              <a:rPr lang="zh-CN" altLang="en-US" dirty="0" smtClean="0"/>
              <a:t>方法等待特定条件的满足；</a:t>
            </a: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en-US" altLang="zh-CN" dirty="0" smtClean="0"/>
              <a:t>	 </a:t>
            </a:r>
            <a:r>
              <a:rPr lang="zh-CN" altLang="en-US" dirty="0" smtClean="0"/>
              <a:t>线程输入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输出阻塞。</a:t>
            </a:r>
          </a:p>
          <a:p>
            <a:pPr>
              <a:buNone/>
            </a:pPr>
            <a:r>
              <a:rPr lang="zh-CN" altLang="en-US" b="1" dirty="0" smtClean="0"/>
              <a:t>　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返回可运行状态：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处于睡眠状态的线程在指定的时间过去后；</a:t>
            </a:r>
          </a:p>
          <a:p>
            <a:pPr>
              <a:buNone/>
            </a:pPr>
            <a:r>
              <a:rPr lang="zh-CN" altLang="en-US" dirty="0" smtClean="0"/>
              <a:t>　　如果线程在等待某一条件，另一个对象必须通过</a:t>
            </a:r>
            <a:r>
              <a:rPr lang="en-US" altLang="zh-CN" dirty="0" smtClean="0"/>
              <a:t>notify()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方法通知等待线程条件的改变；</a:t>
            </a:r>
          </a:p>
          <a:p>
            <a:pPr>
              <a:buNone/>
            </a:pPr>
            <a:r>
              <a:rPr lang="zh-CN" altLang="en-US" dirty="0" smtClean="0"/>
              <a:t>　　如果线程是因为输入输出阻塞，等待输入输出完成。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运行状态</a:t>
            </a:r>
          </a:p>
          <a:p>
            <a:pPr>
              <a:buNone/>
            </a:pPr>
            <a:r>
              <a:rPr lang="zh-CN" altLang="en-US" dirty="0" smtClean="0"/>
              <a:t>　　线程正在运行的状态。</a:t>
            </a:r>
          </a:p>
          <a:p>
            <a:pPr>
              <a:buNone/>
            </a:pPr>
            <a:r>
              <a:rPr lang="en-US" altLang="zh-CN" b="1" dirty="0" smtClean="0"/>
              <a:t>5.</a:t>
            </a:r>
            <a:r>
              <a:rPr lang="zh-CN" altLang="en-US" b="1" dirty="0" smtClean="0"/>
              <a:t>消亡状态：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　　当线程的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方法执行结束后，该线程自然消亡。</a:t>
            </a: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（三）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实现多线程有几种方式？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488" y="1714488"/>
            <a:ext cx="37528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714752"/>
            <a:ext cx="50387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85786" y="3786190"/>
            <a:ext cx="1857388" cy="1285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Runnable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85786" y="1785926"/>
            <a:ext cx="1928826" cy="121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Thread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（</a:t>
            </a:r>
            <a:r>
              <a:rPr lang="en-US" altLang="en-US" dirty="0" smtClean="0"/>
              <a:t>3</a:t>
            </a:r>
            <a:r>
              <a:rPr altLang="en-US" dirty="0" smtClean="0"/>
              <a:t>）</a:t>
            </a:r>
            <a:r>
              <a:rPr lang="en-US" altLang="zh-CN" dirty="0" smtClean="0"/>
              <a:t>Callable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1152525"/>
            <a:ext cx="72961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1936</TotalTime>
  <Words>1726</Words>
  <Application>Microsoft Office PowerPoint</Application>
  <PresentationFormat>全屏显示(4:3)</PresentationFormat>
  <Paragraphs>183</Paragraphs>
  <Slides>47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龙腾四海</vt:lpstr>
      <vt:lpstr>编写高质量代码：改善Java程序的151个建议</vt:lpstr>
      <vt:lpstr>幻灯片 2</vt:lpstr>
      <vt:lpstr>（一）多线程概念</vt:lpstr>
      <vt:lpstr>幻灯片 4</vt:lpstr>
      <vt:lpstr>幻灯片 5</vt:lpstr>
      <vt:lpstr>(二)线程的生命周期</vt:lpstr>
      <vt:lpstr>幻灯片 7</vt:lpstr>
      <vt:lpstr>（三）Java实现多线程有几种方式？</vt:lpstr>
      <vt:lpstr>（3）Callable</vt:lpstr>
      <vt:lpstr>幻灯片 10</vt:lpstr>
      <vt:lpstr>（四）线程的常用方法</vt:lpstr>
      <vt:lpstr>（1）start()</vt:lpstr>
      <vt:lpstr>幻灯片 13</vt:lpstr>
      <vt:lpstr>（2）stop()</vt:lpstr>
      <vt:lpstr>（2）stop()</vt:lpstr>
      <vt:lpstr>（2）stop()</vt:lpstr>
      <vt:lpstr>幻灯片 17</vt:lpstr>
      <vt:lpstr>（3）sleep()</vt:lpstr>
      <vt:lpstr>（4）join()</vt:lpstr>
      <vt:lpstr>（4）join()</vt:lpstr>
      <vt:lpstr>(5)yield()</vt:lpstr>
      <vt:lpstr>幻灯片 22</vt:lpstr>
      <vt:lpstr>(6)wait()、notify()、notifyAll()</vt:lpstr>
      <vt:lpstr>幻灯片 24</vt:lpstr>
      <vt:lpstr>（五）线程池</vt:lpstr>
      <vt:lpstr>幻灯片 26</vt:lpstr>
      <vt:lpstr>幻灯片 27</vt:lpstr>
      <vt:lpstr>线程池的使用</vt:lpstr>
      <vt:lpstr>幻灯片 29</vt:lpstr>
      <vt:lpstr>（六）资源同步</vt:lpstr>
      <vt:lpstr>（1）synchronize</vt:lpstr>
      <vt:lpstr>幻灯片 32</vt:lpstr>
      <vt:lpstr>（1）synchronize</vt:lpstr>
      <vt:lpstr>幻灯片 34</vt:lpstr>
      <vt:lpstr>（1）Synchronize应用场景</vt:lpstr>
      <vt:lpstr>幻灯片 36</vt:lpstr>
      <vt:lpstr>（2）lock</vt:lpstr>
      <vt:lpstr>Synchronized和lock比较</vt:lpstr>
      <vt:lpstr>（3）atomic</vt:lpstr>
      <vt:lpstr>死锁</vt:lpstr>
      <vt:lpstr>死锁例子：哲学家就餐问题</vt:lpstr>
      <vt:lpstr>死锁的四个必要条件</vt:lpstr>
      <vt:lpstr>解决死锁问题</vt:lpstr>
      <vt:lpstr>（七）其他</vt:lpstr>
      <vt:lpstr>幻灯片 45</vt:lpstr>
      <vt:lpstr>总结</vt:lpstr>
      <vt:lpstr>Thanks！ByeBye！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编写高质量代码：改善Java程序的151个建议</dc:title>
  <dc:creator>root</dc:creator>
  <cp:lastModifiedBy>DELL</cp:lastModifiedBy>
  <cp:revision>266</cp:revision>
  <dcterms:created xsi:type="dcterms:W3CDTF">2017-06-28T01:53:38Z</dcterms:created>
  <dcterms:modified xsi:type="dcterms:W3CDTF">2017-08-31T03:06:54Z</dcterms:modified>
</cp:coreProperties>
</file>