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0" r:id="rId4"/>
    <p:sldId id="264" r:id="rId5"/>
    <p:sldId id="267" r:id="rId6"/>
    <p:sldId id="269" r:id="rId7"/>
    <p:sldId id="263" r:id="rId8"/>
    <p:sldId id="262" r:id="rId9"/>
    <p:sldId id="270" r:id="rId10"/>
    <p:sldId id="271" r:id="rId11"/>
    <p:sldId id="257" r:id="rId12"/>
    <p:sldId id="258" r:id="rId13"/>
    <p:sldId id="277" r:id="rId14"/>
    <p:sldId id="274" r:id="rId15"/>
    <p:sldId id="279" r:id="rId16"/>
    <p:sldId id="280" r:id="rId17"/>
    <p:sldId id="278" r:id="rId18"/>
    <p:sldId id="272" r:id="rId19"/>
    <p:sldId id="266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035E-4C41-48D3-A123-B7BF54F2354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2433-2C12-456D-92C4-68E480FA4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035E-4C41-48D3-A123-B7BF54F2354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2433-2C12-456D-92C4-68E480FA4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035E-4C41-48D3-A123-B7BF54F2354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2433-2C12-456D-92C4-68E480FA4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035E-4C41-48D3-A123-B7BF54F2354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2433-2C12-456D-92C4-68E480FA4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035E-4C41-48D3-A123-B7BF54F2354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2433-2C12-456D-92C4-68E480FA4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035E-4C41-48D3-A123-B7BF54F2354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2433-2C12-456D-92C4-68E480FA4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035E-4C41-48D3-A123-B7BF54F2354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2433-2C12-456D-92C4-68E480FA4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035E-4C41-48D3-A123-B7BF54F2354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2433-2C12-456D-92C4-68E480FA4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035E-4C41-48D3-A123-B7BF54F2354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2433-2C12-456D-92C4-68E480FA4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035E-4C41-48D3-A123-B7BF54F2354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2433-2C12-456D-92C4-68E480FA4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035E-4C41-48D3-A123-B7BF54F2354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2433-2C12-456D-92C4-68E480FA4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035E-4C41-48D3-A123-B7BF54F2354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2433-2C12-456D-92C4-68E480FA4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664791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u_mst</a:t>
            </a:r>
            <a:endParaRPr lang="en-US" altLang="ko-KR" sz="1400" b="1" dirty="0" smtClean="0"/>
          </a:p>
          <a:p>
            <a:pPr algn="r"/>
            <a:r>
              <a:rPr lang="en-US" altLang="ko-KR" sz="1400" b="1" dirty="0" err="1" smtClean="0"/>
              <a:t>awvalid</a:t>
            </a:r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cxnSp>
        <p:nvCxnSpPr>
          <p:cNvPr id="7" name="직선 화살표 연결선 6"/>
          <p:cNvCxnSpPr>
            <a:stCxn id="4" idx="3"/>
            <a:endCxn id="9" idx="1"/>
          </p:cNvCxnSpPr>
          <p:nvPr/>
        </p:nvCxnSpPr>
        <p:spPr>
          <a:xfrm>
            <a:off x="2071670" y="1986262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86050" y="1664791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u_slv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awvalid</a:t>
            </a:r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85720" y="3778708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u_mst</a:t>
            </a:r>
            <a:endParaRPr lang="en-US" altLang="ko-KR" sz="1400" b="1" dirty="0" smtClean="0"/>
          </a:p>
          <a:p>
            <a:pPr algn="r"/>
            <a:r>
              <a:rPr lang="en-US" altLang="ko-KR" sz="1400" b="1" dirty="0" smtClean="0"/>
              <a:t>awvalid_mi0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12" name="직선 화살표 연결선 11"/>
          <p:cNvCxnSpPr>
            <a:stCxn id="11" idx="3"/>
            <a:endCxn id="13" idx="1"/>
          </p:cNvCxnSpPr>
          <p:nvPr/>
        </p:nvCxnSpPr>
        <p:spPr>
          <a:xfrm>
            <a:off x="2071670" y="4100179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86050" y="3778708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u_slv_0</a:t>
            </a:r>
          </a:p>
          <a:p>
            <a:r>
              <a:rPr lang="en-US" altLang="ko-KR" sz="1400" b="1" dirty="0" smtClean="0"/>
              <a:t>awvalid_si0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00628" y="1521915"/>
            <a:ext cx="40719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”:”bus”,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”:”u_slv_0“],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“protocol”:”axi4”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[“”,””,0]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[“”,””,0]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prefix_name”,”postfix”,direction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]</a:t>
            </a:r>
            <a:endParaRPr lang="ko-KR" altLang="en-US" sz="13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5720" y="535034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u_mst</a:t>
            </a:r>
            <a:endParaRPr lang="en-US" altLang="ko-KR" sz="1400" b="1" dirty="0" smtClean="0"/>
          </a:p>
          <a:p>
            <a:pPr algn="r"/>
            <a:r>
              <a:rPr lang="en-US" altLang="ko-KR" sz="1400" b="1" dirty="0" smtClean="0"/>
              <a:t>o_awvalid_mi0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19" name="직선 화살표 연결선 18"/>
          <p:cNvCxnSpPr>
            <a:stCxn id="18" idx="3"/>
            <a:endCxn id="20" idx="1"/>
          </p:cNvCxnSpPr>
          <p:nvPr/>
        </p:nvCxnSpPr>
        <p:spPr>
          <a:xfrm>
            <a:off x="2071670" y="5671815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786050" y="535034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u_slv_0</a:t>
            </a:r>
          </a:p>
          <a:p>
            <a:r>
              <a:rPr lang="en-US" altLang="ko-KR" sz="1400" b="1" dirty="0" smtClean="0"/>
              <a:t>si0_awvalid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28794" y="165067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(1)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628" y="3571876"/>
            <a:ext cx="407196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”:”bus”,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”:”u_slv_0“],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“protocol”:”axi4”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[“”,”_mi0”,0]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[“”,”_si0”,0]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628" y="5278906"/>
            <a:ext cx="407196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”:”bus”,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”:”u_slv_0“],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“protocol”:”axi4”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[“”,”_mi0”,1]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[“si0_”,””,0]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User </a:t>
            </a:r>
            <a:r>
              <a:rPr lang="en-US" altLang="ko-KR" b="1" smtClean="0"/>
              <a:t>Group Signal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5720" y="1000108"/>
            <a:ext cx="65722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prefix_name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 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postfix_name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 direction]</a:t>
            </a:r>
            <a:endParaRPr lang="ko-KR" altLang="en-US" sz="13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PAD/Top Gen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0039"/>
          </a:xfrm>
        </p:spPr>
        <p:txBody>
          <a:bodyPr>
            <a:normAutofit fontScale="77500" lnSpcReduction="20000"/>
          </a:bodyPr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86380" y="1928802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master.info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86380" y="3285330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slave.info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86380" y="3999710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hier.info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86380" y="503772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con.info</a:t>
            </a:r>
          </a:p>
        </p:txBody>
      </p:sp>
      <p:sp>
        <p:nvSpPr>
          <p:cNvPr id="11" name="타원 10"/>
          <p:cNvSpPr/>
          <p:nvPr/>
        </p:nvSpPr>
        <p:spPr>
          <a:xfrm>
            <a:off x="3571868" y="339465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4" idx="1"/>
            <a:endCxn id="11" idx="7"/>
          </p:cNvCxnSpPr>
          <p:nvPr/>
        </p:nvCxnSpPr>
        <p:spPr>
          <a:xfrm rot="10800000" flipV="1">
            <a:off x="3876750" y="2214553"/>
            <a:ext cx="1409631" cy="12324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1"/>
            <a:endCxn id="11" idx="6"/>
          </p:cNvCxnSpPr>
          <p:nvPr/>
        </p:nvCxnSpPr>
        <p:spPr>
          <a:xfrm rot="10800000" flipV="1">
            <a:off x="3929058" y="3571081"/>
            <a:ext cx="1357322" cy="21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1"/>
            <a:endCxn id="11" idx="5"/>
          </p:cNvCxnSpPr>
          <p:nvPr/>
        </p:nvCxnSpPr>
        <p:spPr>
          <a:xfrm rot="10800000">
            <a:off x="3876750" y="3699532"/>
            <a:ext cx="1409631" cy="5859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571868" y="514271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10" idx="1"/>
            <a:endCxn id="27" idx="6"/>
          </p:cNvCxnSpPr>
          <p:nvPr/>
        </p:nvCxnSpPr>
        <p:spPr>
          <a:xfrm rot="10800000">
            <a:off x="3929058" y="5321314"/>
            <a:ext cx="1357322" cy="21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1713111" y="4178305"/>
            <a:ext cx="40719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14348" y="3428206"/>
            <a:ext cx="142876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Stem</a:t>
            </a:r>
          </a:p>
          <a:p>
            <a:pPr algn="ctr"/>
            <a:r>
              <a:rPr lang="en-US" altLang="ko-KR" b="1" dirty="0" smtClean="0"/>
              <a:t>Code</a:t>
            </a:r>
          </a:p>
          <a:p>
            <a:pPr algn="ctr"/>
            <a:r>
              <a:rPr lang="en-US" altLang="ko-KR" b="1" dirty="0" smtClean="0"/>
              <a:t>Generator</a:t>
            </a:r>
          </a:p>
        </p:txBody>
      </p:sp>
      <p:cxnSp>
        <p:nvCxnSpPr>
          <p:cNvPr id="35" name="직선 연결선 34"/>
          <p:cNvCxnSpPr/>
          <p:nvPr/>
        </p:nvCxnSpPr>
        <p:spPr>
          <a:xfrm rot="5400000">
            <a:off x="5608645" y="4178305"/>
            <a:ext cx="4071966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7429520" y="392827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1406" y="2143116"/>
            <a:ext cx="292895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connection_test.v</a:t>
            </a:r>
            <a:endParaRPr lang="ko-KR" altLang="en-US" b="1" dirty="0"/>
          </a:p>
        </p:txBody>
      </p:sp>
      <p:cxnSp>
        <p:nvCxnSpPr>
          <p:cNvPr id="42" name="직선 화살표 연결선 41"/>
          <p:cNvCxnSpPr>
            <a:stCxn id="34" idx="0"/>
            <a:endCxn id="40" idx="4"/>
          </p:cNvCxnSpPr>
          <p:nvPr/>
        </p:nvCxnSpPr>
        <p:spPr>
          <a:xfrm rot="5400000" flipH="1" flipV="1">
            <a:off x="1196951" y="3089273"/>
            <a:ext cx="570710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2"/>
            <a:endCxn id="34" idx="3"/>
          </p:cNvCxnSpPr>
          <p:nvPr/>
        </p:nvCxnSpPr>
        <p:spPr>
          <a:xfrm rot="10800000" flipV="1">
            <a:off x="2143108" y="3573244"/>
            <a:ext cx="1428760" cy="49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7" idx="2"/>
            <a:endCxn id="34" idx="3"/>
          </p:cNvCxnSpPr>
          <p:nvPr/>
        </p:nvCxnSpPr>
        <p:spPr>
          <a:xfrm rot="10800000">
            <a:off x="2143108" y="4071149"/>
            <a:ext cx="1428760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785786" y="1142984"/>
            <a:ext cx="8072494" cy="428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chip_top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3174" y="1357298"/>
            <a:ext cx="6072230" cy="392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core_top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9058" y="1857364"/>
            <a:ext cx="2857552" cy="2643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iomux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u_iomux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786610" y="2523167"/>
            <a:ext cx="714380" cy="335917"/>
            <a:chOff x="6215074" y="1737349"/>
            <a:chExt cx="714380" cy="335917"/>
          </a:xfrm>
        </p:grpSpPr>
        <p:cxnSp>
          <p:nvCxnSpPr>
            <p:cNvPr id="6" name="직선 화살표 연결선 5"/>
            <p:cNvCxnSpPr/>
            <p:nvPr/>
          </p:nvCxnSpPr>
          <p:spPr>
            <a:xfrm rot="10800000">
              <a:off x="6215074" y="1737349"/>
              <a:ext cx="714380" cy="158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rot="10800000">
              <a:off x="6215074" y="1905942"/>
              <a:ext cx="71438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rot="10800000">
              <a:off x="6215074" y="2071678"/>
              <a:ext cx="71438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직선 화살표 연결선 55"/>
          <p:cNvCxnSpPr/>
          <p:nvPr/>
        </p:nvCxnSpPr>
        <p:spPr>
          <a:xfrm rot="10800000">
            <a:off x="6786610" y="399891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10800000">
            <a:off x="6786610" y="4183239"/>
            <a:ext cx="14287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70748" y="4042449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1’b1</a:t>
            </a:r>
          </a:p>
        </p:txBody>
      </p:sp>
      <p:sp>
        <p:nvSpPr>
          <p:cNvPr id="68" name="자유형 67"/>
          <p:cNvSpPr/>
          <p:nvPr/>
        </p:nvSpPr>
        <p:spPr>
          <a:xfrm>
            <a:off x="6429388" y="4500570"/>
            <a:ext cx="1132514" cy="241965"/>
          </a:xfrm>
          <a:custGeom>
            <a:avLst/>
            <a:gdLst>
              <a:gd name="connsiteX0" fmla="*/ 1132514 w 1132514"/>
              <a:gd name="connsiteY0" fmla="*/ 956345 h 956345"/>
              <a:gd name="connsiteX1" fmla="*/ 0 w 1132514"/>
              <a:gd name="connsiteY1" fmla="*/ 956345 h 956345"/>
              <a:gd name="connsiteX2" fmla="*/ 0 w 1132514"/>
              <a:gd name="connsiteY2" fmla="*/ 0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514" h="956345">
                <a:moveTo>
                  <a:pt x="1132514" y="956345"/>
                </a:moveTo>
                <a:lnTo>
                  <a:pt x="0" y="956345"/>
                </a:lnTo>
                <a:lnTo>
                  <a:pt x="0" y="0"/>
                </a:lnTo>
              </a:path>
            </a:pathLst>
          </a:cu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00958" y="1714488"/>
            <a:ext cx="1071570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core</a:t>
            </a:r>
          </a:p>
          <a:p>
            <a:pPr algn="ctr"/>
            <a:r>
              <a:rPr lang="en-US" altLang="ko-KR" sz="1200" b="1" dirty="0" err="1" smtClean="0"/>
              <a:t>u_core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err="1" smtClean="0"/>
              <a:t>i_nand</a:t>
            </a:r>
            <a:r>
              <a:rPr lang="en-US" altLang="ko-KR" sz="1200" b="1" dirty="0" smtClean="0"/>
              <a:t>[0]</a:t>
            </a:r>
          </a:p>
          <a:p>
            <a:r>
              <a:rPr lang="en-US" altLang="ko-KR" sz="1200" b="1" dirty="0" err="1" smtClean="0"/>
              <a:t>o_nand</a:t>
            </a:r>
            <a:r>
              <a:rPr lang="en-US" altLang="ko-KR" sz="1200" b="1" dirty="0" smtClean="0"/>
              <a:t>[0]</a:t>
            </a:r>
          </a:p>
          <a:p>
            <a:r>
              <a:rPr lang="en-US" altLang="ko-KR" sz="1200" b="1" dirty="0" err="1" smtClean="0"/>
              <a:t>e_nand</a:t>
            </a:r>
            <a:r>
              <a:rPr lang="en-US" altLang="ko-KR" sz="1200" b="1" dirty="0" smtClean="0"/>
              <a:t>[0]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err="1" smtClean="0"/>
              <a:t>i_cfg_d</a:t>
            </a:r>
            <a:r>
              <a:rPr lang="en-US" altLang="ko-KR" sz="1200" b="1" dirty="0" smtClean="0"/>
              <a:t>[0]</a:t>
            </a:r>
          </a:p>
          <a:p>
            <a:r>
              <a:rPr lang="en-US" altLang="ko-KR" sz="1200" b="1" dirty="0" err="1" smtClean="0"/>
              <a:t>o_cfg_d</a:t>
            </a:r>
            <a:r>
              <a:rPr lang="en-US" altLang="ko-KR" sz="1200" b="1" dirty="0" smtClean="0"/>
              <a:t>[0]</a:t>
            </a:r>
          </a:p>
          <a:p>
            <a:r>
              <a:rPr lang="en-US" altLang="ko-KR" sz="1200" b="1" dirty="0" err="1" smtClean="0"/>
              <a:t>e_cfg_d</a:t>
            </a:r>
            <a:r>
              <a:rPr lang="en-US" altLang="ko-KR" sz="1200" b="1" dirty="0" smtClean="0"/>
              <a:t>[0]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err="1" smtClean="0"/>
              <a:t>o_wdata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err="1" smtClean="0"/>
              <a:t>iomuxsel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err="1" smtClean="0"/>
              <a:t>iomux_sel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Analog</a:t>
            </a:r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/>
          </a:p>
        </p:txBody>
      </p:sp>
      <p:cxnSp>
        <p:nvCxnSpPr>
          <p:cNvPr id="70" name="직선 화살표 연결선 69"/>
          <p:cNvCxnSpPr/>
          <p:nvPr/>
        </p:nvCxnSpPr>
        <p:spPr>
          <a:xfrm rot="10800000">
            <a:off x="1857356" y="5072074"/>
            <a:ext cx="5643602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197636" y="2000240"/>
            <a:ext cx="1016910" cy="2500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pad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u_pad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  </a:t>
            </a:r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             </a:t>
            </a:r>
          </a:p>
          <a:p>
            <a:endParaRPr lang="en-US" altLang="ko-KR" sz="1200" b="1" dirty="0" smtClean="0"/>
          </a:p>
        </p:txBody>
      </p:sp>
      <p:cxnSp>
        <p:nvCxnSpPr>
          <p:cNvPr id="76" name="직선 화살표 연결선 75"/>
          <p:cNvCxnSpPr/>
          <p:nvPr/>
        </p:nvCxnSpPr>
        <p:spPr>
          <a:xfrm rot="10800000">
            <a:off x="500034" y="3429000"/>
            <a:ext cx="928694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-32" y="3080563"/>
            <a:ext cx="1143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P_NAND_0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406" y="4912420"/>
            <a:ext cx="1214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P_ANALOG</a:t>
            </a:r>
            <a:endParaRPr lang="ko-KR" altLang="en-US" sz="15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786610" y="3235959"/>
            <a:ext cx="714380" cy="335917"/>
            <a:chOff x="6215074" y="1737349"/>
            <a:chExt cx="714380" cy="335917"/>
          </a:xfrm>
        </p:grpSpPr>
        <p:cxnSp>
          <p:nvCxnSpPr>
            <p:cNvPr id="36" name="직선 화살표 연결선 35"/>
            <p:cNvCxnSpPr/>
            <p:nvPr/>
          </p:nvCxnSpPr>
          <p:spPr>
            <a:xfrm rot="10800000">
              <a:off x="6215074" y="1737349"/>
              <a:ext cx="714380" cy="158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rot="10800000">
              <a:off x="6215074" y="1905942"/>
              <a:ext cx="71438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rot="10800000">
              <a:off x="6215074" y="2071678"/>
              <a:ext cx="71438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786446" y="2382597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/>
              <a:t>o_nand</a:t>
            </a:r>
            <a:r>
              <a:rPr lang="en-US" altLang="ko-KR" sz="1200" b="1" dirty="0" smtClean="0"/>
              <a:t>[0]</a:t>
            </a:r>
          </a:p>
          <a:p>
            <a:pPr algn="r"/>
            <a:r>
              <a:rPr lang="en-US" altLang="ko-KR" sz="1200" b="1" dirty="0" err="1" smtClean="0"/>
              <a:t>i_nand</a:t>
            </a:r>
            <a:r>
              <a:rPr lang="en-US" altLang="ko-KR" sz="1200" b="1" dirty="0" smtClean="0"/>
              <a:t>[0]</a:t>
            </a:r>
          </a:p>
          <a:p>
            <a:pPr algn="r"/>
            <a:r>
              <a:rPr lang="en-US" altLang="ko-KR" sz="1200" b="1" dirty="0" err="1" smtClean="0"/>
              <a:t>e_nand</a:t>
            </a:r>
            <a:r>
              <a:rPr lang="en-US" altLang="ko-KR" sz="1200" b="1" dirty="0" smtClean="0"/>
              <a:t>[0]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786446" y="3088588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/>
              <a:t>o_cfg_d</a:t>
            </a:r>
            <a:r>
              <a:rPr lang="en-US" altLang="ko-KR" sz="1200" b="1" dirty="0" smtClean="0"/>
              <a:t>[0]</a:t>
            </a:r>
          </a:p>
          <a:p>
            <a:pPr algn="r"/>
            <a:r>
              <a:rPr lang="en-US" altLang="ko-KR" sz="1200" b="1" dirty="0" err="1" smtClean="0"/>
              <a:t>i_cfg_d</a:t>
            </a:r>
            <a:r>
              <a:rPr lang="en-US" altLang="ko-KR" sz="1200" b="1" dirty="0" smtClean="0"/>
              <a:t>[0]</a:t>
            </a:r>
          </a:p>
          <a:p>
            <a:pPr algn="r"/>
            <a:r>
              <a:rPr lang="en-US" altLang="ko-KR" sz="1200" b="1" dirty="0" err="1" smtClean="0"/>
              <a:t>e_cfg_d</a:t>
            </a:r>
            <a:r>
              <a:rPr lang="en-US" altLang="ko-KR" sz="1200" b="1" dirty="0" smtClean="0"/>
              <a:t>[0]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86446" y="385762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/>
              <a:t>i_wdata</a:t>
            </a:r>
            <a:endParaRPr lang="en-US" altLang="ko-KR" sz="1200" b="1" dirty="0" smtClean="0"/>
          </a:p>
          <a:p>
            <a:pPr algn="r"/>
            <a:r>
              <a:rPr lang="en-US" altLang="ko-KR" sz="1200" b="1" dirty="0" err="1" smtClean="0"/>
              <a:t>e_wdata</a:t>
            </a:r>
            <a:endParaRPr lang="en-US" altLang="ko-KR" sz="1200" b="1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4357686" y="2428868"/>
            <a:ext cx="642942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MUX</a:t>
            </a:r>
          </a:p>
          <a:p>
            <a:r>
              <a:rPr lang="en-US" altLang="ko-KR" sz="1200" b="1" dirty="0" smtClean="0"/>
              <a:t>     </a:t>
            </a:r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             </a:t>
            </a:r>
          </a:p>
          <a:p>
            <a:endParaRPr lang="en-US" altLang="ko-KR" sz="1200" b="1" dirty="0" smtClean="0"/>
          </a:p>
        </p:txBody>
      </p:sp>
      <p:grpSp>
        <p:nvGrpSpPr>
          <p:cNvPr id="85" name="그룹 84"/>
          <p:cNvGrpSpPr/>
          <p:nvPr/>
        </p:nvGrpSpPr>
        <p:grpSpPr>
          <a:xfrm>
            <a:off x="5000628" y="2714622"/>
            <a:ext cx="957260" cy="1306058"/>
            <a:chOff x="4286248" y="2714622"/>
            <a:chExt cx="957260" cy="1306058"/>
          </a:xfrm>
        </p:grpSpPr>
        <p:sp>
          <p:nvSpPr>
            <p:cNvPr id="54" name="자유형 53"/>
            <p:cNvSpPr/>
            <p:nvPr/>
          </p:nvSpPr>
          <p:spPr>
            <a:xfrm rot="5400000">
              <a:off x="4764879" y="2950371"/>
              <a:ext cx="714378" cy="242880"/>
            </a:xfrm>
            <a:custGeom>
              <a:avLst/>
              <a:gdLst>
                <a:gd name="connsiteX0" fmla="*/ 0 w 503339"/>
                <a:gd name="connsiteY0" fmla="*/ 0 h 645953"/>
                <a:gd name="connsiteX1" fmla="*/ 0 w 503339"/>
                <a:gd name="connsiteY1" fmla="*/ 645953 h 645953"/>
                <a:gd name="connsiteX2" fmla="*/ 503339 w 503339"/>
                <a:gd name="connsiteY2" fmla="*/ 645953 h 64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339" h="645953">
                  <a:moveTo>
                    <a:pt x="0" y="0"/>
                  </a:moveTo>
                  <a:lnTo>
                    <a:pt x="0" y="645953"/>
                  </a:lnTo>
                  <a:lnTo>
                    <a:pt x="503339" y="645953"/>
                  </a:lnTo>
                </a:path>
              </a:pathLst>
            </a:custGeom>
            <a:ln w="25400">
              <a:solidFill>
                <a:schemeClr val="tx2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5000628" y="3286124"/>
              <a:ext cx="217587" cy="734556"/>
            </a:xfrm>
            <a:custGeom>
              <a:avLst/>
              <a:gdLst>
                <a:gd name="connsiteX0" fmla="*/ 0 w 503339"/>
                <a:gd name="connsiteY0" fmla="*/ 0 h 645953"/>
                <a:gd name="connsiteX1" fmla="*/ 0 w 503339"/>
                <a:gd name="connsiteY1" fmla="*/ 645953 h 645953"/>
                <a:gd name="connsiteX2" fmla="*/ 503339 w 503339"/>
                <a:gd name="connsiteY2" fmla="*/ 645953 h 64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339" h="645953">
                  <a:moveTo>
                    <a:pt x="0" y="0"/>
                  </a:moveTo>
                  <a:lnTo>
                    <a:pt x="0" y="645953"/>
                  </a:lnTo>
                  <a:lnTo>
                    <a:pt x="503339" y="645953"/>
                  </a:lnTo>
                </a:path>
              </a:pathLst>
            </a:cu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 rot="10800000" flipH="1">
              <a:off x="4286248" y="3429000"/>
              <a:ext cx="928694" cy="158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5000628" y="2517084"/>
            <a:ext cx="928694" cy="724357"/>
            <a:chOff x="4286248" y="2517084"/>
            <a:chExt cx="928694" cy="724357"/>
          </a:xfrm>
        </p:grpSpPr>
        <p:cxnSp>
          <p:nvCxnSpPr>
            <p:cNvPr id="72" name="직선 연결선 71"/>
            <p:cNvCxnSpPr/>
            <p:nvPr/>
          </p:nvCxnSpPr>
          <p:spPr>
            <a:xfrm rot="10800000">
              <a:off x="4286248" y="3239853"/>
              <a:ext cx="928694" cy="158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자유형 76"/>
            <p:cNvSpPr/>
            <p:nvPr/>
          </p:nvSpPr>
          <p:spPr>
            <a:xfrm rot="5400000">
              <a:off x="4536282" y="2552802"/>
              <a:ext cx="714378" cy="642942"/>
            </a:xfrm>
            <a:custGeom>
              <a:avLst/>
              <a:gdLst>
                <a:gd name="connsiteX0" fmla="*/ 0 w 503339"/>
                <a:gd name="connsiteY0" fmla="*/ 0 h 645953"/>
                <a:gd name="connsiteX1" fmla="*/ 0 w 503339"/>
                <a:gd name="connsiteY1" fmla="*/ 645953 h 645953"/>
                <a:gd name="connsiteX2" fmla="*/ 503339 w 503339"/>
                <a:gd name="connsiteY2" fmla="*/ 645953 h 64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339" h="645953">
                  <a:moveTo>
                    <a:pt x="0" y="0"/>
                  </a:moveTo>
                  <a:lnTo>
                    <a:pt x="0" y="645953"/>
                  </a:lnTo>
                  <a:lnTo>
                    <a:pt x="503339" y="645953"/>
                  </a:lnTo>
                </a:path>
              </a:pathLst>
            </a:custGeom>
            <a:ln w="25400">
              <a:solidFill>
                <a:schemeClr val="accent6">
                  <a:lumMod val="75000"/>
                </a:schemeClr>
              </a:solidFill>
              <a:headEnd type="arrow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000628" y="2916221"/>
            <a:ext cx="957260" cy="1306058"/>
            <a:chOff x="4286248" y="2916221"/>
            <a:chExt cx="957260" cy="1306058"/>
          </a:xfrm>
        </p:grpSpPr>
        <p:sp>
          <p:nvSpPr>
            <p:cNvPr id="78" name="자유형 77"/>
            <p:cNvSpPr/>
            <p:nvPr/>
          </p:nvSpPr>
          <p:spPr>
            <a:xfrm rot="5400000">
              <a:off x="4657722" y="3044813"/>
              <a:ext cx="714378" cy="457194"/>
            </a:xfrm>
            <a:custGeom>
              <a:avLst/>
              <a:gdLst>
                <a:gd name="connsiteX0" fmla="*/ 0 w 503339"/>
                <a:gd name="connsiteY0" fmla="*/ 0 h 645953"/>
                <a:gd name="connsiteX1" fmla="*/ 0 w 503339"/>
                <a:gd name="connsiteY1" fmla="*/ 645953 h 645953"/>
                <a:gd name="connsiteX2" fmla="*/ 503339 w 503339"/>
                <a:gd name="connsiteY2" fmla="*/ 645953 h 64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339" h="645953">
                  <a:moveTo>
                    <a:pt x="0" y="0"/>
                  </a:moveTo>
                  <a:lnTo>
                    <a:pt x="0" y="645953"/>
                  </a:lnTo>
                  <a:lnTo>
                    <a:pt x="503339" y="645953"/>
                  </a:lnTo>
                </a:path>
              </a:pathLst>
            </a:custGeom>
            <a:ln w="25400">
              <a:solidFill>
                <a:schemeClr val="accent3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4786314" y="3487723"/>
              <a:ext cx="431901" cy="734556"/>
            </a:xfrm>
            <a:custGeom>
              <a:avLst/>
              <a:gdLst>
                <a:gd name="connsiteX0" fmla="*/ 0 w 503339"/>
                <a:gd name="connsiteY0" fmla="*/ 0 h 645953"/>
                <a:gd name="connsiteX1" fmla="*/ 0 w 503339"/>
                <a:gd name="connsiteY1" fmla="*/ 645953 h 645953"/>
                <a:gd name="connsiteX2" fmla="*/ 503339 w 503339"/>
                <a:gd name="connsiteY2" fmla="*/ 645953 h 64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339" h="645953">
                  <a:moveTo>
                    <a:pt x="0" y="0"/>
                  </a:moveTo>
                  <a:lnTo>
                    <a:pt x="0" y="645953"/>
                  </a:lnTo>
                  <a:lnTo>
                    <a:pt x="503339" y="645953"/>
                  </a:lnTo>
                </a:path>
              </a:pathLst>
            </a:cu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 rot="10800000" flipH="1">
              <a:off x="4286248" y="3630599"/>
              <a:ext cx="928694" cy="1588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714612" y="304231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P_NAND_0_A</a:t>
            </a:r>
          </a:p>
          <a:p>
            <a:r>
              <a:rPr lang="en-US" altLang="ko-KR" sz="1200" b="1" dirty="0" smtClean="0"/>
              <a:t>P_NAND_0_Y</a:t>
            </a:r>
          </a:p>
          <a:p>
            <a:r>
              <a:rPr lang="en-US" altLang="ko-KR" sz="1200" b="1" dirty="0" smtClean="0"/>
              <a:t>P_NAND_0_E</a:t>
            </a:r>
            <a:endParaRPr lang="ko-KR" altLang="en-US" sz="1200" b="1" dirty="0"/>
          </a:p>
        </p:txBody>
      </p:sp>
      <p:grpSp>
        <p:nvGrpSpPr>
          <p:cNvPr id="64" name="그룹 63"/>
          <p:cNvGrpSpPr/>
          <p:nvPr/>
        </p:nvGrpSpPr>
        <p:grpSpPr>
          <a:xfrm>
            <a:off x="2214546" y="3286124"/>
            <a:ext cx="2143140" cy="335917"/>
            <a:chOff x="6215074" y="1737349"/>
            <a:chExt cx="714380" cy="335917"/>
          </a:xfrm>
        </p:grpSpPr>
        <p:cxnSp>
          <p:nvCxnSpPr>
            <p:cNvPr id="65" name="직선 화살표 연결선 64"/>
            <p:cNvCxnSpPr/>
            <p:nvPr/>
          </p:nvCxnSpPr>
          <p:spPr>
            <a:xfrm rot="10800000">
              <a:off x="6215074" y="1737349"/>
              <a:ext cx="714380" cy="158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rot="10800000">
              <a:off x="6215074" y="1905942"/>
              <a:ext cx="714380" cy="158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rot="10800000">
              <a:off x="6215074" y="2071678"/>
              <a:ext cx="71438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/>
          <p:cNvSpPr/>
          <p:nvPr/>
        </p:nvSpPr>
        <p:spPr>
          <a:xfrm>
            <a:off x="1428728" y="2928934"/>
            <a:ext cx="64294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PAD</a:t>
            </a:r>
          </a:p>
          <a:p>
            <a:r>
              <a:rPr lang="en-US" altLang="ko-KR" sz="1200" b="1" dirty="0" smtClean="0"/>
              <a:t>     </a:t>
            </a:r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             </a:t>
            </a:r>
          </a:p>
          <a:p>
            <a:endParaRPr lang="en-US" altLang="ko-KR" sz="12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501122" cy="68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CORE_TOP GEN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15140" y="1643050"/>
            <a:ext cx="2143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굴림체" pitchFamily="49" charset="-127"/>
                <a:ea typeface="굴림체" pitchFamily="49" charset="-127"/>
              </a:rPr>
              <a:t>CORE.port</a:t>
            </a:r>
            <a:endParaRPr lang="en-US" altLang="ko-KR" sz="2000" b="1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Input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i_nand_d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	0</a:t>
            </a: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Output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o_nand_d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	0</a:t>
            </a:r>
          </a:p>
          <a:p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Onput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e_nand_d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	0</a:t>
            </a: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Input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i_cfg_d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	0</a:t>
            </a: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Output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o_cfg_d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	0</a:t>
            </a:r>
          </a:p>
          <a:p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Onput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e_cfg_d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	0</a:t>
            </a: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Output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o_wdata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0430" y="1643050"/>
            <a:ext cx="23574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굴림체" pitchFamily="49" charset="-127"/>
                <a:ea typeface="굴림체" pitchFamily="49" charset="-127"/>
              </a:rPr>
              <a:t>IOMUX.port</a:t>
            </a:r>
            <a:endParaRPr lang="en-US" altLang="ko-KR" sz="2000" b="1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Output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i_nand_d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0</a:t>
            </a: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Input	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o_nand_d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0</a:t>
            </a: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Input 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e_nand_d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0</a:t>
            </a: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Output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o_cfg_d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0</a:t>
            </a: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Input 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i_cfg_d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0</a:t>
            </a: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Input 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e_cfg_d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0</a:t>
            </a: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Input 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i_wdata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Output   P_NAND_0_A</a:t>
            </a: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Input    P_NAND_0_Y</a:t>
            </a: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Output   P_NAND_0_E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4857761"/>
            <a:ext cx="58579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굴림체" pitchFamily="49" charset="-127"/>
                <a:ea typeface="굴림체" pitchFamily="49" charset="-127"/>
              </a:rPr>
              <a:t>CORE_TOP.conn</a:t>
            </a:r>
            <a:endParaRPr lang="en-US" altLang="ko-KR" sz="2000" b="1" dirty="0" smtClean="0">
              <a:latin typeface="굴림체" pitchFamily="49" charset="-127"/>
              <a:ea typeface="굴림체" pitchFamily="49" charset="-127"/>
            </a:endParaRP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u_core.nand_d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u_iomux.nand_d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 $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Ignore_Port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u_core.cfg_d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u_iomux.cfg_d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  $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Ignore_Port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u_core.wdata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u_iomux.wdata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  $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Ignore_Port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$top            u_iomux.*         $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SamePort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8501122" cy="68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034" y="1643050"/>
            <a:ext cx="21431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굴림체" pitchFamily="49" charset="-127"/>
                <a:ea typeface="굴림체" pitchFamily="49" charset="-127"/>
              </a:rPr>
              <a:t>CORE_TOP.port</a:t>
            </a:r>
            <a:endParaRPr lang="en-US" altLang="ko-KR" sz="2000" b="1" dirty="0" smtClean="0">
              <a:latin typeface="굴림체" pitchFamily="49" charset="-127"/>
              <a:ea typeface="굴림체" pitchFamily="49" charset="-127"/>
            </a:endParaRPr>
          </a:p>
          <a:p>
            <a:endParaRPr lang="en-US" altLang="ko-KR" sz="2000" b="1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Output   P_NAND_0_A</a:t>
            </a: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Input    P_NAND_0_Y</a:t>
            </a: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Output   P_NAND_0_E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85720" y="2143116"/>
            <a:ext cx="8715436" cy="1846659"/>
            <a:chOff x="214282" y="2428868"/>
            <a:chExt cx="8715436" cy="1846659"/>
          </a:xfrm>
        </p:grpSpPr>
        <p:sp>
          <p:nvSpPr>
            <p:cNvPr id="8" name="TextBox 7"/>
            <p:cNvSpPr txBox="1"/>
            <p:nvPr/>
          </p:nvSpPr>
          <p:spPr>
            <a:xfrm>
              <a:off x="214282" y="2500306"/>
              <a:ext cx="235745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latin typeface="굴림체" pitchFamily="49" charset="-127"/>
                  <a:ea typeface="굴림체" pitchFamily="49" charset="-127"/>
                </a:rPr>
                <a:t>IOMUX.port</a:t>
              </a:r>
              <a:endParaRPr lang="en-US" altLang="ko-KR" sz="2000" b="1" dirty="0" smtClean="0">
                <a:latin typeface="굴림체" pitchFamily="49" charset="-127"/>
                <a:ea typeface="굴림체" pitchFamily="49" charset="-127"/>
              </a:endParaRPr>
            </a:p>
            <a:p>
              <a:endParaRPr lang="en-US" altLang="ko-KR" sz="1600" dirty="0" smtClean="0">
                <a:latin typeface="굴림체" pitchFamily="49" charset="-127"/>
                <a:ea typeface="굴림체" pitchFamily="49" charset="-127"/>
              </a:endParaRPr>
            </a:p>
            <a:p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Output   </a:t>
              </a:r>
              <a:r>
                <a:rPr lang="en-US" altLang="ko-KR" sz="1600" dirty="0" err="1" smtClean="0">
                  <a:latin typeface="굴림체" pitchFamily="49" charset="-127"/>
                  <a:ea typeface="굴림체" pitchFamily="49" charset="-127"/>
                </a:rPr>
                <a:t>i_nand_d</a:t>
              </a:r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  0</a:t>
              </a:r>
            </a:p>
            <a:p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Input	</a:t>
              </a:r>
              <a:r>
                <a:rPr lang="en-US" altLang="ko-KR" sz="1600" dirty="0" err="1" smtClean="0">
                  <a:latin typeface="굴림체" pitchFamily="49" charset="-127"/>
                  <a:ea typeface="굴림체" pitchFamily="49" charset="-127"/>
                </a:rPr>
                <a:t>o_nand_d</a:t>
              </a:r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  0</a:t>
              </a:r>
            </a:p>
            <a:p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Input    </a:t>
              </a:r>
              <a:r>
                <a:rPr lang="en-US" altLang="ko-KR" sz="1600" dirty="0" err="1" smtClean="0">
                  <a:latin typeface="굴림체" pitchFamily="49" charset="-127"/>
                  <a:ea typeface="굴림체" pitchFamily="49" charset="-127"/>
                </a:rPr>
                <a:t>e_nand_d</a:t>
              </a:r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  </a:t>
              </a:r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0</a:t>
              </a:r>
            </a:p>
            <a:p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. . .</a:t>
              </a:r>
              <a:endParaRPr lang="en-US" altLang="ko-KR" sz="1600" dirty="0" smtClean="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857488" y="2928934"/>
              <a:ext cx="571504" cy="5715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0496" y="2428868"/>
              <a:ext cx="492922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{    “</a:t>
              </a:r>
              <a:r>
                <a:rPr lang="en-US" altLang="ko-KR" sz="1200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modname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 : “</a:t>
              </a:r>
              <a:r>
                <a:rPr lang="en-US" altLang="ko-KR" b="1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iomux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”,</a:t>
              </a:r>
              <a:endPara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endParaRP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“ports”   : [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{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    “name” : “</a:t>
              </a:r>
              <a:r>
                <a:rPr lang="en-US" altLang="ko-KR" sz="1200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i_nand_d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    “dir”  : “output”,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    “</a:t>
              </a:r>
              <a:r>
                <a:rPr lang="en-US" altLang="ko-KR" sz="1200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msb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  : 0,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    “</a:t>
              </a:r>
              <a:r>
                <a:rPr lang="en-US" altLang="ko-KR" sz="1200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lsb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},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}</a:t>
              </a:r>
              <a:endParaRPr lang="ko-KR" altLang="en-US" sz="1200" dirty="0">
                <a:latin typeface="Courier New" pitchFamily="49" charset="0"/>
                <a:ea typeface="굴림체" pitchFamily="49" charset="-127"/>
                <a:cs typeface="Courier New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28596" y="4511298"/>
            <a:ext cx="8572560" cy="1846660"/>
            <a:chOff x="214282" y="296456"/>
            <a:chExt cx="8572560" cy="1846660"/>
          </a:xfrm>
        </p:grpSpPr>
        <p:sp>
          <p:nvSpPr>
            <p:cNvPr id="7" name="TextBox 6"/>
            <p:cNvSpPr txBox="1"/>
            <p:nvPr/>
          </p:nvSpPr>
          <p:spPr>
            <a:xfrm>
              <a:off x="214282" y="296456"/>
              <a:ext cx="214314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latin typeface="굴림체" pitchFamily="49" charset="-127"/>
                  <a:ea typeface="굴림체" pitchFamily="49" charset="-127"/>
                </a:rPr>
                <a:t>CORE.port</a:t>
              </a:r>
              <a:endParaRPr lang="en-US" altLang="ko-KR" sz="2000" b="1" dirty="0" smtClean="0">
                <a:latin typeface="굴림체" pitchFamily="49" charset="-127"/>
                <a:ea typeface="굴림체" pitchFamily="49" charset="-127"/>
              </a:endParaRPr>
            </a:p>
            <a:p>
              <a:endParaRPr lang="en-US" altLang="ko-KR" sz="1600" dirty="0" smtClean="0">
                <a:latin typeface="굴림체" pitchFamily="49" charset="-127"/>
                <a:ea typeface="굴림체" pitchFamily="49" charset="-127"/>
              </a:endParaRPr>
            </a:p>
            <a:p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Input   </a:t>
              </a:r>
              <a:r>
                <a:rPr lang="en-US" altLang="ko-KR" sz="1600" dirty="0" err="1" smtClean="0">
                  <a:latin typeface="굴림체" pitchFamily="49" charset="-127"/>
                  <a:ea typeface="굴림체" pitchFamily="49" charset="-127"/>
                </a:rPr>
                <a:t>i_nand_d</a:t>
              </a:r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	0</a:t>
              </a:r>
            </a:p>
            <a:p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Output  </a:t>
              </a:r>
              <a:r>
                <a:rPr lang="en-US" altLang="ko-KR" sz="1600" dirty="0" err="1" smtClean="0">
                  <a:latin typeface="굴림체" pitchFamily="49" charset="-127"/>
                  <a:ea typeface="굴림체" pitchFamily="49" charset="-127"/>
                </a:rPr>
                <a:t>o_nand_d</a:t>
              </a:r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	0</a:t>
              </a:r>
            </a:p>
            <a:p>
              <a:r>
                <a:rPr lang="en-US" altLang="ko-KR" sz="1600" dirty="0" err="1" smtClean="0">
                  <a:latin typeface="굴림체" pitchFamily="49" charset="-127"/>
                  <a:ea typeface="굴림체" pitchFamily="49" charset="-127"/>
                </a:rPr>
                <a:t>Onput</a:t>
              </a:r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   </a:t>
              </a:r>
              <a:r>
                <a:rPr lang="en-US" altLang="ko-KR" sz="1600" dirty="0" err="1" smtClean="0">
                  <a:latin typeface="굴림체" pitchFamily="49" charset="-127"/>
                  <a:ea typeface="굴림체" pitchFamily="49" charset="-127"/>
                </a:rPr>
                <a:t>e_nand_d</a:t>
              </a:r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	</a:t>
              </a:r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0</a:t>
              </a:r>
            </a:p>
            <a:p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. . . </a:t>
              </a:r>
              <a:endParaRPr lang="en-US" altLang="ko-KR" sz="1600" dirty="0" smtClean="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2857488" y="785794"/>
              <a:ext cx="571504" cy="5715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7620" y="296457"/>
              <a:ext cx="492922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{   “</a:t>
              </a:r>
              <a:r>
                <a:rPr lang="en-US" altLang="ko-KR" sz="1200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modname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 : “</a:t>
              </a:r>
              <a:r>
                <a:rPr lang="en-US" altLang="ko-KR" b="1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core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“ports” : [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{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    “name” : “</a:t>
              </a:r>
              <a:r>
                <a:rPr lang="en-US" altLang="ko-KR" sz="1200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i_nand_d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    “dir”  : “Input”,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    “</a:t>
              </a:r>
              <a:r>
                <a:rPr lang="en-US" altLang="ko-KR" sz="1200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msb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  : 0,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    “</a:t>
              </a:r>
              <a:r>
                <a:rPr lang="en-US" altLang="ko-KR" sz="1200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lsb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},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}</a:t>
              </a:r>
              <a:endParaRPr lang="ko-KR" altLang="en-US" sz="1200" dirty="0">
                <a:latin typeface="Courier New" pitchFamily="49" charset="0"/>
                <a:ea typeface="굴림체" pitchFamily="49" charset="-127"/>
                <a:cs typeface="Courier New" pitchFamily="49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4282" y="142852"/>
            <a:ext cx="8715436" cy="1846659"/>
            <a:chOff x="214282" y="4643446"/>
            <a:chExt cx="8715436" cy="1846659"/>
          </a:xfrm>
        </p:grpSpPr>
        <p:sp>
          <p:nvSpPr>
            <p:cNvPr id="17" name="TextBox 16"/>
            <p:cNvSpPr txBox="1"/>
            <p:nvPr/>
          </p:nvSpPr>
          <p:spPr>
            <a:xfrm>
              <a:off x="214282" y="4714884"/>
              <a:ext cx="235745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latin typeface="굴림체" pitchFamily="49" charset="-127"/>
                  <a:ea typeface="굴림체" pitchFamily="49" charset="-127"/>
                </a:rPr>
                <a:t>CORE_TOP.port</a:t>
              </a:r>
              <a:endParaRPr lang="en-US" altLang="ko-KR" sz="2000" b="1" dirty="0" smtClean="0">
                <a:latin typeface="굴림체" pitchFamily="49" charset="-127"/>
                <a:ea typeface="굴림체" pitchFamily="49" charset="-127"/>
              </a:endParaRPr>
            </a:p>
            <a:p>
              <a:endParaRPr lang="en-US" altLang="ko-KR" sz="1600" dirty="0" smtClean="0">
                <a:latin typeface="굴림체" pitchFamily="49" charset="-127"/>
                <a:ea typeface="굴림체" pitchFamily="49" charset="-127"/>
              </a:endParaRPr>
            </a:p>
            <a:p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Output   P_NAND_0_A</a:t>
              </a:r>
            </a:p>
            <a:p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Input    P_NAND_0_Y</a:t>
              </a:r>
            </a:p>
            <a:p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Output   </a:t>
              </a:r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P_NAND_0_E</a:t>
              </a:r>
            </a:p>
            <a:p>
              <a:r>
                <a:rPr lang="en-US" altLang="ko-KR" sz="1600" dirty="0" smtClean="0">
                  <a:latin typeface="굴림체" pitchFamily="49" charset="-127"/>
                  <a:ea typeface="굴림체" pitchFamily="49" charset="-127"/>
                </a:rPr>
                <a:t>. . .</a:t>
              </a:r>
              <a:endParaRPr lang="en-US" altLang="ko-KR" sz="1600" dirty="0" smtClean="0"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2857488" y="5143512"/>
              <a:ext cx="571504" cy="5715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00496" y="4643446"/>
              <a:ext cx="492922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{    “</a:t>
              </a:r>
              <a:r>
                <a:rPr lang="en-US" altLang="ko-KR" sz="1200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modname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 : “</a:t>
              </a:r>
              <a:r>
                <a:rPr lang="en-US" altLang="ko-KR" b="1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core_top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”,</a:t>
              </a:r>
              <a:endPara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endParaRP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“ports”   : [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{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    “name” : “P_NAND_0_A”,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    “dir”  : “output”,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    “</a:t>
              </a:r>
              <a:r>
                <a:rPr lang="en-US" altLang="ko-KR" sz="1200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msb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  : 0,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    “</a:t>
              </a:r>
              <a:r>
                <a:rPr lang="en-US" altLang="ko-KR" sz="1200" dirty="0" err="1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lsb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”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       },</a:t>
              </a:r>
            </a:p>
            <a:p>
              <a:r>
                <a:rPr lang="en-US" altLang="ko-KR" sz="1200" dirty="0" smtClean="0">
                  <a:latin typeface="Courier New" pitchFamily="49" charset="0"/>
                  <a:ea typeface="굴림체" pitchFamily="49" charset="-127"/>
                  <a:cs typeface="Courier New" pitchFamily="49" charset="0"/>
                </a:rPr>
                <a:t>}</a:t>
              </a:r>
              <a:endParaRPr lang="ko-KR" altLang="en-US" sz="1200" dirty="0">
                <a:latin typeface="Courier New" pitchFamily="49" charset="0"/>
                <a:ea typeface="굴림체" pitchFamily="49" charset="-127"/>
                <a:cs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7158" y="2357430"/>
            <a:ext cx="35004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modname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“</a:t>
            </a:r>
            <a:r>
              <a:rPr lang="en-US" altLang="ko-KR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iomux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“ports”   : [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{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“name” :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i_nand_d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“dir”  : “output”,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msb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lsb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},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  <a:endParaRPr lang="ko-KR" altLang="en-US" sz="1200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4643446"/>
            <a:ext cx="36433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modname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“</a:t>
            </a:r>
            <a:r>
              <a:rPr lang="en-US" altLang="ko-KR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core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“ports” : [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{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“name” :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i_nand_d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“dir”  : “Input”,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msb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lsb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},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  <a:endParaRPr lang="ko-KR" altLang="en-US" sz="1200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844" y="142852"/>
            <a:ext cx="371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modname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“</a:t>
            </a:r>
            <a:r>
              <a:rPr lang="en-US" altLang="ko-KR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core_top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“ports”   : [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{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“name” : “P_NAND_0_A”,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“dir”  : “output”,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msb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lsb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},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  <a:endParaRPr lang="ko-KR" altLang="en-US" sz="1200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6314" y="71414"/>
            <a:ext cx="421484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“top”: {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modname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“</a:t>
            </a:r>
            <a:r>
              <a:rPr lang="en-US" altLang="ko-KR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core_top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“ports”   : [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{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“name” : “P_NAND_0_A”,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“dir”  : “output”,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msb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lsb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},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insts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 [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{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modname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“</a:t>
            </a:r>
            <a:r>
              <a:rPr lang="en-US" altLang="ko-KR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iomux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: “</a:t>
            </a:r>
            <a:r>
              <a:rPr lang="en-US" altLang="ko-KR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u_iomux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“ports”   : [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{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      “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name” :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i_nand_d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“dir”  : “output”,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msb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lsb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},</a:t>
            </a:r>
          </a:p>
          <a:p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{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modname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: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</a:t>
            </a:r>
            <a:r>
              <a:rPr lang="en-US" altLang="ko-KR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core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: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</a:t>
            </a:r>
            <a:r>
              <a:rPr lang="en-US" altLang="ko-KR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u_core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“ports” : [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“name” :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i_nand_d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“dir”  : “Input”,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msb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lsb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}</a:t>
            </a:r>
            <a:endParaRPr lang="ko-KR" altLang="en-US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]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  <a:endParaRPr lang="ko-KR" altLang="en-US" sz="1200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00034" y="2357430"/>
            <a:ext cx="37147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“type”   :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Ignore_Prefix_Dir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mst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  :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u_core.nand_d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slv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  :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u_iomux.nand_d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“type”   :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Inverse_Prefix_Dir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mst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  :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u_core.cfg_d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slv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  :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u_iomux.cfg_d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“type”   :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Same_Name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mst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  :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“$top”,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slv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  : “u_iomux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.*”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14290"/>
            <a:ext cx="58579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굴림체" pitchFamily="49" charset="-127"/>
                <a:ea typeface="굴림체" pitchFamily="49" charset="-127"/>
              </a:rPr>
              <a:t>CORE_TOP.conn</a:t>
            </a:r>
            <a:endParaRPr lang="en-US" altLang="ko-KR" sz="2000" b="1" dirty="0" smtClean="0">
              <a:latin typeface="굴림체" pitchFamily="49" charset="-127"/>
              <a:ea typeface="굴림체" pitchFamily="49" charset="-127"/>
            </a:endParaRP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u_core.nand_d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u_iomux.nand_d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 $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Ignore_Port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u_core.cfg_d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u_iomux.cfg_d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  $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Ignore_Port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u_core.wdata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u_iomux.wdata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   $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Ignore_Port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$top            u_iomux.*         $</a:t>
            </a:r>
            <a:r>
              <a:rPr lang="en-US" altLang="ko-KR" sz="1600" dirty="0" err="1" smtClean="0">
                <a:latin typeface="굴림체" pitchFamily="49" charset="-127"/>
                <a:ea typeface="굴림체" pitchFamily="49" charset="-127"/>
              </a:rPr>
              <a:t>SamePort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Bus Top</a:t>
            </a:r>
            <a:endParaRPr lang="ko-KR" altLang="en-US" sz="3200" b="1" dirty="0"/>
          </a:p>
        </p:txBody>
      </p:sp>
      <p:sp>
        <p:nvSpPr>
          <p:cNvPr id="10" name="직사각형 9"/>
          <p:cNvSpPr/>
          <p:nvPr/>
        </p:nvSpPr>
        <p:spPr>
          <a:xfrm>
            <a:off x="500034" y="2386923"/>
            <a:ext cx="285752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AXI</a:t>
            </a:r>
          </a:p>
          <a:p>
            <a:pPr algn="ctr"/>
            <a:r>
              <a:rPr lang="en-US" altLang="ko-KR" b="1" dirty="0" err="1" smtClean="0"/>
              <a:t>u_axi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M0                M1</a:t>
            </a:r>
          </a:p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00034" y="4071942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u_axi2ahb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2071670" y="4071942"/>
            <a:ext cx="128588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u_axi2apb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57752" y="1785926"/>
            <a:ext cx="371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“type”     : “bus”,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mst_inst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u_axi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mst_name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[“”, “_m0”, “”]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slv_inst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“u_axi2ahb”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slv_name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[“”,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“”,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“”]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“type”   :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“bus”,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mst_name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[“”, “_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m1”, 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“”]</a:t>
            </a: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slv_inst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“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u_axi2apb”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200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slv_name</a:t>
            </a:r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[“”, “”, “”]</a:t>
            </a:r>
            <a:endParaRPr lang="en-US" altLang="ko-KR" sz="1200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200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</p:txBody>
      </p:sp>
      <p:cxnSp>
        <p:nvCxnSpPr>
          <p:cNvPr id="19" name="직선 연결선 18"/>
          <p:cNvCxnSpPr>
            <a:endCxn id="11" idx="0"/>
          </p:cNvCxnSpPr>
          <p:nvPr/>
        </p:nvCxnSpPr>
        <p:spPr>
          <a:xfrm rot="5400000">
            <a:off x="1000894" y="3857628"/>
            <a:ext cx="427834" cy="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2358216" y="3857628"/>
            <a:ext cx="42862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ALPDMA HPDF</a:t>
            </a:r>
            <a:endParaRPr lang="ko-KR" altLang="en-US" b="1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128746" y="1142984"/>
            <a:ext cx="7872410" cy="43790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720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ALPDMA HPDF Top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292852" y="2571744"/>
            <a:ext cx="1266447" cy="21431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720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WDMA  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ispmain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85852" y="4071942"/>
            <a:ext cx="857256" cy="5715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288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SRAM#0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 rot="5400000">
            <a:off x="3784055" y="4847145"/>
            <a:ext cx="266694" cy="21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</p:spPr>
      </p:cxn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3343116" y="4986492"/>
            <a:ext cx="1824934" cy="342380"/>
          </a:xfrm>
          <a:custGeom>
            <a:avLst/>
            <a:gdLst>
              <a:gd name="G0" fmla="+- 2779 0 0"/>
              <a:gd name="G1" fmla="+- 21600 0 2779"/>
              <a:gd name="G2" fmla="*/ 2779 1 2"/>
              <a:gd name="G3" fmla="+- 21600 0 G2"/>
              <a:gd name="G4" fmla="+/ 2779 21600 2"/>
              <a:gd name="G5" fmla="+/ G1 0 2"/>
              <a:gd name="G6" fmla="*/ 21600 21600 2779"/>
              <a:gd name="G7" fmla="*/ G6 1 2"/>
              <a:gd name="G8" fmla="+- 21600 0 G7"/>
              <a:gd name="G9" fmla="*/ 21600 1 2"/>
              <a:gd name="G10" fmla="+- 2779 0 G9"/>
              <a:gd name="G11" fmla="?: G10 G8 0"/>
              <a:gd name="G12" fmla="?: G10 G7 21600"/>
              <a:gd name="T0" fmla="*/ 20210 w 21600"/>
              <a:gd name="T1" fmla="*/ 10800 h 21600"/>
              <a:gd name="T2" fmla="*/ 10800 w 21600"/>
              <a:gd name="T3" fmla="*/ 21600 h 21600"/>
              <a:gd name="T4" fmla="*/ 1390 w 21600"/>
              <a:gd name="T5" fmla="*/ 10800 h 21600"/>
              <a:gd name="T6" fmla="*/ 10800 w 21600"/>
              <a:gd name="T7" fmla="*/ 0 h 21600"/>
              <a:gd name="T8" fmla="*/ 3190 w 21600"/>
              <a:gd name="T9" fmla="*/ 3190 h 21600"/>
              <a:gd name="T10" fmla="*/ 18410 w 21600"/>
              <a:gd name="T11" fmla="*/ 1841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779" y="21600"/>
                </a:lnTo>
                <a:lnTo>
                  <a:pt x="1882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Write Arbiter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3286116" y="6099395"/>
            <a:ext cx="1908061" cy="40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AXI Write Channel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251746" y="5703543"/>
            <a:ext cx="3845120" cy="478055"/>
            <a:chOff x="3898" y="7852"/>
            <a:chExt cx="3978" cy="496"/>
          </a:xfrm>
        </p:grpSpPr>
        <p:cxnSp>
          <p:nvCxnSpPr>
            <p:cNvPr id="1074" name="AutoShape 50"/>
            <p:cNvCxnSpPr>
              <a:cxnSpLocks noChangeShapeType="1"/>
            </p:cNvCxnSpPr>
            <p:nvPr/>
          </p:nvCxnSpPr>
          <p:spPr bwMode="auto">
            <a:xfrm>
              <a:off x="3898" y="7852"/>
              <a:ext cx="0" cy="4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075" name="AutoShape 51"/>
            <p:cNvCxnSpPr>
              <a:cxnSpLocks noChangeShapeType="1"/>
            </p:cNvCxnSpPr>
            <p:nvPr/>
          </p:nvCxnSpPr>
          <p:spPr bwMode="auto">
            <a:xfrm>
              <a:off x="7876" y="7852"/>
              <a:ext cx="0" cy="4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</p:grp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2557506" y="1357298"/>
            <a:ext cx="6168817" cy="2857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720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apbif</a:t>
            </a:r>
            <a:endParaRPr kumimoji="1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83" name="Text Box 59"/>
          <p:cNvSpPr txBox="1">
            <a:spLocks noChangeArrowheads="1"/>
          </p:cNvSpPr>
          <p:nvPr/>
        </p:nvSpPr>
        <p:spPr bwMode="auto">
          <a:xfrm>
            <a:off x="4629208" y="785795"/>
            <a:ext cx="1908061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APB 3.0 I/F</a:t>
            </a:r>
            <a:endParaRPr kumimoji="1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4" name="그룹 62"/>
          <p:cNvGrpSpPr/>
          <p:nvPr/>
        </p:nvGrpSpPr>
        <p:grpSpPr>
          <a:xfrm>
            <a:off x="5640874" y="1000109"/>
            <a:ext cx="489499" cy="285751"/>
            <a:chOff x="5297914" y="1860377"/>
            <a:chExt cx="489499" cy="449324"/>
          </a:xfrm>
        </p:grpSpPr>
        <p:cxnSp>
          <p:nvCxnSpPr>
            <p:cNvPr id="1082" name="AutoShape 58"/>
            <p:cNvCxnSpPr>
              <a:cxnSpLocks noChangeShapeType="1"/>
            </p:cNvCxnSpPr>
            <p:nvPr/>
          </p:nvCxnSpPr>
          <p:spPr bwMode="auto">
            <a:xfrm>
              <a:off x="5297914" y="1860377"/>
              <a:ext cx="967" cy="4493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62" name="AutoShape 58"/>
            <p:cNvCxnSpPr>
              <a:cxnSpLocks noChangeShapeType="1"/>
            </p:cNvCxnSpPr>
            <p:nvPr/>
          </p:nvCxnSpPr>
          <p:spPr bwMode="auto">
            <a:xfrm>
              <a:off x="5786446" y="1860377"/>
              <a:ext cx="967" cy="4493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</p:grp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4700646" y="1142984"/>
            <a:ext cx="1071571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[‘_</a:t>
            </a:r>
            <a:r>
              <a:rPr kumimoji="1" lang="en-US" altLang="ko-K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apb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_’, ‘’, 1]</a:t>
            </a:r>
            <a:endParaRPr kumimoji="1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5" name="Rectangle 53"/>
          <p:cNvSpPr>
            <a:spLocks noChangeArrowheads="1"/>
          </p:cNvSpPr>
          <p:nvPr/>
        </p:nvSpPr>
        <p:spPr bwMode="auto">
          <a:xfrm>
            <a:off x="2557506" y="1928802"/>
            <a:ext cx="6168817" cy="2857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720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dirty="0" err="1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dec_apb</a:t>
            </a:r>
            <a:endParaRPr kumimoji="1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67" name="AutoShape 58"/>
          <p:cNvCxnSpPr>
            <a:cxnSpLocks noChangeShapeType="1"/>
            <a:stCxn id="1077" idx="2"/>
            <a:endCxn id="65" idx="0"/>
          </p:cNvCxnSpPr>
          <p:nvPr/>
        </p:nvCxnSpPr>
        <p:spPr bwMode="auto">
          <a:xfrm rot="5400000">
            <a:off x="5499039" y="1785926"/>
            <a:ext cx="28575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</p:spPr>
      </p:cxnSp>
      <p:sp>
        <p:nvSpPr>
          <p:cNvPr id="71" name="Text Box 59"/>
          <p:cNvSpPr txBox="1">
            <a:spLocks noChangeArrowheads="1"/>
          </p:cNvSpPr>
          <p:nvPr/>
        </p:nvSpPr>
        <p:spPr bwMode="auto">
          <a:xfrm>
            <a:off x="4700646" y="1643050"/>
            <a:ext cx="1071571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[‘_</a:t>
            </a:r>
            <a:r>
              <a:rPr kumimoji="1" lang="en-US" altLang="ko-K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slv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_’, ‘’, 1]</a:t>
            </a:r>
            <a:endParaRPr kumimoji="1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14564" y="2428868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err="1" smtClean="0"/>
              <a:t>i_clk_pix</a:t>
            </a:r>
            <a:r>
              <a:rPr lang="en-US" altLang="ko-KR" sz="800" dirty="0" smtClean="0"/>
              <a:t>,..</a:t>
            </a:r>
          </a:p>
          <a:p>
            <a:pPr>
              <a:lnSpc>
                <a:spcPts val="900"/>
              </a:lnSpc>
            </a:pPr>
            <a:r>
              <a:rPr lang="en-US" altLang="ko-KR" sz="800" dirty="0" err="1" smtClean="0"/>
              <a:t>i_rstn_pix</a:t>
            </a:r>
            <a:r>
              <a:rPr lang="en-US" altLang="ko-KR" sz="800" dirty="0" smtClean="0"/>
              <a:t>,..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73416" y="2786058"/>
            <a:ext cx="71438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err="1" smtClean="0"/>
              <a:t>i_fstart</a:t>
            </a:r>
            <a:endParaRPr lang="en-US" altLang="ko-KR" sz="800" dirty="0" smtClean="0"/>
          </a:p>
          <a:p>
            <a:pPr>
              <a:lnSpc>
                <a:spcPts val="900"/>
              </a:lnSpc>
            </a:pPr>
            <a:r>
              <a:rPr lang="en-US" altLang="ko-KR" sz="800" dirty="0" err="1" smtClean="0"/>
              <a:t>i_valid</a:t>
            </a:r>
            <a:endParaRPr lang="en-US" altLang="ko-KR" sz="800" dirty="0" smtClean="0"/>
          </a:p>
          <a:p>
            <a:pPr>
              <a:lnSpc>
                <a:spcPts val="900"/>
              </a:lnSpc>
            </a:pPr>
            <a:r>
              <a:rPr lang="en-US" altLang="ko-KR" sz="800" dirty="0" err="1" smtClean="0"/>
              <a:t>o_request</a:t>
            </a:r>
            <a:endParaRPr lang="en-US" altLang="ko-KR" sz="800" dirty="0" smtClean="0"/>
          </a:p>
        </p:txBody>
      </p:sp>
      <p:cxnSp>
        <p:nvCxnSpPr>
          <p:cNvPr id="90" name="AutoShape 8"/>
          <p:cNvCxnSpPr>
            <a:cxnSpLocks noChangeShapeType="1"/>
          </p:cNvCxnSpPr>
          <p:nvPr/>
        </p:nvCxnSpPr>
        <p:spPr bwMode="auto">
          <a:xfrm flipH="1">
            <a:off x="1128746" y="2714620"/>
            <a:ext cx="215736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93" name="AutoShape 8"/>
          <p:cNvCxnSpPr>
            <a:cxnSpLocks noChangeShapeType="1"/>
          </p:cNvCxnSpPr>
          <p:nvPr/>
        </p:nvCxnSpPr>
        <p:spPr bwMode="auto">
          <a:xfrm flipH="1">
            <a:off x="1128746" y="3214686"/>
            <a:ext cx="215736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95" name="AutoShape 8"/>
          <p:cNvCxnSpPr>
            <a:cxnSpLocks noChangeShapeType="1"/>
          </p:cNvCxnSpPr>
          <p:nvPr/>
        </p:nvCxnSpPr>
        <p:spPr bwMode="auto">
          <a:xfrm flipH="1">
            <a:off x="1128746" y="3643314"/>
            <a:ext cx="215736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96" name="TextBox 95"/>
          <p:cNvSpPr txBox="1"/>
          <p:nvPr/>
        </p:nvSpPr>
        <p:spPr>
          <a:xfrm>
            <a:off x="1357290" y="3429000"/>
            <a:ext cx="7143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smtClean="0"/>
              <a:t>ADDR I/F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87796" y="2285992"/>
            <a:ext cx="7143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err="1" smtClean="0"/>
              <a:t>slv</a:t>
            </a:r>
            <a:r>
              <a:rPr lang="en-US" altLang="ko-KR" sz="800" dirty="0" smtClean="0"/>
              <a:t> I/F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0" y="5214950"/>
            <a:ext cx="7143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smtClean="0"/>
              <a:t>SRAM I/F</a:t>
            </a:r>
          </a:p>
        </p:txBody>
      </p:sp>
      <p:sp>
        <p:nvSpPr>
          <p:cNvPr id="101" name="Text Box 59"/>
          <p:cNvSpPr txBox="1">
            <a:spLocks noChangeArrowheads="1"/>
          </p:cNvSpPr>
          <p:nvPr/>
        </p:nvSpPr>
        <p:spPr bwMode="auto">
          <a:xfrm>
            <a:off x="3930588" y="4724410"/>
            <a:ext cx="785817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[‘bus_’, ‘’, 1]</a:t>
            </a:r>
            <a:endParaRPr kumimoji="1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00034" y="2428868"/>
            <a:ext cx="714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err="1" smtClean="0"/>
              <a:t>i_clk_pix</a:t>
            </a:r>
            <a:r>
              <a:rPr lang="en-US" altLang="ko-KR" sz="800" dirty="0" smtClean="0"/>
              <a:t>,..</a:t>
            </a:r>
          </a:p>
          <a:p>
            <a:pPr>
              <a:lnSpc>
                <a:spcPts val="900"/>
              </a:lnSpc>
            </a:pPr>
            <a:r>
              <a:rPr lang="en-US" altLang="ko-KR" sz="800" dirty="0" err="1" smtClean="0"/>
              <a:t>i_rstn_pix</a:t>
            </a:r>
            <a:r>
              <a:rPr lang="en-US" altLang="ko-KR" sz="800" dirty="0" smtClean="0"/>
              <a:t>,..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1406" y="2786058"/>
            <a:ext cx="112877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err="1" smtClean="0"/>
              <a:t>i_name_fstart</a:t>
            </a:r>
            <a:endParaRPr lang="en-US" altLang="ko-KR" sz="800" dirty="0" smtClean="0"/>
          </a:p>
          <a:p>
            <a:pPr>
              <a:lnSpc>
                <a:spcPts val="900"/>
              </a:lnSpc>
            </a:pPr>
            <a:r>
              <a:rPr lang="en-US" altLang="ko-KR" sz="800" dirty="0" err="1" smtClean="0"/>
              <a:t>i_name_valid</a:t>
            </a:r>
            <a:endParaRPr lang="en-US" altLang="ko-KR" sz="800" dirty="0" smtClean="0"/>
          </a:p>
          <a:p>
            <a:pPr>
              <a:lnSpc>
                <a:spcPts val="900"/>
              </a:lnSpc>
            </a:pPr>
            <a:r>
              <a:rPr lang="en-US" altLang="ko-KR" sz="800" dirty="0" err="1" smtClean="0"/>
              <a:t>o_name_request</a:t>
            </a:r>
            <a:endParaRPr lang="en-US" altLang="ko-KR" sz="800" dirty="0" smtClean="0"/>
          </a:p>
        </p:txBody>
      </p:sp>
      <p:cxnSp>
        <p:nvCxnSpPr>
          <p:cNvPr id="1078" name="AutoShape 54"/>
          <p:cNvCxnSpPr>
            <a:cxnSpLocks noChangeShapeType="1"/>
          </p:cNvCxnSpPr>
          <p:nvPr/>
        </p:nvCxnSpPr>
        <p:spPr bwMode="auto">
          <a:xfrm rot="5400000">
            <a:off x="3797205" y="2393046"/>
            <a:ext cx="357190" cy="2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</p:spPr>
      </p:cxnSp>
      <p:sp>
        <p:nvSpPr>
          <p:cNvPr id="109" name="TextBox 108"/>
          <p:cNvSpPr txBox="1"/>
          <p:nvPr/>
        </p:nvSpPr>
        <p:spPr>
          <a:xfrm>
            <a:off x="4225126" y="2714620"/>
            <a:ext cx="7143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err="1" smtClean="0"/>
              <a:t>slv</a:t>
            </a:r>
            <a:r>
              <a:rPr lang="en-US" altLang="ko-KR" sz="800" dirty="0" smtClean="0"/>
              <a:t> I/F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73416" y="3375068"/>
            <a:ext cx="928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err="1" smtClean="0"/>
              <a:t>i_addrif_valid</a:t>
            </a:r>
            <a:endParaRPr lang="en-US" altLang="ko-KR" sz="800" dirty="0" smtClean="0"/>
          </a:p>
          <a:p>
            <a:pPr>
              <a:lnSpc>
                <a:spcPts val="900"/>
              </a:lnSpc>
            </a:pPr>
            <a:r>
              <a:rPr lang="en-US" altLang="ko-KR" sz="800" dirty="0" err="1" smtClean="0"/>
              <a:t>o_addrif_ready</a:t>
            </a:r>
            <a:endParaRPr lang="en-US" altLang="ko-KR" sz="800" dirty="0" smtClean="0"/>
          </a:p>
          <a:p>
            <a:pPr>
              <a:lnSpc>
                <a:spcPts val="900"/>
              </a:lnSpc>
            </a:pPr>
            <a:r>
              <a:rPr lang="en-US" altLang="ko-KR" sz="800" b="1" dirty="0" err="1" smtClean="0">
                <a:solidFill>
                  <a:srgbClr val="FF0000"/>
                </a:solidFill>
              </a:rPr>
              <a:t>o_addrif_data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>
              <a:lnSpc>
                <a:spcPts val="900"/>
              </a:lnSpc>
            </a:pPr>
            <a:r>
              <a:rPr lang="en-US" altLang="ko-KR" sz="800" b="1" dirty="0" err="1" smtClean="0">
                <a:solidFill>
                  <a:srgbClr val="FF0000"/>
                </a:solidFill>
              </a:rPr>
              <a:t>i_addrif_data</a:t>
            </a:r>
            <a:endParaRPr lang="en-US" altLang="ko-KR" sz="800" b="1" dirty="0" smtClean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00166" y="2928934"/>
            <a:ext cx="7143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smtClean="0"/>
              <a:t>PELQ I/F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57158" y="3375068"/>
            <a:ext cx="1128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err="1" smtClean="0"/>
              <a:t>i_name_valid</a:t>
            </a:r>
            <a:endParaRPr lang="en-US" altLang="ko-KR" sz="800" dirty="0" smtClean="0"/>
          </a:p>
          <a:p>
            <a:pPr>
              <a:lnSpc>
                <a:spcPts val="900"/>
              </a:lnSpc>
            </a:pPr>
            <a:r>
              <a:rPr lang="en-US" altLang="ko-KR" sz="800" dirty="0" err="1" smtClean="0"/>
              <a:t>o_name_ready</a:t>
            </a:r>
            <a:endParaRPr lang="en-US" altLang="ko-KR" sz="80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3487730" y="4357694"/>
            <a:ext cx="928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err="1" smtClean="0"/>
              <a:t>o_bus_awvalid</a:t>
            </a:r>
            <a:endParaRPr lang="en-US" altLang="ko-KR" sz="800" dirty="0" smtClean="0"/>
          </a:p>
          <a:p>
            <a:pPr>
              <a:lnSpc>
                <a:spcPts val="900"/>
              </a:lnSpc>
            </a:pPr>
            <a:r>
              <a:rPr lang="en-US" altLang="ko-KR" sz="800" dirty="0" err="1" smtClean="0"/>
              <a:t>i_bus_awready</a:t>
            </a:r>
            <a:endParaRPr lang="en-US" altLang="ko-KR" sz="8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3273416" y="4071942"/>
            <a:ext cx="928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smtClean="0"/>
              <a:t>o_sfifo_cen0</a:t>
            </a:r>
          </a:p>
          <a:p>
            <a:pPr>
              <a:lnSpc>
                <a:spcPts val="900"/>
              </a:lnSpc>
            </a:pPr>
            <a:r>
              <a:rPr lang="en-US" altLang="ko-KR" sz="800" dirty="0" err="1" smtClean="0"/>
              <a:t>i_sfifo_q</a:t>
            </a:r>
            <a:endParaRPr lang="en-US" altLang="ko-KR" sz="800" dirty="0" smtClean="0"/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 flipH="1">
            <a:off x="2143108" y="4339374"/>
            <a:ext cx="114300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arrow" w="med" len="med"/>
          </a:ln>
        </p:spPr>
      </p:cxnSp>
      <p:cxnSp>
        <p:nvCxnSpPr>
          <p:cNvPr id="123" name="AutoShape 8"/>
          <p:cNvCxnSpPr>
            <a:cxnSpLocks noChangeShapeType="1"/>
          </p:cNvCxnSpPr>
          <p:nvPr/>
        </p:nvCxnSpPr>
        <p:spPr bwMode="auto">
          <a:xfrm flipH="1">
            <a:off x="2143108" y="4714884"/>
            <a:ext cx="114300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arrow" w="med" len="med"/>
          </a:ln>
        </p:spPr>
      </p:cxnSp>
      <p:sp>
        <p:nvSpPr>
          <p:cNvPr id="125" name="TextBox 124"/>
          <p:cNvSpPr txBox="1"/>
          <p:nvPr/>
        </p:nvSpPr>
        <p:spPr>
          <a:xfrm>
            <a:off x="1214414" y="4143380"/>
            <a:ext cx="928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900"/>
              </a:lnSpc>
            </a:pPr>
            <a:r>
              <a:rPr lang="en-US" altLang="ko-KR" sz="800" dirty="0" err="1" smtClean="0"/>
              <a:t>i_csn</a:t>
            </a:r>
            <a:endParaRPr lang="en-US" altLang="ko-KR" sz="800" dirty="0" smtClean="0"/>
          </a:p>
          <a:p>
            <a:pPr algn="r">
              <a:lnSpc>
                <a:spcPts val="900"/>
              </a:lnSpc>
            </a:pPr>
            <a:r>
              <a:rPr lang="en-US" altLang="ko-KR" sz="800" dirty="0" err="1" smtClean="0"/>
              <a:t>o_rdata</a:t>
            </a:r>
            <a:endParaRPr lang="en-US" altLang="ko-KR" sz="8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5143504" y="2285992"/>
            <a:ext cx="2857520" cy="4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   : [‘</a:t>
            </a: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ispmain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’ : $top]</a:t>
            </a:r>
          </a:p>
          <a:p>
            <a:pPr>
              <a:lnSpc>
                <a:spcPts val="900"/>
              </a:lnSpc>
            </a:pP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: [‘’     , ‘’, 1] </a:t>
            </a:r>
          </a:p>
          <a:p>
            <a:pPr>
              <a:lnSpc>
                <a:spcPts val="900"/>
              </a:lnSpc>
            </a:pP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 : [‘name_’, ‘’, 1]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43504" y="2714620"/>
            <a:ext cx="2857520" cy="4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   : [‘</a:t>
            </a: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ispmain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’ : $top]</a:t>
            </a:r>
          </a:p>
          <a:p>
            <a:pPr>
              <a:lnSpc>
                <a:spcPts val="900"/>
              </a:lnSpc>
            </a:pP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: [‘</a:t>
            </a: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i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_’    , ‘’, 0] </a:t>
            </a:r>
          </a:p>
          <a:p>
            <a:pPr>
              <a:lnSpc>
                <a:spcPts val="900"/>
              </a:lnSpc>
            </a:pP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 : [‘</a:t>
            </a: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i_name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’, ‘’, 0]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143504" y="3286124"/>
            <a:ext cx="2857520" cy="4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   : [‘</a:t>
            </a: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ispmain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’ : $top]</a:t>
            </a:r>
          </a:p>
          <a:p>
            <a:pPr>
              <a:lnSpc>
                <a:spcPts val="900"/>
              </a:lnSpc>
            </a:pP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: [‘</a:t>
            </a: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addrif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_’ , ‘’, 1] </a:t>
            </a:r>
          </a:p>
          <a:p>
            <a:pPr>
              <a:lnSpc>
                <a:spcPts val="900"/>
              </a:lnSpc>
            </a:pPr>
            <a:r>
              <a:rPr lang="en-US" altLang="ko-KR" sz="1000" b="1" dirty="0" err="1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000" b="1" dirty="0" smtClean="0">
                <a:solidFill>
                  <a:srgbClr val="0000FF"/>
                </a:solidFill>
                <a:latin typeface="Courier New" pitchFamily="49" charset="0"/>
                <a:ea typeface="굴림체" pitchFamily="49" charset="-127"/>
                <a:cs typeface="Courier New" pitchFamily="49" charset="0"/>
              </a:rPr>
              <a:t> : [‘name_’   , ‘’, 1]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Alpha Automation Tool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Connection Format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“inst”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$top 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top module</a:t>
            </a:r>
            <a:r>
              <a:rPr lang="ko-KR" altLang="en-US" sz="2400" dirty="0" smtClean="0"/>
              <a:t>을 의미한다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1406" y="2357430"/>
            <a:ext cx="2643206" cy="3493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connection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“type”   :”connect”,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  : {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“inst” :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u_master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“port” : “A”,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msb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lsb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},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slv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    : {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“inst” :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u_slave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“port” : “B0”,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msb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lsb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}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  <a:endParaRPr lang="ko-KR" altLang="en-US" sz="13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357430"/>
            <a:ext cx="2786082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“value”</a:t>
            </a:r>
            <a:r>
              <a:rPr lang="ko-KR" altLang="en-US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의 값으로</a:t>
            </a:r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</a:t>
            </a:r>
            <a:r>
              <a:rPr lang="ko-KR" altLang="en-US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port</a:t>
            </a:r>
            <a:r>
              <a:rPr lang="ko-KR" altLang="en-US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를 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tie</a:t>
            </a:r>
            <a:r>
              <a:rPr lang="ko-KR" altLang="en-US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한다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.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“type”   :”tie”,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  : {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“inst” :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u_master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“port” : “A”,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msb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lsb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“value”: 0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}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  <a:endParaRPr lang="ko-KR" altLang="en-US" sz="13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446" y="2357430"/>
            <a:ext cx="3143272" cy="22929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</a:t>
            </a:r>
            <a:r>
              <a:rPr lang="ko-KR" altLang="en-US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해당 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port</a:t>
            </a:r>
            <a:r>
              <a:rPr lang="ko-KR" altLang="en-US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를 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open </a:t>
            </a:r>
            <a:r>
              <a:rPr lang="ko-KR" altLang="en-US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한다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.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“type”   :”open”,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  : {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“inst” :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u_master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“port” : “A”,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msb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lsb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0,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}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  <a:endParaRPr lang="ko-KR" altLang="en-US" sz="13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1142976" y="142852"/>
            <a:ext cx="7786742" cy="428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chip_top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43306" y="500042"/>
            <a:ext cx="5072098" cy="3786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core_top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6368" y="2240255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1’b0</a:t>
            </a:r>
          </a:p>
          <a:p>
            <a:r>
              <a:rPr lang="en-US" altLang="ko-KR" sz="1200" dirty="0" smtClean="0"/>
              <a:t>1’b0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4214842" y="1000108"/>
            <a:ext cx="1857388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err="1" smtClean="0"/>
              <a:t>iomux</a:t>
            </a:r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u_iomux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r>
              <a:rPr lang="en-US" altLang="ko-KR" sz="1200" b="1" dirty="0" smtClean="0"/>
              <a:t>                       Pin0_i</a:t>
            </a:r>
          </a:p>
          <a:p>
            <a:r>
              <a:rPr lang="en-US" altLang="ko-KR" sz="1200" b="1" dirty="0" smtClean="0"/>
              <a:t>                      Pin0_o</a:t>
            </a:r>
          </a:p>
          <a:p>
            <a:r>
              <a:rPr lang="en-US" altLang="ko-KR" sz="1200" b="1" dirty="0" smtClean="0"/>
              <a:t>                      Pin0_e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NAME_A           Pin1_i</a:t>
            </a:r>
          </a:p>
          <a:p>
            <a:r>
              <a:rPr lang="en-US" altLang="ko-KR" sz="1200" b="1" dirty="0" smtClean="0"/>
              <a:t>NAME_Y          Pin1_o</a:t>
            </a:r>
          </a:p>
          <a:p>
            <a:r>
              <a:rPr lang="en-US" altLang="ko-KR" sz="1200" b="1" dirty="0" smtClean="0"/>
              <a:t>NAME_E           Pin1_e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                     Pin2_i</a:t>
            </a:r>
          </a:p>
          <a:p>
            <a:r>
              <a:rPr lang="en-US" altLang="ko-KR" sz="1200" b="1" dirty="0" smtClean="0"/>
              <a:t>                      Pin2_o</a:t>
            </a:r>
          </a:p>
          <a:p>
            <a:r>
              <a:rPr lang="en-US" altLang="ko-KR" sz="1200" b="1" dirty="0" smtClean="0"/>
              <a:t>                      Pin2_e</a:t>
            </a:r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</p:txBody>
      </p:sp>
      <p:grpSp>
        <p:nvGrpSpPr>
          <p:cNvPr id="2" name="그룹 48"/>
          <p:cNvGrpSpPr/>
          <p:nvPr/>
        </p:nvGrpSpPr>
        <p:grpSpPr>
          <a:xfrm>
            <a:off x="6072230" y="1523035"/>
            <a:ext cx="714380" cy="335917"/>
            <a:chOff x="6215074" y="1737349"/>
            <a:chExt cx="714380" cy="335917"/>
          </a:xfrm>
        </p:grpSpPr>
        <p:cxnSp>
          <p:nvCxnSpPr>
            <p:cNvPr id="6" name="직선 화살표 연결선 5"/>
            <p:cNvCxnSpPr/>
            <p:nvPr/>
          </p:nvCxnSpPr>
          <p:spPr>
            <a:xfrm rot="10800000">
              <a:off x="6215074" y="1737349"/>
              <a:ext cx="714380" cy="158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rot="10800000">
              <a:off x="6215074" y="1905942"/>
              <a:ext cx="71438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rot="10800000">
              <a:off x="6215074" y="2071678"/>
              <a:ext cx="71438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직선 화살표 연결선 50"/>
          <p:cNvCxnSpPr/>
          <p:nvPr/>
        </p:nvCxnSpPr>
        <p:spPr>
          <a:xfrm rot="10800000">
            <a:off x="6072230" y="2229794"/>
            <a:ext cx="714380" cy="1588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59"/>
          <p:cNvGrpSpPr/>
          <p:nvPr/>
        </p:nvGrpSpPr>
        <p:grpSpPr>
          <a:xfrm>
            <a:off x="6072230" y="2398387"/>
            <a:ext cx="142876" cy="167324"/>
            <a:chOff x="6215074" y="2612701"/>
            <a:chExt cx="714380" cy="167324"/>
          </a:xfrm>
        </p:grpSpPr>
        <p:cxnSp>
          <p:nvCxnSpPr>
            <p:cNvPr id="52" name="직선 화살표 연결선 51"/>
            <p:cNvCxnSpPr/>
            <p:nvPr/>
          </p:nvCxnSpPr>
          <p:spPr>
            <a:xfrm rot="10800000">
              <a:off x="6215074" y="2612701"/>
              <a:ext cx="71438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rot="10800000">
              <a:off x="6215074" y="2778437"/>
              <a:ext cx="71438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직선 화살표 연결선 55"/>
          <p:cNvCxnSpPr/>
          <p:nvPr/>
        </p:nvCxnSpPr>
        <p:spPr>
          <a:xfrm rot="10800000">
            <a:off x="6072230" y="3146105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58"/>
          <p:cNvGrpSpPr/>
          <p:nvPr/>
        </p:nvGrpSpPr>
        <p:grpSpPr>
          <a:xfrm>
            <a:off x="6072230" y="2977512"/>
            <a:ext cx="142876" cy="335917"/>
            <a:chOff x="6215074" y="3191826"/>
            <a:chExt cx="714380" cy="335917"/>
          </a:xfrm>
        </p:grpSpPr>
        <p:cxnSp>
          <p:nvCxnSpPr>
            <p:cNvPr id="55" name="직선 화살표 연결선 54"/>
            <p:cNvCxnSpPr/>
            <p:nvPr/>
          </p:nvCxnSpPr>
          <p:spPr>
            <a:xfrm rot="10800000">
              <a:off x="6215074" y="3191826"/>
              <a:ext cx="714380" cy="158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rot="10800000">
              <a:off x="6215074" y="3526155"/>
              <a:ext cx="71438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156368" y="317105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1’b1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86578" y="4643446"/>
            <a:ext cx="2357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Core port</a:t>
            </a:r>
          </a:p>
          <a:p>
            <a:r>
              <a:rPr lang="en-US" altLang="ko-KR" sz="1500" dirty="0" smtClean="0"/>
              <a:t>- “IO </a:t>
            </a:r>
            <a:r>
              <a:rPr lang="en-US" altLang="ko-KR" sz="1500" dirty="0" err="1" smtClean="0"/>
              <a:t>Mux</a:t>
            </a:r>
            <a:r>
              <a:rPr lang="en-US" altLang="ko-KR" sz="1500" dirty="0" smtClean="0"/>
              <a:t>” Cell </a:t>
            </a:r>
            <a:r>
              <a:rPr lang="ko-KR" altLang="en-US" sz="1500" dirty="0" smtClean="0"/>
              <a:t>이름</a:t>
            </a:r>
            <a:endParaRPr lang="en-US" altLang="ko-KR" sz="1500" dirty="0" smtClean="0"/>
          </a:p>
          <a:p>
            <a:r>
              <a:rPr lang="ko-KR" altLang="en-US" sz="1500" dirty="0" smtClean="0"/>
              <a:t>  기반으로 생성</a:t>
            </a:r>
            <a:endParaRPr lang="en-US" altLang="ko-KR" sz="1500" dirty="0" smtClean="0"/>
          </a:p>
          <a:p>
            <a:r>
              <a:rPr lang="en-US" altLang="ko-KR" sz="1500" dirty="0" smtClean="0"/>
              <a:t>- Input/output only </a:t>
            </a:r>
            <a:r>
              <a:rPr lang="ko-KR" altLang="en-US" sz="1500" dirty="0" smtClean="0"/>
              <a:t>고려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iomux_sel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63" name="TextBox 62"/>
          <p:cNvSpPr txBox="1"/>
          <p:nvPr/>
        </p:nvSpPr>
        <p:spPr>
          <a:xfrm>
            <a:off x="4357686" y="4649798"/>
            <a:ext cx="20717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Port </a:t>
            </a:r>
            <a:r>
              <a:rPr lang="ko-KR" altLang="en-US" sz="1500" dirty="0" smtClean="0"/>
              <a:t>생성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“IO </a:t>
            </a:r>
            <a:r>
              <a:rPr lang="en-US" altLang="ko-KR" sz="1500" dirty="0" err="1" smtClean="0"/>
              <a:t>Mux</a:t>
            </a:r>
            <a:r>
              <a:rPr lang="en-US" altLang="ko-KR" sz="1500" dirty="0" smtClean="0"/>
              <a:t>” Cell </a:t>
            </a:r>
            <a:r>
              <a:rPr lang="ko-KR" altLang="en-US" sz="1500" dirty="0" smtClean="0"/>
              <a:t>정리</a:t>
            </a:r>
            <a:endParaRPr lang="en-US" altLang="ko-KR" sz="1500" dirty="0" smtClean="0"/>
          </a:p>
          <a:p>
            <a:r>
              <a:rPr lang="en-US" altLang="ko-KR" sz="1500" dirty="0" smtClean="0"/>
              <a:t>  I/O/E port </a:t>
            </a:r>
            <a:r>
              <a:rPr lang="ko-KR" altLang="en-US" sz="1500" dirty="0" smtClean="0"/>
              <a:t>생성</a:t>
            </a: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“PAD” Cell </a:t>
            </a:r>
            <a:r>
              <a:rPr lang="ko-KR" altLang="en-US" sz="1500" dirty="0" smtClean="0"/>
              <a:t>기반 생성</a:t>
            </a:r>
            <a:endParaRPr lang="en-US" altLang="ko-KR" sz="1500" dirty="0" smtClean="0"/>
          </a:p>
          <a:p>
            <a:r>
              <a:rPr lang="en-US" altLang="ko-KR" sz="1500" dirty="0" smtClean="0"/>
              <a:t>  A/Y/E port </a:t>
            </a:r>
            <a:r>
              <a:rPr lang="ko-KR" altLang="en-US" sz="1500" dirty="0" smtClean="0"/>
              <a:t>생성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iomux_sel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grpSp>
        <p:nvGrpSpPr>
          <p:cNvPr id="5" name="그룹 63"/>
          <p:cNvGrpSpPr/>
          <p:nvPr/>
        </p:nvGrpSpPr>
        <p:grpSpPr>
          <a:xfrm>
            <a:off x="3214678" y="2285992"/>
            <a:ext cx="1000132" cy="335917"/>
            <a:chOff x="6215074" y="1737349"/>
            <a:chExt cx="714380" cy="335917"/>
          </a:xfrm>
        </p:grpSpPr>
        <p:cxnSp>
          <p:nvCxnSpPr>
            <p:cNvPr id="65" name="직선 화살표 연결선 64"/>
            <p:cNvCxnSpPr/>
            <p:nvPr/>
          </p:nvCxnSpPr>
          <p:spPr>
            <a:xfrm rot="10800000">
              <a:off x="6215074" y="1737349"/>
              <a:ext cx="714380" cy="158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rot="10800000">
              <a:off x="6215074" y="1905942"/>
              <a:ext cx="714380" cy="158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rot="10800000">
              <a:off x="6215074" y="2071678"/>
              <a:ext cx="71438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자유형 67"/>
          <p:cNvSpPr/>
          <p:nvPr/>
        </p:nvSpPr>
        <p:spPr>
          <a:xfrm>
            <a:off x="5715008" y="3500438"/>
            <a:ext cx="1132514" cy="241965"/>
          </a:xfrm>
          <a:custGeom>
            <a:avLst/>
            <a:gdLst>
              <a:gd name="connsiteX0" fmla="*/ 1132514 w 1132514"/>
              <a:gd name="connsiteY0" fmla="*/ 956345 h 956345"/>
              <a:gd name="connsiteX1" fmla="*/ 0 w 1132514"/>
              <a:gd name="connsiteY1" fmla="*/ 956345 h 956345"/>
              <a:gd name="connsiteX2" fmla="*/ 0 w 1132514"/>
              <a:gd name="connsiteY2" fmla="*/ 0 h 95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514" h="956345">
                <a:moveTo>
                  <a:pt x="1132514" y="956345"/>
                </a:moveTo>
                <a:lnTo>
                  <a:pt x="0" y="956345"/>
                </a:lnTo>
                <a:lnTo>
                  <a:pt x="0" y="0"/>
                </a:lnTo>
              </a:path>
            </a:pathLst>
          </a:cu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86578" y="1000108"/>
            <a:ext cx="1714512" cy="321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core  </a:t>
            </a:r>
            <a:r>
              <a:rPr lang="en-US" altLang="ko-KR" sz="1200" b="1" dirty="0" err="1" smtClean="0"/>
              <a:t>u_core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Pin0_i</a:t>
            </a:r>
          </a:p>
          <a:p>
            <a:r>
              <a:rPr lang="en-US" altLang="ko-KR" sz="1200" b="1" dirty="0" smtClean="0"/>
              <a:t>Pin0_o</a:t>
            </a:r>
          </a:p>
          <a:p>
            <a:r>
              <a:rPr lang="en-US" altLang="ko-KR" sz="1200" b="1" dirty="0" smtClean="0"/>
              <a:t>Pin0_e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Pin1_i</a:t>
            </a:r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Pin0_o</a:t>
            </a:r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err="1" smtClean="0"/>
              <a:t>iomux_sel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Analog</a:t>
            </a:r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/>
          </a:p>
        </p:txBody>
      </p:sp>
      <p:cxnSp>
        <p:nvCxnSpPr>
          <p:cNvPr id="70" name="직선 화살표 연결선 69"/>
          <p:cNvCxnSpPr/>
          <p:nvPr/>
        </p:nvCxnSpPr>
        <p:spPr>
          <a:xfrm rot="10800000">
            <a:off x="1142976" y="4071942"/>
            <a:ext cx="5643602" cy="158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571604" y="1000108"/>
            <a:ext cx="1643074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pad   </a:t>
            </a:r>
            <a:r>
              <a:rPr lang="en-US" altLang="ko-KR" sz="1200" b="1" dirty="0" err="1" smtClean="0"/>
              <a:t>u_pad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r>
              <a:rPr lang="en-US" altLang="ko-KR" sz="1200" b="1" dirty="0" smtClean="0"/>
              <a:t>     </a:t>
            </a:r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             NAME_A</a:t>
            </a:r>
          </a:p>
          <a:p>
            <a:r>
              <a:rPr lang="en-US" altLang="ko-KR" sz="1200" b="1" dirty="0" smtClean="0"/>
              <a:t>P_NAME    NAME_Y</a:t>
            </a:r>
          </a:p>
          <a:p>
            <a:r>
              <a:rPr lang="en-US" altLang="ko-KR" sz="1200" b="1" dirty="0" smtClean="0"/>
              <a:t>               NAME_E</a:t>
            </a:r>
          </a:p>
          <a:p>
            <a:endParaRPr lang="en-US" altLang="ko-KR" sz="1200" b="1" dirty="0" smtClean="0"/>
          </a:p>
          <a:p>
            <a:endParaRPr lang="en-US" altLang="ko-KR" sz="1200" b="1" dirty="0" smtClean="0"/>
          </a:p>
        </p:txBody>
      </p:sp>
      <p:cxnSp>
        <p:nvCxnSpPr>
          <p:cNvPr id="76" name="직선 화살표 연결선 75"/>
          <p:cNvCxnSpPr/>
          <p:nvPr/>
        </p:nvCxnSpPr>
        <p:spPr>
          <a:xfrm rot="10800000">
            <a:off x="1142976" y="2428868"/>
            <a:ext cx="428628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8184" y="2281666"/>
            <a:ext cx="1214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P_NAME</a:t>
            </a:r>
            <a:endParaRPr lang="ko-KR" altLang="en-US" sz="15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-32" y="3912288"/>
            <a:ext cx="1214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P_ANALOG</a:t>
            </a:r>
            <a:endParaRPr lang="ko-KR" altLang="en-US" sz="15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14282" y="4649798"/>
            <a:ext cx="207170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core.port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iomux.port</a:t>
            </a:r>
            <a:endParaRPr lang="en-US" altLang="ko-KR" sz="1500" dirty="0" smtClean="0"/>
          </a:p>
          <a:p>
            <a:r>
              <a:rPr lang="en-US" altLang="ko-KR" sz="1500" smtClean="0"/>
              <a:t>core_top.info</a:t>
            </a:r>
            <a:endParaRPr lang="en-US" altLang="ko-KR" sz="1500" dirty="0" smtClean="0"/>
          </a:p>
          <a:p>
            <a:r>
              <a:rPr lang="en-US" altLang="ko-KR" sz="1500" dirty="0" smtClean="0"/>
              <a:t>core_top.con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chip_top.nfo</a:t>
            </a:r>
          </a:p>
          <a:p>
            <a:r>
              <a:rPr lang="en-US" altLang="ko-KR" sz="1500" dirty="0" smtClean="0"/>
              <a:t>core_top.info</a:t>
            </a:r>
          </a:p>
          <a:p>
            <a:r>
              <a:rPr lang="en-US" altLang="ko-KR" sz="1500" dirty="0" smtClean="0"/>
              <a:t>core.info</a:t>
            </a:r>
          </a:p>
          <a:p>
            <a:endParaRPr lang="ko-KR" alt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2143116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u_mst</a:t>
            </a:r>
            <a:endParaRPr lang="en-US" altLang="ko-KR" sz="1400" b="1" dirty="0" smtClean="0"/>
          </a:p>
          <a:p>
            <a:pPr algn="r"/>
            <a:r>
              <a:rPr lang="en-US" altLang="ko-KR" sz="1400" b="1" dirty="0" smtClean="0"/>
              <a:t>A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7" name="직선 화살표 연결선 6"/>
          <p:cNvCxnSpPr>
            <a:stCxn id="4" idx="3"/>
            <a:endCxn id="9" idx="1"/>
          </p:cNvCxnSpPr>
          <p:nvPr/>
        </p:nvCxnSpPr>
        <p:spPr>
          <a:xfrm>
            <a:off x="1142976" y="2464587"/>
            <a:ext cx="250033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643306" y="2143116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u_slv_0</a:t>
            </a:r>
          </a:p>
          <a:p>
            <a:r>
              <a:rPr lang="en-US" altLang="ko-KR" sz="1400" b="1" dirty="0" smtClean="0"/>
              <a:t>B0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85720" y="4143380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u_mst</a:t>
            </a:r>
            <a:endParaRPr lang="en-US" altLang="ko-KR" sz="1400" b="1" dirty="0" smtClean="0"/>
          </a:p>
          <a:p>
            <a:pPr algn="r"/>
            <a:r>
              <a:rPr lang="en-US" altLang="ko-KR" sz="1400" b="1" dirty="0" smtClean="0"/>
              <a:t>A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12" name="직선 화살표 연결선 11"/>
          <p:cNvCxnSpPr>
            <a:stCxn id="11" idx="3"/>
            <a:endCxn id="13" idx="1"/>
          </p:cNvCxnSpPr>
          <p:nvPr/>
        </p:nvCxnSpPr>
        <p:spPr>
          <a:xfrm>
            <a:off x="1142976" y="4464851"/>
            <a:ext cx="2500330" cy="1588"/>
          </a:xfrm>
          <a:prstGeom prst="straightConnector1">
            <a:avLst/>
          </a:prstGeom>
          <a:ln w="254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3306" y="4143380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u_slv_0</a:t>
            </a:r>
          </a:p>
          <a:p>
            <a:r>
              <a:rPr lang="en-US" altLang="ko-KR" sz="1400" b="1" dirty="0" smtClean="0"/>
              <a:t>B0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3643306" y="4857760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u_slv_1</a:t>
            </a:r>
          </a:p>
          <a:p>
            <a:r>
              <a:rPr lang="en-US" altLang="ko-KR" sz="1400" b="1" dirty="0" smtClean="0"/>
              <a:t>B1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16" name="자유형 15"/>
          <p:cNvSpPr/>
          <p:nvPr/>
        </p:nvSpPr>
        <p:spPr>
          <a:xfrm>
            <a:off x="1500166" y="4466286"/>
            <a:ext cx="2143140" cy="748664"/>
          </a:xfrm>
          <a:custGeom>
            <a:avLst/>
            <a:gdLst>
              <a:gd name="connsiteX0" fmla="*/ 0 w 1348740"/>
              <a:gd name="connsiteY0" fmla="*/ 0 h 914400"/>
              <a:gd name="connsiteX1" fmla="*/ 0 w 1348740"/>
              <a:gd name="connsiteY1" fmla="*/ 914400 h 914400"/>
              <a:gd name="connsiteX2" fmla="*/ 1348740 w 134874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740" h="914400">
                <a:moveTo>
                  <a:pt x="0" y="0"/>
                </a:moveTo>
                <a:lnTo>
                  <a:pt x="0" y="914400"/>
                </a:lnTo>
                <a:lnTo>
                  <a:pt x="1348740" y="914400"/>
                </a:lnTo>
              </a:path>
            </a:pathLst>
          </a:custGeom>
          <a:ln w="254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628" y="1357298"/>
            <a:ext cx="407196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(1)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“type”:”connect”,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:{ “inst”:“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“port”: “A”,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msb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”:0,”lsb”:0},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slv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{ “inst”:”u_slv_0”,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“port”: “B0”,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msb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”:0,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lsb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”:0}</a:t>
            </a:r>
          </a:p>
          <a:p>
            <a:r>
              <a:rPr lang="en-US" altLang="ko-KR" sz="1300" b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  <a:endParaRPr lang="ko-KR" altLang="en-US" sz="13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628" y="4000504"/>
            <a:ext cx="407196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(1)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...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(2)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inner_port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”:”u_slv_1“],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”:”A”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:”B1”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“width”      :1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  <a:endParaRPr lang="ko-KR" altLang="en-US" sz="13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166" y="2143116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(1)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A_wire_name</a:t>
            </a:r>
            <a:endParaRPr lang="en-US" altLang="ko-KR" sz="1400" b="1" dirty="0" smtClean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3042" y="4121355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(1)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A_wire_name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43042" y="4857760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(2)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A_wire_name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ko-KR" b="1" dirty="0" smtClean="0"/>
              <a:t>Master Output Signal (1/2)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2928934"/>
            <a:ext cx="421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sz="1400" b="1" dirty="0" smtClean="0">
                <a:solidFill>
                  <a:schemeClr val="tx2"/>
                </a:solidFill>
              </a:rPr>
              <a:t>(1) Master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기준으로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wire name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 생성된다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5929330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b="1" dirty="0" smtClean="0">
                <a:solidFill>
                  <a:schemeClr val="tx2"/>
                </a:solidFill>
              </a:rPr>
              <a:t>(2)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은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(1)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wire name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을 따라야 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/>
            <a:r>
              <a:rPr lang="en-US" altLang="ko-KR" sz="1400" b="1" dirty="0" err="1" smtClean="0">
                <a:solidFill>
                  <a:schemeClr val="tx2"/>
                </a:solidFill>
              </a:rPr>
              <a:t>Slave_name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으로 지정된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u_slv_0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는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master_name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으로 재 정의될 수 없다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85720" y="1422786"/>
            <a:ext cx="78581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u_mst</a:t>
            </a:r>
            <a:endParaRPr lang="en-US" altLang="ko-KR" sz="1400" b="1" dirty="0" smtClean="0"/>
          </a:p>
          <a:p>
            <a:pPr algn="r"/>
            <a:r>
              <a:rPr lang="en-US" altLang="ko-KR" sz="1400" b="1" dirty="0" smtClean="0"/>
              <a:t>A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19" name="직선 화살표 연결선 18"/>
          <p:cNvCxnSpPr>
            <a:stCxn id="18" idx="3"/>
            <a:endCxn id="20" idx="1"/>
          </p:cNvCxnSpPr>
          <p:nvPr/>
        </p:nvCxnSpPr>
        <p:spPr>
          <a:xfrm>
            <a:off x="1071538" y="1744257"/>
            <a:ext cx="2571768" cy="1588"/>
          </a:xfrm>
          <a:prstGeom prst="straightConnector1">
            <a:avLst/>
          </a:prstGeom>
          <a:ln w="25400">
            <a:headEnd type="oval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43306" y="1422786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u_slv_0</a:t>
            </a:r>
          </a:p>
          <a:p>
            <a:r>
              <a:rPr lang="en-US" altLang="ko-KR" sz="1400" b="1" dirty="0" smtClean="0"/>
              <a:t>B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3643306" y="2137166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u_slv_1</a:t>
            </a:r>
          </a:p>
          <a:p>
            <a:r>
              <a:rPr lang="en-US" altLang="ko-KR" sz="1400" b="1" dirty="0" smtClean="0"/>
              <a:t>B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22" name="자유형 21"/>
          <p:cNvSpPr/>
          <p:nvPr/>
        </p:nvSpPr>
        <p:spPr>
          <a:xfrm>
            <a:off x="1571604" y="1745692"/>
            <a:ext cx="2071702" cy="748664"/>
          </a:xfrm>
          <a:custGeom>
            <a:avLst/>
            <a:gdLst>
              <a:gd name="connsiteX0" fmla="*/ 0 w 1348740"/>
              <a:gd name="connsiteY0" fmla="*/ 0 h 914400"/>
              <a:gd name="connsiteX1" fmla="*/ 0 w 1348740"/>
              <a:gd name="connsiteY1" fmla="*/ 914400 h 914400"/>
              <a:gd name="connsiteX2" fmla="*/ 1348740 w 134874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740" h="914400">
                <a:moveTo>
                  <a:pt x="0" y="0"/>
                </a:moveTo>
                <a:lnTo>
                  <a:pt x="0" y="914400"/>
                </a:lnTo>
                <a:lnTo>
                  <a:pt x="1348740" y="914400"/>
                </a:lnTo>
              </a:path>
            </a:pathLst>
          </a:custGeom>
          <a:ln w="254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rot="5400000" flipV="1">
            <a:off x="1215208" y="2853610"/>
            <a:ext cx="71438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00628" y="1192397"/>
            <a:ext cx="4071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#(1)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. . .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(2)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. . .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(3)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top_port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“A”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top_name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“C”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“direction” : “output”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“width”     :1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ko-KR" altLang="en-US" sz="12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20" y="3764165"/>
            <a:ext cx="571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(3) top port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는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master_name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(1)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번의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wire name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을 따라야 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14480" y="2121091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(2)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A_wire_name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14480" y="2835471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(3) C=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A_wire_name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14480" y="1406711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(1)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A_wire_name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0628" y="4549983"/>
            <a:ext cx="40719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(1)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top_port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“A”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top_name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“C”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“direction” : “output”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“width”     :1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ko-KR" altLang="en-US" sz="12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endParaRPr lang="ko-KR" altLang="en-US" sz="12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596" y="3264099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Top port name : C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5720" y="4692859"/>
            <a:ext cx="78581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u_mst</a:t>
            </a:r>
            <a:endParaRPr lang="en-US" altLang="ko-KR" sz="1400" b="1" dirty="0" smtClean="0"/>
          </a:p>
          <a:p>
            <a:pPr algn="r"/>
            <a:r>
              <a:rPr lang="en-US" altLang="ko-KR" sz="1400" b="1" dirty="0" smtClean="0"/>
              <a:t>A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29" name="자유형 28"/>
          <p:cNvSpPr/>
          <p:nvPr/>
        </p:nvSpPr>
        <p:spPr>
          <a:xfrm rot="16200000" flipH="1">
            <a:off x="821505" y="5228644"/>
            <a:ext cx="1000132" cy="500066"/>
          </a:xfrm>
          <a:custGeom>
            <a:avLst/>
            <a:gdLst>
              <a:gd name="connsiteX0" fmla="*/ 0 w 1348740"/>
              <a:gd name="connsiteY0" fmla="*/ 0 h 914400"/>
              <a:gd name="connsiteX1" fmla="*/ 0 w 1348740"/>
              <a:gd name="connsiteY1" fmla="*/ 914400 h 914400"/>
              <a:gd name="connsiteX2" fmla="*/ 1348740 w 134874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740" h="914400">
                <a:moveTo>
                  <a:pt x="0" y="0"/>
                </a:moveTo>
                <a:lnTo>
                  <a:pt x="0" y="914400"/>
                </a:lnTo>
                <a:lnTo>
                  <a:pt x="1348740" y="914400"/>
                </a:lnTo>
              </a:path>
            </a:pathLst>
          </a:custGeom>
          <a:ln w="25400">
            <a:headEnd type="oval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5720" y="5978743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Top port name : 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43042" y="5050049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(1)  C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720" y="6407371"/>
            <a:ext cx="607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(1)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에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대한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master_name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 없으므로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output port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직접 연결한다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ko-KR" b="1" dirty="0" smtClean="0"/>
              <a:t>Master Output Signal (2/2)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714488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u_mst_0</a:t>
            </a:r>
          </a:p>
          <a:p>
            <a:pPr algn="r"/>
            <a:r>
              <a:rPr lang="en-US" altLang="ko-KR" sz="1400" b="1" dirty="0" smtClean="0"/>
              <a:t>A0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7" name="직선 화살표 연결선 6"/>
          <p:cNvCxnSpPr>
            <a:stCxn id="4" idx="3"/>
            <a:endCxn id="9" idx="1"/>
          </p:cNvCxnSpPr>
          <p:nvPr/>
        </p:nvCxnSpPr>
        <p:spPr>
          <a:xfrm>
            <a:off x="1214414" y="2035959"/>
            <a:ext cx="2428892" cy="15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643306" y="1714488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u_slv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B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85720" y="3679314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u_mst_0</a:t>
            </a:r>
          </a:p>
          <a:p>
            <a:pPr algn="r"/>
            <a:r>
              <a:rPr lang="en-US" altLang="ko-KR" sz="1400" b="1" dirty="0" smtClean="0"/>
              <a:t>A0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12" name="직선 화살표 연결선 11"/>
          <p:cNvCxnSpPr>
            <a:stCxn id="13" idx="1"/>
            <a:endCxn id="11" idx="3"/>
          </p:cNvCxnSpPr>
          <p:nvPr/>
        </p:nvCxnSpPr>
        <p:spPr>
          <a:xfrm rot="10800000">
            <a:off x="1214414" y="4000785"/>
            <a:ext cx="242889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3306" y="3679314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u_slv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B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16" name="자유형 15"/>
          <p:cNvSpPr/>
          <p:nvPr/>
        </p:nvSpPr>
        <p:spPr>
          <a:xfrm flipH="1">
            <a:off x="1214414" y="4002220"/>
            <a:ext cx="2071702" cy="748664"/>
          </a:xfrm>
          <a:custGeom>
            <a:avLst/>
            <a:gdLst>
              <a:gd name="connsiteX0" fmla="*/ 0 w 1348740"/>
              <a:gd name="connsiteY0" fmla="*/ 0 h 914400"/>
              <a:gd name="connsiteX1" fmla="*/ 0 w 1348740"/>
              <a:gd name="connsiteY1" fmla="*/ 914400 h 914400"/>
              <a:gd name="connsiteX2" fmla="*/ 1348740 w 134874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740" h="914400">
                <a:moveTo>
                  <a:pt x="0" y="0"/>
                </a:moveTo>
                <a:lnTo>
                  <a:pt x="0" y="914400"/>
                </a:lnTo>
                <a:lnTo>
                  <a:pt x="1348740" y="914400"/>
                </a:lnTo>
              </a:path>
            </a:pathLst>
          </a:custGeom>
          <a:ln w="254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628" y="1571612"/>
            <a:ext cx="407196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(1)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inner_port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”:[“u_mst_0”:”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u_slv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”:”A0”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:”B”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“width”      :1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  <a:endParaRPr lang="ko-KR" altLang="en-US" sz="13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628" y="3536438"/>
            <a:ext cx="407196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(1)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...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(2)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inner_port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”:[“u_mst_1”:”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u_slv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”:”A1”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:”B”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“width”      :1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  <a:endParaRPr lang="ko-KR" altLang="en-US" sz="13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3042" y="1713784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(1) A0_wire_name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8728" y="3692727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(1) A0_wire_name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8728" y="4429132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(2) A0_wire_name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5720" y="4429132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u_mst_1</a:t>
            </a:r>
          </a:p>
          <a:p>
            <a:pPr algn="r"/>
            <a:r>
              <a:rPr lang="en-US" altLang="ko-KR" sz="1400" b="1" dirty="0" smtClean="0"/>
              <a:t>A1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7158" y="5286388"/>
            <a:ext cx="7286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(1)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에서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A0_wire_name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선언 되어 있으면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(2)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은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A0_wire_name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을 따라야 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(1)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에서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wire name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 선언이 안되어 있으면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(2)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는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A1_wire_name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을 생성한다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(1), (2)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중에 누가 먼저 처리되는지에 따라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wire name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 변경될 수 있다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2521627"/>
            <a:ext cx="421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sz="1400" b="1" dirty="0" smtClean="0">
                <a:solidFill>
                  <a:schemeClr val="tx2"/>
                </a:solidFill>
              </a:rPr>
              <a:t>(1) Master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기준으로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wire name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 생성된다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Master Input Signal (1/2)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85720" y="2285992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u_mst_0</a:t>
            </a:r>
          </a:p>
          <a:p>
            <a:pPr algn="r"/>
            <a:r>
              <a:rPr lang="en-US" altLang="ko-KR" sz="1400" b="1" dirty="0" smtClean="0"/>
              <a:t>A0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12" name="직선 화살표 연결선 11"/>
          <p:cNvCxnSpPr>
            <a:stCxn id="26" idx="1"/>
            <a:endCxn id="11" idx="3"/>
          </p:cNvCxnSpPr>
          <p:nvPr/>
        </p:nvCxnSpPr>
        <p:spPr>
          <a:xfrm rot="10800000">
            <a:off x="1214414" y="2607463"/>
            <a:ext cx="2357454" cy="15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0628" y="1285860"/>
            <a:ext cx="40719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#(1)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top_port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”:[“u_mst_0”],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:”A0”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top_name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:”C”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“direction” : “input”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“width”     :1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#(2)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top_port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”:[“u_mst_1”],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”:”A1”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top_name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:”C”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“width”      :1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#(3)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top_port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u_slv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”:”B”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top_name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:”C”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“width”      :1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85852" y="2263967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(1) C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5984" y="3071810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(2) C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5720" y="3035810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u_mst_1</a:t>
            </a:r>
          </a:p>
          <a:p>
            <a:pPr algn="r"/>
            <a:r>
              <a:rPr lang="en-US" altLang="ko-KR" sz="1400" b="1" dirty="0" smtClean="0"/>
              <a:t>A1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19" name="자유형 18"/>
          <p:cNvSpPr/>
          <p:nvPr/>
        </p:nvSpPr>
        <p:spPr>
          <a:xfrm>
            <a:off x="1214414" y="2615005"/>
            <a:ext cx="1267527" cy="696286"/>
          </a:xfrm>
          <a:custGeom>
            <a:avLst/>
            <a:gdLst>
              <a:gd name="connsiteX0" fmla="*/ 822121 w 822121"/>
              <a:gd name="connsiteY0" fmla="*/ 0 h 696286"/>
              <a:gd name="connsiteX1" fmla="*/ 822121 w 822121"/>
              <a:gd name="connsiteY1" fmla="*/ 696286 h 696286"/>
              <a:gd name="connsiteX2" fmla="*/ 0 w 822121"/>
              <a:gd name="connsiteY2" fmla="*/ 696286 h 69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121" h="696286">
                <a:moveTo>
                  <a:pt x="822121" y="0"/>
                </a:moveTo>
                <a:lnTo>
                  <a:pt x="822121" y="696286"/>
                </a:lnTo>
                <a:lnTo>
                  <a:pt x="0" y="696286"/>
                </a:lnTo>
              </a:path>
            </a:pathLst>
          </a:custGeom>
          <a:ln w="254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5400000" flipH="1">
            <a:off x="2122798" y="3688791"/>
            <a:ext cx="71438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00166" y="414338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Top port name : C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71868" y="2285992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u_slv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B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57488" y="2263967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(3) C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7158" y="4786322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</a:rPr>
              <a:t>(1)/(2)/(3)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에 대한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master_name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 없으므로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input port C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바로 연결한다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Master Input Signal (2/2)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00628" y="835628"/>
            <a:ext cx="4071966" cy="60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//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  <a:sym typeface="Wingdings" pitchFamily="2" charset="2"/>
              </a:rPr>
              <a:t> (1)</a:t>
            </a:r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inner_port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u_slv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“],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o_data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i_data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“width”      :8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master_bit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[7,0]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slave_bit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: [31,24]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//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  <a:sym typeface="Wingdings" pitchFamily="2" charset="2"/>
              </a:rPr>
              <a:t> (2) open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inner_port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o_data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:””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“width”      :16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master_bit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[15,0]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slave_bit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: []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//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  <a:sym typeface="Wingdings" pitchFamily="2" charset="2"/>
              </a:rPr>
              <a:t> (3) from top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top_port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u_slv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i_data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:””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“width”      :16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master_bit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[23,8]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slave_bit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: []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  <a:endParaRPr lang="ko-KR" altLang="en-US" sz="13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06" y="1400071"/>
            <a:ext cx="45005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wire [15:0] 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tmp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;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wire [15:0] 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wdata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;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 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(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// 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o_data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[31:0]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.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o_data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({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wdata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[15:8],   //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  <a:sym typeface="Wingdings" pitchFamily="2" charset="2"/>
              </a:rPr>
              <a:t> (4)</a:t>
            </a:r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tmp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[15:0],   //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  <a:sym typeface="Wingdings" pitchFamily="2" charset="2"/>
              </a:rPr>
              <a:t> (2) open</a:t>
            </a:r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wdata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[ 7:0]})  //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  <a:sym typeface="Wingdings" pitchFamily="2" charset="2"/>
              </a:rPr>
              <a:t> (1)</a:t>
            </a:r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);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 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u_slv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(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// 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i_data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[31:0]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.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i_data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({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wdata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[ 7:0],   //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  <a:sym typeface="Wingdings" pitchFamily="2" charset="2"/>
              </a:rPr>
              <a:t> (1)</a:t>
            </a:r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i_test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[15:0],   //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  <a:sym typeface="Wingdings" pitchFamily="2" charset="2"/>
              </a:rPr>
              <a:t> (3) from top</a:t>
            </a:r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       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wdata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[15:8]})  //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  <a:sym typeface="Wingdings" pitchFamily="2" charset="2"/>
              </a:rPr>
              <a:t> (4)</a:t>
            </a:r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);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Concatenation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60"/>
                <a:gridCol w="1214446"/>
                <a:gridCol w="50434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Signal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Json</a:t>
                      </a:r>
                      <a:r>
                        <a:rPr lang="en-US" altLang="ko-KR" dirty="0" smtClean="0"/>
                        <a:t> format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awvalid</a:t>
                      </a:r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“</a:t>
                      </a:r>
                      <a:r>
                        <a:rPr lang="en-US" altLang="ko-K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master_name</a:t>
                      </a:r>
                      <a:r>
                        <a:rPr lang="en-US" altLang="ko-K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” : [“”, “”, 0]</a:t>
                      </a:r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mi_awvalid</a:t>
                      </a:r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“</a:t>
                      </a:r>
                      <a:r>
                        <a:rPr lang="en-US" altLang="ko-K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master_name</a:t>
                      </a:r>
                      <a:r>
                        <a:rPr lang="en-US" altLang="ko-K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” : [“mi_”</a:t>
                      </a:r>
                      <a:r>
                        <a:rPr lang="en-US" altLang="ko-KR" sz="1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, “” , 0]</a:t>
                      </a:r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awvalid_mi</a:t>
                      </a:r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“</a:t>
                      </a:r>
                      <a:r>
                        <a:rPr lang="en-US" altLang="ko-K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master_name</a:t>
                      </a:r>
                      <a:r>
                        <a:rPr lang="en-US" altLang="ko-K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” : [“”</a:t>
                      </a:r>
                      <a:r>
                        <a:rPr lang="en-US" altLang="ko-KR" sz="1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, “_mi” , 0]</a:t>
                      </a:r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mi_awvalid_dsp</a:t>
                      </a:r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“</a:t>
                      </a:r>
                      <a:r>
                        <a:rPr lang="en-US" altLang="ko-K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master_name</a:t>
                      </a:r>
                      <a:r>
                        <a:rPr lang="en-US" altLang="ko-K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” : [“mi_”</a:t>
                      </a:r>
                      <a:r>
                        <a:rPr lang="en-US" altLang="ko-KR" sz="1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, “_</a:t>
                      </a:r>
                      <a:r>
                        <a:rPr lang="en-US" altLang="ko-KR" sz="14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dsp</a:t>
                      </a:r>
                      <a:r>
                        <a:rPr lang="en-US" altLang="ko-KR" sz="1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” , 0]</a:t>
                      </a:r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O_mi_awvalid_dsp</a:t>
                      </a:r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“</a:t>
                      </a:r>
                      <a:r>
                        <a:rPr lang="en-US" altLang="ko-KR" sz="1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master_name</a:t>
                      </a:r>
                      <a:r>
                        <a:rPr lang="en-US" altLang="ko-KR" sz="1400" b="1" dirty="0" smtClean="0">
                          <a:latin typeface="Courier New" pitchFamily="49" charset="0"/>
                          <a:cs typeface="Courier New" pitchFamily="49" charset="0"/>
                        </a:rPr>
                        <a:t>” : [“mi_”</a:t>
                      </a:r>
                      <a:r>
                        <a:rPr lang="en-US" altLang="ko-KR" sz="1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, “_</a:t>
                      </a:r>
                      <a:r>
                        <a:rPr lang="en-US" altLang="ko-KR" sz="14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dsp</a:t>
                      </a:r>
                      <a:r>
                        <a:rPr lang="en-US" altLang="ko-KR" sz="1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” , 1]</a:t>
                      </a:r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Bus Name Format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664791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u_mst</a:t>
            </a:r>
            <a:endParaRPr lang="en-US" altLang="ko-KR" sz="1400" b="1" dirty="0" smtClean="0"/>
          </a:p>
          <a:p>
            <a:pPr algn="r"/>
            <a:r>
              <a:rPr lang="en-US" altLang="ko-KR" sz="1400" b="1" dirty="0" err="1" smtClean="0"/>
              <a:t>awvalid</a:t>
            </a:r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cxnSp>
        <p:nvCxnSpPr>
          <p:cNvPr id="7" name="직선 화살표 연결선 6"/>
          <p:cNvCxnSpPr>
            <a:stCxn id="4" idx="3"/>
            <a:endCxn id="9" idx="1"/>
          </p:cNvCxnSpPr>
          <p:nvPr/>
        </p:nvCxnSpPr>
        <p:spPr>
          <a:xfrm>
            <a:off x="2071670" y="1986262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86050" y="1664791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u_slv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awvalid</a:t>
            </a:r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85720" y="3778708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u_mst</a:t>
            </a:r>
            <a:endParaRPr lang="en-US" altLang="ko-KR" sz="1400" b="1" dirty="0" smtClean="0"/>
          </a:p>
          <a:p>
            <a:pPr algn="r"/>
            <a:r>
              <a:rPr lang="en-US" altLang="ko-KR" sz="1400" b="1" dirty="0" smtClean="0"/>
              <a:t>awvalid_mi0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12" name="직선 화살표 연결선 11"/>
          <p:cNvCxnSpPr>
            <a:stCxn id="11" idx="3"/>
            <a:endCxn id="13" idx="1"/>
          </p:cNvCxnSpPr>
          <p:nvPr/>
        </p:nvCxnSpPr>
        <p:spPr>
          <a:xfrm>
            <a:off x="2071670" y="4100179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86050" y="3778708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u_slv_0</a:t>
            </a:r>
          </a:p>
          <a:p>
            <a:r>
              <a:rPr lang="en-US" altLang="ko-KR" sz="1400" b="1" dirty="0" smtClean="0"/>
              <a:t>awvalid_si0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00628" y="1521915"/>
            <a:ext cx="40719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”:”bus”,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”:”u_slv_0“],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“protocol”:”axi4”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[“”,””,0]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[“”,””,0]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# 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prefix_name”,”postfix”,direction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]</a:t>
            </a:r>
            <a:endParaRPr lang="ko-KR" altLang="en-US" sz="13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5720" y="535034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u_mst</a:t>
            </a:r>
            <a:endParaRPr lang="en-US" altLang="ko-KR" sz="1400" b="1" dirty="0" smtClean="0"/>
          </a:p>
          <a:p>
            <a:pPr algn="r"/>
            <a:r>
              <a:rPr lang="en-US" altLang="ko-KR" sz="1400" b="1" dirty="0" smtClean="0"/>
              <a:t>o_awvalid_mi0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19" name="직선 화살표 연결선 18"/>
          <p:cNvCxnSpPr>
            <a:stCxn id="18" idx="3"/>
            <a:endCxn id="20" idx="1"/>
          </p:cNvCxnSpPr>
          <p:nvPr/>
        </p:nvCxnSpPr>
        <p:spPr>
          <a:xfrm>
            <a:off x="2071670" y="5671815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786050" y="535034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u_slv_0</a:t>
            </a:r>
          </a:p>
          <a:p>
            <a:r>
              <a:rPr lang="en-US" altLang="ko-KR" sz="1400" b="1" dirty="0" smtClean="0"/>
              <a:t>si0_awvalid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28794" y="165067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(1)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628" y="3571876"/>
            <a:ext cx="407196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”:”bus”,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”:”u_slv_0“],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“protocol”:”axi4”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[“”,”_mi0”,0]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[“”,”_si0”,0]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0628" y="5278906"/>
            <a:ext cx="407196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{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con_type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”:”bus”,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inst_con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u_mst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”:”u_slv_0“],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“protocol”:”axi4”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master_name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: [“”,”_mi0”,1]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    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slave_name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  : [“si0_”,””,0]</a:t>
            </a: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}</a:t>
            </a:r>
          </a:p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Bus Connection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5720" y="1000108"/>
            <a:ext cx="65722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300" b="1" dirty="0" smtClean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  <a:p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[“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prefix_name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 ”</a:t>
            </a:r>
            <a:r>
              <a:rPr lang="en-US" altLang="ko-KR" sz="1300" b="1" dirty="0" err="1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postfix_name</a:t>
            </a:r>
            <a:r>
              <a:rPr lang="en-US" altLang="ko-KR" sz="1300" b="1" dirty="0" smtClean="0">
                <a:latin typeface="Courier New" pitchFamily="49" charset="0"/>
                <a:ea typeface="굴림체" pitchFamily="49" charset="-127"/>
                <a:cs typeface="Courier New" pitchFamily="49" charset="0"/>
              </a:rPr>
              <a:t>”, direction]</a:t>
            </a:r>
            <a:endParaRPr lang="ko-KR" altLang="en-US" sz="1300" b="1" dirty="0">
              <a:latin typeface="Courier New" pitchFamily="49" charset="0"/>
              <a:ea typeface="굴림체" pitchFamily="49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2519</Words>
  <Application>Microsoft Office PowerPoint</Application>
  <PresentationFormat>화면 슬라이드 쇼(4:3)</PresentationFormat>
  <Paragraphs>693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Connection Format</vt:lpstr>
      <vt:lpstr>Master Output Signal (1/2)</vt:lpstr>
      <vt:lpstr>Master Output Signal (2/2)</vt:lpstr>
      <vt:lpstr>Master Input Signal (1/2)</vt:lpstr>
      <vt:lpstr>Master Input Signal (2/2)</vt:lpstr>
      <vt:lpstr>Concatenation</vt:lpstr>
      <vt:lpstr>Bus Name Format</vt:lpstr>
      <vt:lpstr>Bus Connection</vt:lpstr>
      <vt:lpstr>User Group Signal</vt:lpstr>
      <vt:lpstr>PAD/Top Gen</vt:lpstr>
      <vt:lpstr>슬라이드 12</vt:lpstr>
      <vt:lpstr>CORE_TOP GEN</vt:lpstr>
      <vt:lpstr>슬라이드 14</vt:lpstr>
      <vt:lpstr>슬라이드 15</vt:lpstr>
      <vt:lpstr>슬라이드 16</vt:lpstr>
      <vt:lpstr>Bus Top</vt:lpstr>
      <vt:lpstr>ALPDMA HPDF</vt:lpstr>
      <vt:lpstr>Alpha Automation Tool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jimmy</dc:creator>
  <cp:lastModifiedBy>jimmy</cp:lastModifiedBy>
  <cp:revision>368</cp:revision>
  <dcterms:created xsi:type="dcterms:W3CDTF">2020-06-05T00:21:41Z</dcterms:created>
  <dcterms:modified xsi:type="dcterms:W3CDTF">2020-06-19T04:29:50Z</dcterms:modified>
</cp:coreProperties>
</file>