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280" r:id="rId30"/>
    <p:sldId id="283" r:id="rId31"/>
    <p:sldId id="284" r:id="rId32"/>
    <p:sldId id="285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3" r:id="rId43"/>
    <p:sldId id="304" r:id="rId44"/>
    <p:sldId id="301" r:id="rId45"/>
    <p:sldId id="302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0000"/>
    <a:srgbClr val="C00000"/>
    <a:srgbClr val="749692"/>
    <a:srgbClr val="00B050"/>
    <a:srgbClr val="ED7D31"/>
    <a:srgbClr val="F7C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FC3A-B5F3-4D95-BEA9-4D75E291BC74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354FA-EA7A-43AB-8699-2BCFA305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0F25-BB11-4C7D-A3DA-D1FA1B98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C24D5-F579-49F2-BD2D-02F36E25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799C2-C604-4F0E-B384-1554ECFB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5C12A-5331-4254-81F3-E5102931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ED0D-FE45-4599-AAC6-D8B542C9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B50D-4D43-4755-ABE1-87B0998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86339-3710-4F87-BC8D-D1FAAEFE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8753-27FA-41F5-9211-777BC50E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5049-0EA1-46C4-B491-2510ACC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7F4D-2D52-49EE-8DA1-48A0392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86D10-D5B3-4CBB-BA30-D5E8BA70A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91300-7FCA-49EF-A358-ACB3CA4E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653BE-AFD3-465F-AD3F-39FF543E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7C71-4E93-4F19-9BB4-6746F155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7BEF1-7BED-4038-89F6-D9CD151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4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EAC1-3B55-4A01-B333-4C824798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780520" cy="10355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6AEB9-4F10-401A-B5E2-EF6076E7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13411"/>
            <a:ext cx="11780520" cy="4946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2E46B-4CFF-4835-A6BC-608411A4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AEB4-9F71-48BE-85B3-88A4C7DD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5DA99-FC99-4E20-83CE-06F5EB2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A6E56-6E81-448E-918C-E350717E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88EC0-15EF-402E-AD11-722CAE50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8D8C0-2971-4690-A357-1708D12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079B-E538-4AAA-A052-9CF5D8D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70B80-D08C-4DF8-8E63-4141DDC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454A-26E0-4C1B-9AFC-8BDCB2D1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2F2C-5B52-4D37-8000-C438460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58095-3C71-458F-A2C0-6127F38A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31856-B891-4CAE-8CC5-9FB5F8D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C8804-8259-440F-9DB7-B5AC96C1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C22DF-8512-422F-A385-1B8AC78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7F0A-A486-4F4E-B68F-55D4822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2B596-A2F2-40BF-8CAF-DB478CFE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7C42B-3E3A-4499-81F6-4270618E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934FB-29E3-4A3A-86A1-78783AC2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D6AAF-D48B-4CA9-844E-F0040DD7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66258-FB0C-48AE-A010-0281DE5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282C3-011B-44CA-AF2F-2CE5DBE3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BFDDA-9818-4C78-B4D6-DED70689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D0A1E-7AA7-4D8F-9283-0CB9B86E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AEF649-A6E3-49CF-82C8-830BFA81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4BDF2-7F1B-4906-BE84-1A84806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54CEC-C462-4F55-A535-A35CAC6F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EB79F-FCD9-4502-BC23-249F4A7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22811-8365-4F92-9B17-27555B8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E2111-4E23-4226-BD6D-09FD54F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4D99B-5C8A-4B50-AE01-ECE6527A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6548-B3D2-4CE5-8D4B-36F15B66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F581F-D40E-47D9-BF50-822EAABF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F5EE0-E4E5-4EF9-9EFF-BC97116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FC904-1BA4-484C-95B0-36CF0DA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02563-D690-455D-96E0-77B2352B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3E98-7E03-411D-894E-161AEB6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8CC23C-D688-4BE9-8DD0-B6F0AF3E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71741-BB33-4103-BEA0-6E91E355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07A0C-9891-4452-A304-E59341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84FD5-533E-4D10-863E-E9D2D26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809B6-C90C-4AEF-A99F-B78328F8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54208-C232-4AC7-80F3-18AE9328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68A40-213D-47DD-9C36-EB087A42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D7676-123E-4756-B747-AB42E15D7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942-019B-4C3C-8630-2CB31FD7AA4D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AF276-5A0C-4A60-89A5-1FDC5BEF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49567-5139-491A-99D6-74CB6D9A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dldlfma/eyeriss_v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75BF-59E3-496F-9AB5-DF04A0994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Eyeriss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C75F-72A1-48A7-84CD-650FB032C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2019-08-14</a:t>
            </a:r>
          </a:p>
          <a:p>
            <a:r>
              <a:rPr lang="ko-KR" altLang="en-US"/>
              <a:t>김상근</a:t>
            </a:r>
          </a:p>
        </p:txBody>
      </p:sp>
    </p:spTree>
    <p:extLst>
      <p:ext uri="{BB962C8B-B14F-4D97-AF65-F5344CB8AC3E}">
        <p14:creationId xmlns:p14="http://schemas.microsoft.com/office/powerpoint/2010/main" val="343764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E690-939B-4782-BFC6-748356C4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B. System Control and Configuration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79C3-F118-491C-BA5C-3AEE424A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/>
              <a:t>가속기는 </a:t>
            </a:r>
            <a:r>
              <a:rPr lang="en-US" altLang="ko-KR" sz="1800" b="1"/>
              <a:t>two level</a:t>
            </a:r>
            <a:r>
              <a:rPr lang="ko-KR" altLang="en-US" sz="1800" b="1"/>
              <a:t>의 </a:t>
            </a:r>
            <a:r>
              <a:rPr lang="en-US" altLang="ko-KR" sz="1800" b="1"/>
              <a:t>control </a:t>
            </a:r>
            <a:r>
              <a:rPr lang="ko-KR" altLang="en-US" sz="1800" b="1"/>
              <a:t>계층을 가짐 </a:t>
            </a:r>
            <a:r>
              <a:rPr lang="en-US" altLang="ko-KR" sz="1800" b="1"/>
              <a:t>(</a:t>
            </a: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  <a:r>
              <a:rPr lang="en-US" altLang="ko-KR" sz="1800" b="1"/>
              <a:t>, </a:t>
            </a: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  <a:r>
              <a:rPr lang="en-US" altLang="ko-KR" sz="1800" b="1"/>
              <a:t>)</a:t>
            </a:r>
          </a:p>
          <a:p>
            <a:pPr marL="0" indent="0" algn="just">
              <a:buNone/>
            </a:pPr>
            <a:endParaRPr lang="en-US" altLang="ko-KR" sz="1800" b="1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off chip DRAM </a:t>
            </a:r>
            <a:r>
              <a:rPr lang="ko-KR" altLang="en-US" sz="1800" b="1"/>
              <a:t>하고 </a:t>
            </a:r>
            <a:r>
              <a:rPr lang="en-US" altLang="ko-KR" sz="1800" b="1"/>
              <a:t>GLB </a:t>
            </a:r>
            <a:r>
              <a:rPr lang="ko-KR" altLang="en-US" sz="1800" b="1"/>
              <a:t>사이의 </a:t>
            </a:r>
            <a:r>
              <a:rPr lang="en-US" altLang="ko-KR" sz="1800" b="1"/>
              <a:t>traffic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NoC</a:t>
            </a:r>
            <a:r>
              <a:rPr lang="ko-KR" altLang="en-US" sz="1800" b="1"/>
              <a:t>를 통한 </a:t>
            </a:r>
            <a:r>
              <a:rPr lang="en-US" altLang="ko-KR" sz="1800" b="1"/>
              <a:t>PE</a:t>
            </a:r>
            <a:r>
              <a:rPr lang="ko-KR" altLang="en-US" sz="1800" b="1"/>
              <a:t>와 </a:t>
            </a:r>
            <a:r>
              <a:rPr lang="en-US" altLang="ko-KR" sz="1800" b="1"/>
              <a:t>GLB </a:t>
            </a:r>
            <a:r>
              <a:rPr lang="ko-KR" altLang="en-US" sz="1800" b="1"/>
              <a:t>사이의 통신 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r>
              <a:rPr lang="en-US" altLang="ko-KR" sz="1800" b="1"/>
              <a:t>RLC CODEC</a:t>
            </a:r>
            <a:r>
              <a:rPr lang="ko-KR" altLang="en-US" sz="1800" b="1"/>
              <a:t>과 </a:t>
            </a:r>
            <a:r>
              <a:rPr lang="en-US" altLang="ko-KR" sz="1800" b="1"/>
              <a:t>ReLU </a:t>
            </a:r>
            <a:r>
              <a:rPr lang="ko-KR" altLang="en-US" sz="1800" b="1"/>
              <a:t>모듈의 동작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endParaRPr lang="en-US" altLang="ko-KR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</a:p>
          <a:p>
            <a:pPr marL="514350" indent="-514350" algn="just">
              <a:buAutoNum type="arabicPeriod"/>
            </a:pPr>
            <a:r>
              <a:rPr lang="ko-KR" altLang="en-US" sz="1800" b="1"/>
              <a:t>독립적으로 동작하는 각 </a:t>
            </a:r>
            <a:r>
              <a:rPr lang="en-US" altLang="ko-KR" sz="1800" b="1"/>
              <a:t>PE</a:t>
            </a:r>
            <a:r>
              <a:rPr lang="ko-KR" altLang="en-US" sz="1800" b="1"/>
              <a:t>에 대한 </a:t>
            </a:r>
            <a:r>
              <a:rPr lang="en-US" altLang="ko-KR" sz="1800" b="1"/>
              <a:t>control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168PE</a:t>
            </a:r>
            <a:r>
              <a:rPr lang="ko-KR" altLang="en-US" sz="1400" b="1"/>
              <a:t>가 동일한 코어 클럭에서 실행되더라도 처리를 잠금상태로 진행할 필요가 없다</a:t>
            </a:r>
            <a:r>
              <a:rPr lang="en-US" altLang="ko-KR" sz="1400" b="1"/>
              <a:t>. (?)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                                                            </a:t>
            </a:r>
            <a:r>
              <a:rPr lang="en-US" altLang="ko-KR" sz="1000" b="1">
                <a:solidFill>
                  <a:srgbClr val="FF0000"/>
                </a:solidFill>
              </a:rPr>
              <a:t>their processing states do not need to proceed in lock steps, i.e., not as a systolic array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ko-KR" altLang="en-US" sz="1400" b="1"/>
              <a:t>각 </a:t>
            </a:r>
            <a:r>
              <a:rPr lang="en-US" altLang="ko-KR" sz="1400" b="1"/>
              <a:t>PE</a:t>
            </a:r>
            <a:r>
              <a:rPr lang="ko-KR" altLang="en-US" sz="1400" b="1"/>
              <a:t>들은 </a:t>
            </a:r>
            <a:r>
              <a:rPr lang="en-US" altLang="ko-KR" sz="1400" b="1"/>
              <a:t>fmaps</a:t>
            </a:r>
            <a:r>
              <a:rPr lang="ko-KR" altLang="en-US" sz="1400" b="1"/>
              <a:t>나 </a:t>
            </a:r>
            <a:r>
              <a:rPr lang="en-US" altLang="ko-KR" sz="1400" b="1"/>
              <a:t>psum</a:t>
            </a:r>
            <a:r>
              <a:rPr lang="ko-KR" altLang="en-US" sz="1400" b="1"/>
              <a:t>이 도착함과 동시에 자신의 연산을 수행할 수 있다</a:t>
            </a:r>
            <a:r>
              <a:rPr lang="en-US" altLang="ko-KR" sz="1400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7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B29F4-CDE3-44C7-9FEE-7CBD668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8783"/>
            <a:ext cx="11780520" cy="594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가속기는 </a:t>
            </a:r>
            <a:r>
              <a:rPr lang="en-US" altLang="ko-KR"/>
              <a:t>CNN</a:t>
            </a:r>
            <a:r>
              <a:rPr lang="ko-KR" altLang="en-US"/>
              <a:t>을 </a:t>
            </a:r>
            <a:r>
              <a:rPr lang="en-US" altLang="ko-KR"/>
              <a:t>layer-by-layer</a:t>
            </a:r>
            <a:r>
              <a:rPr lang="ko-KR" altLang="en-US"/>
              <a:t>로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계층에 대해 먼저 전체 가속기를 재구성하기 위해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구성 비트를 </a:t>
            </a:r>
            <a:r>
              <a:rPr lang="en-US" altLang="ko-KR">
                <a:solidFill>
                  <a:srgbClr val="FF0000"/>
                </a:solidFill>
              </a:rPr>
              <a:t>1794b </a:t>
            </a:r>
            <a:r>
              <a:rPr lang="ko-KR" altLang="en-US">
                <a:solidFill>
                  <a:srgbClr val="FF0000"/>
                </a:solidFill>
              </a:rPr>
              <a:t>스캔 체인</a:t>
            </a:r>
            <a:r>
              <a:rPr lang="en-US" altLang="ko-KR" sz="1500">
                <a:solidFill>
                  <a:srgbClr val="FF0000"/>
                </a:solidFill>
              </a:rPr>
              <a:t>(</a:t>
            </a:r>
            <a:r>
              <a:rPr lang="ko-KR" altLang="en-US" sz="1500">
                <a:solidFill>
                  <a:srgbClr val="FF0000"/>
                </a:solidFill>
              </a:rPr>
              <a:t>이게뭐여</a:t>
            </a:r>
            <a:r>
              <a:rPr lang="en-US" altLang="ko-KR" sz="1500">
                <a:solidFill>
                  <a:srgbClr val="FF0000"/>
                </a:solidFill>
              </a:rPr>
              <a:t>?)</a:t>
            </a:r>
            <a:r>
              <a:rPr lang="ko-KR" altLang="en-US"/>
              <a:t>에 직렬로 로드하며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100µs </a:t>
            </a:r>
            <a:r>
              <a:rPr lang="ko-KR" altLang="en-US"/>
              <a:t>미만이 소요됩니다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구성 비트는 정확한 크기를 가진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fmaps</a:t>
            </a:r>
            <a:r>
              <a:rPr lang="ko-KR" altLang="en-US"/>
              <a:t>에 맞게 가속기를 구성합니다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 과정에는 </a:t>
            </a:r>
            <a:r>
              <a:rPr lang="en-US" altLang="ko-KR"/>
              <a:t>PE array </a:t>
            </a:r>
            <a:r>
              <a:rPr lang="ko-KR" altLang="en-US"/>
              <a:t>계산 </a:t>
            </a:r>
            <a:r>
              <a:rPr lang="en-US" altLang="ko-KR"/>
              <a:t>mapping</a:t>
            </a:r>
            <a:r>
              <a:rPr lang="ko-KR" altLang="en-US"/>
              <a:t>도 포함되어 있고 </a:t>
            </a:r>
            <a:r>
              <a:rPr lang="en-US" altLang="ko-KR"/>
              <a:t>NoC data </a:t>
            </a:r>
            <a:r>
              <a:rPr lang="ko-KR" altLang="en-US"/>
              <a:t>전송 패턴도 포함되어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7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69AB-C7C4-4B2E-B091-68557C54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84183"/>
            <a:ext cx="11780520" cy="3917659"/>
          </a:xfrm>
        </p:spPr>
        <p:txBody>
          <a:bodyPr>
            <a:normAutofit/>
          </a:bodyPr>
          <a:lstStyle/>
          <a:p>
            <a:r>
              <a:rPr lang="ko-KR" altLang="en-US"/>
              <a:t>이건 오프라인을 생성하고 정적이게 </a:t>
            </a:r>
            <a:r>
              <a:rPr lang="en-US" altLang="ko-KR"/>
              <a:t>runtime</a:t>
            </a:r>
            <a:r>
              <a:rPr lang="ko-KR" altLang="en-US"/>
              <a:t>에 접근한다</a:t>
            </a: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뭔소리</a:t>
            </a:r>
            <a:r>
              <a:rPr lang="en-US" altLang="ko-KR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=&gt; </a:t>
            </a:r>
            <a:r>
              <a:rPr lang="ko-KR" altLang="en-US" sz="1400">
                <a:solidFill>
                  <a:srgbClr val="FF0000"/>
                </a:solidFill>
              </a:rPr>
              <a:t>그냥</a:t>
            </a:r>
            <a:r>
              <a:rPr lang="en-US" altLang="ko-KR" sz="1400">
                <a:solidFill>
                  <a:srgbClr val="FF0000"/>
                </a:solidFill>
              </a:rPr>
              <a:t> control </a:t>
            </a:r>
            <a:r>
              <a:rPr lang="ko-KR" altLang="en-US" sz="1400">
                <a:solidFill>
                  <a:srgbClr val="FF0000"/>
                </a:solidFill>
              </a:rPr>
              <a:t>없이 스스로 동작하는 상태로 들어간다 라고 생각하면 됨</a:t>
            </a:r>
            <a:r>
              <a:rPr lang="en-US" altLang="ko-KR" sz="1400">
                <a:solidFill>
                  <a:srgbClr val="FF0000"/>
                </a:solidFill>
              </a:rPr>
              <a:t>?</a:t>
            </a:r>
          </a:p>
          <a:p>
            <a:endParaRPr lang="en-US" altLang="ko-KR"/>
          </a:p>
          <a:p>
            <a:r>
              <a:rPr lang="ko-KR" altLang="en-US"/>
              <a:t>그때 가속기는 입력과 </a:t>
            </a:r>
            <a:r>
              <a:rPr lang="en-US" altLang="ko-KR"/>
              <a:t>filter</a:t>
            </a:r>
            <a:r>
              <a:rPr lang="ko-KR" altLang="en-US"/>
              <a:t>에 대한 정보 조각을 </a:t>
            </a:r>
            <a:r>
              <a:rPr lang="en-US" altLang="ko-KR"/>
              <a:t>DRAM</a:t>
            </a:r>
            <a:r>
              <a:rPr lang="ko-KR" altLang="en-US"/>
              <a:t>으로 부터 가져오기도 하고 </a:t>
            </a:r>
            <a:r>
              <a:rPr lang="en-US" altLang="ko-KR"/>
              <a:t>ofmaps(</a:t>
            </a:r>
            <a:r>
              <a:rPr lang="ko-KR" altLang="en-US"/>
              <a:t>출력</a:t>
            </a:r>
            <a:r>
              <a:rPr lang="en-US" altLang="ko-KR"/>
              <a:t>)</a:t>
            </a:r>
            <a:r>
              <a:rPr lang="ko-KR" altLang="en-US"/>
              <a:t>을 계산해서 </a:t>
            </a:r>
            <a:r>
              <a:rPr lang="en-US" altLang="ko-KR"/>
              <a:t>DRAM</a:t>
            </a:r>
            <a:r>
              <a:rPr lang="ko-KR" altLang="en-US"/>
              <a:t>에 쓰기도 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같은 </a:t>
            </a:r>
            <a:r>
              <a:rPr lang="en-US" altLang="ko-KR"/>
              <a:t>layer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위한 입력의 </a:t>
            </a:r>
            <a:r>
              <a:rPr lang="en-US" altLang="ko-KR"/>
              <a:t>batch_size</a:t>
            </a:r>
            <a:r>
              <a:rPr lang="ko-KR" altLang="en-US"/>
              <a:t>는 </a:t>
            </a:r>
            <a:r>
              <a:rPr lang="en-US" altLang="ko-KR"/>
              <a:t>chip</a:t>
            </a:r>
            <a:r>
              <a:rPr lang="ko-KR" altLang="en-US"/>
              <a:t>의 재구성 없이 주기적으로 처리 될수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BA7F-4675-4040-929A-2D32B9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IV. Energy-Efficient Features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8D7B8-3BE8-4BDB-B76E-1EBB6251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에너지 효율을 올리기 위한 두가지 주된 접근법</a:t>
            </a:r>
            <a:endParaRPr lang="en-US" altLang="ko-KR"/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이동을 줄인다</a:t>
            </a:r>
            <a:r>
              <a:rPr lang="en-US" altLang="ko-KR">
                <a:solidFill>
                  <a:srgbClr val="FF0000"/>
                </a:solidFill>
              </a:rPr>
              <a:t>. (reducing data movement)</a:t>
            </a:r>
          </a:p>
          <a:p>
            <a:pPr marL="514350" indent="-514350">
              <a:buAutoNum type="arabicPeriod"/>
            </a:pPr>
            <a:endParaRPr lang="en-US" altLang="ko-KR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통계 활용</a:t>
            </a:r>
            <a:r>
              <a:rPr lang="en-US" altLang="ko-KR">
                <a:solidFill>
                  <a:srgbClr val="FF0000"/>
                </a:solidFill>
              </a:rPr>
              <a:t>(exploiting data statistics)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</a:t>
            </a:r>
            <a:r>
              <a:rPr lang="en-US" altLang="ko-KR" sz="3400"/>
              <a:t>Energy-Efficient Dataflow</a:t>
            </a:r>
            <a:r>
              <a:rPr lang="en-US" altLang="ko-KR"/>
              <a:t>: Row Stationary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Eyeriss</a:t>
            </a:r>
            <a:r>
              <a:rPr lang="ko-KR" altLang="en-US" sz="2400"/>
              <a:t>에서 우리는 </a:t>
            </a:r>
            <a:r>
              <a:rPr lang="en-US" altLang="ko-KR" sz="2400" b="1">
                <a:solidFill>
                  <a:srgbClr val="FF0000"/>
                </a:solidFill>
              </a:rPr>
              <a:t>RS dataflow</a:t>
            </a:r>
            <a:r>
              <a:rPr lang="ko-KR" altLang="en-US" sz="2400"/>
              <a:t>를 제안함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</a:rPr>
              <a:t>RS dataflow</a:t>
            </a:r>
            <a:r>
              <a:rPr lang="ko-KR" altLang="en-US" sz="2400">
                <a:solidFill>
                  <a:srgbClr val="FF0000"/>
                </a:solidFill>
              </a:rPr>
              <a:t>는 어떤 </a:t>
            </a:r>
            <a:r>
              <a:rPr lang="en-US" altLang="ko-KR" sz="2400">
                <a:solidFill>
                  <a:srgbClr val="FF0000"/>
                </a:solidFill>
              </a:rPr>
              <a:t>CNN </a:t>
            </a:r>
            <a:r>
              <a:rPr lang="ko-KR" altLang="en-US" sz="2400">
                <a:solidFill>
                  <a:srgbClr val="FF0000"/>
                </a:solidFill>
              </a:rPr>
              <a:t>연산이라도 </a:t>
            </a:r>
            <a:r>
              <a:rPr lang="en-US" altLang="ko-KR" sz="2400">
                <a:solidFill>
                  <a:srgbClr val="FF0000"/>
                </a:solidFill>
              </a:rPr>
              <a:t>PE array</a:t>
            </a:r>
            <a:r>
              <a:rPr lang="ko-KR" altLang="en-US" sz="2400"/>
              <a:t>에 적용할수 있슴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이건</a:t>
            </a:r>
            <a:r>
              <a:rPr lang="en-US" altLang="ko-KR" sz="2400"/>
              <a:t> </a:t>
            </a:r>
            <a:r>
              <a:rPr lang="ko-KR" altLang="en-US" sz="2400"/>
              <a:t>최고의 에너지 효율을 위해서 </a:t>
            </a:r>
            <a:r>
              <a:rPr lang="ko-KR" altLang="en-US" sz="2400" b="1">
                <a:solidFill>
                  <a:srgbClr val="FF0000"/>
                </a:solidFill>
              </a:rPr>
              <a:t>모양에 맞게 재구성 및 최적화</a:t>
            </a:r>
            <a:r>
              <a:rPr lang="ko-KR" altLang="en-US" sz="2400"/>
              <a:t>가 가능하다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en-US" altLang="ko-KR" sz="2400"/>
              <a:t>RS dataflow</a:t>
            </a:r>
            <a:r>
              <a:rPr lang="ko-KR" altLang="en-US" sz="2400"/>
              <a:t>는 어떤 </a:t>
            </a:r>
            <a:r>
              <a:rPr lang="en-US" altLang="ko-KR" sz="2400"/>
              <a:t>data type(</a:t>
            </a:r>
            <a:r>
              <a:rPr lang="ko-KR" altLang="en-US" sz="2400"/>
              <a:t>입력</a:t>
            </a:r>
            <a:r>
              <a:rPr lang="en-US" altLang="ko-KR" sz="2400"/>
              <a:t>,</a:t>
            </a:r>
            <a:r>
              <a:rPr lang="ko-KR" altLang="en-US" sz="2400"/>
              <a:t> 필터</a:t>
            </a:r>
            <a:r>
              <a:rPr lang="en-US" altLang="ko-KR" sz="2400"/>
              <a:t>, psums, </a:t>
            </a:r>
            <a:r>
              <a:rPr lang="ko-KR" altLang="en-US" sz="2400"/>
              <a:t>출력</a:t>
            </a:r>
            <a:r>
              <a:rPr lang="en-US" altLang="ko-KR" sz="2400"/>
              <a:t>)</a:t>
            </a:r>
            <a:r>
              <a:rPr lang="ko-KR" altLang="en-US" sz="2400"/>
              <a:t>이라도 데이터 이동을 최소화 할수 있고 동시에 에너지를 아낀다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DRAM</a:t>
            </a:r>
            <a:r>
              <a:rPr lang="ko-KR" altLang="en-US" sz="2400"/>
              <a:t>하고 </a:t>
            </a:r>
            <a:r>
              <a:rPr lang="en-US" altLang="ko-KR" sz="2400"/>
              <a:t>GLB</a:t>
            </a:r>
            <a:r>
              <a:rPr lang="ko-KR" altLang="en-US" sz="2400"/>
              <a:t>로의 데이터 접근은 데이터의 재사용을 최대화 함으로써 최소화 된다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ko-KR" altLang="en-US" sz="2400"/>
              <a:t>그 과정에</a:t>
            </a:r>
            <a:r>
              <a:rPr lang="en-US" altLang="ko-KR" sz="2400"/>
              <a:t> </a:t>
            </a:r>
            <a:r>
              <a:rPr lang="ko-KR" altLang="en-US" sz="2400"/>
              <a:t>내부 </a:t>
            </a:r>
            <a:r>
              <a:rPr lang="en-US" altLang="ko-KR" sz="2400"/>
              <a:t>PE</a:t>
            </a:r>
            <a:r>
              <a:rPr lang="ko-KR" altLang="en-US" sz="2400"/>
              <a:t>들 끼리의 데이터 통신과 낮은 </a:t>
            </a:r>
            <a:r>
              <a:rPr lang="en-US" altLang="ko-KR" sz="2400"/>
              <a:t>cost</a:t>
            </a:r>
            <a:r>
              <a:rPr lang="ko-KR" altLang="en-US" sz="2400"/>
              <a:t>의 </a:t>
            </a:r>
            <a:r>
              <a:rPr lang="en-US" altLang="ko-KR" sz="2400"/>
              <a:t>spads</a:t>
            </a:r>
            <a:r>
              <a:rPr lang="ko-KR" altLang="en-US" sz="2400"/>
              <a:t>가 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기존에 있는 다른 </a:t>
            </a:r>
            <a:r>
              <a:rPr lang="en-US" altLang="ko-KR" sz="2400"/>
              <a:t>dataflow</a:t>
            </a:r>
            <a:r>
              <a:rPr lang="ko-KR" altLang="en-US" sz="2400"/>
              <a:t>와</a:t>
            </a:r>
            <a:r>
              <a:rPr lang="en-US" altLang="ko-KR" sz="2400"/>
              <a:t> </a:t>
            </a:r>
            <a:r>
              <a:rPr lang="ko-KR" altLang="en-US" sz="2400"/>
              <a:t>비교해보면 </a:t>
            </a:r>
            <a:r>
              <a:rPr lang="en-US" altLang="ko-KR" sz="2400"/>
              <a:t>1.4~2.5</a:t>
            </a:r>
            <a:r>
              <a:rPr lang="ko-KR" altLang="en-US" sz="2400"/>
              <a:t>배 좋다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28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ifmaps and filters </a:t>
            </a:r>
            <a:r>
              <a:rPr lang="ko-KR" altLang="en-US" sz="3000"/>
              <a:t>데이터 이동 최소화를 위한 </a:t>
            </a:r>
            <a:r>
              <a:rPr lang="en-US" altLang="ko-KR" sz="3000"/>
              <a:t>3</a:t>
            </a:r>
            <a:r>
              <a:rPr lang="ko-KR" altLang="en-US" sz="3000"/>
              <a:t>가지</a:t>
            </a:r>
            <a:endParaRPr lang="en-US" altLang="ko-KR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en-US" altLang="ko-KR" sz="2400"/>
              <a:t>Convolutional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Filter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Ifmap Reuse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5677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BC061-B58E-4AD9-8824-7ADD972C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35561"/>
            <a:ext cx="11780520" cy="59239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Convolutional Reuse : </a:t>
            </a:r>
            <a:r>
              <a:rPr lang="ko-KR" altLang="en-US"/>
              <a:t>각 필터 </a:t>
            </a:r>
            <a:r>
              <a:rPr lang="en-US" altLang="ko-KR"/>
              <a:t>weight</a:t>
            </a:r>
            <a:r>
              <a:rPr lang="ko-KR" altLang="en-US"/>
              <a:t>는 같은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ifmap plane </a:t>
            </a:r>
            <a:r>
              <a:rPr lang="ko-KR" altLang="en-US"/>
              <a:t>에 대해서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E x F </a:t>
            </a:r>
            <a:r>
              <a:rPr lang="ko-KR" altLang="en-US"/>
              <a:t>번 재사용 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 하나로 출력 계속 찍으니까 출력 크기 만큼 재사용 되는거지</a:t>
            </a:r>
            <a:r>
              <a:rPr lang="en-US" altLang="ko-KR" sz="1300" b="1"/>
              <a:t>)</a:t>
            </a:r>
          </a:p>
          <a:p>
            <a:pPr marL="0" indent="0">
              <a:buNone/>
            </a:pPr>
            <a:r>
              <a:rPr lang="en-US" altLang="ko-KR"/>
              <a:t>filter plane</a:t>
            </a:r>
            <a:r>
              <a:rPr lang="ko-KR" altLang="en-US"/>
              <a:t>에서 </a:t>
            </a:r>
            <a:r>
              <a:rPr lang="en-US" altLang="ko-KR"/>
              <a:t>ifmap pixel</a:t>
            </a:r>
            <a:r>
              <a:rPr lang="ko-KR" altLang="en-US"/>
              <a:t>은 </a:t>
            </a:r>
            <a:r>
              <a:rPr lang="en-US" altLang="ko-KR">
                <a:solidFill>
                  <a:srgbClr val="FFFF00"/>
                </a:solidFill>
                <a:highlight>
                  <a:srgbClr val="000080"/>
                </a:highlight>
              </a:rPr>
              <a:t>R x S </a:t>
            </a:r>
            <a:r>
              <a:rPr lang="ko-KR" altLang="en-US"/>
              <a:t>번 재사용된다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필터별로 와서 같은 입력에 대해서 연산 하니까 입력 </a:t>
            </a:r>
            <a:r>
              <a:rPr lang="en-US" altLang="ko-KR" sz="1300" b="1"/>
              <a:t>pixel</a:t>
            </a:r>
            <a:r>
              <a:rPr lang="ko-KR" altLang="en-US" sz="1300" b="1"/>
              <a:t>도 필터 크기만큼 반복 사용되지</a:t>
            </a:r>
            <a:r>
              <a:rPr lang="en-US" altLang="ko-KR" sz="13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E4E2C-BD3B-4AD6-8BA0-B76BDFC7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93" y="2701255"/>
            <a:ext cx="5194551" cy="3630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41BB-BA46-4357-9732-CC84D07AB395}"/>
              </a:ext>
            </a:extLst>
          </p:cNvPr>
          <p:cNvSpPr/>
          <p:nvPr/>
        </p:nvSpPr>
        <p:spPr>
          <a:xfrm>
            <a:off x="3604093" y="3758268"/>
            <a:ext cx="858850" cy="7214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DCC55-460E-4B70-934A-DB3C7BB63276}"/>
              </a:ext>
            </a:extLst>
          </p:cNvPr>
          <p:cNvSpPr/>
          <p:nvPr/>
        </p:nvSpPr>
        <p:spPr>
          <a:xfrm>
            <a:off x="7362361" y="3691156"/>
            <a:ext cx="1009852" cy="7885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3945-2B01-4A7F-86D8-000B58EB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2. Filter Reuse</a:t>
            </a:r>
          </a:p>
          <a:p>
            <a:pPr marL="0" indent="0">
              <a:buNone/>
            </a:pPr>
            <a:r>
              <a:rPr lang="ko-KR" altLang="en-US"/>
              <a:t>필터는 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US" altLang="ko-KR"/>
              <a:t>(batch_size)</a:t>
            </a:r>
            <a:r>
              <a:rPr lang="ko-KR" altLang="en-US"/>
              <a:t> 만큼 재사용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F8B4-4EA7-4237-919A-0AFB6DA9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5C04D8-31DD-4B73-983D-1B669DD67C1F}"/>
              </a:ext>
            </a:extLst>
          </p:cNvPr>
          <p:cNvSpPr/>
          <p:nvPr/>
        </p:nvSpPr>
        <p:spPr>
          <a:xfrm>
            <a:off x="4455254" y="3112316"/>
            <a:ext cx="733015" cy="2958573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18374-113E-4FB0-84D3-95189899590B}"/>
              </a:ext>
            </a:extLst>
          </p:cNvPr>
          <p:cNvSpPr/>
          <p:nvPr/>
        </p:nvSpPr>
        <p:spPr>
          <a:xfrm>
            <a:off x="4597167" y="5553512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355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8AA04-B08B-4A9A-903B-AC774E4E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3. Ifmap Reuse :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입력 맵의 픽셀은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en-US" altLang="ko-KR"/>
              <a:t>(filter </a:t>
            </a:r>
            <a:r>
              <a:rPr lang="ko-KR" altLang="en-US"/>
              <a:t>개수</a:t>
            </a:r>
            <a:r>
              <a:rPr lang="en-US" altLang="ko-KR"/>
              <a:t>) </a:t>
            </a:r>
            <a:r>
              <a:rPr lang="ko-KR" altLang="en-US"/>
              <a:t>만큼 재사용 된다</a:t>
            </a:r>
            <a:r>
              <a:rPr lang="en-US" altLang="ko-KR"/>
              <a:t>.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48324-6098-4FC0-9694-8590CABF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18F0A0-B343-4423-8B9D-6CFF933D6B10}"/>
              </a:ext>
            </a:extLst>
          </p:cNvPr>
          <p:cNvSpPr/>
          <p:nvPr/>
        </p:nvSpPr>
        <p:spPr>
          <a:xfrm>
            <a:off x="2416729" y="3061983"/>
            <a:ext cx="733015" cy="2692866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9C101-7DFE-4BCE-AA0F-69E3412512D4}"/>
              </a:ext>
            </a:extLst>
          </p:cNvPr>
          <p:cNvSpPr/>
          <p:nvPr/>
        </p:nvSpPr>
        <p:spPr>
          <a:xfrm>
            <a:off x="2581900" y="5100506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714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643-C087-42F3-BAC1-2B64DFEC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52339"/>
            <a:ext cx="11780520" cy="590714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의 이동을 최소화 하기 위해서 </a:t>
            </a:r>
            <a:r>
              <a:rPr lang="en-US" altLang="ko-KR"/>
              <a:t>C x R x S </a:t>
            </a:r>
            <a:r>
              <a:rPr lang="ko-KR" altLang="en-US"/>
              <a:t>번을 연산하는 </a:t>
            </a:r>
            <a:r>
              <a:rPr lang="en-US" altLang="ko-KR"/>
              <a:t>psum accumulation </a:t>
            </a:r>
            <a:r>
              <a:rPr lang="ko-KR" altLang="en-US"/>
              <a:t>연산이 가능한 빨리 끝나길 바란다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그렇게 되면 </a:t>
            </a:r>
            <a:r>
              <a:rPr lang="en-US" altLang="ko-KR"/>
              <a:t>storage </a:t>
            </a:r>
            <a:r>
              <a:rPr lang="ko-KR" altLang="en-US"/>
              <a:t>공간도 아끼고 </a:t>
            </a:r>
            <a:r>
              <a:rPr lang="en-US" altLang="ko-KR"/>
              <a:t>memory R/W energy</a:t>
            </a:r>
            <a:r>
              <a:rPr lang="ko-KR" altLang="en-US"/>
              <a:t>도 줄일수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하지만 입력데이터 재사용의 최대화는 </a:t>
            </a:r>
            <a:r>
              <a:rPr lang="en-US" altLang="ko-KR"/>
              <a:t>psum</a:t>
            </a:r>
            <a:r>
              <a:rPr lang="ko-KR" altLang="en-US"/>
              <a:t>의 </a:t>
            </a:r>
            <a:r>
              <a:rPr lang="en-US" altLang="ko-KR"/>
              <a:t>reduction</a:t>
            </a:r>
            <a:r>
              <a:rPr lang="ko-KR" altLang="en-US"/>
              <a:t>과 동시에 달성 될수 없다</a:t>
            </a:r>
            <a:r>
              <a:rPr lang="en-US" altLang="ko-KR"/>
              <a:t>.  </a:t>
            </a:r>
          </a:p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이 </a:t>
            </a:r>
            <a:r>
              <a:rPr lang="en-US" altLang="ko-KR"/>
              <a:t>MAC</a:t>
            </a:r>
            <a:r>
              <a:rPr lang="ko-KR" altLang="en-US"/>
              <a:t>연산으로 생성된 순간부터 같은 필터 혹은 입력 값을 줄일 수 없다</a:t>
            </a:r>
            <a:r>
              <a:rPr lang="en-US" altLang="ko-KR"/>
              <a:t>.  (</a:t>
            </a:r>
            <a:r>
              <a:rPr lang="ko-KR" altLang="en-US" sz="1400" b="1">
                <a:solidFill>
                  <a:srgbClr val="FF0000"/>
                </a:solidFill>
              </a:rPr>
              <a:t>이게 무슨 소리고 그럼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어쩔건데</a:t>
            </a:r>
            <a:r>
              <a:rPr lang="en-US" altLang="ko-KR" sz="1400" b="1">
                <a:solidFill>
                  <a:srgbClr val="FF0000"/>
                </a:solidFill>
              </a:rPr>
              <a:t>?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따라서 </a:t>
            </a:r>
            <a:r>
              <a:rPr lang="en-US" altLang="ko-KR"/>
              <a:t>RS dataflow</a:t>
            </a:r>
            <a:r>
              <a:rPr lang="ko-KR" altLang="en-US"/>
              <a:t>는 모든 데이터 타입에 동시에 적용될 수 있는 </a:t>
            </a:r>
            <a:r>
              <a:rPr lang="en-US" altLang="ko-KR"/>
              <a:t>systematic </a:t>
            </a:r>
            <a:r>
              <a:rPr lang="ko-KR" altLang="en-US"/>
              <a:t>접근을 사용한다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FD340A-A1C5-4D4D-8F40-C3133735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19" y="93307"/>
            <a:ext cx="4979719" cy="348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62146-74BF-4610-A230-2D51FC60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3" y="1465243"/>
            <a:ext cx="4757885" cy="2178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F3D1D9-7CAB-4505-88A3-8EA8A1139585}"/>
              </a:ext>
            </a:extLst>
          </p:cNvPr>
          <p:cNvGrpSpPr/>
          <p:nvPr/>
        </p:nvGrpSpPr>
        <p:grpSpPr>
          <a:xfrm>
            <a:off x="1552983" y="4183329"/>
            <a:ext cx="9086034" cy="858454"/>
            <a:chOff x="-529264" y="4258830"/>
            <a:chExt cx="11421728" cy="11811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2E601D-DE3A-472E-9ABB-03D89D82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536" y="4258830"/>
              <a:ext cx="7229475" cy="1181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DDCE6D-95A9-49E8-A1BE-72CAC880D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4539" y="4275608"/>
              <a:ext cx="2447925" cy="1133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7B3DB8-82B9-4ACB-91BB-D11B39DD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9264" y="4600593"/>
              <a:ext cx="1828800" cy="46672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CDBC49B-3FB4-47DF-BD63-92F226CEF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502" y="5232259"/>
            <a:ext cx="4591487" cy="2183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425FE4-F4C4-404D-9BC9-A0604F13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3770" y="5729582"/>
            <a:ext cx="6076950" cy="428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69ECEC-2E8A-4443-BCC7-D9E27E7013E8}"/>
              </a:ext>
            </a:extLst>
          </p:cNvPr>
          <p:cNvSpPr txBox="1"/>
          <p:nvPr/>
        </p:nvSpPr>
        <p:spPr>
          <a:xfrm>
            <a:off x="4163498" y="41540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4273C-3715-4A7F-A07C-C288D925084D}"/>
              </a:ext>
            </a:extLst>
          </p:cNvPr>
          <p:cNvSpPr txBox="1"/>
          <p:nvPr/>
        </p:nvSpPr>
        <p:spPr>
          <a:xfrm>
            <a:off x="6213304" y="40949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input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BE7B9-2BE7-4225-AFEA-B045EA2C005A}"/>
              </a:ext>
            </a:extLst>
          </p:cNvPr>
          <p:cNvSpPr txBox="1"/>
          <p:nvPr/>
        </p:nvSpPr>
        <p:spPr>
          <a:xfrm>
            <a:off x="8590248" y="4094942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filters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E7E9D-1CA6-45EC-83B1-B32E327D9508}"/>
              </a:ext>
            </a:extLst>
          </p:cNvPr>
          <p:cNvSpPr txBox="1"/>
          <p:nvPr/>
        </p:nvSpPr>
        <p:spPr>
          <a:xfrm>
            <a:off x="1180664" y="412286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output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65FDD-3772-4A59-9DBD-045871314DB2}"/>
              </a:ext>
            </a:extLst>
          </p:cNvPr>
          <p:cNvSpPr txBox="1"/>
          <p:nvPr/>
        </p:nvSpPr>
        <p:spPr>
          <a:xfrm>
            <a:off x="579762" y="400727"/>
            <a:ext cx="4413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CNN</a:t>
            </a:r>
            <a:r>
              <a:rPr lang="ko-KR" altLang="en-US" sz="1500"/>
              <a:t> </a:t>
            </a:r>
            <a:r>
              <a:rPr lang="en-US" altLang="ko-KR" sz="1500"/>
              <a:t>algorithm</a:t>
            </a:r>
            <a:r>
              <a:rPr lang="ko-KR" altLang="en-US" sz="1500"/>
              <a:t>은 분류 또는 특징 추출을 위해서 </a:t>
            </a:r>
            <a:endParaRPr lang="en-US" altLang="ko-KR" sz="1500"/>
          </a:p>
          <a:p>
            <a:r>
              <a:rPr lang="ko-KR" altLang="en-US" sz="1500"/>
              <a:t>레이어를 여러 개 쌓은 형태로 구성되어 있다</a:t>
            </a:r>
            <a:r>
              <a:rPr lang="en-US" altLang="ko-KR" sz="1500"/>
              <a:t>. 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41380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B340-3A29-4069-B4ED-C2BAFDB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1D Convolution in a PE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DB3E42-09FF-447A-9E4D-6C078195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1" y="1172096"/>
            <a:ext cx="11779250" cy="2585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E475E-3FD0-42E1-B873-A85C5A9AB2D8}"/>
              </a:ext>
            </a:extLst>
          </p:cNvPr>
          <p:cNvSpPr txBox="1"/>
          <p:nvPr/>
        </p:nvSpPr>
        <p:spPr>
          <a:xfrm>
            <a:off x="1442906" y="4714613"/>
            <a:ext cx="834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sliding window </a:t>
            </a:r>
            <a:r>
              <a:rPr lang="ko-KR" altLang="en-US"/>
              <a:t>처리 방식을 사용하기 때문에 </a:t>
            </a:r>
            <a:r>
              <a:rPr lang="en-US" altLang="ko-KR"/>
              <a:t>figure 3 </a:t>
            </a:r>
            <a:r>
              <a:rPr lang="ko-KR" altLang="en-US"/>
              <a:t>그림이 보이는 것 처럼 </a:t>
            </a:r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PE </a:t>
            </a:r>
            <a:r>
              <a:rPr lang="ko-KR" altLang="en-US"/>
              <a:t>는 데이터 재사용과 </a:t>
            </a:r>
            <a:r>
              <a:rPr lang="en-US" altLang="ko-KR"/>
              <a:t>psum accumulation</a:t>
            </a:r>
            <a:r>
              <a:rPr lang="ko-KR" altLang="en-US"/>
              <a:t>을 위해 </a:t>
            </a:r>
            <a:r>
              <a:rPr lang="en-US" altLang="ko-KR"/>
              <a:t>local spads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C51D-AFB8-4413-8621-31CABB6B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58793"/>
            <a:ext cx="11780520" cy="6000692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데이터의 슬라이딩 윈도우가 한번 유지된 이래로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r>
              <a:rPr lang="en-US" altLang="ko-KR"/>
              <a:t>filter row size</a:t>
            </a:r>
            <a:r>
              <a:rPr lang="ko-KR" altLang="en-US"/>
              <a:t>에 의존한다</a:t>
            </a:r>
            <a:r>
              <a:rPr lang="en-US" altLang="ko-KR"/>
              <a:t>. </a:t>
            </a:r>
            <a:r>
              <a:rPr lang="ko-KR" altLang="en-US"/>
              <a:t>그러나 입력의 </a:t>
            </a:r>
            <a:r>
              <a:rPr lang="en-US" altLang="ko-KR"/>
              <a:t>row size</a:t>
            </a:r>
            <a:r>
              <a:rPr lang="ko-KR" altLang="en-US"/>
              <a:t>에는</a:t>
            </a:r>
            <a:r>
              <a:rPr lang="en-US" altLang="ko-KR"/>
              <a:t> </a:t>
            </a:r>
            <a:r>
              <a:rPr lang="ko-KR" altLang="en-US"/>
              <a:t>의존하지 않고 이것은 다음과 같다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1) filter weight</a:t>
            </a:r>
            <a:r>
              <a:rPr lang="ko-KR" altLang="en-US"/>
              <a:t>의 행에 대한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2) ifmap</a:t>
            </a:r>
            <a:r>
              <a:rPr lang="ko-KR" altLang="en-US"/>
              <a:t>의 </a:t>
            </a:r>
            <a:r>
              <a:rPr lang="en-US" altLang="ko-KR"/>
              <a:t>sliding window</a:t>
            </a:r>
            <a:r>
              <a:rPr lang="ko-KR" altLang="en-US"/>
              <a:t>를 위한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3) 1 for the</a:t>
            </a:r>
            <a:r>
              <a:rPr lang="ko-KR" altLang="en-US"/>
              <a:t> </a:t>
            </a:r>
            <a:r>
              <a:rPr lang="en-US" altLang="ko-KR"/>
              <a:t>psum</a:t>
            </a:r>
            <a:r>
              <a:rPr lang="ko-KR" altLang="en-US"/>
              <a:t> </a:t>
            </a:r>
            <a:r>
              <a:rPr lang="en-US" altLang="ko-KR"/>
              <a:t>accumulation.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AlexNet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예로 들면 </a:t>
            </a:r>
            <a:r>
              <a:rPr lang="en-US" altLang="ko-KR" b="1"/>
              <a:t>CONV1 layer</a:t>
            </a:r>
            <a:r>
              <a:rPr lang="ko-KR" altLang="en-US" b="1"/>
              <a:t>가 </a:t>
            </a:r>
            <a:r>
              <a:rPr lang="en-US" altLang="ko-KR" b="1"/>
              <a:t>11,</a:t>
            </a:r>
            <a:r>
              <a:rPr lang="ko-KR" altLang="en-US" b="1"/>
              <a:t> </a:t>
            </a:r>
            <a:r>
              <a:rPr lang="en-US" altLang="ko-KR" b="1"/>
              <a:t>CONV2 </a:t>
            </a:r>
            <a:r>
              <a:rPr lang="ko-KR" altLang="en-US" b="1"/>
              <a:t>는 </a:t>
            </a:r>
            <a:r>
              <a:rPr lang="en-US" altLang="ko-KR" b="1"/>
              <a:t>5, CONV3</a:t>
            </a:r>
            <a:r>
              <a:rPr lang="ko-KR" altLang="en-US" b="1"/>
              <a:t>은 </a:t>
            </a:r>
            <a:r>
              <a:rPr lang="en-US" altLang="ko-KR" b="1"/>
              <a:t>3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그러므로 최소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filter, ifmap, psum</a:t>
            </a:r>
            <a:r>
              <a:rPr lang="ko-KR" altLang="en-US"/>
              <a:t>에 대해서 각각 </a:t>
            </a:r>
            <a:r>
              <a:rPr lang="en-US" altLang="ko-KR"/>
              <a:t>11, 11, 1</a:t>
            </a:r>
            <a:r>
              <a:rPr lang="ko-KR" altLang="en-US"/>
              <a:t>이 필요하다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7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113950-3A4D-45E8-810F-A1B3EB5E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9" y="402480"/>
            <a:ext cx="7886700" cy="241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85900-DD25-4BB1-A5CD-2B7063E25AEE}"/>
              </a:ext>
            </a:extLst>
          </p:cNvPr>
          <p:cNvSpPr txBox="1"/>
          <p:nvPr/>
        </p:nvSpPr>
        <p:spPr>
          <a:xfrm>
            <a:off x="335560" y="2821830"/>
            <a:ext cx="114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예를 들어서 필터 행 수가 </a:t>
            </a:r>
            <a:r>
              <a:rPr lang="en-US" altLang="ko-KR"/>
              <a:t>R </a:t>
            </a:r>
            <a:r>
              <a:rPr lang="ko-KR" altLang="en-US"/>
              <a:t>입력 행수가 </a:t>
            </a:r>
            <a:r>
              <a:rPr lang="en-US" altLang="ko-KR"/>
              <a:t>5 </a:t>
            </a:r>
            <a:r>
              <a:rPr lang="ko-KR" altLang="en-US"/>
              <a:t>출력 행 수가 </a:t>
            </a:r>
            <a:r>
              <a:rPr lang="en-US" altLang="ko-KR"/>
              <a:t>3</a:t>
            </a:r>
            <a:r>
              <a:rPr lang="ko-KR" altLang="en-US"/>
              <a:t>이라면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PE</a:t>
            </a:r>
            <a:r>
              <a:rPr lang="ko-KR" altLang="en-US"/>
              <a:t>의 사이즈는 </a:t>
            </a:r>
            <a:r>
              <a:rPr lang="en-US" altLang="ko-KR"/>
              <a:t>3x3</a:t>
            </a:r>
            <a:r>
              <a:rPr lang="ko-KR" altLang="en-US"/>
              <a:t>이고  다른 행에서 온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ifmap </a:t>
            </a:r>
            <a:r>
              <a:rPr lang="ko-KR" altLang="en-US"/>
              <a:t>값은 </a:t>
            </a:r>
            <a:r>
              <a:rPr lang="en-US" altLang="ko-KR"/>
              <a:t>time-interleaved fashion</a:t>
            </a:r>
            <a:r>
              <a:rPr lang="ko-KR" altLang="en-US"/>
              <a:t>동안 </a:t>
            </a:r>
            <a:r>
              <a:rPr lang="en-US" altLang="ko-KR"/>
              <a:t>PE set</a:t>
            </a:r>
            <a:r>
              <a:rPr lang="ko-KR" altLang="en-US"/>
              <a:t>으로 보내진다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같은 값을 재사용하는 모든 </a:t>
            </a:r>
            <a:r>
              <a:rPr lang="en-US" altLang="ko-KR"/>
              <a:t>PE</a:t>
            </a:r>
            <a:r>
              <a:rPr lang="ko-KR" altLang="en-US"/>
              <a:t>들은 같은 사이클에서 값을 받는다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1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2AEAB-685E-47F5-8646-A8A90BDB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32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5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BC76F-A7B3-4431-9A80-2473E1B5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PE set</a:t>
            </a:r>
            <a:r>
              <a:rPr lang="ko-KR" altLang="en-US"/>
              <a:t>의 차원은 주어진 </a:t>
            </a:r>
            <a:r>
              <a:rPr lang="en-US" altLang="ko-KR"/>
              <a:t>layer</a:t>
            </a:r>
            <a:r>
              <a:rPr lang="ko-KR" altLang="en-US"/>
              <a:t>의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ofmap</a:t>
            </a:r>
            <a:r>
              <a:rPr lang="ko-KR" altLang="en-US"/>
              <a:t>의 크기에 의해서 결정되는데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특히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PE set</a:t>
            </a:r>
            <a:r>
              <a:rPr lang="ko-KR" altLang="en-US"/>
              <a:t>의 높이와 넓이는 </a:t>
            </a:r>
            <a:r>
              <a:rPr lang="en-US" altLang="ko-KR"/>
              <a:t>filter rows</a:t>
            </a:r>
            <a:r>
              <a:rPr lang="ko-KR" altLang="en-US"/>
              <a:t>의 수</a:t>
            </a:r>
            <a:r>
              <a:rPr lang="en-US" altLang="ko-KR"/>
              <a:t>(R)</a:t>
            </a:r>
            <a:r>
              <a:rPr lang="ko-KR" altLang="en-US"/>
              <a:t>와 </a:t>
            </a:r>
            <a:r>
              <a:rPr lang="en-US" altLang="ko-KR"/>
              <a:t>ofmap rows(E)</a:t>
            </a:r>
            <a:r>
              <a:rPr lang="ko-KR" altLang="en-US"/>
              <a:t>와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22AFB3-1A0A-4B54-B436-D0D1BD6E9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18788"/>
              </p:ext>
            </p:extLst>
          </p:nvPr>
        </p:nvGraphicFramePr>
        <p:xfrm>
          <a:off x="404783" y="345597"/>
          <a:ext cx="503848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original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227x227x3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4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  <a:r>
                        <a:rPr lang="en-US" altLang="ko-KR"/>
                        <a:t>x11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55</a:t>
                      </a:r>
                      <a:r>
                        <a:rPr lang="en-US" altLang="ko-KR"/>
                        <a:t>x55x96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6x6x256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1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A9C0B-23A9-45D9-87CF-83443A40F176}"/>
              </a:ext>
            </a:extLst>
          </p:cNvPr>
          <p:cNvSpPr txBox="1"/>
          <p:nvPr/>
        </p:nvSpPr>
        <p:spPr>
          <a:xfrm>
            <a:off x="5905850" y="411061"/>
            <a:ext cx="541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height and width of the PE-set are equal to </a:t>
            </a:r>
          </a:p>
          <a:p>
            <a:endParaRPr lang="en-US" altLang="ko-KR"/>
          </a:p>
          <a:p>
            <a:r>
              <a:rPr lang="en-US" altLang="ko-KR"/>
              <a:t>the number of </a:t>
            </a:r>
            <a:r>
              <a:rPr lang="en-US" altLang="ko-KR" b="1"/>
              <a:t>filter rows(R) and ofmap rows(E)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634F-D419-4A77-8218-DB84A7DA16A8}"/>
              </a:ext>
            </a:extLst>
          </p:cNvPr>
          <p:cNvSpPr txBox="1"/>
          <p:nvPr/>
        </p:nvSpPr>
        <p:spPr>
          <a:xfrm>
            <a:off x="6954321" y="2307388"/>
            <a:ext cx="41133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/>
              <a:t>레이어별 </a:t>
            </a:r>
            <a:r>
              <a:rPr lang="en-US" altLang="ko-KR" sz="2500" b="1"/>
              <a:t>PE-set</a:t>
            </a:r>
            <a:r>
              <a:rPr lang="ko-KR" altLang="en-US" sz="2500" b="1"/>
              <a:t>의 크기</a:t>
            </a:r>
            <a:endParaRPr lang="en-US" altLang="ko-KR" sz="2500" b="1"/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conv1</a:t>
            </a:r>
            <a:r>
              <a:rPr lang="ko-KR" altLang="en-US" sz="2500" b="1"/>
              <a:t>에서는 </a:t>
            </a:r>
            <a:r>
              <a:rPr lang="en-US" altLang="ko-KR" sz="2500" b="1"/>
              <a:t>11x55</a:t>
            </a:r>
          </a:p>
          <a:p>
            <a:pPr algn="ctr"/>
            <a:r>
              <a:rPr lang="en-US" altLang="ko-KR" sz="2500" b="1"/>
              <a:t>conv2</a:t>
            </a:r>
            <a:r>
              <a:rPr lang="ko-KR" altLang="en-US" sz="2500" b="1"/>
              <a:t>에서는 </a:t>
            </a:r>
            <a:r>
              <a:rPr lang="en-US" altLang="ko-KR" sz="2500" b="1"/>
              <a:t>5x27</a:t>
            </a:r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conv3~5</a:t>
            </a:r>
            <a:r>
              <a:rPr lang="ko-KR" altLang="en-US" sz="2500" b="1"/>
              <a:t>는   </a:t>
            </a:r>
            <a:r>
              <a:rPr lang="en-US" altLang="ko-KR" sz="2500" b="1"/>
              <a:t>3x13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5966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E46F9-A935-4E78-AD3A-C27D785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5" y="568593"/>
            <a:ext cx="11780520" cy="5720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필요한 </a:t>
            </a:r>
            <a:r>
              <a:rPr lang="en-US" altLang="ko-KR"/>
              <a:t>PE-set</a:t>
            </a:r>
            <a:r>
              <a:rPr lang="ko-KR" altLang="en-US"/>
              <a:t>의 크기와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ko-KR" altLang="en-US"/>
              <a:t>가지고 있는 물리적 </a:t>
            </a:r>
            <a:r>
              <a:rPr lang="en-US" altLang="ko-KR"/>
              <a:t>PE-array</a:t>
            </a:r>
            <a:r>
              <a:rPr lang="ko-KR" altLang="en-US"/>
              <a:t>의 크기가 다르므로 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mapping </a:t>
            </a:r>
            <a:r>
              <a:rPr lang="ko-KR" altLang="en-US" b="1">
                <a:solidFill>
                  <a:srgbClr val="FF0000"/>
                </a:solidFill>
                <a:highlight>
                  <a:srgbClr val="FFFF00"/>
                </a:highlight>
              </a:rPr>
              <a:t>작업이 필요합니다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algn="ctr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/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>
                    <a:solidFill>
                      <a:srgbClr val="FF0000"/>
                    </a:solidFill>
                  </a:rPr>
                  <a:t>PE-set </a:t>
                </a:r>
                <a14:m>
                  <m:oMath xmlns:m="http://schemas.openxmlformats.org/officeDocument/2006/math">
                    <m:r>
                      <a:rPr lang="en-US" altLang="ko-KR" sz="5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50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5000" b="1">
                    <a:solidFill>
                      <a:srgbClr val="FF0000"/>
                    </a:solidFill>
                  </a:rPr>
                  <a:t>PE-array</a:t>
                </a:r>
                <a:endParaRPr lang="ko-KR" altLang="en-US" sz="50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blipFill>
                <a:blip r:embed="rId2"/>
                <a:stretch>
                  <a:fillRect l="-302" t="-17021" r="-30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4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0AC0-B02C-4BB5-AD0A-EA08316C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mapping</a:t>
            </a:r>
            <a:r>
              <a:rPr lang="ko-KR" altLang="en-US"/>
              <a:t>은 근처 </a:t>
            </a:r>
            <a:r>
              <a:rPr lang="en-US" altLang="ko-KR"/>
              <a:t>PE</a:t>
            </a:r>
            <a:r>
              <a:rPr lang="ko-KR" altLang="en-US"/>
              <a:t>들과 </a:t>
            </a:r>
            <a:r>
              <a:rPr lang="en-US" altLang="ko-KR"/>
              <a:t>localdata </a:t>
            </a:r>
            <a:r>
              <a:rPr lang="ko-KR" altLang="en-US"/>
              <a:t>공유와 </a:t>
            </a:r>
            <a:r>
              <a:rPr lang="en-US" altLang="ko-KR"/>
              <a:t>psum accumulation</a:t>
            </a:r>
            <a:r>
              <a:rPr lang="ko-KR" altLang="en-US"/>
              <a:t>에서 이점을 얻을수 있는 방식으로 진행합니다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Eyeriss</a:t>
            </a:r>
            <a:r>
              <a:rPr lang="ko-KR" altLang="en-US"/>
              <a:t>에서 </a:t>
            </a:r>
            <a:r>
              <a:rPr lang="en-US" altLang="ko-KR"/>
              <a:t>PE-set</a:t>
            </a:r>
            <a:r>
              <a:rPr lang="ko-KR" altLang="en-US"/>
              <a:t>은 어떤 형식으로든 </a:t>
            </a:r>
            <a:r>
              <a:rPr lang="en-US" altLang="ko-KR"/>
              <a:t>mapping </a:t>
            </a:r>
            <a:r>
              <a:rPr lang="ko-KR" altLang="en-US"/>
              <a:t>될수 있지만 </a:t>
            </a:r>
            <a:r>
              <a:rPr lang="en-US" altLang="ko-KR"/>
              <a:t>2</a:t>
            </a:r>
            <a:r>
              <a:rPr lang="ko-KR" altLang="en-US"/>
              <a:t>가지 예외 사항이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이상인 경우 </a:t>
            </a:r>
            <a:r>
              <a:rPr lang="en-US" altLang="ko-KR"/>
              <a:t>:  </a:t>
            </a:r>
            <a:r>
              <a:rPr lang="ko-KR" altLang="en-US"/>
              <a:t>이 경우는 </a:t>
            </a:r>
            <a:r>
              <a:rPr lang="en-US" altLang="ko-KR"/>
              <a:t>ofmap</a:t>
            </a:r>
            <a:r>
              <a:rPr lang="ko-KR" altLang="en-US"/>
              <a:t>의 </a:t>
            </a:r>
            <a:r>
              <a:rPr lang="en-US" altLang="ko-KR"/>
              <a:t>E</a:t>
            </a:r>
            <a:r>
              <a:rPr lang="ko-KR" altLang="en-US"/>
              <a:t>를 </a:t>
            </a:r>
            <a:r>
              <a:rPr lang="en-US" altLang="ko-KR"/>
              <a:t>e</a:t>
            </a:r>
            <a:r>
              <a:rPr lang="ko-KR" altLang="en-US"/>
              <a:t>개씩 나눠서 연산한다</a:t>
            </a:r>
            <a:r>
              <a:rPr lang="en-US" altLang="ko-KR"/>
              <a:t>. </a:t>
            </a:r>
          </a:p>
          <a:p>
            <a:pPr marL="514350" indent="-514350">
              <a:buAutoNum type="arabicParenR"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이하지만</a:t>
            </a:r>
            <a:r>
              <a:rPr lang="en-US" altLang="ko-KR"/>
              <a:t>, Width</a:t>
            </a:r>
            <a:r>
              <a:rPr lang="ko-KR" altLang="en-US"/>
              <a:t>가 </a:t>
            </a:r>
            <a:r>
              <a:rPr lang="en-US" altLang="ko-KR"/>
              <a:t>14</a:t>
            </a:r>
            <a:r>
              <a:rPr lang="ko-KR" altLang="en-US"/>
              <a:t>보다 크거나 높이가 </a:t>
            </a:r>
            <a:r>
              <a:rPr lang="en-US" altLang="ko-KR"/>
              <a:t>12</a:t>
            </a:r>
            <a:r>
              <a:rPr lang="ko-KR" altLang="en-US"/>
              <a:t>보다 작은 경우 </a:t>
            </a:r>
            <a:r>
              <a:rPr lang="en-US" altLang="ko-KR"/>
              <a:t>: </a:t>
            </a:r>
            <a:r>
              <a:rPr lang="ko-KR" altLang="en-US"/>
              <a:t>최대 지원 가능한 경우는 </a:t>
            </a:r>
            <a:r>
              <a:rPr lang="en-US" altLang="ko-KR"/>
              <a:t>filter </a:t>
            </a:r>
            <a:r>
              <a:rPr lang="ko-KR" altLang="en-US"/>
              <a:t>높이가 </a:t>
            </a:r>
            <a:r>
              <a:rPr lang="en-US" altLang="ko-KR"/>
              <a:t>12</a:t>
            </a:r>
            <a:r>
              <a:rPr lang="ko-KR" altLang="en-US"/>
              <a:t>이하인 경우만 가능합니다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3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BF4145-2618-4E0D-8EAA-0FE23D68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563893"/>
            <a:ext cx="11779250" cy="339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5756-6BBB-4153-8348-69A4339801B8}"/>
              </a:ext>
            </a:extLst>
          </p:cNvPr>
          <p:cNvSpPr txBox="1"/>
          <p:nvPr/>
        </p:nvSpPr>
        <p:spPr>
          <a:xfrm>
            <a:off x="1270800" y="4295164"/>
            <a:ext cx="96503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PE</a:t>
            </a:r>
            <a:r>
              <a:rPr lang="ko-KR" altLang="en-US" sz="3000" b="1"/>
              <a:t>를 최대한 사용할수 있는 방식으로 배치된 연산 형태</a:t>
            </a:r>
            <a:endParaRPr lang="en-US" altLang="ko-KR" sz="3000" b="1"/>
          </a:p>
          <a:p>
            <a:endParaRPr lang="en-US" altLang="ko-KR" sz="3000" b="1"/>
          </a:p>
          <a:p>
            <a:pPr algn="ctr"/>
            <a:r>
              <a:rPr lang="ko-KR" altLang="en-US" sz="2000" b="1"/>
              <a:t>이런 방식은 </a:t>
            </a:r>
            <a:r>
              <a:rPr lang="en-US" altLang="ko-KR" sz="2000" b="1"/>
              <a:t>custom design</a:t>
            </a:r>
            <a:r>
              <a:rPr lang="ko-KR" altLang="en-US" sz="2000" b="1"/>
              <a:t>된 </a:t>
            </a:r>
            <a:r>
              <a:rPr lang="en-US" altLang="ko-KR" sz="2000" b="1"/>
              <a:t>NoC</a:t>
            </a:r>
            <a:r>
              <a:rPr lang="ko-KR" altLang="en-US" sz="2000" b="1"/>
              <a:t>를 통해서 구현되며</a:t>
            </a:r>
            <a:endParaRPr lang="en-US" altLang="ko-KR" sz="2000" b="1"/>
          </a:p>
          <a:p>
            <a:pPr algn="ctr"/>
            <a:r>
              <a:rPr lang="ko-KR" altLang="en-US" sz="2000" b="1"/>
              <a:t>이것</a:t>
            </a:r>
            <a:r>
              <a:rPr lang="en-US" altLang="ko-KR" sz="2000" b="1"/>
              <a:t> </a:t>
            </a:r>
            <a:r>
              <a:rPr lang="ko-KR" altLang="en-US" sz="2000" b="1"/>
              <a:t>역시 </a:t>
            </a:r>
            <a:r>
              <a:rPr lang="en-US" altLang="ko-KR" sz="2000" b="1"/>
              <a:t>energy efficiency</a:t>
            </a:r>
            <a:r>
              <a:rPr lang="ko-KR" altLang="en-US" sz="2000" b="1"/>
              <a:t>를 최적화 했다</a:t>
            </a:r>
            <a:r>
              <a:rPr lang="en-US" altLang="ko-KR" sz="2000" b="1"/>
              <a:t>. </a:t>
            </a:r>
            <a:r>
              <a:rPr lang="ko-KR" altLang="en-US" sz="3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6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E3CF4F-C674-41A2-AA91-EF67A7DF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85737"/>
            <a:ext cx="11458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CFDA80-E26C-4C01-80BA-CD28AFC0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051" y="746336"/>
            <a:ext cx="10172365" cy="4463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A1607F-32CC-4082-97EB-B17CD97C2C1E}"/>
              </a:ext>
            </a:extLst>
          </p:cNvPr>
          <p:cNvSpPr/>
          <p:nvPr/>
        </p:nvSpPr>
        <p:spPr>
          <a:xfrm>
            <a:off x="8445576" y="1174459"/>
            <a:ext cx="1377932" cy="578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73B45-CDBE-4F3C-9BAA-85379539946E}"/>
              </a:ext>
            </a:extLst>
          </p:cNvPr>
          <p:cNvSpPr/>
          <p:nvPr/>
        </p:nvSpPr>
        <p:spPr>
          <a:xfrm>
            <a:off x="9922038" y="1388378"/>
            <a:ext cx="1570879" cy="174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FCB52-DDF9-4D18-8C44-6AD02DEF704F}"/>
              </a:ext>
            </a:extLst>
          </p:cNvPr>
          <p:cNvSpPr txBox="1"/>
          <p:nvPr/>
        </p:nvSpPr>
        <p:spPr>
          <a:xfrm>
            <a:off x="528506" y="5478011"/>
            <a:ext cx="339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RLC : Run-length Compression</a:t>
            </a:r>
          </a:p>
          <a:p>
            <a:r>
              <a:rPr lang="en-US" altLang="ko-KR"/>
              <a:t>GLB : Global Buffer</a:t>
            </a:r>
          </a:p>
          <a:p>
            <a:r>
              <a:rPr lang="en-US" altLang="ko-KR"/>
              <a:t>RS : Row Stationary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9BC5A-0129-412E-9C40-4D17D71B95B2}"/>
              </a:ext>
            </a:extLst>
          </p:cNvPr>
          <p:cNvSpPr txBox="1"/>
          <p:nvPr/>
        </p:nvSpPr>
        <p:spPr>
          <a:xfrm>
            <a:off x="1023457" y="125835"/>
            <a:ext cx="99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Eyeriss system</a:t>
            </a:r>
            <a:r>
              <a:rPr lang="ko-KR" altLang="en-US"/>
              <a:t>의 </a:t>
            </a:r>
            <a:r>
              <a:rPr lang="en-US" altLang="ko-KR"/>
              <a:t>top level </a:t>
            </a:r>
            <a:r>
              <a:rPr lang="ko-KR" altLang="en-US"/>
              <a:t>구조 그리고 메모리 계층을 보여줌</a:t>
            </a:r>
          </a:p>
        </p:txBody>
      </p:sp>
    </p:spTree>
    <p:extLst>
      <p:ext uri="{BB962C8B-B14F-4D97-AF65-F5344CB8AC3E}">
        <p14:creationId xmlns:p14="http://schemas.microsoft.com/office/powerpoint/2010/main" val="246098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2B4775-980E-4824-87A2-A17A36FE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" y="435353"/>
            <a:ext cx="9631380" cy="6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9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1CF4842-F0C1-4A50-B0B4-4C5FFF7D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0" y="242596"/>
            <a:ext cx="40576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69F6-9BA2-4C04-B189-16798C4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 </a:t>
            </a:r>
            <a:r>
              <a:rPr lang="ko-KR" altLang="en-US"/>
              <a:t>단순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A885E-E8CF-4316-9125-AE1E275F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75" y="1928813"/>
            <a:ext cx="8724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5045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4389"/>
              </p:ext>
            </p:extLst>
          </p:nvPr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5086"/>
              </p:ext>
            </p:extLst>
          </p:nvPr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90173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89512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1599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051F3DD3-31F9-4E6D-962F-45D0B026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14530"/>
              </p:ext>
            </p:extLst>
          </p:nvPr>
        </p:nvGraphicFramePr>
        <p:xfrm>
          <a:off x="1110843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3B27A-AFCA-434D-9115-BCE69791F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6858"/>
              </p:ext>
            </p:extLst>
          </p:nvPr>
        </p:nvGraphicFramePr>
        <p:xfrm>
          <a:off x="459063" y="4525037"/>
          <a:ext cx="17260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975827745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328250826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0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06212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8778"/>
              </p:ext>
            </p:extLst>
          </p:nvPr>
        </p:nvGraphicFramePr>
        <p:xfrm>
          <a:off x="1388076" y="4525037"/>
          <a:ext cx="690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142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74963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99056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480875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44118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0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82016"/>
              </p:ext>
            </p:extLst>
          </p:nvPr>
        </p:nvGraphicFramePr>
        <p:xfrm>
          <a:off x="1714589" y="4525037"/>
          <a:ext cx="3452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9474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7083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21142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83029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01459"/>
              </p:ext>
            </p:extLst>
          </p:nvPr>
        </p:nvGraphicFramePr>
        <p:xfrm>
          <a:off x="10431325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5" idx="1"/>
          </p:cNvCxnSpPr>
          <p:nvPr/>
        </p:nvCxnSpPr>
        <p:spPr>
          <a:xfrm flipV="1">
            <a:off x="10090657" y="4939362"/>
            <a:ext cx="340668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68106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48395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82454" y="4693998"/>
            <a:ext cx="608203" cy="497048"/>
            <a:chOff x="1640048" y="3429000"/>
            <a:chExt cx="608203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0048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45888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59227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9221366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899"/>
              </p:ext>
            </p:extLst>
          </p:nvPr>
        </p:nvGraphicFramePr>
        <p:xfrm>
          <a:off x="10911564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8" idx="1"/>
          </p:cNvCxnSpPr>
          <p:nvPr/>
        </p:nvCxnSpPr>
        <p:spPr>
          <a:xfrm flipV="1">
            <a:off x="10090657" y="4939362"/>
            <a:ext cx="454094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4A6FF86-25C5-45D7-A8F1-0A65187E3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5041"/>
              </p:ext>
            </p:extLst>
          </p:nvPr>
        </p:nvGraphicFramePr>
        <p:xfrm>
          <a:off x="10544751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8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2E2723-0871-4020-9CB7-65255E8B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13" y="2818700"/>
            <a:ext cx="5503974" cy="379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6C12D-BFB6-4743-AF45-43A36E0D1468}"/>
              </a:ext>
            </a:extLst>
          </p:cNvPr>
          <p:cNvSpPr txBox="1"/>
          <p:nvPr/>
        </p:nvSpPr>
        <p:spPr>
          <a:xfrm>
            <a:off x="956345" y="545284"/>
            <a:ext cx="10050012" cy="1631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/>
              <a:t>Maximize row </a:t>
            </a:r>
            <a:r>
              <a:rPr lang="en-US" altLang="ko-KR" sz="2500" b="1" i="1" u="sng"/>
              <a:t>convolutional reuse</a:t>
            </a:r>
            <a:r>
              <a:rPr lang="en-US" altLang="ko-KR" sz="2500"/>
              <a:t> in </a:t>
            </a:r>
            <a:r>
              <a:rPr lang="en-US" altLang="ko-KR" sz="2500" b="1"/>
              <a:t>Reg File</a:t>
            </a:r>
          </a:p>
          <a:p>
            <a:r>
              <a:rPr lang="en-US" altLang="ko-KR" sz="2500" b="1"/>
              <a:t>	</a:t>
            </a:r>
            <a:r>
              <a:rPr lang="en-US" altLang="ko-KR" sz="2500"/>
              <a:t>- keep a </a:t>
            </a:r>
            <a:r>
              <a:rPr lang="en-US" altLang="ko-KR" sz="2500" b="1">
                <a:solidFill>
                  <a:srgbClr val="00B050"/>
                </a:solidFill>
              </a:rPr>
              <a:t>filter</a:t>
            </a:r>
            <a:r>
              <a:rPr lang="en-US" altLang="ko-KR" sz="2500"/>
              <a:t> row and </a:t>
            </a:r>
            <a:r>
              <a:rPr lang="en-US" altLang="ko-KR" sz="2500" b="1">
                <a:solidFill>
                  <a:srgbClr val="4472C4"/>
                </a:solidFill>
              </a:rPr>
              <a:t>fmap</a:t>
            </a:r>
            <a:r>
              <a:rPr lang="en-US" altLang="ko-KR" sz="2500"/>
              <a:t> sliding</a:t>
            </a:r>
            <a:r>
              <a:rPr lang="ko-KR" altLang="en-US" sz="2500"/>
              <a:t> </a:t>
            </a:r>
            <a:r>
              <a:rPr lang="en-US" altLang="ko-KR" sz="2500"/>
              <a:t>window in RF</a:t>
            </a:r>
          </a:p>
          <a:p>
            <a:endParaRPr lang="en-US" altLang="ko-KR" sz="2500"/>
          </a:p>
          <a:p>
            <a:r>
              <a:rPr lang="en-US" altLang="ko-KR" sz="2500"/>
              <a:t>Maximize row </a:t>
            </a:r>
            <a:r>
              <a:rPr lang="en-US" altLang="ko-KR" sz="2500" b="1">
                <a:solidFill>
                  <a:srgbClr val="C00000"/>
                </a:solidFill>
              </a:rPr>
              <a:t>psum</a:t>
            </a:r>
            <a:r>
              <a:rPr lang="en-US" altLang="ko-KR" sz="2500" b="1"/>
              <a:t> accumulation</a:t>
            </a:r>
            <a:r>
              <a:rPr lang="en-US" altLang="ko-KR" sz="2500"/>
              <a:t> in RF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53189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718BB5-A484-47FC-8CD0-E05DFF627180}"/>
              </a:ext>
            </a:extLst>
          </p:cNvPr>
          <p:cNvGrpSpPr/>
          <p:nvPr/>
        </p:nvGrpSpPr>
        <p:grpSpPr>
          <a:xfrm>
            <a:off x="931480" y="4969188"/>
            <a:ext cx="455360" cy="432753"/>
            <a:chOff x="926307" y="2340769"/>
            <a:chExt cx="280986" cy="2762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8BC637-388E-4139-82D3-EB74A1ED05D5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081E5B-CAF8-4918-956F-A8C91C3E558D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C1DA55-44C6-403A-A030-094A878C07DB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A64EC5-02C9-45EB-A7A0-C50068FFC40C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67A449-511B-4C25-93E6-3FBB80EAC59B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AEA813-06E1-4AD6-94D8-36DEF6AF5239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08790A-43BD-45ED-A460-5F9F31961BB8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589A92-2592-44FD-9D14-EE0DF12D1D83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717374-7134-41B8-BE43-7569D0D352A0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A4A75D3-2393-4104-8987-84B82A0F4843}"/>
              </a:ext>
            </a:extLst>
          </p:cNvPr>
          <p:cNvGrpSpPr/>
          <p:nvPr/>
        </p:nvGrpSpPr>
        <p:grpSpPr>
          <a:xfrm>
            <a:off x="1562110" y="4969187"/>
            <a:ext cx="831610" cy="815144"/>
            <a:chOff x="1399382" y="2340769"/>
            <a:chExt cx="481010" cy="4714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CB177E9-DFC5-439F-8308-F8766031FD4F}"/>
                </a:ext>
              </a:extLst>
            </p:cNvPr>
            <p:cNvSpPr/>
            <p:nvPr/>
          </p:nvSpPr>
          <p:spPr>
            <a:xfrm>
              <a:off x="1399382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7A2490-B0BF-47C4-9DE7-E799C3A7F8D6}"/>
                </a:ext>
              </a:extLst>
            </p:cNvPr>
            <p:cNvSpPr/>
            <p:nvPr/>
          </p:nvSpPr>
          <p:spPr>
            <a:xfrm>
              <a:off x="1499394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B2C8008-E61B-4467-9257-6134B53D77DD}"/>
                </a:ext>
              </a:extLst>
            </p:cNvPr>
            <p:cNvSpPr/>
            <p:nvPr/>
          </p:nvSpPr>
          <p:spPr>
            <a:xfrm>
              <a:off x="1599406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D654E4-718C-4B6C-BAD8-19B1099CA6E0}"/>
                </a:ext>
              </a:extLst>
            </p:cNvPr>
            <p:cNvSpPr/>
            <p:nvPr/>
          </p:nvSpPr>
          <p:spPr>
            <a:xfrm>
              <a:off x="1399382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E9DEBDA-57C0-4A92-A4D6-A247C1544404}"/>
                </a:ext>
              </a:extLst>
            </p:cNvPr>
            <p:cNvSpPr/>
            <p:nvPr/>
          </p:nvSpPr>
          <p:spPr>
            <a:xfrm>
              <a:off x="1499394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CB6981-52AB-4B65-9C06-513A7782552A}"/>
                </a:ext>
              </a:extLst>
            </p:cNvPr>
            <p:cNvSpPr/>
            <p:nvPr/>
          </p:nvSpPr>
          <p:spPr>
            <a:xfrm>
              <a:off x="1599406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888901-B6EC-4D11-8B0C-3E4BB2FAC5B9}"/>
                </a:ext>
              </a:extLst>
            </p:cNvPr>
            <p:cNvSpPr/>
            <p:nvPr/>
          </p:nvSpPr>
          <p:spPr>
            <a:xfrm>
              <a:off x="1399382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7CB48F-B838-461D-B504-F70145B27A9D}"/>
                </a:ext>
              </a:extLst>
            </p:cNvPr>
            <p:cNvSpPr/>
            <p:nvPr/>
          </p:nvSpPr>
          <p:spPr>
            <a:xfrm>
              <a:off x="1499394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2E5C70-8CE6-42FC-A218-76BFF85A633B}"/>
                </a:ext>
              </a:extLst>
            </p:cNvPr>
            <p:cNvSpPr/>
            <p:nvPr/>
          </p:nvSpPr>
          <p:spPr>
            <a:xfrm>
              <a:off x="1599406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F0C20F-5DA3-4D77-9645-6C76939AF341}"/>
                </a:ext>
              </a:extLst>
            </p:cNvPr>
            <p:cNvSpPr/>
            <p:nvPr/>
          </p:nvSpPr>
          <p:spPr>
            <a:xfrm>
              <a:off x="1699418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34038F-6EEE-42B7-8477-EAB7A1797DA6}"/>
                </a:ext>
              </a:extLst>
            </p:cNvPr>
            <p:cNvSpPr/>
            <p:nvPr/>
          </p:nvSpPr>
          <p:spPr>
            <a:xfrm>
              <a:off x="1799430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26DA3EB-EA04-488A-91F1-193AF7F4A207}"/>
                </a:ext>
              </a:extLst>
            </p:cNvPr>
            <p:cNvSpPr/>
            <p:nvPr/>
          </p:nvSpPr>
          <p:spPr>
            <a:xfrm>
              <a:off x="1699418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CC5D2-2ED3-4027-BACD-4245DB32C804}"/>
                </a:ext>
              </a:extLst>
            </p:cNvPr>
            <p:cNvSpPr/>
            <p:nvPr/>
          </p:nvSpPr>
          <p:spPr>
            <a:xfrm>
              <a:off x="1799430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F4065C0-92DD-44F4-A2AE-AB95B639C075}"/>
                </a:ext>
              </a:extLst>
            </p:cNvPr>
            <p:cNvSpPr/>
            <p:nvPr/>
          </p:nvSpPr>
          <p:spPr>
            <a:xfrm>
              <a:off x="1699418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45DC36-FB01-4A4E-9BF8-7265C91440C0}"/>
                </a:ext>
              </a:extLst>
            </p:cNvPr>
            <p:cNvSpPr/>
            <p:nvPr/>
          </p:nvSpPr>
          <p:spPr>
            <a:xfrm>
              <a:off x="1799430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40E69C-1618-4185-9B63-AF7A6C919D7A}"/>
                </a:ext>
              </a:extLst>
            </p:cNvPr>
            <p:cNvSpPr/>
            <p:nvPr/>
          </p:nvSpPr>
          <p:spPr>
            <a:xfrm>
              <a:off x="1399382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C39B01-C89E-4675-A7E4-83DBECAA2D49}"/>
                </a:ext>
              </a:extLst>
            </p:cNvPr>
            <p:cNvSpPr/>
            <p:nvPr/>
          </p:nvSpPr>
          <p:spPr>
            <a:xfrm>
              <a:off x="1499394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F20E3A-90D5-443D-8012-5501355EF6E8}"/>
                </a:ext>
              </a:extLst>
            </p:cNvPr>
            <p:cNvSpPr/>
            <p:nvPr/>
          </p:nvSpPr>
          <p:spPr>
            <a:xfrm>
              <a:off x="1599406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14366C-35F1-47F6-8786-9CCDBCA8B55B}"/>
                </a:ext>
              </a:extLst>
            </p:cNvPr>
            <p:cNvSpPr/>
            <p:nvPr/>
          </p:nvSpPr>
          <p:spPr>
            <a:xfrm>
              <a:off x="1399382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5542D0F-9CCE-4DFE-AB93-15C7A56EFCE5}"/>
                </a:ext>
              </a:extLst>
            </p:cNvPr>
            <p:cNvSpPr/>
            <p:nvPr/>
          </p:nvSpPr>
          <p:spPr>
            <a:xfrm>
              <a:off x="1499394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467B64-C37A-4738-83DF-282C5561C9B8}"/>
                </a:ext>
              </a:extLst>
            </p:cNvPr>
            <p:cNvSpPr/>
            <p:nvPr/>
          </p:nvSpPr>
          <p:spPr>
            <a:xfrm>
              <a:off x="1599406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F77C11-B1C6-4B3A-B633-6A6E642C0E06}"/>
                </a:ext>
              </a:extLst>
            </p:cNvPr>
            <p:cNvSpPr/>
            <p:nvPr/>
          </p:nvSpPr>
          <p:spPr>
            <a:xfrm>
              <a:off x="1699418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243D1D-E3BA-4BF5-AA9B-A134B6BA5071}"/>
                </a:ext>
              </a:extLst>
            </p:cNvPr>
            <p:cNvSpPr/>
            <p:nvPr/>
          </p:nvSpPr>
          <p:spPr>
            <a:xfrm>
              <a:off x="1799430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CB2BB98-AC6B-4D75-9441-98AA613FB344}"/>
                </a:ext>
              </a:extLst>
            </p:cNvPr>
            <p:cNvSpPr/>
            <p:nvPr/>
          </p:nvSpPr>
          <p:spPr>
            <a:xfrm>
              <a:off x="1699418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97CD8E-3AAE-4191-8774-12378BBDA70C}"/>
                </a:ext>
              </a:extLst>
            </p:cNvPr>
            <p:cNvSpPr/>
            <p:nvPr/>
          </p:nvSpPr>
          <p:spPr>
            <a:xfrm>
              <a:off x="1799430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35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683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3694B-81CC-43F5-B754-75C29C6B1AD3}"/>
              </a:ext>
            </a:extLst>
          </p:cNvPr>
          <p:cNvSpPr txBox="1"/>
          <p:nvPr/>
        </p:nvSpPr>
        <p:spPr>
          <a:xfrm>
            <a:off x="2396456" y="144843"/>
            <a:ext cx="4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clock domain</a:t>
            </a:r>
            <a:r>
              <a:rPr lang="ko-KR" altLang="en-US" b="1">
                <a:solidFill>
                  <a:srgbClr val="FF0000"/>
                </a:solidFill>
              </a:rPr>
              <a:t>이 두개야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B206F-D1D8-427D-9F71-F40148A5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514175"/>
            <a:ext cx="6781800" cy="541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8026D-79CE-4984-823A-9C8B0325F938}"/>
              </a:ext>
            </a:extLst>
          </p:cNvPr>
          <p:cNvSpPr txBox="1"/>
          <p:nvPr/>
        </p:nvSpPr>
        <p:spPr>
          <a:xfrm>
            <a:off x="7174333" y="1092799"/>
            <a:ext cx="4904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Link Clock : </a:t>
            </a:r>
          </a:p>
          <a:p>
            <a:r>
              <a:rPr lang="en-US" altLang="ko-KR" b="1"/>
              <a:t>off chip DRAM</a:t>
            </a:r>
            <a:r>
              <a:rPr lang="ko-KR" altLang="en-US" b="1"/>
              <a:t>과 연결된 통신을 위한 </a:t>
            </a:r>
            <a:r>
              <a:rPr lang="en-US" altLang="ko-KR" b="1"/>
              <a:t>clock</a:t>
            </a: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Core Clock : </a:t>
            </a:r>
          </a:p>
          <a:p>
            <a:r>
              <a:rPr lang="en-US" altLang="ko-KR" b="1"/>
              <a:t>processing</a:t>
            </a:r>
            <a:r>
              <a:rPr lang="ko-KR" altLang="en-US" b="1"/>
              <a:t>을 위한 </a:t>
            </a:r>
            <a:r>
              <a:rPr lang="en-US" altLang="ko-KR" b="1"/>
              <a:t>clock</a:t>
            </a:r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674A7-4A74-4E57-A586-8F39E7867DAB}"/>
              </a:ext>
            </a:extLst>
          </p:cNvPr>
          <p:cNvSpPr/>
          <p:nvPr/>
        </p:nvSpPr>
        <p:spPr>
          <a:xfrm>
            <a:off x="2126960" y="514176"/>
            <a:ext cx="33426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AA321-07BB-4CB3-82FE-9765B68DAAC9}"/>
              </a:ext>
            </a:extLst>
          </p:cNvPr>
          <p:cNvSpPr/>
          <p:nvPr/>
        </p:nvSpPr>
        <p:spPr>
          <a:xfrm>
            <a:off x="1895912" y="3244334"/>
            <a:ext cx="1006679" cy="126894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F071-5162-4833-90EE-DF62E8226D14}"/>
              </a:ext>
            </a:extLst>
          </p:cNvPr>
          <p:cNvSpPr txBox="1"/>
          <p:nvPr/>
        </p:nvSpPr>
        <p:spPr>
          <a:xfrm>
            <a:off x="7164198" y="286693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DRAM</a:t>
            </a:r>
            <a:r>
              <a:rPr lang="ko-KR" altLang="en-US" b="1">
                <a:solidFill>
                  <a:schemeClr val="accent2"/>
                </a:solidFill>
              </a:rPr>
              <a:t>과 통신하기위해서 </a:t>
            </a:r>
            <a:endParaRPr lang="en-US" altLang="ko-KR" b="1">
              <a:solidFill>
                <a:schemeClr val="accent2"/>
              </a:solidFill>
            </a:endParaRPr>
          </a:p>
          <a:p>
            <a:endParaRPr lang="en-US" altLang="ko-KR" b="1">
              <a:solidFill>
                <a:schemeClr val="accent2"/>
              </a:solidFill>
            </a:endParaRPr>
          </a:p>
          <a:p>
            <a:r>
              <a:rPr lang="en-US" altLang="ko-KR" b="1">
                <a:solidFill>
                  <a:schemeClr val="accent2"/>
                </a:solidFill>
              </a:rPr>
              <a:t>64bits</a:t>
            </a:r>
            <a:r>
              <a:rPr lang="ko-KR" altLang="en-US" b="1">
                <a:solidFill>
                  <a:schemeClr val="accent2"/>
                </a:solidFill>
              </a:rPr>
              <a:t> 양방향 데이터 버스가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1DB4-7098-4116-A83B-C1F455B13396}"/>
              </a:ext>
            </a:extLst>
          </p:cNvPr>
          <p:cNvSpPr txBox="1"/>
          <p:nvPr/>
        </p:nvSpPr>
        <p:spPr>
          <a:xfrm>
            <a:off x="7164198" y="451327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두개의 </a:t>
            </a:r>
            <a:r>
              <a:rPr lang="en-US" altLang="ko-KR" b="1">
                <a:solidFill>
                  <a:srgbClr val="FF0000"/>
                </a:solidFill>
              </a:rPr>
              <a:t>domain</a:t>
            </a:r>
            <a:r>
              <a:rPr lang="ko-KR" altLang="en-US" b="1">
                <a:solidFill>
                  <a:srgbClr val="FF0000"/>
                </a:solidFill>
              </a:rPr>
              <a:t>은 독립적으로 동작하며 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0070C0"/>
                </a:solidFill>
              </a:rPr>
              <a:t>비동기 </a:t>
            </a:r>
            <a:r>
              <a:rPr lang="en-US" altLang="ko-KR" b="1">
                <a:solidFill>
                  <a:srgbClr val="0070C0"/>
                </a:solidFill>
              </a:rPr>
              <a:t>FIFO interface</a:t>
            </a:r>
            <a:r>
              <a:rPr lang="ko-KR" altLang="en-US" b="1">
                <a:solidFill>
                  <a:srgbClr val="0070C0"/>
                </a:solidFill>
              </a:rPr>
              <a:t>를 통해서 통신함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9F1E7-B4FE-494B-9A3C-36BFAD1E0EE5}"/>
              </a:ext>
            </a:extLst>
          </p:cNvPr>
          <p:cNvSpPr/>
          <p:nvPr/>
        </p:nvSpPr>
        <p:spPr>
          <a:xfrm>
            <a:off x="3397541" y="1982248"/>
            <a:ext cx="704676" cy="28581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5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084098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43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A3420F-2F00-4501-A40B-2D4EE87F0B69}"/>
              </a:ext>
            </a:extLst>
          </p:cNvPr>
          <p:cNvSpPr txBox="1"/>
          <p:nvPr/>
        </p:nvSpPr>
        <p:spPr>
          <a:xfrm>
            <a:off x="9029272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D95BA7-7072-4D71-8C9B-226F23384D38}"/>
              </a:ext>
            </a:extLst>
          </p:cNvPr>
          <p:cNvSpPr/>
          <p:nvPr/>
        </p:nvSpPr>
        <p:spPr>
          <a:xfrm>
            <a:off x="817181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841D911-1D8B-4D3C-945B-E532F115C5F9}"/>
              </a:ext>
            </a:extLst>
          </p:cNvPr>
          <p:cNvSpPr/>
          <p:nvPr/>
        </p:nvSpPr>
        <p:spPr>
          <a:xfrm>
            <a:off x="8333892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8E65D62-7575-4834-BA24-6FD5C4242C5A}"/>
              </a:ext>
            </a:extLst>
          </p:cNvPr>
          <p:cNvSpPr/>
          <p:nvPr/>
        </p:nvSpPr>
        <p:spPr>
          <a:xfrm>
            <a:off x="849597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C0353-D7E8-4B29-BB6B-D6D696DE27B0}"/>
              </a:ext>
            </a:extLst>
          </p:cNvPr>
          <p:cNvSpPr/>
          <p:nvPr/>
        </p:nvSpPr>
        <p:spPr>
          <a:xfrm>
            <a:off x="817181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C8D6F65-3755-4F94-83AC-F7E64A6BDA5E}"/>
              </a:ext>
            </a:extLst>
          </p:cNvPr>
          <p:cNvSpPr/>
          <p:nvPr/>
        </p:nvSpPr>
        <p:spPr>
          <a:xfrm>
            <a:off x="8333892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284527-19A5-4289-BF58-5F67602A4980}"/>
              </a:ext>
            </a:extLst>
          </p:cNvPr>
          <p:cNvSpPr/>
          <p:nvPr/>
        </p:nvSpPr>
        <p:spPr>
          <a:xfrm>
            <a:off x="849597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E80C158-D5AA-454D-82AD-3AC87BA6B9D0}"/>
              </a:ext>
            </a:extLst>
          </p:cNvPr>
          <p:cNvSpPr/>
          <p:nvPr/>
        </p:nvSpPr>
        <p:spPr>
          <a:xfrm>
            <a:off x="817181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5FB918-8F89-405A-B56E-1CB49857E0DD}"/>
              </a:ext>
            </a:extLst>
          </p:cNvPr>
          <p:cNvSpPr/>
          <p:nvPr/>
        </p:nvSpPr>
        <p:spPr>
          <a:xfrm>
            <a:off x="8333892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F6CC7A-E300-4B48-AD09-435C528DBD2C}"/>
              </a:ext>
            </a:extLst>
          </p:cNvPr>
          <p:cNvSpPr/>
          <p:nvPr/>
        </p:nvSpPr>
        <p:spPr>
          <a:xfrm>
            <a:off x="849597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EBF5CD1-E5BC-44B7-A07C-477F34728FEA}"/>
              </a:ext>
            </a:extLst>
          </p:cNvPr>
          <p:cNvSpPr/>
          <p:nvPr/>
        </p:nvSpPr>
        <p:spPr>
          <a:xfrm>
            <a:off x="8802445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EDE72EE-B6AC-4E60-8030-82FA6067F1F5}"/>
              </a:ext>
            </a:extLst>
          </p:cNvPr>
          <p:cNvSpPr/>
          <p:nvPr/>
        </p:nvSpPr>
        <p:spPr>
          <a:xfrm>
            <a:off x="8975354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F12BC87-0DDE-49E2-8ABE-6168322CB619}"/>
              </a:ext>
            </a:extLst>
          </p:cNvPr>
          <p:cNvSpPr/>
          <p:nvPr/>
        </p:nvSpPr>
        <p:spPr>
          <a:xfrm>
            <a:off x="914826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6B2F964-BC86-4A9D-ACA6-2597AA48ED71}"/>
              </a:ext>
            </a:extLst>
          </p:cNvPr>
          <p:cNvSpPr/>
          <p:nvPr/>
        </p:nvSpPr>
        <p:spPr>
          <a:xfrm>
            <a:off x="8802445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0E8DC90-510D-4BC1-94C8-41E322E04195}"/>
              </a:ext>
            </a:extLst>
          </p:cNvPr>
          <p:cNvSpPr/>
          <p:nvPr/>
        </p:nvSpPr>
        <p:spPr>
          <a:xfrm>
            <a:off x="8975354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445963A-97E0-4B5A-9112-84E3570E8844}"/>
              </a:ext>
            </a:extLst>
          </p:cNvPr>
          <p:cNvSpPr/>
          <p:nvPr/>
        </p:nvSpPr>
        <p:spPr>
          <a:xfrm>
            <a:off x="9148263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6BF3108-1E5B-4CE7-84BB-2ABB280F8336}"/>
              </a:ext>
            </a:extLst>
          </p:cNvPr>
          <p:cNvSpPr/>
          <p:nvPr/>
        </p:nvSpPr>
        <p:spPr>
          <a:xfrm>
            <a:off x="8802445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590DACF-0838-42C0-B93F-1DDA56A1BBAA}"/>
              </a:ext>
            </a:extLst>
          </p:cNvPr>
          <p:cNvSpPr/>
          <p:nvPr/>
        </p:nvSpPr>
        <p:spPr>
          <a:xfrm>
            <a:off x="8975354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E37F3EF-78F9-4F98-AF2E-574A9631D339}"/>
              </a:ext>
            </a:extLst>
          </p:cNvPr>
          <p:cNvSpPr/>
          <p:nvPr/>
        </p:nvSpPr>
        <p:spPr>
          <a:xfrm>
            <a:off x="914826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52A9DF3-B8CC-472C-A9AA-6EE30172D27A}"/>
              </a:ext>
            </a:extLst>
          </p:cNvPr>
          <p:cNvSpPr/>
          <p:nvPr/>
        </p:nvSpPr>
        <p:spPr>
          <a:xfrm>
            <a:off x="932117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CB95860-151D-484B-96F7-AD40E39B2E3F}"/>
              </a:ext>
            </a:extLst>
          </p:cNvPr>
          <p:cNvSpPr/>
          <p:nvPr/>
        </p:nvSpPr>
        <p:spPr>
          <a:xfrm>
            <a:off x="949408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BAD5C8-CF77-4F7A-B43D-3619C3E06C63}"/>
              </a:ext>
            </a:extLst>
          </p:cNvPr>
          <p:cNvSpPr/>
          <p:nvPr/>
        </p:nvSpPr>
        <p:spPr>
          <a:xfrm>
            <a:off x="9321172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CBC5F2B-8AD4-4625-9039-441DC8F2C2F3}"/>
              </a:ext>
            </a:extLst>
          </p:cNvPr>
          <p:cNvSpPr/>
          <p:nvPr/>
        </p:nvSpPr>
        <p:spPr>
          <a:xfrm>
            <a:off x="9494081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7FE22EC-FC3B-448A-897A-68AFB8689530}"/>
              </a:ext>
            </a:extLst>
          </p:cNvPr>
          <p:cNvSpPr/>
          <p:nvPr/>
        </p:nvSpPr>
        <p:spPr>
          <a:xfrm>
            <a:off x="932117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C02FA0D-59B0-4924-BAA3-544E668C2BF7}"/>
              </a:ext>
            </a:extLst>
          </p:cNvPr>
          <p:cNvSpPr/>
          <p:nvPr/>
        </p:nvSpPr>
        <p:spPr>
          <a:xfrm>
            <a:off x="949408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06D2957-C3C8-457D-B864-545D724BEF4A}"/>
              </a:ext>
            </a:extLst>
          </p:cNvPr>
          <p:cNvSpPr/>
          <p:nvPr/>
        </p:nvSpPr>
        <p:spPr>
          <a:xfrm>
            <a:off x="8802445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7B9E770-116E-41F1-9E37-926B464AE8FA}"/>
              </a:ext>
            </a:extLst>
          </p:cNvPr>
          <p:cNvSpPr/>
          <p:nvPr/>
        </p:nvSpPr>
        <p:spPr>
          <a:xfrm>
            <a:off x="8975354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DAFD338-5F38-4D21-9EF9-7719CB32B3F7}"/>
              </a:ext>
            </a:extLst>
          </p:cNvPr>
          <p:cNvSpPr/>
          <p:nvPr/>
        </p:nvSpPr>
        <p:spPr>
          <a:xfrm>
            <a:off x="914826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809E964-68E1-4A3A-8884-AD3C5F732B19}"/>
              </a:ext>
            </a:extLst>
          </p:cNvPr>
          <p:cNvSpPr/>
          <p:nvPr/>
        </p:nvSpPr>
        <p:spPr>
          <a:xfrm>
            <a:off x="8802445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3892838-5410-425F-B354-C33CAF0E92A8}"/>
              </a:ext>
            </a:extLst>
          </p:cNvPr>
          <p:cNvSpPr/>
          <p:nvPr/>
        </p:nvSpPr>
        <p:spPr>
          <a:xfrm>
            <a:off x="8975354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F05F5E3-D6A7-4848-8D52-825368EAA19E}"/>
              </a:ext>
            </a:extLst>
          </p:cNvPr>
          <p:cNvSpPr/>
          <p:nvPr/>
        </p:nvSpPr>
        <p:spPr>
          <a:xfrm>
            <a:off x="9148263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156D09C-ACA6-40C3-A7CB-601183A064AB}"/>
              </a:ext>
            </a:extLst>
          </p:cNvPr>
          <p:cNvSpPr/>
          <p:nvPr/>
        </p:nvSpPr>
        <p:spPr>
          <a:xfrm>
            <a:off x="932117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7B81D39-E073-46F6-9792-A8B47CDD159E}"/>
              </a:ext>
            </a:extLst>
          </p:cNvPr>
          <p:cNvSpPr/>
          <p:nvPr/>
        </p:nvSpPr>
        <p:spPr>
          <a:xfrm>
            <a:off x="949408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C6A8168-E603-48AC-9F61-7B3C83D52105}"/>
              </a:ext>
            </a:extLst>
          </p:cNvPr>
          <p:cNvSpPr/>
          <p:nvPr/>
        </p:nvSpPr>
        <p:spPr>
          <a:xfrm>
            <a:off x="9321172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A8A7223-D1CD-4378-AE65-B40AEAEB441E}"/>
              </a:ext>
            </a:extLst>
          </p:cNvPr>
          <p:cNvSpPr/>
          <p:nvPr/>
        </p:nvSpPr>
        <p:spPr>
          <a:xfrm>
            <a:off x="9494081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7132648-8A91-44C5-B990-6EAE595AD3EB}"/>
              </a:ext>
            </a:extLst>
          </p:cNvPr>
          <p:cNvSpPr/>
          <p:nvPr/>
        </p:nvSpPr>
        <p:spPr>
          <a:xfrm>
            <a:off x="9933130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162EC4-BE89-45D9-81C4-4BCDCACC5215}"/>
              </a:ext>
            </a:extLst>
          </p:cNvPr>
          <p:cNvSpPr/>
          <p:nvPr/>
        </p:nvSpPr>
        <p:spPr>
          <a:xfrm>
            <a:off x="10083969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327356B-6D5F-40FF-90A9-954A4977FA71}"/>
              </a:ext>
            </a:extLst>
          </p:cNvPr>
          <p:cNvSpPr/>
          <p:nvPr/>
        </p:nvSpPr>
        <p:spPr>
          <a:xfrm>
            <a:off x="1023480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19017D-F393-49A7-9445-D445304419DC}"/>
              </a:ext>
            </a:extLst>
          </p:cNvPr>
          <p:cNvSpPr/>
          <p:nvPr/>
        </p:nvSpPr>
        <p:spPr>
          <a:xfrm>
            <a:off x="9933130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DB2E9FB-29F5-4030-8C4B-79458ADB429C}"/>
              </a:ext>
            </a:extLst>
          </p:cNvPr>
          <p:cNvSpPr/>
          <p:nvPr/>
        </p:nvSpPr>
        <p:spPr>
          <a:xfrm>
            <a:off x="10083969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6CD72F1-C8B7-40E8-BD1B-126868E7B442}"/>
              </a:ext>
            </a:extLst>
          </p:cNvPr>
          <p:cNvSpPr/>
          <p:nvPr/>
        </p:nvSpPr>
        <p:spPr>
          <a:xfrm>
            <a:off x="10234808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7BA1BA6-DFA7-4CFE-B736-C120DEE66DBC}"/>
              </a:ext>
            </a:extLst>
          </p:cNvPr>
          <p:cNvSpPr/>
          <p:nvPr/>
        </p:nvSpPr>
        <p:spPr>
          <a:xfrm>
            <a:off x="9933130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6B0C4D0-DD6E-44D9-97AD-EC4235A41CC2}"/>
              </a:ext>
            </a:extLst>
          </p:cNvPr>
          <p:cNvSpPr/>
          <p:nvPr/>
        </p:nvSpPr>
        <p:spPr>
          <a:xfrm>
            <a:off x="10083969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90EFD6-32A9-4614-AB1C-781B8CD16EFC}"/>
              </a:ext>
            </a:extLst>
          </p:cNvPr>
          <p:cNvSpPr/>
          <p:nvPr/>
        </p:nvSpPr>
        <p:spPr>
          <a:xfrm>
            <a:off x="10234808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E1701F-7080-4969-B23A-8A1889566774}"/>
              </a:ext>
            </a:extLst>
          </p:cNvPr>
          <p:cNvSpPr txBox="1"/>
          <p:nvPr/>
        </p:nvSpPr>
        <p:spPr>
          <a:xfrm>
            <a:off x="9029272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B55266A-330A-4038-9E00-3F35F4A33A23}"/>
              </a:ext>
            </a:extLst>
          </p:cNvPr>
          <p:cNvSpPr txBox="1"/>
          <p:nvPr/>
        </p:nvSpPr>
        <p:spPr>
          <a:xfrm>
            <a:off x="9029272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1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ADAD0-BE75-4C93-A51B-49A5C6D192F8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70AD47"/>
                </a:solidFill>
              </a:rPr>
              <a:t>Filter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horizontally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82350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6EFD81-DC7E-4F6B-8F26-9BD6DDB746B0}"/>
              </a:ext>
            </a:extLst>
          </p:cNvPr>
          <p:cNvCxnSpPr/>
          <p:nvPr/>
        </p:nvCxnSpPr>
        <p:spPr>
          <a:xfrm flipH="1">
            <a:off x="1059016" y="647568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CC277087-931F-406A-BA77-813DB27F6C13}"/>
              </a:ext>
            </a:extLst>
          </p:cNvPr>
          <p:cNvCxnSpPr/>
          <p:nvPr/>
        </p:nvCxnSpPr>
        <p:spPr>
          <a:xfrm flipH="1">
            <a:off x="2348917" y="1452911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22C6737E-4D19-4023-8DC5-B3C8A0D6DB24}"/>
              </a:ext>
            </a:extLst>
          </p:cNvPr>
          <p:cNvCxnSpPr/>
          <p:nvPr/>
        </p:nvCxnSpPr>
        <p:spPr>
          <a:xfrm flipH="1">
            <a:off x="4232526" y="2105636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75103B-7634-4C1F-99EA-A05C2C723C6C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4472C4"/>
                </a:solidFill>
              </a:rPr>
              <a:t>Fmap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diagonally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7001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00B6E71-A683-419D-8D81-EFD9155777B6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FF0000"/>
                </a:solidFill>
              </a:rPr>
              <a:t>Partial sums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vertically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409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00EBFFF1-1EC7-4792-9DCC-9C14E6E7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63" y="252542"/>
            <a:ext cx="5855604" cy="1819538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5562DB9-C218-4E3C-B5F9-28540EAD8B46}"/>
              </a:ext>
            </a:extLst>
          </p:cNvPr>
          <p:cNvCxnSpPr>
            <a:cxnSpLocks/>
          </p:cNvCxnSpPr>
          <p:nvPr/>
        </p:nvCxnSpPr>
        <p:spPr>
          <a:xfrm flipH="1">
            <a:off x="2420748" y="2072080"/>
            <a:ext cx="27049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A5D307-6472-43D0-A0DB-0B4CD8A07E99}"/>
              </a:ext>
            </a:extLst>
          </p:cNvPr>
          <p:cNvCxnSpPr>
            <a:cxnSpLocks/>
          </p:cNvCxnSpPr>
          <p:nvPr/>
        </p:nvCxnSpPr>
        <p:spPr>
          <a:xfrm>
            <a:off x="6837028" y="2072080"/>
            <a:ext cx="21895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D20EDB9D-12FD-4AC3-AD2B-1910DBA6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48" y="2886127"/>
            <a:ext cx="6242327" cy="397187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8072F50-CCFD-4D82-A818-30BFB055FAAA}"/>
              </a:ext>
            </a:extLst>
          </p:cNvPr>
          <p:cNvSpPr txBox="1"/>
          <p:nvPr/>
        </p:nvSpPr>
        <p:spPr>
          <a:xfrm>
            <a:off x="335561" y="3137483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rgbClr val="4472C4"/>
                </a:solidFill>
              </a:rPr>
              <a:t>fmaps</a:t>
            </a:r>
            <a:endParaRPr lang="ko-KR" altLang="en-US" b="1">
              <a:solidFill>
                <a:srgbClr val="4472C4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2ACE5D-4B12-430F-9B1C-77A4B694827A}"/>
              </a:ext>
            </a:extLst>
          </p:cNvPr>
          <p:cNvSpPr txBox="1"/>
          <p:nvPr/>
        </p:nvSpPr>
        <p:spPr>
          <a:xfrm>
            <a:off x="335561" y="4687397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filter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C0FFAAB-48F9-41AE-A7EB-AE1AAE29AB06}"/>
              </a:ext>
            </a:extLst>
          </p:cNvPr>
          <p:cNvSpPr txBox="1"/>
          <p:nvPr/>
        </p:nvSpPr>
        <p:spPr>
          <a:xfrm>
            <a:off x="335560" y="6163860"/>
            <a:ext cx="215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/>
              <a:t>channels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53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D834AF-1865-413E-B95C-957AF382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" y="95206"/>
            <a:ext cx="11427429" cy="6381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F1BB1B-2478-4F2D-820F-D5F385948098}"/>
              </a:ext>
            </a:extLst>
          </p:cNvPr>
          <p:cNvSpPr/>
          <p:nvPr/>
        </p:nvSpPr>
        <p:spPr>
          <a:xfrm>
            <a:off x="841695" y="1468073"/>
            <a:ext cx="5064155" cy="44545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F896-AFA6-4A79-B1F1-35E3EB165601}"/>
              </a:ext>
            </a:extLst>
          </p:cNvPr>
          <p:cNvSpPr/>
          <p:nvPr/>
        </p:nvSpPr>
        <p:spPr>
          <a:xfrm>
            <a:off x="6928370" y="1593909"/>
            <a:ext cx="4421935" cy="476494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94D1-6024-4950-A8C7-EB026E3A2885}"/>
              </a:ext>
            </a:extLst>
          </p:cNvPr>
          <p:cNvSpPr txBox="1"/>
          <p:nvPr/>
        </p:nvSpPr>
        <p:spPr>
          <a:xfrm>
            <a:off x="2042454" y="5986691"/>
            <a:ext cx="7956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core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clock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domain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814827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E352D8-E4A0-4231-8620-B3BED46F7494}"/>
              </a:ext>
            </a:extLst>
          </p:cNvPr>
          <p:cNvCxnSpPr>
            <a:cxnSpLocks/>
          </p:cNvCxnSpPr>
          <p:nvPr/>
        </p:nvCxnSpPr>
        <p:spPr>
          <a:xfrm flipV="1">
            <a:off x="4622334" y="1866552"/>
            <a:ext cx="1098622" cy="3359989"/>
          </a:xfrm>
          <a:prstGeom prst="bentConnector3">
            <a:avLst>
              <a:gd name="adj1" fmla="val 270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A85C8C-DF2B-4D93-9CF8-42202891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56" y="3429000"/>
            <a:ext cx="4135833" cy="3121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638B98-B1BA-486F-8DF4-E2DA6B45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6" y="864326"/>
            <a:ext cx="3028194" cy="2138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FABCFB-F6A2-4096-990E-132AF460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8" y="4301691"/>
            <a:ext cx="4422271" cy="184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6C5C93-C04F-4DB0-805D-4330158BB067}"/>
              </a:ext>
            </a:extLst>
          </p:cNvPr>
          <p:cNvSpPr/>
          <p:nvPr/>
        </p:nvSpPr>
        <p:spPr>
          <a:xfrm>
            <a:off x="5720956" y="1082181"/>
            <a:ext cx="1745246" cy="964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Optimization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Compilter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C4F28C3-9CCA-43F3-8468-8A1FEA9D5CD1}"/>
              </a:ext>
            </a:extLst>
          </p:cNvPr>
          <p:cNvCxnSpPr>
            <a:cxnSpLocks/>
          </p:cNvCxnSpPr>
          <p:nvPr/>
        </p:nvCxnSpPr>
        <p:spPr>
          <a:xfrm flipV="1">
            <a:off x="4021460" y="1285716"/>
            <a:ext cx="1699496" cy="3689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F37CE7-E2C2-4617-9F36-48CE053A1F15}"/>
              </a:ext>
            </a:extLst>
          </p:cNvPr>
          <p:cNvSpPr txBox="1"/>
          <p:nvPr/>
        </p:nvSpPr>
        <p:spPr>
          <a:xfrm>
            <a:off x="1602297" y="39428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DNN</a:t>
            </a:r>
            <a:r>
              <a:rPr lang="ko-KR" altLang="en-US" b="1"/>
              <a:t>의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6B77-E5F2-4511-8BB2-15BEB23F53AE}"/>
              </a:ext>
            </a:extLst>
          </p:cNvPr>
          <p:cNvSpPr txBox="1"/>
          <p:nvPr/>
        </p:nvSpPr>
        <p:spPr>
          <a:xfrm>
            <a:off x="1602297" y="367073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 </a:t>
            </a:r>
            <a:r>
              <a:rPr lang="ko-KR" altLang="en-US" b="1"/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41EB9-258C-4E94-918A-7246FE190D43}"/>
              </a:ext>
            </a:extLst>
          </p:cNvPr>
          <p:cNvSpPr txBox="1"/>
          <p:nvPr/>
        </p:nvSpPr>
        <p:spPr>
          <a:xfrm>
            <a:off x="7566869" y="2940891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Row</a:t>
            </a:r>
            <a:r>
              <a:rPr lang="ko-KR" altLang="en-US" b="1"/>
              <a:t> </a:t>
            </a:r>
            <a:r>
              <a:rPr lang="en-US" altLang="ko-KR" b="1"/>
              <a:t>stationary</a:t>
            </a:r>
            <a:r>
              <a:rPr lang="ko-KR" altLang="en-US" b="1"/>
              <a:t> </a:t>
            </a:r>
            <a:r>
              <a:rPr lang="en-US" altLang="ko-KR" b="1"/>
              <a:t>Mapping</a:t>
            </a:r>
            <a:endParaRPr lang="ko-KR" altLang="en-US" b="1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83A15BE-3A5A-463B-8BD3-B1426BFDFE2D}"/>
              </a:ext>
            </a:extLst>
          </p:cNvPr>
          <p:cNvCxnSpPr>
            <a:cxnSpLocks/>
            <a:stCxn id="7" idx="3"/>
            <a:endCxn id="25" idx="0"/>
          </p:cNvCxnSpPr>
          <p:nvPr/>
        </p:nvCxnSpPr>
        <p:spPr>
          <a:xfrm>
            <a:off x="7466202" y="1564548"/>
            <a:ext cx="1556579" cy="13763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65FDF6-7706-4F56-9747-BFFC99164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894165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65170490-AF9F-4953-85ED-700EDA0BF991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5487A7-2912-4DC0-9CE4-B9912F95451C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753248-2383-496D-A979-DC5D8C6E4DF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5135A4-3084-4467-991F-6C0723462BE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AB02FD-748A-4E6F-8775-B9A479601817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171906-3C44-4DC7-BAB7-7F414BE31F25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7BBABB-55FB-4972-B159-C225048041B3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290AB5-1B80-4472-AE9F-63F464155DB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CAC614-1001-42A5-B1F4-BCFF4CA861DB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236FC6-A0A6-409A-9B95-F0D9007C4707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9C39EC-5009-47A2-BCCD-C8E1800C6286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26BA21-57DE-4B44-B616-945C903E8AFF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3DF95B1-9E5B-4D36-AB11-0CEF1C41CCA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A869FE-A838-4E14-8353-55F8F2966859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1835A9-F538-4CEA-96CB-50EEE7EE5E1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59E34-1361-4718-9760-8C1C174E2634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D91EFB-6F10-4F0E-9DFE-281E0692E2F0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188D675-5777-4864-93D6-53D197428844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C8D776B-C35A-400E-9AFF-BBF4056282B2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D5222C-A023-4CC3-985C-6DAFA1AFEF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47AF7D8-F185-4ED1-9131-223129E09DC3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C3F71D2-E000-4C68-A690-73472CF7ACCB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0866C7E-8A68-49FA-8AB0-2074C412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F462EE2-E136-4181-8870-0A5C3561A06A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F4E135-7696-41F0-A9C3-765296C924B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E4BA35-B459-4483-81B3-322C5B10EFF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8965AC-C679-4E35-8C50-8E9C994F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A91D5C6-9535-4E52-BCF5-7D4D4D2EF1EE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743C3F-6E67-4145-A454-F30C41CD61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6DDE1B-9CF6-40CD-8B68-21A3891F76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C3D8BF2-D396-499A-9683-9C3F7AAAE5D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9D3539-DC0B-43D3-BB47-69588E23BFD5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EEE95C-9B97-431C-9141-AE1EF81961D4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894CF-1588-4E42-B3E3-963090E682E1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557C64-893B-4E5C-8F79-F60B3DF4B2E9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6A6F0BC3-E586-46EB-856C-57C9253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4" y="4112206"/>
            <a:ext cx="4773313" cy="250199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D9B271-495A-4355-AFCF-A5EE672F2F34}"/>
              </a:ext>
            </a:extLst>
          </p:cNvPr>
          <p:cNvSpPr txBox="1"/>
          <p:nvPr/>
        </p:nvSpPr>
        <p:spPr>
          <a:xfrm>
            <a:off x="2371595" y="41903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546861D-778E-416E-BA5C-D62FA579BB29}"/>
              </a:ext>
            </a:extLst>
          </p:cNvPr>
          <p:cNvGrpSpPr/>
          <p:nvPr/>
        </p:nvGrpSpPr>
        <p:grpSpPr>
          <a:xfrm>
            <a:off x="896540" y="4565787"/>
            <a:ext cx="3029508" cy="1868777"/>
            <a:chOff x="896540" y="4565787"/>
            <a:chExt cx="3029508" cy="18687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3011FA-1DDB-4D2A-8BBC-5E24AD86DDFE}"/>
                </a:ext>
              </a:extLst>
            </p:cNvPr>
            <p:cNvSpPr/>
            <p:nvPr/>
          </p:nvSpPr>
          <p:spPr>
            <a:xfrm>
              <a:off x="1417740" y="4580389"/>
              <a:ext cx="250830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763A0CF-4D09-4D48-984A-67F36DC71EE0}"/>
                </a:ext>
              </a:extLst>
            </p:cNvPr>
            <p:cNvSpPr/>
            <p:nvPr/>
          </p:nvSpPr>
          <p:spPr>
            <a:xfrm>
              <a:off x="3741490" y="4580389"/>
              <a:ext cx="18455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CC0056-2C38-4D10-977F-AB714AB5BB30}"/>
                </a:ext>
              </a:extLst>
            </p:cNvPr>
            <p:cNvSpPr txBox="1"/>
            <p:nvPr/>
          </p:nvSpPr>
          <p:spPr>
            <a:xfrm>
              <a:off x="2371595" y="46274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131629B-229D-4022-852E-34A1ACC816D3}"/>
                </a:ext>
              </a:extLst>
            </p:cNvPr>
            <p:cNvSpPr/>
            <p:nvPr/>
          </p:nvSpPr>
          <p:spPr>
            <a:xfrm>
              <a:off x="1403954" y="4599440"/>
              <a:ext cx="45719" cy="181607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9BEB78-DD45-433D-9B59-1866B304955A}"/>
                </a:ext>
              </a:extLst>
            </p:cNvPr>
            <p:cNvSpPr txBox="1"/>
            <p:nvPr/>
          </p:nvSpPr>
          <p:spPr>
            <a:xfrm>
              <a:off x="1426813" y="46796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5E1B074-CFB8-4857-857D-03A82C8510F6}"/>
                </a:ext>
              </a:extLst>
            </p:cNvPr>
            <p:cNvSpPr/>
            <p:nvPr/>
          </p:nvSpPr>
          <p:spPr>
            <a:xfrm>
              <a:off x="1394428" y="4565787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8910F4-A054-434D-814C-8814E6E944F1}"/>
                </a:ext>
              </a:extLst>
            </p:cNvPr>
            <p:cNvSpPr/>
            <p:nvPr/>
          </p:nvSpPr>
          <p:spPr>
            <a:xfrm>
              <a:off x="1394428" y="5062584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36CC4D-3EF7-43F0-9316-3C189828094B}"/>
                </a:ext>
              </a:extLst>
            </p:cNvPr>
            <p:cNvSpPr/>
            <p:nvPr/>
          </p:nvSpPr>
          <p:spPr>
            <a:xfrm>
              <a:off x="1394428" y="5509646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C4F58D-CDFC-4168-82D9-20CD1044F6B7}"/>
                </a:ext>
              </a:extLst>
            </p:cNvPr>
            <p:cNvSpPr/>
            <p:nvPr/>
          </p:nvSpPr>
          <p:spPr>
            <a:xfrm>
              <a:off x="1394428" y="5981563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614324-8277-4E5B-BBEA-7A146F7BC72F}"/>
                </a:ext>
              </a:extLst>
            </p:cNvPr>
            <p:cNvSpPr txBox="1"/>
            <p:nvPr/>
          </p:nvSpPr>
          <p:spPr>
            <a:xfrm>
              <a:off x="1426813" y="51224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5A4BD1-A17F-4EED-990F-E1095D18FE2E}"/>
                </a:ext>
              </a:extLst>
            </p:cNvPr>
            <p:cNvSpPr txBox="1"/>
            <p:nvPr/>
          </p:nvSpPr>
          <p:spPr>
            <a:xfrm>
              <a:off x="1426813" y="55856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C9AEF8-5288-40E0-A8A6-B775229F5855}"/>
                </a:ext>
              </a:extLst>
            </p:cNvPr>
            <p:cNvSpPr txBox="1"/>
            <p:nvPr/>
          </p:nvSpPr>
          <p:spPr>
            <a:xfrm>
              <a:off x="1426813" y="60385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CCA7AF-9C44-4498-812E-6EBBDBDDD06D}"/>
                </a:ext>
              </a:extLst>
            </p:cNvPr>
            <p:cNvSpPr txBox="1"/>
            <p:nvPr/>
          </p:nvSpPr>
          <p:spPr>
            <a:xfrm>
              <a:off x="2371595" y="50922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1BFDF0-93D6-46C6-BCF2-6C3A674318AA}"/>
                </a:ext>
              </a:extLst>
            </p:cNvPr>
            <p:cNvSpPr txBox="1"/>
            <p:nvPr/>
          </p:nvSpPr>
          <p:spPr>
            <a:xfrm>
              <a:off x="2371595" y="55478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140252-80D3-41B4-922A-D167E4FA1357}"/>
                </a:ext>
              </a:extLst>
            </p:cNvPr>
            <p:cNvSpPr txBox="1"/>
            <p:nvPr/>
          </p:nvSpPr>
          <p:spPr>
            <a:xfrm>
              <a:off x="2371595" y="60277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326A00-8942-4E15-A6FD-22520C0B5781}"/>
                </a:ext>
              </a:extLst>
            </p:cNvPr>
            <p:cNvSpPr txBox="1"/>
            <p:nvPr/>
          </p:nvSpPr>
          <p:spPr>
            <a:xfrm>
              <a:off x="896540" y="53632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9C2428A-02A0-489F-BB79-3CE9A6B751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Replication</a:t>
            </a:r>
            <a:endParaRPr lang="ko-KR" altLang="en-US" sz="3000" b="1" u="sng"/>
          </a:p>
        </p:txBody>
      </p:sp>
    </p:spTree>
    <p:extLst>
      <p:ext uri="{BB962C8B-B14F-4D97-AF65-F5344CB8AC3E}">
        <p14:creationId xmlns:p14="http://schemas.microsoft.com/office/powerpoint/2010/main" val="4065421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7CCE0F4-8347-4D31-82C7-BE58D585C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26471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92FFD30-4934-4A7E-A133-209E7646C139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0BE6F4-62E8-42C6-9C41-BE8E6024CE3A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56B5143-7790-4A6A-BDBF-628D3492A2C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44803-AEBA-4B95-8BE0-7404708E41F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DFC0F1-FBE3-4CCC-9022-7249751710FC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215595-B3DB-4B5A-965E-2F9036AF493D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EA8ABB-C3EF-4A0E-8462-F4E7A688CA36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00B543D-9B0F-46F8-B58D-02A428FEDF5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C15948-5CD9-4067-81DF-5789F73B8F5C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6F0F9-4C88-44BC-8E74-A799DC4D3013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B95F6C-D14B-41FC-9EDF-396391A4FFDD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9B4365-175C-4E53-B395-0AF7D8D13174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F80E01-CFA7-4AA9-822B-30D3361CD03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ABAF8B-F1F5-47D4-A21B-5EEED83912F3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9704C2-C283-4AC8-A496-3089B0CFB4B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0574A0-0567-4F2E-BF0D-18775CA493D8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658906-AA21-4B6F-B656-A98B05255CD4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FFA0A2A-BCB4-4D7D-83DB-658B55D49DAA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C53335-DDD5-4DEC-BC9F-0B902EB8976A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CADABCA-3EF9-4E45-88E5-C91A6A61EAB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2B6E81-10E6-48E0-A767-126FDF51436F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8A6F79C-7BFB-4247-9811-5AB70FFAE25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4D7DE6-CB53-469D-8E9E-C8B321A4F279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EADD9FB-6CEA-4970-981C-C93D2EF2FC4E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0D3046-85AE-4F21-A6E0-2BB9348248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273FDB-2170-404C-9CEF-BE5C54C94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BC81B0E-01E9-42D1-94C2-10EB8DB720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DB89F7-2ECB-4174-A659-209A7C5EC5D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36916-EB97-4349-BD91-27E52D62B3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23B0FB6-8A8B-4852-AA31-0B07B4A72D1C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2737E1-FDBC-483F-9648-135BFF0B1285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57AD6D6-948B-4710-9EB4-8D9CE9675A2E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5DE4C-322B-4214-8254-5B6074FF7F10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1522D3-3F90-491E-B268-818EEE3C1BC8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5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B5904B-6716-47E4-BF50-957014D32D38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27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AF29FF-5C68-4CE8-9187-17CCE2BC2002}"/>
              </a:ext>
            </a:extLst>
          </p:cNvPr>
          <p:cNvSpPr txBox="1"/>
          <p:nvPr/>
        </p:nvSpPr>
        <p:spPr>
          <a:xfrm>
            <a:off x="2371595" y="3921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7B5BD3-2343-403F-92AA-7AA1BECD4311}"/>
              </a:ext>
            </a:extLst>
          </p:cNvPr>
          <p:cNvSpPr/>
          <p:nvPr/>
        </p:nvSpPr>
        <p:spPr>
          <a:xfrm>
            <a:off x="1417740" y="4311798"/>
            <a:ext cx="2508308" cy="1854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CDB687-FA0D-4134-BEB7-9E407D665F17}"/>
              </a:ext>
            </a:extLst>
          </p:cNvPr>
          <p:cNvSpPr/>
          <p:nvPr/>
        </p:nvSpPr>
        <p:spPr>
          <a:xfrm>
            <a:off x="3731457" y="5350112"/>
            <a:ext cx="194591" cy="815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C189D-B268-40DB-8369-3609B1D8EEBD}"/>
              </a:ext>
            </a:extLst>
          </p:cNvPr>
          <p:cNvSpPr txBox="1"/>
          <p:nvPr/>
        </p:nvSpPr>
        <p:spPr>
          <a:xfrm>
            <a:off x="2394142" y="4597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3E4190-604C-42C6-A4DE-A37459EA8DB6}"/>
              </a:ext>
            </a:extLst>
          </p:cNvPr>
          <p:cNvSpPr/>
          <p:nvPr/>
        </p:nvSpPr>
        <p:spPr>
          <a:xfrm>
            <a:off x="1403954" y="4620404"/>
            <a:ext cx="45719" cy="1526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1EC85F-AD64-416F-A0D1-A13FF2362013}"/>
              </a:ext>
            </a:extLst>
          </p:cNvPr>
          <p:cNvSpPr txBox="1"/>
          <p:nvPr/>
        </p:nvSpPr>
        <p:spPr>
          <a:xfrm>
            <a:off x="1426813" y="47383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2D508D-AB7F-4338-8650-21C4F2F42C60}"/>
              </a:ext>
            </a:extLst>
          </p:cNvPr>
          <p:cNvSpPr/>
          <p:nvPr/>
        </p:nvSpPr>
        <p:spPr>
          <a:xfrm>
            <a:off x="1394428" y="4570977"/>
            <a:ext cx="2531620" cy="81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A9AB20-83C0-4D25-BDBE-12A8C3766976}"/>
              </a:ext>
            </a:extLst>
          </p:cNvPr>
          <p:cNvSpPr/>
          <p:nvPr/>
        </p:nvSpPr>
        <p:spPr>
          <a:xfrm>
            <a:off x="1394428" y="5350112"/>
            <a:ext cx="2347062" cy="494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CCFAB9-25A3-457E-8CFA-066E4E831F8A}"/>
              </a:ext>
            </a:extLst>
          </p:cNvPr>
          <p:cNvSpPr txBox="1"/>
          <p:nvPr/>
        </p:nvSpPr>
        <p:spPr>
          <a:xfrm>
            <a:off x="1426813" y="5573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85425B-7E7E-4940-BF22-25F3137AFCAE}"/>
              </a:ext>
            </a:extLst>
          </p:cNvPr>
          <p:cNvSpPr txBox="1"/>
          <p:nvPr/>
        </p:nvSpPr>
        <p:spPr>
          <a:xfrm>
            <a:off x="2371595" y="5413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6C23CA-D348-4E59-BE2A-F9FB5F6D085A}"/>
              </a:ext>
            </a:extLst>
          </p:cNvPr>
          <p:cNvSpPr txBox="1"/>
          <p:nvPr/>
        </p:nvSpPr>
        <p:spPr>
          <a:xfrm>
            <a:off x="896540" y="5094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B72387-8634-4C2B-ADF5-93B822A346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Folding</a:t>
            </a:r>
            <a:endParaRPr lang="ko-KR" altLang="en-US" sz="3000" b="1" u="sng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B3C3ED6-1296-45B2-A4A9-4B19CE15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52" y="3635957"/>
            <a:ext cx="2409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0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D77D9567-BF63-40EC-93D6-C1107CA93A3D}"/>
              </a:ext>
            </a:extLst>
          </p:cNvPr>
          <p:cNvGrpSpPr/>
          <p:nvPr/>
        </p:nvGrpSpPr>
        <p:grpSpPr>
          <a:xfrm>
            <a:off x="488950" y="1298575"/>
            <a:ext cx="1695450" cy="3152775"/>
            <a:chOff x="488950" y="1298575"/>
            <a:chExt cx="1695450" cy="31527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4E57B7F-A2C7-4C31-818B-151D98EE8D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1298575"/>
              <a:ext cx="0" cy="3152775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7F8395-1BCC-4A0A-84CB-9036E8820C4F}"/>
                </a:ext>
              </a:extLst>
            </p:cNvPr>
            <p:cNvGrpSpPr/>
            <p:nvPr/>
          </p:nvGrpSpPr>
          <p:grpSpPr>
            <a:xfrm>
              <a:off x="4889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1A3C02-61EE-4B50-9050-163497E7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6A7F5F0-A5B5-4A97-B493-4150C49AD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A7E32A8-23AD-45F3-95D7-A8113E257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30DDA83-3F7F-4E0E-A963-61346C8F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1E66B7F-BD6F-4253-B0F6-C93C0CCE9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870CFB2-7719-4DFC-9704-1163463C9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894D965-BB7E-48DE-9D8E-4F74D60D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D2ACB92-A958-4EC8-ABD4-792FFF492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D4DD5F9-370F-4CE2-9674-1993FC8CE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3B6C289-C97A-4C7C-8203-33EBE30AC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5D452D6-F01C-4605-AD12-181BD0FB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39E7D1D-5BF7-43C5-B071-DD81FCC0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B68FE0E-F54A-4E06-A12E-18BB1A29C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01895D0-850F-4316-B075-DE9954613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516CB6E-CDE5-4610-88F1-46F72F206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68DD22C-4101-45FB-B2D5-00D5D0DDE9EC}"/>
                </a:ext>
              </a:extLst>
            </p:cNvPr>
            <p:cNvGrpSpPr/>
            <p:nvPr/>
          </p:nvGrpSpPr>
          <p:grpSpPr>
            <a:xfrm>
              <a:off x="4889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C890B26-533C-4AB8-91D6-EAD8B9A5F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0DFB820-3EDE-4C83-9D0C-5F1928679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3F2A322-EF71-4019-8DFD-0E5D1C5BE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62DF059-8713-4365-9E04-6E06F7B36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99EC319-60E0-4381-B826-D208673B9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B46F636-A234-47DD-B993-49DFDD7D0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C91DB04-BBED-4B3D-9E27-B8858D49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61D1563-E711-4243-9FC7-508034750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8370ACF-353F-4583-8EC2-6DE776A8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FB6AC67-F77E-4884-BCE4-86A400B07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5A81CB-DB4D-4963-996C-402541F39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1AEA55A-D045-48CB-9E27-DF098ADC7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6217D1B-2FC2-4581-BADA-F060F4BE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47ED5E0-C6F4-4569-BABB-28C9B402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228AF65-A243-4FDE-B059-C177923F2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133C310-9678-4060-BC92-A65F1D352802}"/>
                </a:ext>
              </a:extLst>
            </p:cNvPr>
            <p:cNvGrpSpPr/>
            <p:nvPr/>
          </p:nvGrpSpPr>
          <p:grpSpPr>
            <a:xfrm>
              <a:off x="4889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92B8D8B-6734-4300-B38A-108206BA3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C1BD8D1-B988-4790-BD56-2D8BDF6D8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B6D5C82-FB8D-4EDB-A44F-70E39ED35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86E15FD-81B1-422C-ACB9-AD358B3A6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21AB007-9A44-4A68-AAA5-9B94DD80A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7A73828-7E99-41A9-90EB-C84406BAF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8B7F9B0-28FA-4189-B45D-F7287E3C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0888CDBD-7D72-40C5-9EC5-CED6F0FD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4832465-876E-49D0-88C7-CA512621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3D9C138-193F-4CB8-979E-CA5EF9631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E03E474-F650-474B-9271-B7BF1DF18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40F0285-B037-4B1B-8DC3-9BEE0338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0E7E9AF-0B78-4C6C-9EAD-633DAB9C3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803019-05D1-4C77-B838-0BFCCA6C2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9DBEFC8-9AC6-417F-951F-E2EB2ED31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B04EADC-E545-4AAB-9DDB-BA2F4B93CA1C}"/>
                </a:ext>
              </a:extLst>
            </p:cNvPr>
            <p:cNvGrpSpPr/>
            <p:nvPr/>
          </p:nvGrpSpPr>
          <p:grpSpPr>
            <a:xfrm>
              <a:off x="4889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3485844-8739-4A4A-ADCE-25C063C3A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CEC18A9-4D0D-40FA-8442-CB46AB2C8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417754B-93D3-4705-BB63-F12DF952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0009269-9E06-4F0D-B0E4-F76FF0429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217D6EB-CE32-4741-8001-9BA29723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DA28191-23F2-4E52-97B0-56D75E0E3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47813E2-3F07-4A14-9119-8A8C2963F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A1E5DDC-34DB-487A-BD12-01DB14E96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3848C76-4468-4353-8039-32B8F330A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9F46D81-F7E8-4406-8D05-D1C913604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580F143-A8B6-4F54-B463-BA0CC114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A62AE2C3-920D-4DDF-952C-354E44F1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AD70BB3-5989-420A-8E89-0E7AEBA25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46FC2A63-F872-4475-B761-66BE92B5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00434AE-FCF7-4ED1-8B15-5CCA1399F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9EFA3D2-A909-4463-9307-7B86473D956B}"/>
                </a:ext>
              </a:extLst>
            </p:cNvPr>
            <p:cNvGrpSpPr/>
            <p:nvPr/>
          </p:nvGrpSpPr>
          <p:grpSpPr>
            <a:xfrm>
              <a:off x="4889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F2EAD65-25B7-4372-9F12-A43B261A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9B275AC-7708-4325-A3F0-A20D14D4B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73DBA16-C455-44CD-8C9F-C9AB6B57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5F953F1-766F-4D1E-BFD1-5BD4EC36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65EDE7CB-C6CB-4345-80D7-94932EF19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EE2B5BD-7CC5-4F16-9783-E14AB0450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E618007-7A9C-4782-94FB-891899C11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9625524-3EB2-4021-B9FC-DEF167642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7B593FE-FFC2-4F37-AE8F-2270E7BE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7A31030-A535-454D-9068-FF8461DE2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1B97599B-FD26-4698-B576-20DB46298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683EA4E-371B-4162-9E76-CC35CD68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FDA0AEB-E780-4AE9-9081-ED7A9590D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27F88F8-C874-4DD8-8416-A01716C0C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22AD104-F082-4F28-AA5B-DBA22AC17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FA5B425-12B4-4337-98E2-C993DD7F163C}"/>
                </a:ext>
              </a:extLst>
            </p:cNvPr>
            <p:cNvGrpSpPr/>
            <p:nvPr/>
          </p:nvGrpSpPr>
          <p:grpSpPr>
            <a:xfrm>
              <a:off x="4889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FCB9016-9751-4015-95F8-C820A0B1D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5ED6CE5-7EF3-4A32-84D4-1B785B0F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B146C3A-6EEC-485F-A3B7-78BC96C00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6B06945-6F47-4F8E-AABA-28BDF8791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94BCBFF-F7E4-464A-9504-A903A4AE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C29F483-9A49-4587-8188-3FB87EE7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101BFC5-B426-49DE-A189-74C6304E2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6AE039C3-C5A2-4E70-A94B-F23A854D2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FBD5756-F9D1-4ECF-B9C9-91A508C4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2A17E51-4606-4329-B719-8925B554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396628E8-05DD-467F-B95D-CBA429B5D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10A11AB-8BFE-43BB-B79D-AF5FF9BB5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30C1ED8-3E72-4FE4-8F39-90B9A046B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A8C00E2-2998-4CAA-A52C-34304D658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6E77331-BB1D-42CD-9D03-208B3B73A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21A7B1D-CFAC-404B-A3E8-AA8BE21810B8}"/>
                </a:ext>
              </a:extLst>
            </p:cNvPr>
            <p:cNvGrpSpPr/>
            <p:nvPr/>
          </p:nvGrpSpPr>
          <p:grpSpPr>
            <a:xfrm>
              <a:off x="4889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07D5AAF4-4D14-4CCA-B178-5F45455A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A3D3AAE-E1E3-4876-8D60-1D962CC81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4DFA3FF-8593-49D1-B21D-C749DE03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4822D0C3-6387-4119-8EEC-2572BE43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ADFD239-497B-43C7-9EB8-4323B1A2B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AAEA023-33E1-475E-8FDF-C951F1F64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5962906-38F6-424F-A57B-496C73C1F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3621015-70CA-4390-BEBA-3D3E8543E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0748A98-72BA-466F-A9F7-C3722AC29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C8071BA-B949-49EE-A950-A0DC83585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89D373-423B-4C26-91C7-3AFD7198F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0C2F43F-E1F2-4CEE-8D5C-51AB6518A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BD30818-A613-48AA-B8F3-152FE35E3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6DB2A76-BF1B-48A7-A013-66CB951E1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CF5EE1FA-6A1B-4D1A-AD1E-C09DD9CC3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4624B39-D80B-49BB-840E-34580C2DA128}"/>
                </a:ext>
              </a:extLst>
            </p:cNvPr>
            <p:cNvGrpSpPr/>
            <p:nvPr/>
          </p:nvGrpSpPr>
          <p:grpSpPr>
            <a:xfrm>
              <a:off x="4889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441A55D-C0C2-43E4-ACE5-78FDA225E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BEA053D-EF6F-4F2B-BEA6-1774828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50600B1-C572-403B-BC56-8F10524E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074FCE0-FDC2-4D3C-B0ED-29E45249A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1FB1A4E-08C8-43D6-AE41-EB576422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5CA42FBE-9103-425B-BBBA-42AF4D77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2DF31FD-A0FE-4681-917E-8F931D195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774CE76-788D-4BB6-B03D-CE0B6A7B0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0FC70A5-7B79-4E25-87C7-7461D147B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926EEA0-45D1-4CDE-AB2D-DB1D77EE8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9F24858-0E5D-4DA5-96A2-C637F8EDC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77548E54-6E20-4F92-98EA-496CC3349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66307CA2-02D0-4E10-9D6E-AD8356FF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E13214F5-C68A-48B0-A984-D4515FF7D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9EE5224D-0A6E-49A9-AC0A-F1CEE8D8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CDAFEBB-6198-4258-B038-7C1708E6B1E9}"/>
                </a:ext>
              </a:extLst>
            </p:cNvPr>
            <p:cNvGrpSpPr/>
            <p:nvPr/>
          </p:nvGrpSpPr>
          <p:grpSpPr>
            <a:xfrm>
              <a:off x="488950" y="3479800"/>
              <a:ext cx="1695450" cy="190500"/>
              <a:chOff x="793750" y="2692400"/>
              <a:chExt cx="1695450" cy="190500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C73AC832-A773-4E40-A370-CCB7DB1BE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506C14B-10E6-4879-9526-58F2190A5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AFA5CB43-169D-446D-A01B-CB266F93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7831C4BB-8BE6-47C7-8110-D770C3D7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DD6DE35-A649-4A83-AACD-BFA01D851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E33A7FEC-6DE0-470D-865B-1786D1ED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43EB8874-77E7-46D2-837D-3CEE2E485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2907B7D-B75B-4838-ABC8-BB47DCB3F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0156A63A-6167-485D-BE7B-D881902BE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A3C3AB4-CF43-407F-B524-C30723F2D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FA4E94D2-DB11-4C4E-9E11-3140E506F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25613B2-2A5A-4414-974A-DF2352166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F81BF73-495B-4085-B718-D61C9C54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45F712F6-F16A-4318-9314-14D25EE2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AB6A7194-A7CC-4513-ACF5-856D64F5F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F70A0AC-E05E-44D4-AFD6-C0AB20A44C3E}"/>
                </a:ext>
              </a:extLst>
            </p:cNvPr>
            <p:cNvGrpSpPr/>
            <p:nvPr/>
          </p:nvGrpSpPr>
          <p:grpSpPr>
            <a:xfrm>
              <a:off x="488950" y="3762375"/>
              <a:ext cx="1695450" cy="190500"/>
              <a:chOff x="793750" y="2692400"/>
              <a:chExt cx="1695450" cy="190500"/>
            </a:xfrm>
          </p:grpSpPr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15CE9A3-1E26-4D56-B20E-8A5B95E20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482ADE29-D026-4789-A8A4-B68EF5DBF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821663EC-1BBF-49E3-9567-3EEC0E46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E5400AE-F00B-4D46-8273-79C53EC7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48570240-9829-4F68-9ADC-FA7158BE1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C60D0A5E-A910-47A6-9E8B-C9AAA0A80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46B6A49-BECC-488A-BD8E-1948BAF7B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66E3356B-5ED5-4625-9527-9585780E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CB1B36E8-C207-4AC6-8665-F2FC49264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C72F079-A011-4229-8AB7-06D474AC1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6FF7C71A-1FE8-4364-86A6-7E6D55B3C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62A515D9-A4E1-45A3-9136-5965D13E9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1703373-8D37-4C66-B9D5-3ADF5AD9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38B32AC-90C6-42FB-BC05-D3CEF0AB7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16DAB50-EA16-4693-98C2-F7A5A4746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EF67729-0A25-450C-8132-C5A3C2897B31}"/>
                </a:ext>
              </a:extLst>
            </p:cNvPr>
            <p:cNvGrpSpPr/>
            <p:nvPr/>
          </p:nvGrpSpPr>
          <p:grpSpPr>
            <a:xfrm>
              <a:off x="488950" y="4054474"/>
              <a:ext cx="1695450" cy="190500"/>
              <a:chOff x="793750" y="2692400"/>
              <a:chExt cx="1695450" cy="190500"/>
            </a:xfrm>
          </p:grpSpPr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7AC24158-8536-4ED3-9337-1A6DEE5A5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B5E1046-9DFC-469F-A5DE-FF2FB5177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CDAE001-56F4-45EF-9856-485B88C5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C6394D3-6B3E-4570-8BE3-51654EE35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CE7ED304-4084-40E2-A5C0-C5CADE322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4D5DF900-2900-4C62-A131-6994941D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A06FB8C3-9231-4697-857A-C417281E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F85B4814-12E7-44F5-A5D8-DF6344F1F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A575AE6-9747-465F-B869-62F54E518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70296174-D36A-47DF-A604-8089C761D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5F43C1D0-29C0-4F98-B321-1DBD8AC56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1A40A-6026-49E1-A5CF-C80A5F13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F88EACC-CBCD-4433-A99E-F90CACE51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2E9A237C-C9EB-46A9-B3EB-6F8B1F830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EC8B7AD6-E74C-4543-8154-FE248CFBC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1EAD0A4C-2A99-4F6C-8D9A-89F694EDFE6C}"/>
              </a:ext>
            </a:extLst>
          </p:cNvPr>
          <p:cNvGrpSpPr/>
          <p:nvPr/>
        </p:nvGrpSpPr>
        <p:grpSpPr>
          <a:xfrm>
            <a:off x="2965450" y="1298575"/>
            <a:ext cx="1695450" cy="3152775"/>
            <a:chOff x="2965450" y="1298575"/>
            <a:chExt cx="1695450" cy="3152775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25417F0-DDDB-4AB8-8971-B80EBEBF38A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298575"/>
              <a:ext cx="0" cy="315277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FDC8CA3-605C-49CC-AA15-B4D3F7039091}"/>
                </a:ext>
              </a:extLst>
            </p:cNvPr>
            <p:cNvGrpSpPr/>
            <p:nvPr/>
          </p:nvGrpSpPr>
          <p:grpSpPr>
            <a:xfrm>
              <a:off x="29654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BA87A43-9E0F-42B3-A92D-768992CDE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8936357B-C003-4B8F-B12E-B540BA9CE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1C612B61-A9F3-444B-AC85-8AAD258B6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58A1C085-B5B9-4C18-AE57-90579C330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9995AAA0-B36F-4AB6-995D-307C1E9B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A898C4B2-750C-4081-9401-8F4C403CF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EB0AE2F-215C-4BF4-82FF-85FC3D2C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EF4D639-2B42-49B5-A8E2-C76C71B56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BA8C3F1A-7A5D-4A60-9E88-2D850B9B2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3BBA2F91-1E4D-474B-B34C-415D866D5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E031A209-F7F2-45C7-B418-2871C7ED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D97319AF-71F1-4283-A7A1-0AB62291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22FBF76-3AEA-47E7-B369-9D1BB3116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77A4B02D-2BC3-4DF3-8DB8-E5D5C955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1E72946-3FF0-4536-BD2B-2D94D93E5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9CE26B6-9336-42A0-93A4-8E3CB5963B7A}"/>
                </a:ext>
              </a:extLst>
            </p:cNvPr>
            <p:cNvGrpSpPr/>
            <p:nvPr/>
          </p:nvGrpSpPr>
          <p:grpSpPr>
            <a:xfrm>
              <a:off x="29654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1D9F9DD9-AA9E-4E2E-882E-74EA4FE58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C9927702-FE1A-4A66-8522-0D333DE01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9CE6C7E-19C7-4259-9978-FACBA996F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A753B12-5177-4786-B20D-A2899B233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ADC27427-E66B-4AF6-A1BA-4F64C52EB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DD85BC68-B63E-4F6B-B7DA-3730991CE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ACF2D3F-4306-4BAD-AA8D-FA1C3CEF8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1516D3C7-74EF-455A-9243-D9B823222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90465ED9-2FBE-4B22-B39E-C17EFA2BD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8C820F8A-65E5-4452-A53C-5D8C879F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43ED541-AAEC-4C8D-8E7E-F1F52EA25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D4D89020-F122-4A00-98C5-A0DD513C6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9AEE463E-09C6-4C0E-8CB0-D454C0F6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B0B0630B-BF74-46FD-8826-7991A6C73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630A7D6-91BA-43DD-9289-0A99F36DE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828416AF-AEBC-4DA2-BB05-AAD74140D46B}"/>
                </a:ext>
              </a:extLst>
            </p:cNvPr>
            <p:cNvGrpSpPr/>
            <p:nvPr/>
          </p:nvGrpSpPr>
          <p:grpSpPr>
            <a:xfrm>
              <a:off x="29654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4C2E1284-68E1-4D40-AC16-14C9BDD81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4DB2178E-1CAA-4419-800E-C92F6A99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B82E1F8-EE91-4607-8C32-E79600035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C11EC74-C215-4F22-BFD6-2E58C69F6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21BC15-FF33-4D52-BC62-73F797DA6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F959DEE4-155E-49C3-89DA-9A5EF82E4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9CC71F8C-E478-4C50-8958-F1C5B7708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27ACDFF-2678-4B98-8108-8A5158133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EF378A77-D6E0-4FD3-91B5-4DF6F7E1B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2E075F1-B7D9-4F9C-8D8C-F6378574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156EA1-0467-4C1F-AB5A-3B1F887C3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79FFF89-CCE1-4DF6-AFBE-6226502FE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DBC73FB6-EE95-4EB7-B835-80709CDD6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AD098F7-2E0C-4366-9C28-6EC280184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51D7F995-B149-4A08-A83C-3B6D06BB6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835ED328-764C-452B-A78D-2F50687B79D2}"/>
                </a:ext>
              </a:extLst>
            </p:cNvPr>
            <p:cNvGrpSpPr/>
            <p:nvPr/>
          </p:nvGrpSpPr>
          <p:grpSpPr>
            <a:xfrm>
              <a:off x="29654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2C0ADCE6-C5E0-4CBA-80C7-17C6A6B0A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93C72830-59F8-44DF-A95F-59D93D58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835B929-CC1A-41C4-85A8-414DA7CED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BD659443-B47E-4AA0-96B5-4B456A43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207645D5-6B07-4AA3-A7C3-9713CB282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26CB9B35-2AB4-4E65-BE53-E6EB33E1D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B3586-62B3-4951-8AFE-9775C46C6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D901A31-DE14-4068-8705-1BE069531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EB0AC55D-B83B-4924-B841-FC44A5407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89908DC-EC9B-416E-84C7-7240271D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39EA838E-EBB1-4D42-B738-7DD33CA9A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350E233-F875-4CA5-8DCD-342F24939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F38D38C3-CCC8-4078-A477-D838BBAE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07F0EEC7-8D4C-4BB7-B833-D85DF9DBD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E76FBB12-7FAF-4B4F-BDB1-0A890D4EF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D6DED2DD-A78C-46C0-826E-7D2538BC1D4A}"/>
                </a:ext>
              </a:extLst>
            </p:cNvPr>
            <p:cNvGrpSpPr/>
            <p:nvPr/>
          </p:nvGrpSpPr>
          <p:grpSpPr>
            <a:xfrm>
              <a:off x="29654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FB876084-46EF-40EA-9563-51BFED378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1F7BE888-B641-4159-A3C2-1AB4490AE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6F2E61D9-7868-45BC-BAAD-76B3DF02D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F78AC237-0765-4936-9AC6-B15953783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D6CA062C-8CBD-44A7-980B-45096E236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262A6334-9A7B-4B04-93F0-59B0ACF9B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2A3AA5CF-F92D-48E0-9BE7-E4565E122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2BCD8803-F12A-47DE-A6A7-4C8C56F8A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0828691-C71D-4EFD-B097-DF68B7133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88A1D758-C720-450E-A2C1-F30014651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84BC0909-449D-4BAA-826A-8B9A12896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7F9156CF-C560-408F-8E1E-B02D4016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CCF17E6-F16A-48E3-8F5D-269BBD654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83B2FD8A-1B8B-4BD4-8B30-131830CF8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F46D6753-8A1B-4B30-B625-DBDCB360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1A3254B9-CEBD-420F-82F1-2027094DD4C1}"/>
                </a:ext>
              </a:extLst>
            </p:cNvPr>
            <p:cNvGrpSpPr/>
            <p:nvPr/>
          </p:nvGrpSpPr>
          <p:grpSpPr>
            <a:xfrm>
              <a:off x="29654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FC24564A-9FDF-4FAE-A68C-C6FDA51DD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52214D02-CA0B-49AD-844C-DB00904EC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7DEF5C01-9E35-47D4-A5C4-1BDEC5F9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9BAE9211-EA28-475E-BFF2-C78EBE5D5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7A9FA261-E4AB-4668-AFEE-C165CDC1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28E8B642-8020-4253-8721-EA0539A3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1A178F4F-A196-4EC6-8936-DBA99D24A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F5C45EB-8496-41FB-8A8E-F6618CE37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3E93D1C2-8071-48C9-B9C4-95EED2DA6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0757E093-2186-4401-B756-6F49B7973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FA97FEDE-5578-43F5-B6C2-3D65924C4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A1EC7B2D-D542-407E-AE24-0C6F9FEA4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9730D021-AFDB-47C9-974A-37BB7FC9B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97E3ACA9-FE3F-45E2-9940-7CBDBC1A7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7B119BAF-1B91-4AEE-9A53-9B3E1C32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01560EC5-1EDA-4762-9E04-498CF143EE84}"/>
                </a:ext>
              </a:extLst>
            </p:cNvPr>
            <p:cNvGrpSpPr/>
            <p:nvPr/>
          </p:nvGrpSpPr>
          <p:grpSpPr>
            <a:xfrm>
              <a:off x="29654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BACB5BA2-24F9-44C2-B2B4-C2087B5D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E0A0B21A-4950-4D41-8618-D1C7F73C9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65FB90CF-70C9-4B68-99D5-ECEF9A0CF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B6AD03AB-950E-46A6-A778-6F7E92FE6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966AFCD9-8C13-4383-B4E0-8E9DEE41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818508DD-F1A9-4F39-B53B-DE843F66C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9F3C9785-062F-460F-9E91-DCFB95464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E9E55963-1EFE-4718-B95F-F700D5A4A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E2F091FE-0E9C-425C-BF43-615CB5BEF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248B2766-782F-4C31-8078-CFB20931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B9DECB49-46DF-4B1A-BFD8-93141ED44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329ABD26-3349-4F13-9459-5190D2804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38698B4D-FA8E-4E81-8433-623A32DC1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1EBC042E-674E-487E-AF9B-D667948A8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A1C12AE7-675E-43E6-AED7-78620DCEB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9B7D8F5-CD76-4814-BC73-967A94CA799F}"/>
                </a:ext>
              </a:extLst>
            </p:cNvPr>
            <p:cNvGrpSpPr/>
            <p:nvPr/>
          </p:nvGrpSpPr>
          <p:grpSpPr>
            <a:xfrm>
              <a:off x="29654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B1B53BDA-ECBE-446D-AA21-2CFF63F91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8A187062-BB40-4EDD-AD17-960CB692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931DC572-064E-4492-AE36-55A5D16A1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C5D4E1B1-AA4A-4879-946D-6DB1A98B6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47EB1CDD-FA3A-4791-AF22-F849AD4CD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9EA2CE44-71B3-444B-B2F3-B1091A523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0E746DC3-8206-451D-AB53-1D3C8D0D6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1F77B6DC-142E-4293-86B8-25E70933A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3EA5BC1E-C286-405D-AE47-3325A9BCE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1F7D588F-14CA-4C99-8BDC-6F66B385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FE9E16C8-F174-4046-9364-45B0052B5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81E48A10-A151-46D2-80AE-9851030C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AC71B8C3-38C2-4077-B056-4C864A912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949E81E1-95D6-4595-BE0C-33E243B8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2A5514DC-BF28-4347-A42A-155FDFEF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0FF1AA0-5CFB-43AF-AD5F-B7C9A3F7D851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492500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B0F1263-DBC5-429C-9863-08E9C3164E69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1ACE2940-1CF9-4959-BCFA-CFABC5324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4938552A-455A-4722-B940-6F610495F62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479800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CF7FD674-ADDE-4F68-9360-062D2A5B6963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87BD26EA-393F-44F2-834C-B8A1D5C079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E5429C0-0CCE-4FD4-831B-B81C368F2239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79251F1A-A2A2-4F65-9BEC-998E1E6D8DB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0780BAF-C3B9-4691-B526-F032B2AC64C7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347C268F-C0D0-409A-882F-91421E0321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D6CE212-FE7D-4E74-A802-ABE79FDC17FE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7C769486-0AC3-48D8-8366-D0610B0EDC5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2CA2AF29-5A3E-44E9-9204-A145A59B5373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AB10C2B-D020-4505-9B93-CB38D9FE822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1D61235-DA23-4673-9670-3835BD34A1F0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AC7CBD00-EEDA-4FD8-8FF8-7D1473BCE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775075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DA200C9B-4CA6-490F-920E-DF3CE0037F71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735A182D-B136-4702-923E-8A4BAF643A8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762375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0A6CC329-5B59-4B3C-868F-086D7B171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B608DE2C-830F-4AD0-8DF9-650A1ED65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C2B5A9CD-87A9-43A7-BF71-960F501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AC19F674-6FF7-41D1-BFA0-3E42EB1636F5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F8B3DAA5-2DAC-4516-8454-FD7A984C32A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3C34CFE6-15F3-4A9A-BCD9-13993BB81DA5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67A009E-DC6F-42E6-B629-CD830B7771E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2ADA7FC-826F-4E5C-B645-6A8CE890868D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FD77BB7D-C6BD-4422-AD7A-43DFE0B21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CD519741-7ECB-4A18-A907-BFED6AA0A23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613900EC-9B2B-43DC-85AE-6460E3CE85B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B957CBD8-473D-4FA4-8E1E-90F1A7D7A9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9CDC5241-2B6C-4594-A6F8-B8A4E45802F4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4067174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56324F54-EF43-4C3D-9CB5-55F0B24BB324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4054474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B2AC459E-6F32-4385-A964-022F39DFE9A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357744C1-4DBF-4730-84FB-1FD00DF41A5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5836D2F6-BDF2-4225-B7A6-2ADFF6F008C1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ED1F5EA5-31F5-4BB8-8420-1509130BA295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19ECB76A-BA55-48AC-8661-67640873C5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F72A127B-4606-42CB-B0A6-AEA0C12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F3CAAE80-7D58-4AB2-A046-3C8C826100A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D5844EDB-B0B8-4071-809E-8C9944EC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C3C83383-4E99-4097-A6AE-93E3AFA113A3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33E616C8-9191-49DF-9580-0F0D3DBFA8DF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7A35C51-A6D9-4D06-AFC0-96D19E892CFC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5BF3754E-4748-4A25-A92E-3F6F2FB81F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830C4F1-1770-4874-BFFB-565A8C37DE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DEFCF632-6521-4E3A-90B7-20AC78B1DC24}"/>
              </a:ext>
            </a:extLst>
          </p:cNvPr>
          <p:cNvSpPr txBox="1"/>
          <p:nvPr/>
        </p:nvSpPr>
        <p:spPr>
          <a:xfrm>
            <a:off x="635000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Filter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F2EF4D4-BA45-4CBE-9E25-65A0A730EA70}"/>
              </a:ext>
            </a:extLst>
          </p:cNvPr>
          <p:cNvSpPr txBox="1"/>
          <p:nvPr/>
        </p:nvSpPr>
        <p:spPr>
          <a:xfrm>
            <a:off x="3206751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Fmap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pic>
        <p:nvPicPr>
          <p:cNvPr id="369" name="그림 368">
            <a:extLst>
              <a:ext uri="{FF2B5EF4-FFF2-40B4-BE49-F238E27FC236}">
                <a16:creationId xmlns:a16="http://schemas.microsoft.com/office/drawing/2014/main" id="{B055DE3B-9ED1-42D9-BF61-5C5D27C6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2" y="1203559"/>
            <a:ext cx="4577029" cy="3792251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BE5E02AB-0FFA-4AC3-A3E6-AAA0422005B8}"/>
              </a:ext>
            </a:extLst>
          </p:cNvPr>
          <p:cNvSpPr txBox="1"/>
          <p:nvPr/>
        </p:nvSpPr>
        <p:spPr>
          <a:xfrm>
            <a:off x="7382312" y="83422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 x 14 PE Array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656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285E-FF97-4D75-9103-87602A8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언어로 </a:t>
            </a:r>
            <a:r>
              <a:rPr lang="en-US" altLang="ko-KR"/>
              <a:t>reference code</a:t>
            </a:r>
            <a:r>
              <a:rPr lang="ko-KR" altLang="en-US"/>
              <a:t>를 작성하고 시작하자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4149-CE86-4477-9737-BAD5AA79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Verilog </a:t>
            </a:r>
            <a:r>
              <a:rPr lang="ko-KR" altLang="en-US"/>
              <a:t>언어로 작성하기 위해선 </a:t>
            </a:r>
            <a:r>
              <a:rPr lang="en-US" altLang="ko-KR"/>
              <a:t>Verilog </a:t>
            </a:r>
            <a:r>
              <a:rPr lang="ko-KR" altLang="en-US"/>
              <a:t>동작 순서대로 동작하는 </a:t>
            </a:r>
            <a:r>
              <a:rPr lang="en-US" altLang="ko-KR"/>
              <a:t>C</a:t>
            </a:r>
            <a:r>
              <a:rPr lang="ko-KR" altLang="en-US"/>
              <a:t>코드가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동시 동작을 구현할 수는 없지만 동시 동작에 가깝게 구현되도록 </a:t>
            </a:r>
            <a:r>
              <a:rPr lang="en-US" altLang="ko-KR"/>
              <a:t>C</a:t>
            </a:r>
            <a:r>
              <a:rPr lang="ko-KR" altLang="en-US"/>
              <a:t>코드를 작성할 예정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48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D7A0-4E43-4EA4-8ADC-2AB7C59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 code </a:t>
            </a:r>
            <a:r>
              <a:rPr lang="ko-KR" altLang="en-US"/>
              <a:t>완성 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20A8-05D0-4725-8D1E-2DAF841EB0EA}"/>
              </a:ext>
            </a:extLst>
          </p:cNvPr>
          <p:cNvSpPr/>
          <p:nvPr/>
        </p:nvSpPr>
        <p:spPr>
          <a:xfrm>
            <a:off x="2322941" y="1617319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3F36-E4B0-4E36-9C65-41C6E64F2B0E}"/>
              </a:ext>
            </a:extLst>
          </p:cNvPr>
          <p:cNvSpPr txBox="1"/>
          <p:nvPr/>
        </p:nvSpPr>
        <p:spPr>
          <a:xfrm>
            <a:off x="8978625" y="16960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8F1F2-B7D5-4917-BD8F-91F922F16015}"/>
              </a:ext>
            </a:extLst>
          </p:cNvPr>
          <p:cNvSpPr/>
          <p:nvPr/>
        </p:nvSpPr>
        <p:spPr>
          <a:xfrm>
            <a:off x="2515887" y="1880764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D9AB-1455-4D04-B94F-B213DB0DAD83}"/>
              </a:ext>
            </a:extLst>
          </p:cNvPr>
          <p:cNvGrpSpPr/>
          <p:nvPr/>
        </p:nvGrpSpPr>
        <p:grpSpPr>
          <a:xfrm>
            <a:off x="2041909" y="2311508"/>
            <a:ext cx="599814" cy="497048"/>
            <a:chOff x="1648437" y="3429000"/>
            <a:chExt cx="599814" cy="4970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822553-EDEE-442F-9C22-556FAE226118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5C435-09EF-46F1-BC68-B1DA31DEBA76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E547DC-15CE-4077-BA2A-C067ADD516F5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7A564-2F3C-4727-8C94-9DB00D80DF07}"/>
              </a:ext>
            </a:extLst>
          </p:cNvPr>
          <p:cNvGrpSpPr/>
          <p:nvPr/>
        </p:nvGrpSpPr>
        <p:grpSpPr>
          <a:xfrm>
            <a:off x="2041909" y="3234297"/>
            <a:ext cx="599814" cy="497048"/>
            <a:chOff x="1648437" y="3429000"/>
            <a:chExt cx="599814" cy="497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FF9ECD-E9FF-471A-8CB4-C1FC9E67A085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F84B6C-4BE9-484E-865B-D5C9725BC787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5B5C7-7729-4AD2-A2CA-AB3302A523B7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F56D8E-E4AF-46AE-9682-F95766BB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3459"/>
              </p:ext>
            </p:extLst>
          </p:nvPr>
        </p:nvGraphicFramePr>
        <p:xfrm>
          <a:off x="2997166" y="2390365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0A7088-7577-40E8-A57C-A85CCB8C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701"/>
              </p:ext>
            </p:extLst>
          </p:nvPr>
        </p:nvGraphicFramePr>
        <p:xfrm>
          <a:off x="2997166" y="3239254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7ED965-C382-4824-B973-29DABB37AACE}"/>
              </a:ext>
            </a:extLst>
          </p:cNvPr>
          <p:cNvGrpSpPr/>
          <p:nvPr/>
        </p:nvGrpSpPr>
        <p:grpSpPr>
          <a:xfrm>
            <a:off x="6185223" y="2746599"/>
            <a:ext cx="536895" cy="508807"/>
            <a:chOff x="6837028" y="4016230"/>
            <a:chExt cx="536895" cy="5088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D5548A-B379-4E44-8ABA-6CDDF6B601CB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CD2B48-0536-4836-9F50-64EA9F661A1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031524-7D9C-4025-BFC2-F498D861ADB6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653B9F-9FF4-4903-B020-7CB8839B61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1421" y="2573245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DA7312-106E-4A2D-A3BA-1FBD078BAA3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1421" y="3173492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21AAF1-EAC2-450E-ACEF-1D5B8D8EBA1F}"/>
              </a:ext>
            </a:extLst>
          </p:cNvPr>
          <p:cNvSpPr/>
          <p:nvPr/>
        </p:nvSpPr>
        <p:spPr>
          <a:xfrm>
            <a:off x="7230415" y="3422134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7FCB1-FEED-484B-8A97-686C14876A1F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7498863" y="3422134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E69D9D-29FD-4DE0-9A32-DAAEF6DB7619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7230415" y="3676538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387CF3-55F2-433C-AE11-13FF12FAA0FB}"/>
              </a:ext>
            </a:extLst>
          </p:cNvPr>
          <p:cNvCxnSpPr>
            <a:cxnSpLocks/>
            <a:stCxn id="18" idx="6"/>
            <a:endCxn id="23" idx="0"/>
          </p:cNvCxnSpPr>
          <p:nvPr/>
        </p:nvCxnSpPr>
        <p:spPr>
          <a:xfrm>
            <a:off x="6722118" y="3001003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A644AAD-D38A-4458-A8A3-BC06164B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59729"/>
              </p:ext>
            </p:extLst>
          </p:nvPr>
        </p:nvGraphicFramePr>
        <p:xfrm>
          <a:off x="2997166" y="3961122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EEA261-C451-4E05-A80A-74D92FB33D2B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4071421" y="3676538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447DC3-29B2-4AD4-A3B5-BB158A9B8798}"/>
              </a:ext>
            </a:extLst>
          </p:cNvPr>
          <p:cNvCxnSpPr>
            <a:cxnSpLocks/>
            <a:stCxn id="35" idx="4"/>
            <a:endCxn id="27" idx="1"/>
          </p:cNvCxnSpPr>
          <p:nvPr/>
        </p:nvCxnSpPr>
        <p:spPr>
          <a:xfrm rot="5400000">
            <a:off x="5426851" y="1314916"/>
            <a:ext cx="399402" cy="5258771"/>
          </a:xfrm>
          <a:prstGeom prst="bentConnector4">
            <a:avLst>
              <a:gd name="adj1" fmla="val 214040"/>
              <a:gd name="adj2" fmla="val 1043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73633-5474-4E78-A861-4B4F47004D42}"/>
              </a:ext>
            </a:extLst>
          </p:cNvPr>
          <p:cNvGrpSpPr/>
          <p:nvPr/>
        </p:nvGrpSpPr>
        <p:grpSpPr>
          <a:xfrm>
            <a:off x="9221587" y="3433893"/>
            <a:ext cx="599814" cy="497048"/>
            <a:chOff x="1648437" y="3429000"/>
            <a:chExt cx="599814" cy="497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2C04A0-9B53-40A0-A71F-383B88BFB76A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BDEE59-834A-450D-89C1-B32AD073FF42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FE045-C17F-45E0-B1F3-751F2BD49E80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EEC83D-16D5-48E4-A060-DF6234031A2A}"/>
              </a:ext>
            </a:extLst>
          </p:cNvPr>
          <p:cNvCxnSpPr>
            <a:stCxn id="23" idx="6"/>
            <a:endCxn id="31" idx="1"/>
          </p:cNvCxnSpPr>
          <p:nvPr/>
        </p:nvCxnSpPr>
        <p:spPr>
          <a:xfrm>
            <a:off x="7767310" y="3676538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44F98D-1DC6-4A59-80D7-5780BDF63FB1}"/>
              </a:ext>
            </a:extLst>
          </p:cNvPr>
          <p:cNvSpPr/>
          <p:nvPr/>
        </p:nvSpPr>
        <p:spPr>
          <a:xfrm>
            <a:off x="8199105" y="3630692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2396-9B6A-4AA8-A6E8-5167C4D2F45E}"/>
              </a:ext>
            </a:extLst>
          </p:cNvPr>
          <p:cNvSpPr txBox="1"/>
          <p:nvPr/>
        </p:nvSpPr>
        <p:spPr>
          <a:xfrm>
            <a:off x="3338818" y="5629013"/>
            <a:ext cx="43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https://github.com/dldldlfma/eyeriss_v1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F7D6B-B61D-4A8D-9587-BF34EAD80479}"/>
              </a:ext>
            </a:extLst>
          </p:cNvPr>
          <p:cNvSpPr txBox="1"/>
          <p:nvPr/>
        </p:nvSpPr>
        <p:spPr>
          <a:xfrm>
            <a:off x="9821401" y="687897"/>
            <a:ext cx="1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PE_array </a:t>
            </a:r>
            <a:r>
              <a:rPr lang="en-US" altLang="ko-KR" b="1"/>
              <a:t>10x10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112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8079654" y="1130851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공간 배열로 되어 있는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총</a:t>
            </a:r>
            <a:r>
              <a:rPr lang="en-US" altLang="ko-KR" b="1"/>
              <a:t> 168</a:t>
            </a:r>
            <a:r>
              <a:rPr lang="ko-KR" altLang="en-US" b="1"/>
              <a:t>개 </a:t>
            </a:r>
            <a:endParaRPr lang="en-US" altLang="ko-KR" b="1"/>
          </a:p>
          <a:p>
            <a:endParaRPr lang="ko-KR" altLang="en-US" b="1"/>
          </a:p>
          <a:p>
            <a:r>
              <a:rPr lang="en-US" altLang="ko-KR" b="1"/>
              <a:t>12x14</a:t>
            </a:r>
            <a:r>
              <a:rPr lang="ko-KR" altLang="en-US" b="1"/>
              <a:t>의 직사각형 형태의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PE </a:t>
            </a:r>
            <a:r>
              <a:rPr lang="ko-KR" altLang="en-US" b="1"/>
              <a:t>묶음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4737262" y="319178"/>
            <a:ext cx="2966128" cy="419995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1620131" y="4528392"/>
            <a:ext cx="525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GLB</a:t>
            </a:r>
            <a:r>
              <a:rPr lang="ko-KR" altLang="en-US" b="1"/>
              <a:t>와  </a:t>
            </a:r>
            <a:r>
              <a:rPr lang="en-US" altLang="ko-KR" b="1"/>
              <a:t>RLC Decoder, Encodr </a:t>
            </a:r>
            <a:r>
              <a:rPr lang="ko-KR" altLang="en-US" b="1"/>
              <a:t>그리고 </a:t>
            </a:r>
            <a:r>
              <a:rPr lang="en-US" altLang="ko-KR" b="1"/>
              <a:t>ReLU </a:t>
            </a:r>
            <a:r>
              <a:rPr lang="ko-KR" altLang="en-US" b="1"/>
              <a:t>모듈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713064" y="964734"/>
            <a:ext cx="3389153" cy="3036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420505" y="4444502"/>
            <a:ext cx="10701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연산을 위한 데이터 전달은 각 </a:t>
            </a:r>
            <a:r>
              <a:rPr lang="en-US" altLang="ko-KR" b="1"/>
              <a:t>PE</a:t>
            </a:r>
            <a:r>
              <a:rPr lang="ko-KR" altLang="en-US" b="1"/>
              <a:t>가 서로 이웃한 </a:t>
            </a:r>
            <a:r>
              <a:rPr lang="en-US" altLang="ko-KR" b="1"/>
              <a:t>PE</a:t>
            </a:r>
            <a:r>
              <a:rPr lang="ko-KR" altLang="en-US" b="1"/>
              <a:t>로 부터 주고 받거나 </a:t>
            </a:r>
            <a:r>
              <a:rPr lang="en-US" altLang="ko-KR" b="1"/>
              <a:t>NoC</a:t>
            </a:r>
            <a:r>
              <a:rPr lang="ko-KR" altLang="en-US" b="1"/>
              <a:t>를 통해 </a:t>
            </a:r>
            <a:r>
              <a:rPr lang="en-US" altLang="ko-KR" b="1"/>
              <a:t>GLB</a:t>
            </a:r>
            <a:r>
              <a:rPr lang="ko-KR" altLang="en-US" b="1"/>
              <a:t>에서 받거나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메모리 공간에 접근해서 가져온다</a:t>
            </a:r>
            <a:r>
              <a:rPr lang="en-US" altLang="ko-KR" b="1"/>
              <a:t>. </a:t>
            </a:r>
          </a:p>
          <a:p>
            <a:r>
              <a:rPr lang="en-US" altLang="ko-KR" b="1"/>
              <a:t>(local to PE called spads?) </a:t>
            </a:r>
          </a:p>
          <a:p>
            <a:endParaRPr lang="en-US" altLang="ko-KR" b="1"/>
          </a:p>
          <a:p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696286" y="981512"/>
            <a:ext cx="3405931" cy="3020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6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F71B8-3346-47F0-80D7-BA5214E95500}"/>
              </a:ext>
            </a:extLst>
          </p:cNvPr>
          <p:cNvSpPr txBox="1"/>
          <p:nvPr/>
        </p:nvSpPr>
        <p:spPr>
          <a:xfrm>
            <a:off x="1146885" y="5352176"/>
            <a:ext cx="9926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FF0000"/>
                </a:solidFill>
              </a:rPr>
              <a:t>전체적으로 </a:t>
            </a:r>
            <a:r>
              <a:rPr lang="en-US" altLang="ko-KR" sz="4000" b="1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ko-KR" altLang="en-US" sz="4000" b="1">
                <a:solidFill>
                  <a:srgbClr val="FF0000"/>
                </a:solidFill>
              </a:rPr>
              <a:t>단계로 이루어진 메모리 구조</a:t>
            </a:r>
            <a:endParaRPr lang="en-US" altLang="ko-KR" sz="4000" b="1">
              <a:solidFill>
                <a:srgbClr val="FF0000"/>
              </a:solidFill>
            </a:endParaRPr>
          </a:p>
          <a:p>
            <a:pPr algn="ctr"/>
            <a:r>
              <a:rPr lang="ko-KR" altLang="en-US" sz="2000" b="1">
                <a:solidFill>
                  <a:srgbClr val="FFC000"/>
                </a:solidFill>
                <a:highlight>
                  <a:srgbClr val="000080"/>
                </a:highlight>
              </a:rPr>
              <a:t>접근 별로 에너지사용량이 줄어듬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5FA2D-7D4E-48DC-9F8D-54252FD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73"/>
            <a:ext cx="12192000" cy="5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035BF-C48B-4F88-BBE9-2C0F1595AD8B}"/>
              </a:ext>
            </a:extLst>
          </p:cNvPr>
          <p:cNvSpPr txBox="1"/>
          <p:nvPr/>
        </p:nvSpPr>
        <p:spPr>
          <a:xfrm>
            <a:off x="609991" y="1505824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AD2A8-A433-405C-BE96-737AC72B45BA}"/>
              </a:ext>
            </a:extLst>
          </p:cNvPr>
          <p:cNvSpPr txBox="1"/>
          <p:nvPr/>
        </p:nvSpPr>
        <p:spPr>
          <a:xfrm>
            <a:off x="7004808" y="381699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35D4D-8066-41E8-A3DC-4C3C82FA7C0E}"/>
              </a:ext>
            </a:extLst>
          </p:cNvPr>
          <p:cNvSpPr txBox="1"/>
          <p:nvPr/>
        </p:nvSpPr>
        <p:spPr>
          <a:xfrm>
            <a:off x="10008067" y="378251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59543-F0E3-49B6-9BD1-F945CE31C261}"/>
              </a:ext>
            </a:extLst>
          </p:cNvPr>
          <p:cNvSpPr txBox="1"/>
          <p:nvPr/>
        </p:nvSpPr>
        <p:spPr>
          <a:xfrm>
            <a:off x="366711" y="6167356"/>
            <a:ext cx="2342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4 : spads???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2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1714</Words>
  <Application>Microsoft Office PowerPoint</Application>
  <PresentationFormat>와이드스크린</PresentationFormat>
  <Paragraphs>609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Arial</vt:lpstr>
      <vt:lpstr>Cambria Math</vt:lpstr>
      <vt:lpstr>Symbol</vt:lpstr>
      <vt:lpstr>Office 테마</vt:lpstr>
      <vt:lpstr>Eyeriss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B. System Control and Configuration</vt:lpstr>
      <vt:lpstr>PowerPoint 프레젠테이션</vt:lpstr>
      <vt:lpstr>PowerPoint 프레젠테이션</vt:lpstr>
      <vt:lpstr>IV. Energy-Efficient Features</vt:lpstr>
      <vt:lpstr>A. Energy-Efficient Dataflow: Row Stationary</vt:lpstr>
      <vt:lpstr>ifmaps and filters 데이터 이동 최소화를 위한 3가지</vt:lpstr>
      <vt:lpstr>PowerPoint 프레젠테이션</vt:lpstr>
      <vt:lpstr>PowerPoint 프레젠테이션</vt:lpstr>
      <vt:lpstr>PowerPoint 프레젠테이션</vt:lpstr>
      <vt:lpstr>PowerPoint 프레젠테이션</vt:lpstr>
      <vt:lpstr>1D Convolution in a 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PE 단순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C언어로 reference code를 작성하고 시작하자</vt:lpstr>
      <vt:lpstr>Ref code 완성 했음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Eyeriss</dc:title>
  <dc:creator>김 상근</dc:creator>
  <cp:lastModifiedBy>김 상근</cp:lastModifiedBy>
  <cp:revision>52</cp:revision>
  <dcterms:created xsi:type="dcterms:W3CDTF">2019-08-13T15:05:16Z</dcterms:created>
  <dcterms:modified xsi:type="dcterms:W3CDTF">2019-08-18T17:40:29Z</dcterms:modified>
</cp:coreProperties>
</file>