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7"/>
  </p:notesMasterIdLst>
  <p:sldIdLst>
    <p:sldId id="306" r:id="rId2"/>
    <p:sldId id="386" r:id="rId3"/>
    <p:sldId id="415" r:id="rId4"/>
    <p:sldId id="416" r:id="rId5"/>
    <p:sldId id="417" r:id="rId6"/>
    <p:sldId id="324" r:id="rId7"/>
    <p:sldId id="361" r:id="rId8"/>
    <p:sldId id="390" r:id="rId9"/>
    <p:sldId id="423" r:id="rId10"/>
    <p:sldId id="325" r:id="rId11"/>
    <p:sldId id="364" r:id="rId12"/>
    <p:sldId id="394" r:id="rId13"/>
    <p:sldId id="406" r:id="rId14"/>
    <p:sldId id="395" r:id="rId15"/>
    <p:sldId id="396" r:id="rId16"/>
    <p:sldId id="397" r:id="rId17"/>
    <p:sldId id="420" r:id="rId18"/>
    <p:sldId id="398" r:id="rId19"/>
    <p:sldId id="422" r:id="rId20"/>
    <p:sldId id="411" r:id="rId21"/>
    <p:sldId id="412" r:id="rId22"/>
    <p:sldId id="413" r:id="rId23"/>
    <p:sldId id="372" r:id="rId24"/>
    <p:sldId id="424" r:id="rId25"/>
    <p:sldId id="42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53"/>
    <a:srgbClr val="FF3300"/>
    <a:srgbClr val="53D2FF"/>
    <a:srgbClr val="F5FAF4"/>
    <a:srgbClr val="DDF0C8"/>
    <a:srgbClr val="EBF4E8"/>
    <a:srgbClr val="ADCFA1"/>
    <a:srgbClr val="EDECE5"/>
    <a:srgbClr val="BAE18F"/>
    <a:srgbClr val="F1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3496" autoAdjust="0"/>
  </p:normalViewPr>
  <p:slideViewPr>
    <p:cSldViewPr>
      <p:cViewPr varScale="1">
        <p:scale>
          <a:sx n="108" d="100"/>
          <a:sy n="108" d="100"/>
        </p:scale>
        <p:origin x="20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5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8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3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34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웹의 기본 개념과 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웹 페이지를 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 HTML, CSS,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웹 </a:t>
            </a:r>
            <a:r>
              <a:rPr lang="ko-KR" altLang="en-US" dirty="0"/>
              <a:t>클라이언트와 웹 서버 상호 관계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웹의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주소</a:t>
            </a:r>
            <a:r>
              <a:rPr lang="en-US" altLang="ko-KR" dirty="0" smtClean="0"/>
              <a:t>, 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83568" y="1698160"/>
            <a:ext cx="7654801" cy="1600200"/>
            <a:chOff x="733622" y="1713242"/>
            <a:chExt cx="7654801" cy="16002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3622" y="1713242"/>
              <a:ext cx="765480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0148" y="2796010"/>
              <a:ext cx="7286377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400" b="1" dirty="0">
                  <a:solidFill>
                    <a:srgbClr val="0070C0"/>
                  </a:solidFill>
                  <a:latin typeface="Times New Roman" pitchFamily="18" charset="0"/>
                </a:rPr>
                <a:t>http://</a:t>
              </a:r>
              <a:r>
                <a:rPr lang="en-US" altLang="ko-KR" sz="2400" b="1" dirty="0" smtClean="0">
                  <a:solidFill>
                    <a:srgbClr val="FF3300"/>
                  </a:solidFill>
                  <a:latin typeface="Times New Roman" pitchFamily="18" charset="0"/>
                </a:rPr>
                <a:t>www.oracle.com</a:t>
              </a:r>
              <a:r>
                <a:rPr lang="en-US" altLang="ko-KR" sz="2400" b="1" dirty="0" smtClean="0">
                  <a:solidFill>
                    <a:srgbClr val="00B050"/>
                  </a:solidFill>
                  <a:latin typeface="Times New Roman" pitchFamily="18" charset="0"/>
                </a:rPr>
                <a:t>:80</a:t>
              </a:r>
              <a:r>
                <a:rPr lang="en-US" altLang="ko-KR" sz="2400" b="1" dirty="0" smtClean="0">
                  <a:solidFill>
                    <a:srgbClr val="FF3300"/>
                  </a:solidFill>
                  <a:latin typeface="Times New Roman" pitchFamily="18" charset="0"/>
                </a:rPr>
                <a:t>/</a:t>
              </a:r>
              <a:r>
                <a:rPr lang="en-US" altLang="ko-KR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my_network/java/</a:t>
              </a:r>
              <a:r>
                <a:rPr lang="en-US" altLang="ko-KR" sz="2400" b="1" dirty="0" smtClean="0">
                  <a:solidFill>
                    <a:srgbClr val="FFD653"/>
                  </a:solidFill>
                  <a:latin typeface="Times New Roman" pitchFamily="18" charset="0"/>
                </a:rPr>
                <a:t>index.html</a:t>
              </a:r>
              <a:endParaRPr lang="en-US" altLang="ko-KR" sz="2400" b="1" dirty="0">
                <a:solidFill>
                  <a:srgbClr val="FFD653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70148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+mj-lt"/>
                </a:rPr>
                <a:t>프로토콜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53917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latin typeface="+mj-lt"/>
                </a:rPr>
                <a:t>서버주소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43568" y="1874075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latin typeface="+mj-lt"/>
                </a:rPr>
                <a:t>TCP/IP</a:t>
              </a:r>
            </a:p>
            <a:p>
              <a:pPr algn="ctr"/>
              <a:r>
                <a:rPr lang="ko-KR" altLang="en-US" sz="1400" b="1">
                  <a:latin typeface="+mj-lt"/>
                </a:rPr>
                <a:t>포트번호</a:t>
              </a:r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 rot="5400000">
              <a:off x="1179989" y="2554090"/>
              <a:ext cx="152400" cy="457200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 rot="5400000">
              <a:off x="2829123" y="1753990"/>
              <a:ext cx="152400" cy="2057400"/>
            </a:xfrm>
            <a:prstGeom prst="leftBracket">
              <a:avLst>
                <a:gd name="adj" fmla="val 1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 rot="5400000">
              <a:off x="4106044" y="2668390"/>
              <a:ext cx="152400" cy="228600"/>
            </a:xfrm>
            <a:prstGeom prst="leftBracket">
              <a:avLst>
                <a:gd name="adj" fmla="val 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4" name="AutoShape 13"/>
            <p:cNvSpPr>
              <a:spLocks/>
            </p:cNvSpPr>
            <p:nvPr/>
          </p:nvSpPr>
          <p:spPr bwMode="auto">
            <a:xfrm rot="5400000">
              <a:off x="5482257" y="1571571"/>
              <a:ext cx="153744" cy="2397759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5" name="AutoShape 14"/>
            <p:cNvSpPr>
              <a:spLocks/>
            </p:cNvSpPr>
            <p:nvPr/>
          </p:nvSpPr>
          <p:spPr bwMode="auto">
            <a:xfrm rot="5400000">
              <a:off x="7375407" y="2135330"/>
              <a:ext cx="140835" cy="1283153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cxnSp>
          <p:nvCxnSpPr>
            <p:cNvPr id="16" name="AutoShape 15"/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5400000">
              <a:off x="1080414" y="2465350"/>
              <a:ext cx="416916" cy="6536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9" idx="2"/>
              <a:endCxn id="12" idx="1"/>
            </p:cNvCxnSpPr>
            <p:nvPr/>
          </p:nvCxnSpPr>
          <p:spPr bwMode="auto">
            <a:xfrm rot="5400000">
              <a:off x="2696865" y="2498032"/>
              <a:ext cx="416916" cy="12700"/>
            </a:xfrm>
            <a:prstGeom prst="curvedConnector5">
              <a:avLst>
                <a:gd name="adj1" fmla="val 54831"/>
                <a:gd name="adj2" fmla="val 54370"/>
                <a:gd name="adj3" fmla="val 45169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0" idx="2"/>
              <a:endCxn id="13" idx="1"/>
            </p:cNvCxnSpPr>
            <p:nvPr/>
          </p:nvCxnSpPr>
          <p:spPr bwMode="auto">
            <a:xfrm rot="5400000">
              <a:off x="4034012" y="2545527"/>
              <a:ext cx="309195" cy="1273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224625" y="198179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latin typeface="+mj-lt"/>
                </a:rPr>
                <a:t>경로명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994418" y="1859906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err="1" smtClean="0">
                  <a:latin typeface="+mj-lt"/>
                </a:rPr>
                <a:t>웹페이지</a:t>
              </a:r>
              <a:endParaRPr lang="en-US" altLang="ko-KR" sz="1400" b="1" dirty="0" smtClean="0">
                <a:latin typeface="+mj-lt"/>
              </a:endParaRPr>
            </a:p>
            <a:p>
              <a:r>
                <a:rPr lang="ko-KR" altLang="en-US" sz="1400" b="1" dirty="0" smtClean="0">
                  <a:latin typeface="+mj-lt"/>
                </a:rPr>
                <a:t>파일이름</a:t>
              </a:r>
              <a:endParaRPr lang="ko-KR" altLang="en-US" sz="1400" b="1" dirty="0">
                <a:latin typeface="+mj-lt"/>
              </a:endParaRPr>
            </a:p>
          </p:txBody>
        </p:sp>
        <p:cxnSp>
          <p:nvCxnSpPr>
            <p:cNvPr id="21" name="AutoShape 20"/>
            <p:cNvCxnSpPr>
              <a:cxnSpLocks noChangeShapeType="1"/>
              <a:stCxn id="19" idx="2"/>
              <a:endCxn id="14" idx="1"/>
            </p:cNvCxnSpPr>
            <p:nvPr/>
          </p:nvCxnSpPr>
          <p:spPr bwMode="auto">
            <a:xfrm rot="5400000">
              <a:off x="5370694" y="2478009"/>
              <a:ext cx="404005" cy="27134"/>
            </a:xfrm>
            <a:prstGeom prst="curvedConnector5">
              <a:avLst>
                <a:gd name="adj1" fmla="val 56583"/>
                <a:gd name="adj2" fmla="val 22245"/>
                <a:gd name="adj3" fmla="val 4341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20" idx="2"/>
              <a:endCxn id="15" idx="1"/>
            </p:cNvCxnSpPr>
            <p:nvPr/>
          </p:nvCxnSpPr>
          <p:spPr bwMode="auto">
            <a:xfrm rot="5400000">
              <a:off x="7284143" y="2544807"/>
              <a:ext cx="323363" cy="12700"/>
            </a:xfrm>
            <a:prstGeom prst="curvedConnector5">
              <a:avLst>
                <a:gd name="adj1" fmla="val 70695"/>
                <a:gd name="adj2" fmla="val -295646"/>
                <a:gd name="adj3" fmla="val 29305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직사각형 2"/>
          <p:cNvSpPr/>
          <p:nvPr/>
        </p:nvSpPr>
        <p:spPr>
          <a:xfrm>
            <a:off x="1274726" y="3647325"/>
            <a:ext cx="6737717" cy="216059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프로토콜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HTTP,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https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file, ftp, telnet, mailto, news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등 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서버주소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페이지를 가진 컴퓨터의 인터넷 주소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IP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주소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포트 번호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서버가 브라우저로부터 접속을 기다리는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포트 번호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lvl="4"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프로토콜마다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다르며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HTTP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80, telnet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23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경로명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서버 내 웹 페이지 파일의 폴더 경로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파일이름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파일 이름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1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81126" y="1790709"/>
            <a:ext cx="1980763" cy="33015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42" y="2924944"/>
            <a:ext cx="1982147" cy="1783699"/>
          </a:xfrm>
          <a:prstGeom prst="rect">
            <a:avLst/>
          </a:prstGeom>
        </p:spPr>
      </p:pic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브라우저와 웹 서버 사이의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HTTP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30508" y="1896517"/>
            <a:ext cx="7131381" cy="3707703"/>
            <a:chOff x="657955" y="2001418"/>
            <a:chExt cx="7131381" cy="3707703"/>
          </a:xfrm>
        </p:grpSpPr>
        <p:sp>
          <p:nvSpPr>
            <p:cNvPr id="9" name="모서리가 둥근 사각형 설명선 8"/>
            <p:cNvSpPr/>
            <p:nvPr/>
          </p:nvSpPr>
          <p:spPr>
            <a:xfrm>
              <a:off x="657955" y="2485894"/>
              <a:ext cx="2366580" cy="289441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http://www.oracle.com/index.html</a:t>
              </a:r>
              <a:endParaRPr lang="ko-KR" altLang="en-US" sz="11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1701513" y="2770411"/>
              <a:ext cx="73860" cy="259943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034208" y="2001418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utoShape 52"/>
            <p:cNvSpPr>
              <a:spLocks noChangeArrowheads="1"/>
            </p:cNvSpPr>
            <p:nvPr/>
          </p:nvSpPr>
          <p:spPr bwMode="auto">
            <a:xfrm>
              <a:off x="6109553" y="2191212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 dirty="0" smtClean="0">
                  <a:latin typeface="+mj-lt"/>
                </a:rPr>
                <a:t>HTML </a:t>
              </a:r>
              <a:r>
                <a:rPr lang="ko-KR" altLang="en-US" sz="1200" dirty="0" smtClean="0">
                  <a:latin typeface="+mj-lt"/>
                </a:rPr>
                <a:t> 페이지</a:t>
              </a:r>
              <a:r>
                <a:rPr lang="en-US" altLang="ko-KR" sz="12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200" dirty="0" smtClean="0">
                  <a:latin typeface="+mj-lt"/>
                </a:rPr>
                <a:t>이미지</a:t>
              </a:r>
              <a:r>
                <a:rPr lang="en-US" altLang="ko-KR" sz="1200" dirty="0" smtClean="0">
                  <a:latin typeface="+mj-lt"/>
                </a:rPr>
                <a:t>, </a:t>
              </a:r>
              <a:r>
                <a:rPr lang="ko-KR" altLang="en-US" sz="1200" dirty="0" smtClean="0">
                  <a:latin typeface="+mj-lt"/>
                </a:rPr>
                <a:t>동영상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6108814" y="3371081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400" dirty="0">
                  <a:latin typeface="+mj-lt"/>
                </a:rPr>
                <a:t>웹 </a:t>
              </a:r>
              <a:r>
                <a:rPr lang="ko-KR" altLang="en-US" sz="1400" dirty="0" smtClean="0">
                  <a:latin typeface="+mj-lt"/>
                </a:rPr>
                <a:t>응용</a:t>
              </a:r>
              <a:endParaRPr lang="en-US" altLang="ko-KR" sz="1400" dirty="0" smtClean="0">
                <a:latin typeface="+mj-lt"/>
              </a:endParaRPr>
            </a:p>
            <a:p>
              <a:pPr algn="ctr"/>
              <a:r>
                <a:rPr lang="ko-KR" altLang="en-US" sz="1400" dirty="0" smtClean="0">
                  <a:latin typeface="+mj-lt"/>
                </a:rPr>
                <a:t>프로그램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2852916" y="3887729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3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7" name="Text Box 58"/>
            <p:cNvSpPr txBox="1">
              <a:spLocks noChangeArrowheads="1"/>
            </p:cNvSpPr>
            <p:nvPr/>
          </p:nvSpPr>
          <p:spPr bwMode="auto">
            <a:xfrm>
              <a:off x="6259746" y="2874127"/>
              <a:ext cx="15295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4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 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읽기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auto">
            <a:xfrm>
              <a:off x="2852916" y="4191112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5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전송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auto">
            <a:xfrm>
              <a:off x="2893349" y="4736846"/>
              <a:ext cx="16510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6.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해독 및 출력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2852916" y="3053601"/>
              <a:ext cx="281173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1.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(www.oracle.com)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연결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2852916" y="3308620"/>
              <a:ext cx="175240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2.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서버에 연결 수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락</a:t>
              </a:r>
            </a:p>
          </p:txBody>
        </p:sp>
        <p:cxnSp>
          <p:nvCxnSpPr>
            <p:cNvPr id="3075" name="직선 화살표 연결선 3074"/>
            <p:cNvCxnSpPr/>
            <p:nvPr/>
          </p:nvCxnSpPr>
          <p:spPr>
            <a:xfrm>
              <a:off x="2668342" y="3298995"/>
              <a:ext cx="313690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671703" y="3565019"/>
              <a:ext cx="313354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668342" y="4163091"/>
              <a:ext cx="3099764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668342" y="4446131"/>
              <a:ext cx="3099764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직선 화살표 연결선 3077"/>
            <p:cNvCxnSpPr/>
            <p:nvPr/>
          </p:nvCxnSpPr>
          <p:spPr>
            <a:xfrm flipV="1">
              <a:off x="6278996" y="2861610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자유형 3080"/>
            <p:cNvSpPr/>
            <p:nvPr/>
          </p:nvSpPr>
          <p:spPr>
            <a:xfrm>
              <a:off x="2231829" y="4668602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5" name="TextBox 3084"/>
            <p:cNvSpPr txBox="1"/>
            <p:nvPr/>
          </p:nvSpPr>
          <p:spPr>
            <a:xfrm>
              <a:off x="6454014" y="5185901"/>
              <a:ext cx="894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웹 </a:t>
              </a:r>
              <a:r>
                <a:rPr lang="ko-KR" altLang="en-US" sz="1400" dirty="0" smtClean="0"/>
                <a:t>서버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백 </a:t>
              </a:r>
              <a:r>
                <a:rPr lang="ko-KR" altLang="en-US" sz="1400" dirty="0" err="1" smtClean="0"/>
                <a:t>엔드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697358" y="5619959"/>
            <a:ext cx="2651688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[1~5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사이의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과정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: HTTP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세션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0565" y="4770229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사용자 웹 </a:t>
            </a:r>
            <a:r>
              <a:rPr lang="ko-KR" altLang="en-US" sz="1400" dirty="0" smtClean="0"/>
              <a:t>클라이언트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프론트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엔드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41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문서와 전자 문서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전자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워드나 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 등으로 작성하고 볼 수 있는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문서는 보통 하나의 파일로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별로 파일에 저장하지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등을 모두 문서 내에 직접 저장</a:t>
            </a:r>
            <a:endParaRPr lang="en-US" altLang="ko-KR" dirty="0" smtClean="0"/>
          </a:p>
          <a:p>
            <a:r>
              <a:rPr lang="ko-KR" altLang="en-US" dirty="0" smtClean="0"/>
              <a:t>웹 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언어로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웹 브라우저로 </a:t>
            </a:r>
            <a:r>
              <a:rPr lang="ko-KR" altLang="en-US" dirty="0" smtClean="0">
                <a:solidFill>
                  <a:srgbClr val="FF0000"/>
                </a:solidFill>
              </a:rPr>
              <a:t>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웹 문서는 페이지 단위로 파일에 </a:t>
            </a:r>
            <a:r>
              <a:rPr lang="ko-KR" altLang="en-US" dirty="0" smtClean="0">
                <a:solidFill>
                  <a:srgbClr val="FF0000"/>
                </a:solidFill>
              </a:rPr>
              <a:t>분할</a:t>
            </a:r>
            <a:r>
              <a:rPr lang="ko-KR" altLang="en-US" dirty="0" smtClean="0"/>
              <a:t>하여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마다 하나의 파일에 나누어 작성되고 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페이지는 하이퍼링크로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smtClean="0">
                <a:solidFill>
                  <a:srgbClr val="FF0000"/>
                </a:solidFill>
              </a:rPr>
              <a:t>페이지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텍스트</a:t>
            </a:r>
            <a:r>
              <a:rPr lang="en-US" altLang="ko-KR" dirty="0"/>
              <a:t> </a:t>
            </a:r>
            <a:r>
              <a:rPr lang="ko-KR" altLang="en-US" dirty="0" smtClean="0"/>
              <a:t>만 저장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등은 별도의 파일로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페이지에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파일의 이름으로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페이지들의 </a:t>
            </a:r>
            <a:r>
              <a:rPr lang="ko-KR" altLang="en-US" dirty="0" smtClean="0">
                <a:solidFill>
                  <a:srgbClr val="FF0000"/>
                </a:solidFill>
              </a:rPr>
              <a:t>연결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하이퍼링크</a:t>
            </a:r>
            <a:r>
              <a:rPr lang="en-US" altLang="ko-KR" dirty="0" smtClean="0"/>
              <a:t>(hyperlink) – </a:t>
            </a: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페이지의 주소를 가진 텍스트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페이지들은 하이퍼링크로 상호 연결됨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문서를 읽는 순서는 </a:t>
            </a:r>
            <a:r>
              <a:rPr lang="ko-KR" altLang="en-US" dirty="0" smtClean="0">
                <a:solidFill>
                  <a:srgbClr val="FF0000"/>
                </a:solidFill>
              </a:rPr>
              <a:t>사용자가 결정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문서는 사용자가 하이퍼링크를 따라 </a:t>
            </a:r>
            <a:r>
              <a:rPr lang="ko-KR" altLang="en-US" dirty="0" smtClean="0"/>
              <a:t>웹 페이지 선택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내비게이션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전자 문서는 문서를 만드는 사람이 결정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657935" y="9807515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한글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전자 문서 사례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485541" y="980751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문서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-66427"/>
            <a:ext cx="5355295" cy="69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Tim Berners-Lee</a:t>
            </a:r>
            <a:r>
              <a:rPr lang="ko-KR" altLang="en-US" dirty="0"/>
              <a:t>의 아이디어에서 시작</a:t>
            </a:r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웹 개념 제안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WorldWideWeb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시작</a:t>
            </a:r>
            <a:endParaRPr lang="en-US" altLang="ko-KR" dirty="0" smtClean="0"/>
          </a:p>
          <a:p>
            <a:pPr lvl="2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클라이언트로 동작하는 </a:t>
            </a:r>
            <a:r>
              <a:rPr lang="en-US" altLang="ko-KR" dirty="0"/>
              <a:t>HTTP </a:t>
            </a:r>
            <a:r>
              <a:rPr lang="ko-KR" altLang="en-US" dirty="0" smtClean="0"/>
              <a:t>모델 창시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언어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하이퍼링크 개념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세계 </a:t>
            </a:r>
            <a:r>
              <a:rPr lang="ko-KR" altLang="en-US" dirty="0"/>
              <a:t>최초의 웹 서버와 웹 </a:t>
            </a:r>
            <a:r>
              <a:rPr lang="ko-KR" altLang="en-US" dirty="0" smtClean="0"/>
              <a:t>브라우저 개발</a:t>
            </a:r>
            <a:endParaRPr lang="en-US" altLang="ko-KR" dirty="0" smtClean="0"/>
          </a:p>
          <a:p>
            <a:pPr marL="700088" lvl="1" indent="-342900">
              <a:lnSpc>
                <a:spcPct val="130000"/>
              </a:lnSpc>
              <a:spcBef>
                <a:spcPts val="320"/>
              </a:spcBef>
              <a:buSzPts val="1600"/>
            </a:pPr>
            <a:r>
              <a:rPr lang="en-US" altLang="ko-KR" dirty="0"/>
              <a:t>W3CWorld Wide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r>
              <a:rPr lang="ko-KR" altLang="en-US" dirty="0"/>
              <a:t>  창설</a:t>
            </a:r>
          </a:p>
          <a:p>
            <a:pPr marL="917258" lvl="2" indent="-285750">
              <a:lnSpc>
                <a:spcPct val="130000"/>
              </a:lnSpc>
              <a:spcBef>
                <a:spcPts val="320"/>
              </a:spcBef>
              <a:buSzPts val="1600"/>
            </a:pPr>
            <a:r>
              <a:rPr lang="en-US" altLang="ko-KR" dirty="0"/>
              <a:t>HTML </a:t>
            </a:r>
            <a:r>
              <a:rPr lang="ko-KR" altLang="en-US" dirty="0"/>
              <a:t>표준을 비롯한 웹 표준안을 제작</a:t>
            </a:r>
            <a:r>
              <a:rPr lang="en-US" altLang="ko-KR" dirty="0"/>
              <a:t>, </a:t>
            </a:r>
            <a:r>
              <a:rPr lang="ko-KR" altLang="en-US" dirty="0"/>
              <a:t>제안하는 일을 하는 국제적인 웹 표준화 </a:t>
            </a:r>
            <a:r>
              <a:rPr lang="ko-KR" altLang="en-US" dirty="0" smtClean="0"/>
              <a:t>단체</a:t>
            </a:r>
            <a:endParaRPr lang="en-US" altLang="ko-KR" dirty="0" smtClean="0"/>
          </a:p>
          <a:p>
            <a:pPr marL="917258" lvl="2" indent="-285750">
              <a:lnSpc>
                <a:spcPct val="130000"/>
              </a:lnSpc>
              <a:spcBef>
                <a:spcPts val="320"/>
              </a:spcBef>
              <a:buSzPts val="1600"/>
            </a:pPr>
            <a:r>
              <a:rPr lang="en-US" altLang="ko-KR" dirty="0" smtClean="0"/>
              <a:t>http://www.w3.org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340768"/>
            <a:ext cx="1285875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724103"/>
            <a:ext cx="3181350" cy="657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33A319-644A-30AF-BDF5-29B515AA7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493" y="4581128"/>
            <a:ext cx="3428084" cy="1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성공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만들기 </a:t>
            </a:r>
            <a:r>
              <a:rPr lang="ko-KR" altLang="en-US" dirty="0" smtClean="0">
                <a:solidFill>
                  <a:srgbClr val="FF0000"/>
                </a:solidFill>
              </a:rPr>
              <a:t>쉬운 웹</a:t>
            </a:r>
            <a:r>
              <a:rPr lang="ko-KR" altLang="en-US" dirty="0" smtClean="0"/>
              <a:t>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사용하기 쉬운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단순하고 직관적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태그의 웹 페이지는 텍스트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아무 텍스트 편집기로 편집 가능</a:t>
            </a:r>
            <a:endParaRPr lang="en-US" altLang="ko-KR" dirty="0" smtClean="0"/>
          </a:p>
          <a:p>
            <a:r>
              <a:rPr lang="ko-KR" altLang="en-US" dirty="0" smtClean="0"/>
              <a:t>효율적인 </a:t>
            </a:r>
            <a:r>
              <a:rPr lang="en-US" altLang="ko-KR" dirty="0" smtClean="0">
                <a:solidFill>
                  <a:srgbClr val="FF0000"/>
                </a:solidFill>
              </a:rPr>
              <a:t>HTTP </a:t>
            </a:r>
            <a:r>
              <a:rPr lang="ko-KR" altLang="en-US" dirty="0" smtClean="0">
                <a:solidFill>
                  <a:srgbClr val="FF0000"/>
                </a:solidFill>
              </a:rPr>
              <a:t>통신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웹 브라우저가 웹 페이지를 모두 전송 받고 나면 웹 서버와의 접속을 끊는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서버에 많은 웹 브라우저의 동시 접속에 따른 낮은 부담</a:t>
            </a:r>
            <a:endParaRPr lang="en-US" altLang="ko-KR" dirty="0" smtClean="0"/>
          </a:p>
          <a:p>
            <a:r>
              <a:rPr lang="ko-KR" altLang="en-US" dirty="0" smtClean="0"/>
              <a:t>웹 서버와 웹 브라우저의 </a:t>
            </a:r>
            <a:r>
              <a:rPr lang="ko-KR" altLang="en-US" dirty="0" smtClean="0">
                <a:solidFill>
                  <a:srgbClr val="FF0000"/>
                </a:solidFill>
              </a:rPr>
              <a:t>작업 분담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웹 서버는 웹 브라우저로부터 요청 받은 자원 전송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문서를 출력하는 것은 브라우저의 몫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서버의 낮은 부하로 많은 동시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지원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곳에 웹이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웹은 오늘날 정보 통신의 기본 플랫폼</a:t>
            </a:r>
            <a:endParaRPr lang="en-US" altLang="ko-KR" dirty="0" smtClean="0"/>
          </a:p>
          <a:p>
            <a:r>
              <a:rPr lang="ko-KR" altLang="en-US" dirty="0" smtClean="0"/>
              <a:t>다양한 기기에 웹 서버 설치</a:t>
            </a:r>
            <a:endParaRPr lang="en-US" altLang="ko-KR" dirty="0" smtClean="0"/>
          </a:p>
          <a:p>
            <a:pPr lvl="1"/>
            <a:r>
              <a:rPr lang="en-US" altLang="ko-KR" dirty="0"/>
              <a:t>TV, </a:t>
            </a:r>
            <a:r>
              <a:rPr lang="ko-KR" altLang="en-US" dirty="0" err="1" smtClean="0"/>
              <a:t>셋톱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</a:t>
            </a:r>
            <a:r>
              <a:rPr lang="ko-KR" altLang="en-US" dirty="0"/>
              <a:t>무선 공유기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r>
              <a:rPr lang="ko-KR" altLang="en-US" dirty="0" smtClean="0"/>
              <a:t>웹은 장치를 제어하는 쉬운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무선 공유기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무선 공유기에는 키보드와 스크린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무선 공유기에 웹 서버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 브라우저를 이용하여 무선 공유기의 웹 서버와 접속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브라우저를 이용하여 무선 공유기 내의 설정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5496652" y="1988840"/>
            <a:ext cx="2495517" cy="19203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87624" y="1988840"/>
            <a:ext cx="2495517" cy="19203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96652" y="3909146"/>
            <a:ext cx="2495517" cy="13201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87624" y="3909146"/>
            <a:ext cx="2495517" cy="13201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서버와 웹 </a:t>
            </a:r>
            <a:r>
              <a:rPr lang="ko-KR" altLang="en-US" dirty="0" smtClean="0"/>
              <a:t>클라이언트의 주요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0552" y="2132855"/>
            <a:ext cx="2232248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HTML, Script, CSS Plugins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330552" y="2492894"/>
            <a:ext cx="1080120" cy="28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JavaScript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330552" y="2845408"/>
            <a:ext cx="2232248" cy="29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330552" y="3308989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330552" y="3981064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Client Operation System</a:t>
            </a:r>
          </a:p>
          <a:p>
            <a:pPr algn="ctr"/>
            <a:r>
              <a:rPr lang="en-US" altLang="ko-KR" sz="1400" dirty="0" smtClean="0"/>
              <a:t>(Windows-x)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330552" y="4653137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Hardware</a:t>
            </a:r>
          </a:p>
          <a:p>
            <a:pPr algn="ctr"/>
            <a:r>
              <a:rPr lang="en-US" altLang="ko-KR" sz="1050" dirty="0" smtClean="0"/>
              <a:t>(PC, Tablet, Smart Phone, TV  </a:t>
            </a:r>
            <a:r>
              <a:rPr lang="ko-KR" altLang="en-US" sz="1050" dirty="0" smtClean="0"/>
              <a:t>등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2482680" y="2492894"/>
            <a:ext cx="1080120" cy="28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CSS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651032" y="2139675"/>
            <a:ext cx="2232248" cy="3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Web Application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6474387" y="2540903"/>
            <a:ext cx="576064" cy="6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pc="-150" dirty="0" smtClean="0"/>
              <a:t>ASP.NET</a:t>
            </a:r>
            <a:endParaRPr lang="ko-KR" altLang="en-US" sz="1050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5651032" y="3308989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IIS</a:t>
            </a:r>
          </a:p>
          <a:p>
            <a:pPr algn="ctr"/>
            <a:r>
              <a:rPr lang="en-US" altLang="ko-KR" sz="1200" dirty="0" smtClean="0"/>
              <a:t>Web Server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5651032" y="398106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OS</a:t>
            </a:r>
          </a:p>
          <a:p>
            <a:pPr algn="ctr"/>
            <a:r>
              <a:rPr lang="en-US" altLang="ko-KR" sz="1050" dirty="0" smtClean="0"/>
              <a:t>(Windows Server)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5651032" y="4653137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Server Hardware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44346" y="398106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OS</a:t>
            </a:r>
          </a:p>
          <a:p>
            <a:pPr algn="ctr"/>
            <a:r>
              <a:rPr lang="en-US" altLang="ko-KR" sz="1050" dirty="0" smtClean="0"/>
              <a:t>(Linux Server)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6875168" y="3308989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Apache</a:t>
            </a:r>
          </a:p>
          <a:p>
            <a:pPr algn="ctr"/>
            <a:r>
              <a:rPr lang="en-US" altLang="ko-KR" sz="1200" dirty="0" smtClean="0"/>
              <a:t>Web Server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7286398" y="2540903"/>
            <a:ext cx="576064" cy="6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PHP</a:t>
            </a:r>
            <a:endParaRPr lang="ko-KR" altLang="en-US" sz="1050" dirty="0"/>
          </a:p>
        </p:txBody>
      </p:sp>
      <p:sp>
        <p:nvSpPr>
          <p:cNvPr id="40" name="직사각형 39"/>
          <p:cNvSpPr/>
          <p:nvPr/>
        </p:nvSpPr>
        <p:spPr>
          <a:xfrm>
            <a:off x="5662375" y="2540903"/>
            <a:ext cx="576064" cy="67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JSP</a:t>
            </a:r>
            <a:endParaRPr lang="ko-KR" altLang="en-US" sz="105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994848" y="2780928"/>
            <a:ext cx="1368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922840" y="3501008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94848" y="2482620"/>
            <a:ext cx="12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http Request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994848" y="3193231"/>
            <a:ext cx="1355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http Response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678597" y="5366672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클라이언트 </a:t>
            </a:r>
            <a:r>
              <a:rPr lang="ko-KR" altLang="en-US" sz="1600" dirty="0" smtClean="0"/>
              <a:t>환경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프론트 </a:t>
            </a:r>
            <a:r>
              <a:rPr lang="ko-KR" altLang="en-US" sz="1600" dirty="0" err="1" smtClean="0"/>
              <a:t>엔드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273263" y="5366672"/>
            <a:ext cx="1077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서버 </a:t>
            </a:r>
            <a:r>
              <a:rPr lang="ko-KR" altLang="en-US" sz="1600" dirty="0" smtClean="0"/>
              <a:t>환경</a:t>
            </a:r>
            <a:endParaRPr lang="en-US" altLang="ko-KR" sz="1600" dirty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백 </a:t>
            </a:r>
            <a:r>
              <a:rPr lang="ko-KR" altLang="en-US" sz="1600" dirty="0" err="1" smtClean="0"/>
              <a:t>엔드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265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클라이언트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프로그램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423848" cy="50405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웹 클라이언트 프로그램의 페이지 구성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구조와 내용 </a:t>
            </a:r>
            <a:r>
              <a:rPr lang="en-US" altLang="ko-KR" dirty="0" smtClean="0"/>
              <a:t>- HTML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페이지의 모양 </a:t>
            </a:r>
            <a:r>
              <a:rPr lang="en-US" altLang="ko-KR" dirty="0" smtClean="0"/>
              <a:t>- CSS(Cascading Style Sheet)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페이지의 행동 및 응용 프로그램 </a:t>
            </a:r>
            <a:r>
              <a:rPr lang="en-US" altLang="ko-KR" dirty="0" smtClean="0"/>
              <a:t>– JavaScript(</a:t>
            </a:r>
            <a:r>
              <a:rPr lang="ko-KR" altLang="en-US" dirty="0" err="1" smtClean="0"/>
              <a:t>표준명칭</a:t>
            </a:r>
            <a:r>
              <a:rPr lang="en-US" altLang="ko-KR" dirty="0" smtClean="0"/>
              <a:t>:ECMAScript)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클라이언트 스크립트 언어</a:t>
            </a:r>
            <a:endParaRPr lang="en-US" altLang="ko-KR" dirty="0"/>
          </a:p>
          <a:p>
            <a:pPr lvl="1"/>
            <a:r>
              <a:rPr lang="ko-KR" altLang="en-US" dirty="0"/>
              <a:t>컴파일 없이 웹 브라우저 상에서 직접 수행이 가능한 스크립트 언어로 </a:t>
            </a:r>
            <a:r>
              <a:rPr lang="en-US" altLang="ko-KR" dirty="0"/>
              <a:t>HTML</a:t>
            </a:r>
            <a:r>
              <a:rPr lang="ko-KR" altLang="en-US" dirty="0"/>
              <a:t>문서에서 태그로 표현할 수 없는 </a:t>
            </a:r>
            <a:r>
              <a:rPr lang="ko-KR" altLang="en-US" dirty="0" err="1"/>
              <a:t>로직</a:t>
            </a:r>
            <a:r>
              <a:rPr lang="ko-KR" altLang="en-US" dirty="0"/>
              <a:t> 처리를 담당하기 위해 개발된 </a:t>
            </a:r>
            <a:r>
              <a:rPr lang="ko-KR" altLang="en-US" dirty="0" smtClean="0"/>
              <a:t>언어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웹 페이지는 </a:t>
            </a:r>
            <a:r>
              <a:rPr lang="en-US" altLang="ko-KR" dirty="0"/>
              <a:t>3 </a:t>
            </a:r>
            <a:r>
              <a:rPr lang="ko-KR" altLang="en-US" dirty="0"/>
              <a:t>요소를 분리하여 </a:t>
            </a:r>
            <a:r>
              <a:rPr lang="ko-KR" altLang="en-US" dirty="0" smtClean="0"/>
              <a:t>개발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32" y="2898894"/>
            <a:ext cx="3153346" cy="1286682"/>
          </a:xfrm>
          <a:prstGeom prst="rect">
            <a:avLst/>
          </a:prstGeom>
        </p:spPr>
      </p:pic>
      <p:sp>
        <p:nvSpPr>
          <p:cNvPr id="6" name="줄무늬가 있는 오른쪽 화살표 5"/>
          <p:cNvSpPr/>
          <p:nvPr/>
        </p:nvSpPr>
        <p:spPr>
          <a:xfrm>
            <a:off x="5651032" y="3028225"/>
            <a:ext cx="864096" cy="936104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75325" y="332106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프로그램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 smtClean="0"/>
              <a:t>, C#, </a:t>
            </a:r>
            <a:r>
              <a:rPr lang="ko-KR" altLang="en-US" dirty="0" smtClean="0"/>
              <a:t>루비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등으로 개발 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r>
              <a:rPr lang="ko-KR" altLang="en-US" dirty="0" smtClean="0"/>
              <a:t>다양한 프레임워크</a:t>
            </a:r>
            <a:endParaRPr lang="en-US" altLang="ko-KR" dirty="0"/>
          </a:p>
          <a:p>
            <a:pPr marL="446405" lvl="1" indent="-185737"/>
            <a:r>
              <a:rPr lang="ko-KR" altLang="en-US" dirty="0">
                <a:latin typeface="+mn-ea"/>
                <a:ea typeface="+mn-ea"/>
              </a:rPr>
              <a:t>웹 프레임워크</a:t>
            </a:r>
            <a:r>
              <a:rPr lang="en-US" altLang="ko-KR" dirty="0" smtClean="0">
                <a:latin typeface="+mn-ea"/>
                <a:ea typeface="+mn-ea"/>
              </a:rPr>
              <a:t>(JSP, ASP.NET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smtClean="0">
                <a:latin typeface="+mn-ea"/>
                <a:ea typeface="+mn-ea"/>
              </a:rPr>
              <a:t>PHP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  <a:p>
            <a:pPr marL="446405" lvl="1" indent="-185737"/>
            <a:r>
              <a:rPr lang="en-US" altLang="ko-KR" dirty="0">
                <a:latin typeface="+mn-ea"/>
                <a:ea typeface="+mn-ea"/>
              </a:rPr>
              <a:t>MVC </a:t>
            </a:r>
            <a:r>
              <a:rPr lang="ko-KR" altLang="en-US" dirty="0">
                <a:latin typeface="+mn-ea"/>
                <a:ea typeface="+mn-ea"/>
              </a:rPr>
              <a:t>프레임워크</a:t>
            </a:r>
            <a:r>
              <a:rPr lang="en-US" altLang="ko-KR" dirty="0">
                <a:latin typeface="+mn-ea"/>
                <a:ea typeface="+mn-ea"/>
              </a:rPr>
              <a:t>(ASP.NET MVC, Spring MVC, Ruby on Rails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  <a:p>
            <a:pPr marL="446405" lvl="1" indent="-185737"/>
            <a:r>
              <a:rPr lang="ko-KR" altLang="en-US" dirty="0">
                <a:latin typeface="+mn-ea"/>
                <a:ea typeface="+mn-ea"/>
              </a:rPr>
              <a:t>비동기 프레임워크</a:t>
            </a:r>
            <a:r>
              <a:rPr lang="en-US" altLang="ko-KR" dirty="0">
                <a:latin typeface="+mn-ea"/>
                <a:ea typeface="+mn-ea"/>
              </a:rPr>
              <a:t>(Node.js Express, Jetty)</a:t>
            </a:r>
            <a:endParaRPr lang="ko-KR" altLang="en-US" dirty="0">
              <a:latin typeface="+mn-ea"/>
              <a:ea typeface="+mn-ea"/>
            </a:endParaRPr>
          </a:p>
          <a:p>
            <a:pPr marL="365760" lvl="1" indent="0">
              <a:buNone/>
            </a:pP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기본 목적과 구성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웹의 기본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여러 컴퓨터에서 문서를 공유하거나 보는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웹에서 다루는 문서를 웹 문서라고 부름</a:t>
            </a:r>
            <a:endParaRPr lang="en-US" altLang="ko-KR" dirty="0" smtClean="0"/>
          </a:p>
          <a:p>
            <a:r>
              <a:rPr lang="ko-KR" altLang="en-US" dirty="0" smtClean="0"/>
              <a:t>웹의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활용하여 거미줄처럼 연결된 정보 소통 망</a:t>
            </a:r>
            <a:r>
              <a:rPr lang="en-US" altLang="ko-KR" dirty="0" smtClean="0"/>
              <a:t>, World Wide Web</a:t>
            </a:r>
          </a:p>
          <a:p>
            <a:pPr lvl="2"/>
            <a:r>
              <a:rPr lang="ko-KR" altLang="en-US" dirty="0" smtClean="0"/>
              <a:t>웹 문서를 인터넷 상의 컴퓨터들끼리 주고 받는 네트워크 시스템</a:t>
            </a:r>
            <a:endParaRPr lang="en-US" altLang="ko-KR" dirty="0" smtClean="0"/>
          </a:p>
          <a:p>
            <a:r>
              <a:rPr lang="ko-KR" altLang="en-US" dirty="0" smtClean="0"/>
              <a:t>웹의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서버와 웹 클라이언트 컴퓨터들로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웹 사이트</a:t>
            </a:r>
            <a:r>
              <a:rPr lang="ko-KR" altLang="en-US" dirty="0" smtClean="0"/>
              <a:t>를 탑재하는 </a:t>
            </a:r>
            <a:r>
              <a:rPr lang="ko-KR" altLang="en-US" b="1" dirty="0" smtClean="0">
                <a:solidFill>
                  <a:srgbClr val="FF0000"/>
                </a:solidFill>
              </a:rPr>
              <a:t>컴퓨터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(www.google.com),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(www.naver.com)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/>
              <a:t>웹 문서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. </a:t>
            </a:r>
            <a:r>
              <a:rPr lang="ko-KR" altLang="en-US" dirty="0"/>
              <a:t>동영상 등의 </a:t>
            </a:r>
            <a:r>
              <a:rPr lang="ko-KR" altLang="en-US" b="1" dirty="0">
                <a:solidFill>
                  <a:srgbClr val="FF0000"/>
                </a:solidFill>
              </a:rPr>
              <a:t>데이터 저장 </a:t>
            </a:r>
            <a:r>
              <a:rPr lang="ko-KR" altLang="en-US" b="1" dirty="0" smtClean="0">
                <a:solidFill>
                  <a:srgbClr val="FF0000"/>
                </a:solidFill>
              </a:rPr>
              <a:t>관리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웹 클라이언트의 요청을 받아 </a:t>
            </a:r>
            <a:r>
              <a:rPr lang="ko-KR" altLang="en-US" b="1" dirty="0" smtClean="0">
                <a:solidFill>
                  <a:srgbClr val="FF0000"/>
                </a:solidFill>
              </a:rPr>
              <a:t>웹 문서 전송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웹 서버로 작동하도록 하는 </a:t>
            </a:r>
            <a:r>
              <a:rPr lang="ko-KR" altLang="en-US" b="1" dirty="0" smtClean="0">
                <a:solidFill>
                  <a:srgbClr val="FF0000"/>
                </a:solidFill>
              </a:rPr>
              <a:t>소프트웨어 실행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웹 클라이언트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사용자 인터페이스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서버에 웹 문서를 요청하고 받아 </a:t>
            </a:r>
            <a:r>
              <a:rPr lang="ko-KR" altLang="en-US" b="1" dirty="0" smtClean="0">
                <a:solidFill>
                  <a:srgbClr val="FF0000"/>
                </a:solidFill>
              </a:rPr>
              <a:t>사용자에게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68012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HTML, CSS, </a:t>
            </a:r>
            <a:r>
              <a:rPr lang="en-US" altLang="ko-KR" dirty="0" err="1" smtClean="0"/>
              <a:t>Javascript</a:t>
            </a:r>
            <a:r>
              <a:rPr lang="ko-KR" altLang="en-US" dirty="0"/>
              <a:t>로 분리된 </a:t>
            </a:r>
            <a:r>
              <a:rPr lang="ko-KR" altLang="en-US" dirty="0" smtClean="0"/>
              <a:t>웹 페이지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2219250"/>
            <a:ext cx="5130594" cy="349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/>
              <a:t>&lt;!DOCTYPE html&gt;</a:t>
            </a:r>
          </a:p>
          <a:p>
            <a:pPr defTabSz="180000"/>
            <a:r>
              <a:rPr lang="en-US" altLang="ko-KR" sz="1300" dirty="0"/>
              <a:t>&lt;html&gt;</a:t>
            </a:r>
          </a:p>
          <a:p>
            <a:pPr defTabSz="180000"/>
            <a:r>
              <a:rPr lang="en-US" altLang="ko-KR" sz="1300" dirty="0"/>
              <a:t>&lt;head&gt;</a:t>
            </a:r>
          </a:p>
          <a:p>
            <a:pPr defTabSz="180000"/>
            <a:r>
              <a:rPr lang="en-US" altLang="ko-KR" sz="1300" dirty="0"/>
              <a:t>&lt;title&gt;</a:t>
            </a:r>
            <a:r>
              <a:rPr lang="ko-KR" altLang="en-US" sz="1300" dirty="0"/>
              <a:t>웹 페이지의 구성 요소</a:t>
            </a:r>
            <a:r>
              <a:rPr lang="en-US" altLang="ko-KR" sz="1300" dirty="0"/>
              <a:t>&lt;/title&gt;</a:t>
            </a:r>
          </a:p>
          <a:p>
            <a:pPr defTabSz="180000"/>
            <a:r>
              <a:rPr lang="en-US" altLang="ko-KR" sz="1300" dirty="0"/>
              <a:t>&lt;/head&gt;</a:t>
            </a:r>
          </a:p>
          <a:p>
            <a:pPr defTabSz="180000"/>
            <a:r>
              <a:rPr lang="en-US" altLang="ko-KR" sz="1300" dirty="0"/>
              <a:t>&lt;body&gt;</a:t>
            </a:r>
          </a:p>
          <a:p>
            <a:pPr defTabSz="180000"/>
            <a:r>
              <a:rPr lang="en-US" altLang="ko-KR" sz="1300" dirty="0"/>
              <a:t>&lt;h3&gt;</a:t>
            </a:r>
            <a:r>
              <a:rPr lang="ko-KR" altLang="en-US" sz="1300" dirty="0" err="1"/>
              <a:t>창의코딩</a:t>
            </a:r>
            <a:r>
              <a:rPr lang="ko-KR" altLang="en-US" sz="1300" dirty="0"/>
              <a:t> 웹</a:t>
            </a:r>
            <a:r>
              <a:rPr lang="en-US" altLang="ko-KR" sz="1300" dirty="0"/>
              <a:t>&lt;/h3&gt;</a:t>
            </a:r>
          </a:p>
          <a:p>
            <a:pPr defTabSz="180000"/>
            <a:r>
              <a:rPr lang="en-US" altLang="ko-KR" sz="1300" dirty="0"/>
              <a:t>&lt;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&gt;</a:t>
            </a:r>
          </a:p>
          <a:p>
            <a:pPr defTabSz="180000"/>
            <a:r>
              <a:rPr lang="ko-KR" altLang="en-US" sz="1300" dirty="0"/>
              <a:t>자바스크립트는 간단한 동적 웹 페이지를 만들 수 있도록 지원합니다</a:t>
            </a:r>
            <a:r>
              <a:rPr lang="en-US" altLang="ko-KR" sz="1300" dirty="0"/>
              <a:t>.</a:t>
            </a:r>
          </a:p>
          <a:p>
            <a:pPr defTabSz="180000"/>
            <a:r>
              <a:rPr lang="ko-KR" altLang="en-US" sz="1300" dirty="0"/>
              <a:t>자바스크립트는 웹브라우저에서 실행되기 때문에 기본적인 </a:t>
            </a:r>
            <a:r>
              <a:rPr lang="en-US" altLang="ko-KR" sz="1300" dirty="0"/>
              <a:t>html</a:t>
            </a:r>
            <a:r>
              <a:rPr lang="ko-KR" altLang="en-US" sz="1300" dirty="0"/>
              <a:t>문법을 익혀 사용해야 합니다</a:t>
            </a:r>
            <a:r>
              <a:rPr lang="en-US" altLang="ko-KR" sz="1300" dirty="0"/>
              <a:t>. </a:t>
            </a:r>
          </a:p>
          <a:p>
            <a:pPr defTabSz="180000"/>
            <a:r>
              <a:rPr lang="ko-KR" altLang="en-US" sz="1300" dirty="0"/>
              <a:t>간단한 </a:t>
            </a:r>
            <a:r>
              <a:rPr lang="en-US" altLang="ko-KR" sz="1300" dirty="0"/>
              <a:t>html</a:t>
            </a:r>
            <a:r>
              <a:rPr lang="ko-KR" altLang="en-US" sz="1300" dirty="0"/>
              <a:t>문법 구조를 익혀 자바스크립트를 이용하여 봅니다</a:t>
            </a:r>
            <a:r>
              <a:rPr lang="en-US" altLang="ko-KR" sz="1300" dirty="0"/>
              <a:t>.</a:t>
            </a:r>
          </a:p>
          <a:p>
            <a:pPr defTabSz="180000"/>
            <a:r>
              <a:rPr lang="en-US" altLang="ko-KR" sz="1300" dirty="0"/>
              <a:t>"&lt;span&gt;</a:t>
            </a:r>
            <a:r>
              <a:rPr lang="ko-KR" altLang="en-US" sz="1300" dirty="0"/>
              <a:t>알고 보면 재미난 자바스크립트</a:t>
            </a:r>
            <a:r>
              <a:rPr lang="en-US" altLang="ko-KR" sz="1300" dirty="0"/>
              <a:t>, </a:t>
            </a:r>
            <a:r>
              <a:rPr lang="ko-KR" altLang="en-US" sz="1300" dirty="0"/>
              <a:t>이제 나도 웹 프로그래머</a:t>
            </a:r>
            <a:r>
              <a:rPr lang="en-US" altLang="ko-KR" sz="1300" dirty="0"/>
              <a:t>&lt;/span&gt;".</a:t>
            </a:r>
          </a:p>
          <a:p>
            <a:pPr defTabSz="180000"/>
            <a:r>
              <a:rPr lang="en-US" altLang="ko-KR" sz="1300" dirty="0"/>
              <a:t>&lt;/body&gt;</a:t>
            </a:r>
          </a:p>
          <a:p>
            <a:pPr defTabSz="180000"/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5192904" y="4942478"/>
            <a:ext cx="2850460" cy="280928"/>
          </a:xfrm>
          <a:prstGeom prst="wedgeRoundRectCallout">
            <a:avLst>
              <a:gd name="adj1" fmla="val -62857"/>
              <a:gd name="adj2" fmla="val 59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HTML </a:t>
            </a:r>
            <a:r>
              <a:rPr lang="ko-KR" altLang="en-US" sz="1050" dirty="0" smtClean="0"/>
              <a:t>태그로 구조와 내용만 있는 웹 페이지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500996" y="1266401"/>
            <a:ext cx="6200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sz="2400" dirty="0" smtClean="0">
                <a:solidFill>
                  <a:srgbClr val="C00000"/>
                </a:solidFill>
              </a:rPr>
              <a:t>1. HTML </a:t>
            </a:r>
            <a:r>
              <a:rPr lang="ko-KR" altLang="en-US" sz="2400" dirty="0">
                <a:solidFill>
                  <a:srgbClr val="C00000"/>
                </a:solidFill>
              </a:rPr>
              <a:t>태그로 문서의 구조와 내용 만들기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04" y="1931218"/>
            <a:ext cx="3237314" cy="22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HTML,CSS,Javascript</a:t>
            </a:r>
            <a:r>
              <a:rPr lang="ko-KR" altLang="en-US" dirty="0" smtClean="0"/>
              <a:t>로 분리된 웹 페이지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" y="1844824"/>
            <a:ext cx="6410672" cy="4693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/>
              <a:t>&lt;!DOCTYPE html&gt;</a:t>
            </a:r>
          </a:p>
          <a:p>
            <a:pPr defTabSz="180000"/>
            <a:r>
              <a:rPr lang="en-US" altLang="ko-KR" sz="1300" dirty="0"/>
              <a:t>&lt;html&gt;</a:t>
            </a:r>
          </a:p>
          <a:p>
            <a:pPr defTabSz="180000"/>
            <a:r>
              <a:rPr lang="en-US" altLang="ko-KR" sz="1300" dirty="0"/>
              <a:t>&lt;head&gt;</a:t>
            </a:r>
          </a:p>
          <a:p>
            <a:pPr defTabSz="180000"/>
            <a:r>
              <a:rPr lang="en-US" altLang="ko-KR" sz="1300" dirty="0"/>
              <a:t>&lt;title&gt;</a:t>
            </a:r>
            <a:r>
              <a:rPr lang="ko-KR" altLang="en-US" sz="1300" dirty="0"/>
              <a:t>웹 페이지의 구성 요소</a:t>
            </a:r>
            <a:r>
              <a:rPr lang="en-US" altLang="ko-KR" sz="1300" dirty="0"/>
              <a:t>&lt;/title&gt;</a:t>
            </a:r>
          </a:p>
          <a:p>
            <a:pPr defTabSz="180000"/>
            <a:r>
              <a:rPr lang="en-US" altLang="ko-KR" sz="13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300" b="1" dirty="0">
                <a:solidFill>
                  <a:srgbClr val="C00000"/>
                </a:solidFill>
              </a:rPr>
              <a:t>style&gt;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body { background-color : linen</a:t>
            </a:r>
            <a:r>
              <a:rPr lang="en-US" altLang="ko-KR" sz="1300" dirty="0">
                <a:solidFill>
                  <a:srgbClr val="C00000"/>
                </a:solidFill>
              </a:rPr>
              <a:t>; </a:t>
            </a:r>
            <a:r>
              <a:rPr lang="en-US" altLang="ko-KR" sz="1300" dirty="0" smtClean="0">
                <a:solidFill>
                  <a:srgbClr val="C00000"/>
                </a:solidFill>
              </a:rPr>
              <a:t>color : green</a:t>
            </a:r>
            <a:r>
              <a:rPr lang="en-US" altLang="ko-KR" sz="1300" dirty="0">
                <a:solidFill>
                  <a:srgbClr val="C00000"/>
                </a:solidFill>
              </a:rPr>
              <a:t>;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			margin-left : 40px</a:t>
            </a:r>
            <a:r>
              <a:rPr lang="en-US" altLang="ko-KR" sz="1300" dirty="0">
                <a:solidFill>
                  <a:srgbClr val="C00000"/>
                </a:solidFill>
              </a:rPr>
              <a:t>; </a:t>
            </a:r>
            <a:r>
              <a:rPr lang="en-US" altLang="ko-KR" sz="1300" dirty="0" smtClean="0">
                <a:solidFill>
                  <a:srgbClr val="C00000"/>
                </a:solidFill>
              </a:rPr>
              <a:t>margin-right : 40px</a:t>
            </a:r>
            <a:r>
              <a:rPr lang="en-US" altLang="ko-KR" sz="13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h3 { text-align : center</a:t>
            </a:r>
            <a:r>
              <a:rPr lang="en-US" altLang="ko-KR" sz="1300" dirty="0">
                <a:solidFill>
                  <a:srgbClr val="C00000"/>
                </a:solidFill>
              </a:rPr>
              <a:t>; </a:t>
            </a:r>
            <a:r>
              <a:rPr lang="en-US" altLang="ko-KR" sz="1300" dirty="0" smtClean="0">
                <a:solidFill>
                  <a:srgbClr val="C00000"/>
                </a:solidFill>
              </a:rPr>
              <a:t>color : </a:t>
            </a:r>
            <a:r>
              <a:rPr lang="en-US" altLang="ko-KR" sz="1300" dirty="0" err="1" smtClean="0">
                <a:solidFill>
                  <a:srgbClr val="C00000"/>
                </a:solidFill>
              </a:rPr>
              <a:t>darkred</a:t>
            </a:r>
            <a:r>
              <a:rPr lang="en-US" altLang="ko-KR" sz="13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</a:t>
            </a:r>
            <a:r>
              <a:rPr lang="en-US" altLang="ko-KR" sz="1300" dirty="0" err="1" smtClean="0">
                <a:solidFill>
                  <a:srgbClr val="C00000"/>
                </a:solidFill>
              </a:rPr>
              <a:t>hr</a:t>
            </a:r>
            <a:r>
              <a:rPr lang="en-US" altLang="ko-KR" sz="1300" dirty="0" smtClean="0">
                <a:solidFill>
                  <a:srgbClr val="C00000"/>
                </a:solidFill>
              </a:rPr>
              <a:t> { height : </a:t>
            </a:r>
            <a:r>
              <a:rPr lang="en-US" altLang="ko-KR" sz="1300" dirty="0">
                <a:solidFill>
                  <a:srgbClr val="C00000"/>
                </a:solidFill>
              </a:rPr>
              <a:t>5px; </a:t>
            </a:r>
            <a:r>
              <a:rPr lang="en-US" altLang="ko-KR" sz="1300" dirty="0" smtClean="0">
                <a:solidFill>
                  <a:srgbClr val="C00000"/>
                </a:solidFill>
              </a:rPr>
              <a:t>border : solid </a:t>
            </a:r>
            <a:r>
              <a:rPr lang="en-US" altLang="ko-KR" sz="1300" dirty="0">
                <a:solidFill>
                  <a:srgbClr val="C00000"/>
                </a:solidFill>
              </a:rPr>
              <a:t>grey; </a:t>
            </a:r>
            <a:endParaRPr lang="en-US" altLang="ko-KR" sz="1300" dirty="0" smtClean="0">
              <a:solidFill>
                <a:srgbClr val="C00000"/>
              </a:solidFill>
            </a:endParaRP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</a:t>
            </a:r>
            <a:r>
              <a:rPr lang="en-US" altLang="ko-KR" sz="1300" dirty="0">
                <a:solidFill>
                  <a:srgbClr val="C00000"/>
                </a:solidFill>
              </a:rPr>
              <a:t>	</a:t>
            </a:r>
            <a:r>
              <a:rPr lang="en-US" altLang="ko-KR" sz="1300" dirty="0" smtClean="0">
                <a:solidFill>
                  <a:srgbClr val="C00000"/>
                </a:solidFill>
              </a:rPr>
              <a:t>		background-color : </a:t>
            </a:r>
            <a:r>
              <a:rPr lang="en-US" altLang="ko-KR" sz="1300" dirty="0">
                <a:solidFill>
                  <a:srgbClr val="C00000"/>
                </a:solidFill>
              </a:rPr>
              <a:t>grey }</a:t>
            </a:r>
          </a:p>
          <a:p>
            <a:pPr defTabSz="180000"/>
            <a:r>
              <a:rPr lang="en-US" altLang="ko-KR" sz="1300" dirty="0" smtClean="0">
                <a:solidFill>
                  <a:srgbClr val="C00000"/>
                </a:solidFill>
              </a:rPr>
              <a:t>	span { color</a:t>
            </a:r>
            <a:r>
              <a:rPr lang="en-US" altLang="ko-KR" sz="1300" dirty="0">
                <a:solidFill>
                  <a:srgbClr val="C00000"/>
                </a:solidFill>
              </a:rPr>
              <a:t>: blue; font-size: 20px; }</a:t>
            </a:r>
          </a:p>
          <a:p>
            <a:pPr defTabSz="180000"/>
            <a:r>
              <a:rPr lang="en-US" altLang="ko-KR" sz="1300" b="1" dirty="0">
                <a:solidFill>
                  <a:srgbClr val="C00000"/>
                </a:solidFill>
              </a:rPr>
              <a:t>&lt;/style</a:t>
            </a:r>
            <a:r>
              <a:rPr lang="en-US" altLang="ko-KR" sz="1300" b="1" dirty="0" smtClean="0">
                <a:solidFill>
                  <a:srgbClr val="C00000"/>
                </a:solidFill>
              </a:rPr>
              <a:t>&gt;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pPr defTabSz="180000"/>
            <a:r>
              <a:rPr lang="en-US" altLang="ko-KR" sz="1300" dirty="0"/>
              <a:t>&lt;/head&gt;</a:t>
            </a:r>
          </a:p>
          <a:p>
            <a:pPr defTabSz="180000"/>
            <a:r>
              <a:rPr lang="en-US" altLang="ko-KR" sz="1300" dirty="0"/>
              <a:t>&lt;body&gt;</a:t>
            </a:r>
          </a:p>
          <a:p>
            <a:pPr defTabSz="180000"/>
            <a:r>
              <a:rPr lang="en-US" altLang="ko-KR" sz="1300" dirty="0"/>
              <a:t>&lt;h3&gt;</a:t>
            </a:r>
            <a:r>
              <a:rPr lang="ko-KR" altLang="en-US" sz="1300" dirty="0" err="1"/>
              <a:t>창의코딩</a:t>
            </a:r>
            <a:r>
              <a:rPr lang="ko-KR" altLang="en-US" sz="1300" dirty="0"/>
              <a:t> 웹</a:t>
            </a:r>
            <a:r>
              <a:rPr lang="en-US" altLang="ko-KR" sz="1300" dirty="0"/>
              <a:t>&lt;/h3&gt;</a:t>
            </a:r>
          </a:p>
          <a:p>
            <a:pPr defTabSz="180000"/>
            <a:r>
              <a:rPr lang="en-US" altLang="ko-KR" sz="1300" dirty="0"/>
              <a:t>&lt;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&gt;</a:t>
            </a:r>
          </a:p>
          <a:p>
            <a:pPr defTabSz="180000"/>
            <a:r>
              <a:rPr lang="ko-KR" altLang="en-US" sz="1300" dirty="0"/>
              <a:t>자바스크립트는 간단한 동적 웹 페이지를 만들 수 있도록 지원합니다</a:t>
            </a:r>
            <a:r>
              <a:rPr lang="en-US" altLang="ko-KR" sz="1300" dirty="0"/>
              <a:t>.</a:t>
            </a:r>
          </a:p>
          <a:p>
            <a:pPr defTabSz="180000"/>
            <a:r>
              <a:rPr lang="ko-KR" altLang="en-US" sz="1300" dirty="0"/>
              <a:t>자바스크립트는 웹브라우저에서 실행되기 때문에 기본적인 </a:t>
            </a:r>
            <a:r>
              <a:rPr lang="en-US" altLang="ko-KR" sz="1300" dirty="0"/>
              <a:t>html</a:t>
            </a:r>
            <a:r>
              <a:rPr lang="ko-KR" altLang="en-US" sz="1300" dirty="0"/>
              <a:t>문법을 익혀 사용해야 합니다</a:t>
            </a:r>
            <a:r>
              <a:rPr lang="en-US" altLang="ko-KR" sz="1300" dirty="0"/>
              <a:t>. </a:t>
            </a:r>
          </a:p>
          <a:p>
            <a:pPr defTabSz="180000"/>
            <a:r>
              <a:rPr lang="ko-KR" altLang="en-US" sz="1300" dirty="0"/>
              <a:t>간단한 </a:t>
            </a:r>
            <a:r>
              <a:rPr lang="en-US" altLang="ko-KR" sz="1300" dirty="0"/>
              <a:t>html</a:t>
            </a:r>
            <a:r>
              <a:rPr lang="ko-KR" altLang="en-US" sz="1300" dirty="0"/>
              <a:t>문법 구조를 익혀 자바스크립트를 이용하여 봅니다</a:t>
            </a:r>
            <a:r>
              <a:rPr lang="en-US" altLang="ko-KR" sz="1300" dirty="0"/>
              <a:t>.</a:t>
            </a:r>
          </a:p>
          <a:p>
            <a:pPr defTabSz="180000"/>
            <a:r>
              <a:rPr lang="en-US" altLang="ko-KR" sz="1300" dirty="0"/>
              <a:t>"&lt;span&gt;</a:t>
            </a:r>
            <a:r>
              <a:rPr lang="ko-KR" altLang="en-US" sz="1300" dirty="0"/>
              <a:t>알고 보면 재미난 자바스크립트</a:t>
            </a:r>
            <a:r>
              <a:rPr lang="en-US" altLang="ko-KR" sz="1300" dirty="0"/>
              <a:t>, </a:t>
            </a:r>
            <a:r>
              <a:rPr lang="ko-KR" altLang="en-US" sz="1300" dirty="0"/>
              <a:t>이제 나도 웹 프로그래머</a:t>
            </a:r>
            <a:r>
              <a:rPr lang="en-US" altLang="ko-KR" sz="1300" dirty="0"/>
              <a:t>&lt;/span&gt;".</a:t>
            </a:r>
          </a:p>
          <a:p>
            <a:pPr defTabSz="180000"/>
            <a:r>
              <a:rPr lang="en-US" altLang="ko-KR" sz="1300" dirty="0"/>
              <a:t>&lt;/body&gt;</a:t>
            </a:r>
          </a:p>
          <a:p>
            <a:pPr defTabSz="180000"/>
            <a:r>
              <a:rPr lang="en-US" altLang="ko-KR" sz="1300" dirty="0"/>
              <a:t>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7752" y="4291293"/>
            <a:ext cx="2146463" cy="280928"/>
          </a:xfrm>
          <a:prstGeom prst="wedgeRoundRectCallout">
            <a:avLst>
              <a:gd name="adj1" fmla="val -67660"/>
              <a:gd name="adj2" fmla="val -489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CSS</a:t>
            </a:r>
            <a:r>
              <a:rPr lang="ko-KR" altLang="en-US" sz="1050" dirty="0" smtClean="0"/>
              <a:t>로 문서의 모양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스타일</a:t>
            </a:r>
            <a:r>
              <a:rPr lang="en-US" altLang="ko-KR" sz="1050" dirty="0" smtClean="0"/>
              <a:t>)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코딩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559693" y="1299187"/>
            <a:ext cx="4554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r>
              <a:rPr lang="en-US" altLang="ko-KR" sz="2400" dirty="0" smtClean="0">
                <a:solidFill>
                  <a:srgbClr val="C00000"/>
                </a:solidFill>
              </a:rPr>
              <a:t>. CSS </a:t>
            </a:r>
            <a:r>
              <a:rPr lang="ko-KR" altLang="en-US" sz="2400" kern="0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코드로 </a:t>
            </a:r>
            <a:r>
              <a:rPr lang="ko-KR" altLang="en-US" sz="2400" kern="0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모양 만들기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93" y="2253865"/>
            <a:ext cx="3442701" cy="25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4710" y="83281"/>
            <a:ext cx="8153400" cy="752475"/>
          </a:xfrm>
        </p:spPr>
        <p:txBody>
          <a:bodyPr>
            <a:normAutofit/>
          </a:bodyPr>
          <a:lstStyle/>
          <a:p>
            <a:pPr lvl="0"/>
            <a:r>
              <a:rPr lang="en-US" altLang="ko-KR" sz="2400" dirty="0">
                <a:solidFill>
                  <a:srgbClr val="C00000"/>
                </a:solidFill>
              </a:rPr>
              <a:t>3. </a:t>
            </a:r>
            <a:r>
              <a:rPr lang="en-US" altLang="ko-KR" sz="2400" dirty="0" err="1">
                <a:solidFill>
                  <a:srgbClr val="C00000"/>
                </a:solidFill>
              </a:rPr>
              <a:t>Javascript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ko-KR" altLang="en-US" sz="2400" dirty="0">
                <a:solidFill>
                  <a:srgbClr val="C00000"/>
                </a:solidFill>
              </a:rPr>
              <a:t>코드로 사용자 인터페이스 </a:t>
            </a:r>
            <a:r>
              <a:rPr lang="ko-KR" altLang="en-US" sz="2400" dirty="0" smtClean="0">
                <a:solidFill>
                  <a:srgbClr val="C00000"/>
                </a:solidFill>
              </a:rPr>
              <a:t>처리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1124" y="1052736"/>
            <a:ext cx="6761667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웹 페이지의 구성 요소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200" b="1" dirty="0">
                <a:solidFill>
                  <a:srgbClr val="C00000"/>
                </a:solidFill>
              </a:rPr>
              <a:t>style&gt;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body { background-color : linen; color : green;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			margin-left : 40px; margin-right : 40px;}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h3 { text-align : center; color : </a:t>
            </a:r>
            <a:r>
              <a:rPr lang="en-US" altLang="ko-KR" sz="1200" dirty="0" err="1">
                <a:solidFill>
                  <a:srgbClr val="C00000"/>
                </a:solidFill>
              </a:rPr>
              <a:t>darkred</a:t>
            </a:r>
            <a:r>
              <a:rPr lang="en-US" altLang="ko-KR" sz="1200" dirty="0">
                <a:solidFill>
                  <a:srgbClr val="C00000"/>
                </a:solidFill>
              </a:rPr>
              <a:t>;}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</a:t>
            </a:r>
            <a:r>
              <a:rPr lang="en-US" altLang="ko-KR" sz="1200" dirty="0" err="1">
                <a:solidFill>
                  <a:srgbClr val="C00000"/>
                </a:solidFill>
              </a:rPr>
              <a:t>hr</a:t>
            </a:r>
            <a:r>
              <a:rPr lang="en-US" altLang="ko-KR" sz="1200" dirty="0">
                <a:solidFill>
                  <a:srgbClr val="C00000"/>
                </a:solidFill>
              </a:rPr>
              <a:t> { height : 5px; border : solid grey; 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			background-color : grey }</a:t>
            </a:r>
          </a:p>
          <a:p>
            <a:pPr defTabSz="180000"/>
            <a:r>
              <a:rPr lang="en-US" altLang="ko-KR" sz="1200" dirty="0">
                <a:solidFill>
                  <a:srgbClr val="C00000"/>
                </a:solidFill>
              </a:rPr>
              <a:t>	span { color: blue; font-size: 20px; }</a:t>
            </a:r>
          </a:p>
          <a:p>
            <a:pPr defTabSz="180000"/>
            <a:r>
              <a:rPr lang="en-US" altLang="ko-KR" sz="1200" b="1" dirty="0" smtClean="0">
                <a:solidFill>
                  <a:srgbClr val="C00000"/>
                </a:solidFill>
              </a:rPr>
              <a:t>&lt;/</a:t>
            </a:r>
            <a:r>
              <a:rPr lang="en-US" altLang="ko-KR" sz="1200" b="1" dirty="0">
                <a:solidFill>
                  <a:srgbClr val="C00000"/>
                </a:solidFill>
              </a:rPr>
              <a:t>style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&gt;</a:t>
            </a:r>
          </a:p>
          <a:p>
            <a:pPr defTabSz="180000"/>
            <a:r>
              <a:rPr lang="en-US" altLang="ko-KR" sz="1200" b="1" dirty="0">
                <a:solidFill>
                  <a:srgbClr val="0070C0"/>
                </a:solidFill>
              </a:rPr>
              <a:t>&lt;script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&gt;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function </a:t>
            </a:r>
            <a:r>
              <a:rPr lang="en-US" altLang="ko-KR" sz="1200" dirty="0">
                <a:solidFill>
                  <a:srgbClr val="0070C0"/>
                </a:solidFill>
              </a:rPr>
              <a:t>show() { // &lt;</a:t>
            </a:r>
            <a:r>
              <a:rPr lang="en-US" altLang="ko-KR" sz="1200" dirty="0" err="1">
                <a:solidFill>
                  <a:srgbClr val="0070C0"/>
                </a:solidFill>
              </a:rPr>
              <a:t>img</a:t>
            </a:r>
            <a:r>
              <a:rPr lang="en-US" altLang="ko-KR" sz="1200" dirty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에 이미지 달기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70C0"/>
                </a:solidFill>
              </a:rPr>
              <a:t>("fig").</a:t>
            </a:r>
            <a:r>
              <a:rPr lang="en-US" altLang="ko-KR" sz="1200" dirty="0" err="1">
                <a:solidFill>
                  <a:srgbClr val="0070C0"/>
                </a:solidFill>
              </a:rPr>
              <a:t>src</a:t>
            </a:r>
            <a:r>
              <a:rPr lang="en-US" altLang="ko-KR" sz="1200" dirty="0">
                <a:solidFill>
                  <a:srgbClr val="0070C0"/>
                </a:solidFill>
              </a:rPr>
              <a:t> = </a:t>
            </a:r>
            <a:r>
              <a:rPr lang="en-US" altLang="ko-KR" sz="1200" dirty="0" smtClean="0">
                <a:solidFill>
                  <a:srgbClr val="0070C0"/>
                </a:solidFill>
              </a:rPr>
              <a:t>“t1_3.png</a:t>
            </a:r>
            <a:r>
              <a:rPr lang="en-US" altLang="ko-KR" sz="1200" dirty="0">
                <a:solidFill>
                  <a:srgbClr val="0070C0"/>
                </a:solidFill>
              </a:rPr>
              <a:t>"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}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function </a:t>
            </a:r>
            <a:r>
              <a:rPr lang="en-US" altLang="ko-KR" sz="1200" dirty="0">
                <a:solidFill>
                  <a:srgbClr val="0070C0"/>
                </a:solidFill>
              </a:rPr>
              <a:t>hide() { // &lt;</a:t>
            </a:r>
            <a:r>
              <a:rPr lang="en-US" altLang="ko-KR" sz="1200" dirty="0" err="1">
                <a:solidFill>
                  <a:srgbClr val="0070C0"/>
                </a:solidFill>
              </a:rPr>
              <a:t>img</a:t>
            </a:r>
            <a:r>
              <a:rPr lang="en-US" altLang="ko-KR" sz="1200" dirty="0">
                <a:solidFill>
                  <a:srgbClr val="0070C0"/>
                </a:solidFill>
              </a:rPr>
              <a:t>&gt;</a:t>
            </a:r>
            <a:r>
              <a:rPr lang="ko-KR" altLang="en-US" sz="1200" dirty="0">
                <a:solidFill>
                  <a:srgbClr val="0070C0"/>
                </a:solidFill>
              </a:rPr>
              <a:t>에 이미지 제거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70C0"/>
                </a:solidFill>
              </a:rPr>
              <a:t>("fig").</a:t>
            </a:r>
            <a:r>
              <a:rPr lang="en-US" altLang="ko-KR" sz="1200" dirty="0" err="1">
                <a:solidFill>
                  <a:srgbClr val="0070C0"/>
                </a:solidFill>
              </a:rPr>
              <a:t>src</a:t>
            </a:r>
            <a:r>
              <a:rPr lang="en-US" altLang="ko-KR" sz="1200" dirty="0">
                <a:solidFill>
                  <a:srgbClr val="0070C0"/>
                </a:solidFill>
              </a:rPr>
              <a:t>= "";</a:t>
            </a:r>
          </a:p>
          <a:p>
            <a:pPr defTabSz="180000"/>
            <a:r>
              <a:rPr lang="en-US" altLang="ko-KR" sz="1200" dirty="0" smtClean="0">
                <a:solidFill>
                  <a:srgbClr val="0070C0"/>
                </a:solidFill>
              </a:rPr>
              <a:t>	}</a:t>
            </a:r>
          </a:p>
          <a:p>
            <a:pPr defTabSz="180000"/>
            <a:r>
              <a:rPr lang="en-US" altLang="ko-KR" sz="1200" b="1" dirty="0" smtClean="0">
                <a:solidFill>
                  <a:srgbClr val="0070C0"/>
                </a:solidFill>
              </a:rPr>
              <a:t>&lt;/</a:t>
            </a:r>
            <a:r>
              <a:rPr lang="en-US" altLang="ko-KR" sz="1200" b="1" dirty="0">
                <a:solidFill>
                  <a:srgbClr val="0070C0"/>
                </a:solidFill>
              </a:rPr>
              <a:t>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="show()"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="hide</a:t>
            </a:r>
            <a:r>
              <a:rPr lang="en-US" altLang="ko-KR" sz="1200" b="1" dirty="0" smtClean="0"/>
              <a:t>()"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창의코딩</a:t>
            </a:r>
            <a:r>
              <a:rPr lang="ko-KR" altLang="en-US" sz="1200" dirty="0" smtClean="0"/>
              <a:t> 웹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div&gt;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id="fig"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=""&gt;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div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ko-KR" altLang="en-US" sz="1200" dirty="0"/>
              <a:t>자바스크립트는 간단한 동적 웹 페이지를 만들 수 있도록 지원합니다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자바스크립트는 </a:t>
            </a:r>
            <a:r>
              <a:rPr lang="en-US" altLang="ko-KR" sz="1200" dirty="0"/>
              <a:t>&lt;span&gt;</a:t>
            </a:r>
            <a:r>
              <a:rPr lang="ko-KR" altLang="en-US" sz="1200" dirty="0" err="1"/>
              <a:t>웹브라우저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에서 실행되기 때문에 기본적인 </a:t>
            </a:r>
            <a:r>
              <a:rPr lang="en-US" altLang="ko-KR" sz="1200" dirty="0"/>
              <a:t>html</a:t>
            </a:r>
            <a:r>
              <a:rPr lang="ko-KR" altLang="en-US" sz="1200" dirty="0"/>
              <a:t>문법을 익혀 사용해야 합니다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간단한 </a:t>
            </a:r>
            <a:r>
              <a:rPr lang="en-US" altLang="ko-KR" sz="1200" dirty="0"/>
              <a:t>html</a:t>
            </a:r>
            <a:r>
              <a:rPr lang="ko-KR" altLang="en-US" sz="1200" dirty="0"/>
              <a:t>문법 구조를 익혀 자바스크립트를 이용하여 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"&lt;span&gt;</a:t>
            </a:r>
            <a:r>
              <a:rPr lang="ko-KR" altLang="en-US" sz="1200" dirty="0"/>
              <a:t>알고 보면 재미난 자바스크립트</a:t>
            </a:r>
            <a:r>
              <a:rPr lang="en-US" altLang="ko-KR" sz="1200" dirty="0"/>
              <a:t>, </a:t>
            </a:r>
            <a:r>
              <a:rPr lang="ko-KR" altLang="en-US" sz="1200" dirty="0"/>
              <a:t>이제 나도 웹 프로그래머</a:t>
            </a:r>
            <a:r>
              <a:rPr lang="en-US" altLang="ko-KR" sz="1200" dirty="0"/>
              <a:t>&lt;/span&gt;".&lt;/body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</a:t>
            </a:r>
            <a:r>
              <a:rPr lang="en-US" altLang="ko-KR" sz="1200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9316" y="4541548"/>
            <a:ext cx="2844048" cy="280928"/>
          </a:xfrm>
          <a:prstGeom prst="wedgeRoundRectCallout">
            <a:avLst>
              <a:gd name="adj1" fmla="val -47662"/>
              <a:gd name="adj2" fmla="val 99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텍스트에 마우스를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올리면 </a:t>
            </a:r>
            <a:r>
              <a:rPr lang="en-US" altLang="ko-KR" sz="1000" dirty="0" smtClean="0"/>
              <a:t>show() </a:t>
            </a:r>
            <a:r>
              <a:rPr lang="ko-KR" altLang="en-US" sz="1000" dirty="0" smtClean="0"/>
              <a:t>함수 호출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367348" y="2957372"/>
            <a:ext cx="1643107" cy="280928"/>
          </a:xfrm>
          <a:prstGeom prst="wedgeRoundRectCallout">
            <a:avLst>
              <a:gd name="adj1" fmla="val -84891"/>
              <a:gd name="adj2" fmla="val 43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자바스크립크</a:t>
            </a:r>
            <a:r>
              <a:rPr lang="ko-KR" altLang="en-US" sz="1050" dirty="0" smtClean="0"/>
              <a:t> 코드 추가</a:t>
            </a: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84" y="750038"/>
            <a:ext cx="3034632" cy="2375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5105" y="1937897"/>
            <a:ext cx="1914456" cy="638473"/>
          </a:xfrm>
          <a:prstGeom prst="wedgeRoundRectCallout">
            <a:avLst>
              <a:gd name="adj1" fmla="val -54073"/>
              <a:gd name="adj2" fmla="val -80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텍스트에 마우스를</a:t>
            </a:r>
            <a:r>
              <a:rPr lang="en-US" altLang="ko-KR" sz="1050" dirty="0" smtClean="0"/>
              <a:t> </a:t>
            </a:r>
          </a:p>
          <a:p>
            <a:r>
              <a:rPr lang="ko-KR" altLang="en-US" sz="1050" dirty="0" smtClean="0"/>
              <a:t>올리면 이미지 출력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내리면 없어짐</a:t>
            </a:r>
            <a:endParaRPr lang="ko-KR" altLang="en-US" sz="10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124" y="3238300"/>
            <a:ext cx="3007150" cy="30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1205" y="28193"/>
            <a:ext cx="7549227" cy="6860229"/>
            <a:chOff x="911205" y="28193"/>
            <a:chExt cx="7549227" cy="6860229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1398911" y="451633"/>
              <a:ext cx="4737" cy="64367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400574" y="6323537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36" idx="3"/>
            </p:cNvCxnSpPr>
            <p:nvPr/>
          </p:nvCxnSpPr>
          <p:spPr>
            <a:xfrm flipV="1">
              <a:off x="1407920" y="5125065"/>
              <a:ext cx="7052512" cy="1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34" idx="3"/>
            </p:cNvCxnSpPr>
            <p:nvPr/>
          </p:nvCxnSpPr>
          <p:spPr>
            <a:xfrm flipV="1">
              <a:off x="1407920" y="3870972"/>
              <a:ext cx="7052512" cy="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1" idx="3"/>
            </p:cNvCxnSpPr>
            <p:nvPr/>
          </p:nvCxnSpPr>
          <p:spPr>
            <a:xfrm flipV="1">
              <a:off x="1407920" y="3552171"/>
              <a:ext cx="7052512" cy="3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28" idx="3"/>
            </p:cNvCxnSpPr>
            <p:nvPr/>
          </p:nvCxnSpPr>
          <p:spPr>
            <a:xfrm flipV="1">
              <a:off x="1407920" y="2751315"/>
              <a:ext cx="7052512" cy="2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26" idx="3"/>
            </p:cNvCxnSpPr>
            <p:nvPr/>
          </p:nvCxnSpPr>
          <p:spPr>
            <a:xfrm flipV="1">
              <a:off x="1407920" y="2127851"/>
              <a:ext cx="7043061" cy="1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4" idx="3"/>
            </p:cNvCxnSpPr>
            <p:nvPr/>
          </p:nvCxnSpPr>
          <p:spPr>
            <a:xfrm flipV="1">
              <a:off x="1407920" y="1824069"/>
              <a:ext cx="7043061" cy="1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21" idx="3"/>
            </p:cNvCxnSpPr>
            <p:nvPr/>
          </p:nvCxnSpPr>
          <p:spPr>
            <a:xfrm>
              <a:off x="1407920" y="1513332"/>
              <a:ext cx="7043061" cy="2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9" idx="3"/>
            </p:cNvCxnSpPr>
            <p:nvPr/>
          </p:nvCxnSpPr>
          <p:spPr>
            <a:xfrm>
              <a:off x="1407920" y="1180111"/>
              <a:ext cx="7043061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15477" y="40466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1990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8877" y="422758"/>
              <a:ext cx="543143" cy="1797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HTTP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92029" y="143196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2.0</a:t>
              </a:r>
              <a:endParaRPr lang="ko-KR" altLang="en-US" sz="1100" dirty="0"/>
            </a:p>
          </p:txBody>
        </p:sp>
        <p:cxnSp>
          <p:nvCxnSpPr>
            <p:cNvPr id="18" name="직선 화살표 연결선 17"/>
            <p:cNvCxnSpPr>
              <a:endCxn id="17" idx="0"/>
            </p:cNvCxnSpPr>
            <p:nvPr/>
          </p:nvCxnSpPr>
          <p:spPr>
            <a:xfrm flipH="1">
              <a:off x="2300449" y="814371"/>
              <a:ext cx="1" cy="61759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15477" y="104930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1993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5477" y="138252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1994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6942" y="1418071"/>
              <a:ext cx="1027084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Netscape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5477" y="171034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1995</a:t>
              </a:r>
              <a:endParaRPr lang="ko-KR" alt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2240" y="1731853"/>
              <a:ext cx="1276488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Internet Explorer</a:t>
              </a:r>
              <a:endParaRPr lang="ko-KR" alt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5477" y="201199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1996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67823" y="2049611"/>
              <a:ext cx="605323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Opera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5477" y="264056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1998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5477" y="342521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2002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71593" y="3462962"/>
              <a:ext cx="1197782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Mozilla Firefox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5477" y="374989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2003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7989" y="3781850"/>
              <a:ext cx="564991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Safari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5477" y="500485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2008</a:t>
              </a:r>
              <a:endParaRPr lang="ko-KR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12339" y="5032833"/>
              <a:ext cx="71629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Chrome</a:t>
              </a:r>
              <a:endParaRPr lang="ko-KR" alt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5477" y="618285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2015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9627" y="6225865"/>
              <a:ext cx="1181715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Microsoft Edge</a:t>
              </a:r>
              <a:endParaRPr lang="ko-KR" altLang="en-US" sz="1100" dirty="0"/>
            </a:p>
          </p:txBody>
        </p:sp>
        <p:pic>
          <p:nvPicPr>
            <p:cNvPr id="45" name="Picture 2" descr="C:\Users\com\Desktop\icon175x17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317" y="5024165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Users\com\Desktop\opera-1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883" y="205816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Users\com\Desktop\539-safari-bo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891" y="3781850"/>
              <a:ext cx="177477" cy="17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com\Desktop\ie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923" y="174300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7" descr="C:\Users\com\Desktop\unnam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3466078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C:\Users\com\Desktop\netscape_navigator_by_onlyouniverse-d4s0fhu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142146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 descr="C:\Users\com\Desktop\Microsoft-Edge-Browser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794" y="6192898"/>
              <a:ext cx="366609" cy="27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892029" y="172522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3.0</a:t>
              </a:r>
              <a:endParaRPr lang="ko-KR" altLang="en-US" sz="1100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1418989" y="2440600"/>
              <a:ext cx="7021684" cy="1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915477" y="230979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1997</a:t>
              </a:r>
              <a:endParaRPr lang="ko-KR" alt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92029" y="232990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3.2</a:t>
              </a:r>
              <a:endParaRPr lang="ko-KR" alt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92029" y="2611873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4.0</a:t>
              </a:r>
              <a:endParaRPr lang="ko-KR" altLang="en-US" sz="1100" dirty="0"/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1417581" y="4860834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81487" y="4724776"/>
              <a:ext cx="1037922" cy="1976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5 </a:t>
              </a:r>
              <a:r>
                <a:rPr lang="ko-KR" altLang="en-US" sz="1100" dirty="0" smtClean="0"/>
                <a:t>시작</a:t>
              </a:r>
              <a:endParaRPr lang="ko-KR" alt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15477" y="471565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2007</a:t>
              </a:r>
              <a:endParaRPr lang="ko-KR" alt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15477" y="593371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2014</a:t>
              </a:r>
              <a:endParaRPr lang="ko-KR" altLang="en-US" sz="1100" dirty="0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380815" y="6075880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43968" y="5951755"/>
              <a:ext cx="712960" cy="1976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5</a:t>
              </a:r>
              <a:endParaRPr lang="ko-KR" altLang="en-US" sz="1100" dirty="0"/>
            </a:p>
          </p:txBody>
        </p:sp>
        <p:cxnSp>
          <p:nvCxnSpPr>
            <p:cNvPr id="69" name="직선 화살표 연결선 68"/>
            <p:cNvCxnSpPr>
              <a:stCxn id="17" idx="2"/>
              <a:endCxn id="58" idx="0"/>
            </p:cNvCxnSpPr>
            <p:nvPr/>
          </p:nvCxnSpPr>
          <p:spPr>
            <a:xfrm>
              <a:off x="2300449" y="1629653"/>
              <a:ext cx="0" cy="9556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58" idx="2"/>
              <a:endCxn id="59" idx="0"/>
            </p:cNvCxnSpPr>
            <p:nvPr/>
          </p:nvCxnSpPr>
          <p:spPr>
            <a:xfrm>
              <a:off x="2300449" y="1922913"/>
              <a:ext cx="0" cy="4069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59" idx="2"/>
            </p:cNvCxnSpPr>
            <p:nvPr/>
          </p:nvCxnSpPr>
          <p:spPr>
            <a:xfrm flipH="1">
              <a:off x="2299046" y="2527593"/>
              <a:ext cx="1403" cy="15849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2" idx="2"/>
              <a:endCxn id="64" idx="0"/>
            </p:cNvCxnSpPr>
            <p:nvPr/>
          </p:nvCxnSpPr>
          <p:spPr>
            <a:xfrm flipH="1">
              <a:off x="2300448" y="2809565"/>
              <a:ext cx="1" cy="191521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64" idx="2"/>
              <a:endCxn id="68" idx="0"/>
            </p:cNvCxnSpPr>
            <p:nvPr/>
          </p:nvCxnSpPr>
          <p:spPr>
            <a:xfrm>
              <a:off x="2300448" y="4922468"/>
              <a:ext cx="0" cy="102928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86148" y="2022878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86148" y="2694500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2</a:t>
              </a:r>
              <a:endParaRPr lang="ko-KR" altLang="en-US" sz="1100" dirty="0"/>
            </a:p>
          </p:txBody>
        </p:sp>
        <p:cxnSp>
          <p:nvCxnSpPr>
            <p:cNvPr id="86" name="직선 화살표 연결선 85"/>
            <p:cNvCxnSpPr>
              <a:endCxn id="85" idx="0"/>
            </p:cNvCxnSpPr>
            <p:nvPr/>
          </p:nvCxnSpPr>
          <p:spPr>
            <a:xfrm>
              <a:off x="3762127" y="2242503"/>
              <a:ext cx="14919" cy="45199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5477" y="560745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2012</a:t>
              </a:r>
              <a:endParaRPr lang="ko-KR" altLang="en-US" sz="1100" dirty="0"/>
            </a:p>
          </p:txBody>
        </p:sp>
        <p:cxnSp>
          <p:nvCxnSpPr>
            <p:cNvPr id="93" name="직선 연결선 92"/>
            <p:cNvCxnSpPr/>
            <p:nvPr/>
          </p:nvCxnSpPr>
          <p:spPr>
            <a:xfrm flipV="1">
              <a:off x="1428811" y="5738255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486148" y="5653324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3</a:t>
              </a:r>
              <a:endParaRPr lang="ko-KR" altLang="en-US" sz="1100" dirty="0"/>
            </a:p>
          </p:txBody>
        </p:sp>
        <p:cxnSp>
          <p:nvCxnSpPr>
            <p:cNvPr id="95" name="직선 화살표 연결선 94"/>
            <p:cNvCxnSpPr>
              <a:stCxn id="85" idx="2"/>
              <a:endCxn id="94" idx="0"/>
            </p:cNvCxnSpPr>
            <p:nvPr/>
          </p:nvCxnSpPr>
          <p:spPr>
            <a:xfrm>
              <a:off x="3777046" y="2892192"/>
              <a:ext cx="0" cy="276113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801045" y="2036475"/>
              <a:ext cx="129773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1.0/1.1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23595" y="2373227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1.2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01045" y="2686442"/>
              <a:ext cx="129773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1.3/1.4</a:t>
              </a:r>
              <a:endParaRPr lang="ko-KR" altLang="en-US" sz="110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V="1">
              <a:off x="1378509" y="3179425"/>
              <a:ext cx="7031135" cy="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15477" y="30689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2000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23595" y="3090375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1.5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15477" y="407448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2005</a:t>
              </a:r>
              <a:endParaRPr lang="ko-KR" altLang="en-US" sz="1100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 flipV="1">
              <a:off x="1398911" y="4205293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23594" y="4148659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1.6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15477" y="441408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2006</a:t>
              </a:r>
              <a:endParaRPr lang="ko-KR" altLang="en-US" sz="1100" dirty="0"/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1417580" y="4557064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934223" y="4485569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1.7</a:t>
              </a:r>
              <a:endParaRPr lang="ko-KR" altLang="en-US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34222" y="4832933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1.8</a:t>
              </a:r>
              <a:endParaRPr lang="ko-KR" altLang="en-US" sz="1100" dirty="0"/>
            </a:p>
          </p:txBody>
        </p:sp>
        <p:cxnSp>
          <p:nvCxnSpPr>
            <p:cNvPr id="122" name="직선 화살표 연결선 121"/>
            <p:cNvCxnSpPr>
              <a:stCxn id="99" idx="2"/>
              <a:endCxn id="100" idx="0"/>
            </p:cNvCxnSpPr>
            <p:nvPr/>
          </p:nvCxnSpPr>
          <p:spPr>
            <a:xfrm>
              <a:off x="5449910" y="2234167"/>
              <a:ext cx="0" cy="13906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00" idx="2"/>
              <a:endCxn id="101" idx="0"/>
            </p:cNvCxnSpPr>
            <p:nvPr/>
          </p:nvCxnSpPr>
          <p:spPr>
            <a:xfrm>
              <a:off x="5449910" y="2570919"/>
              <a:ext cx="0" cy="11552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01" idx="2"/>
              <a:endCxn id="102" idx="0"/>
            </p:cNvCxnSpPr>
            <p:nvPr/>
          </p:nvCxnSpPr>
          <p:spPr>
            <a:xfrm>
              <a:off x="5449910" y="2884134"/>
              <a:ext cx="0" cy="20624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02" idx="2"/>
              <a:endCxn id="107" idx="0"/>
            </p:cNvCxnSpPr>
            <p:nvPr/>
          </p:nvCxnSpPr>
          <p:spPr>
            <a:xfrm flipH="1">
              <a:off x="5449909" y="3288067"/>
              <a:ext cx="1" cy="86059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07" idx="2"/>
              <a:endCxn id="110" idx="0"/>
            </p:cNvCxnSpPr>
            <p:nvPr/>
          </p:nvCxnSpPr>
          <p:spPr>
            <a:xfrm>
              <a:off x="5449909" y="4346351"/>
              <a:ext cx="10629" cy="13921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10" idx="2"/>
              <a:endCxn id="112" idx="0"/>
            </p:cNvCxnSpPr>
            <p:nvPr/>
          </p:nvCxnSpPr>
          <p:spPr>
            <a:xfrm flipH="1">
              <a:off x="5460537" y="4683261"/>
              <a:ext cx="1" cy="14967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22" idx="2"/>
              <a:endCxn id="25" idx="0"/>
            </p:cNvCxnSpPr>
            <p:nvPr/>
          </p:nvCxnSpPr>
          <p:spPr>
            <a:xfrm>
              <a:off x="7370484" y="1615763"/>
              <a:ext cx="0" cy="11609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25" idx="2"/>
              <a:endCxn id="27" idx="0"/>
            </p:cNvCxnSpPr>
            <p:nvPr/>
          </p:nvCxnSpPr>
          <p:spPr>
            <a:xfrm>
              <a:off x="7370484" y="1929545"/>
              <a:ext cx="1" cy="12006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27" idx="2"/>
              <a:endCxn id="32" idx="0"/>
            </p:cNvCxnSpPr>
            <p:nvPr/>
          </p:nvCxnSpPr>
          <p:spPr>
            <a:xfrm flipH="1">
              <a:off x="7370484" y="2247303"/>
              <a:ext cx="1" cy="121565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32" idx="2"/>
              <a:endCxn id="35" idx="0"/>
            </p:cNvCxnSpPr>
            <p:nvPr/>
          </p:nvCxnSpPr>
          <p:spPr>
            <a:xfrm>
              <a:off x="7370484" y="3660654"/>
              <a:ext cx="1" cy="12119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35" idx="2"/>
              <a:endCxn id="37" idx="0"/>
            </p:cNvCxnSpPr>
            <p:nvPr/>
          </p:nvCxnSpPr>
          <p:spPr>
            <a:xfrm flipH="1">
              <a:off x="7370484" y="3979542"/>
              <a:ext cx="1" cy="105329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37" idx="2"/>
              <a:endCxn id="39" idx="0"/>
            </p:cNvCxnSpPr>
            <p:nvPr/>
          </p:nvCxnSpPr>
          <p:spPr>
            <a:xfrm>
              <a:off x="7370484" y="5230525"/>
              <a:ext cx="1" cy="99534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941601" y="28193"/>
              <a:ext cx="71489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HTML 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417254" y="28193"/>
              <a:ext cx="57868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CSS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961398" y="28193"/>
              <a:ext cx="998284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JavaScript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717684" y="28193"/>
              <a:ext cx="1224598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Web Browser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96" name="직선 화살표 연결선 95"/>
            <p:cNvCxnSpPr>
              <a:stCxn id="68" idx="2"/>
            </p:cNvCxnSpPr>
            <p:nvPr/>
          </p:nvCxnSpPr>
          <p:spPr>
            <a:xfrm flipH="1">
              <a:off x="2299046" y="6149447"/>
              <a:ext cx="1402" cy="57939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94" idx="2"/>
            </p:cNvCxnSpPr>
            <p:nvPr/>
          </p:nvCxnSpPr>
          <p:spPr>
            <a:xfrm>
              <a:off x="3777046" y="5851016"/>
              <a:ext cx="0" cy="87782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12" idx="2"/>
            </p:cNvCxnSpPr>
            <p:nvPr/>
          </p:nvCxnSpPr>
          <p:spPr>
            <a:xfrm>
              <a:off x="5460537" y="5030625"/>
              <a:ext cx="3" cy="169821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39" idx="2"/>
            </p:cNvCxnSpPr>
            <p:nvPr/>
          </p:nvCxnSpPr>
          <p:spPr>
            <a:xfrm>
              <a:off x="7370485" y="6423557"/>
              <a:ext cx="0" cy="30528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20830" y="68619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1991</a:t>
              </a:r>
              <a:endParaRPr lang="ko-KR" altLang="en-US" sz="1100" dirty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1403648" y="806838"/>
              <a:ext cx="7043061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16" idx="2"/>
              <a:endCxn id="114" idx="0"/>
            </p:cNvCxnSpPr>
            <p:nvPr/>
          </p:nvCxnSpPr>
          <p:spPr>
            <a:xfrm flipH="1">
              <a:off x="2299046" y="602478"/>
              <a:ext cx="1403" cy="10946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890627" y="711946"/>
              <a:ext cx="816838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1.0</a:t>
              </a:r>
              <a:endParaRPr lang="ko-KR" altLang="en-US" sz="11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11205" y="653563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2020</a:t>
              </a:r>
              <a:endParaRPr lang="ko-KR" altLang="en-US" sz="11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1400574" y="6669360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0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 Code</a:t>
            </a:r>
          </a:p>
          <a:p>
            <a:pPr lvl="2"/>
            <a:r>
              <a:rPr lang="en-US" altLang="ko-KR" dirty="0"/>
              <a:t>VS code(Visual Studio Code, </a:t>
            </a:r>
            <a:r>
              <a:rPr lang="ko-KR" altLang="en-US" dirty="0" err="1"/>
              <a:t>비주얼</a:t>
            </a:r>
            <a:r>
              <a:rPr lang="ko-KR" altLang="en-US" dirty="0"/>
              <a:t> 스튜디오 코드</a:t>
            </a:r>
            <a:r>
              <a:rPr lang="en-US" altLang="ko-KR" dirty="0"/>
              <a:t>)</a:t>
            </a:r>
            <a:r>
              <a:rPr lang="ko-KR" altLang="en-US" dirty="0"/>
              <a:t>는 마이크로소프트사가 윈도우</a:t>
            </a:r>
            <a:r>
              <a:rPr lang="en-US" altLang="ko-KR" dirty="0"/>
              <a:t>, </a:t>
            </a:r>
            <a:r>
              <a:rPr lang="en-US" altLang="ko-KR" dirty="0" err="1"/>
              <a:t>macOS</a:t>
            </a:r>
            <a:r>
              <a:rPr lang="en-US" altLang="ko-KR" dirty="0"/>
              <a:t>, </a:t>
            </a:r>
            <a:r>
              <a:rPr lang="ko-KR" altLang="en-US" dirty="0"/>
              <a:t>리눅스용으로 개발한 소스 코드 </a:t>
            </a:r>
            <a:r>
              <a:rPr lang="ko-KR" altLang="en-US" dirty="0" smtClean="0"/>
              <a:t>편집기</a:t>
            </a:r>
            <a:endParaRPr lang="en-US" altLang="ko-KR" dirty="0"/>
          </a:p>
          <a:p>
            <a:pPr lvl="2"/>
            <a:r>
              <a:rPr lang="en-US" altLang="ko-KR" dirty="0"/>
              <a:t>code.visualstudio.com</a:t>
            </a:r>
            <a:r>
              <a:rPr lang="ko-KR" altLang="en-US" dirty="0"/>
              <a:t>에 접속하여 윈도우 </a:t>
            </a:r>
            <a:r>
              <a:rPr lang="ko-KR" altLang="en-US" dirty="0" smtClean="0"/>
              <a:t>버전 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8D48FB-6C85-296A-2F3A-C2698E74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73016"/>
            <a:ext cx="4978386" cy="2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6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VS Code</a:t>
            </a:r>
            <a:r>
              <a:rPr lang="ko-KR" altLang="en-US" dirty="0" smtClean="0"/>
              <a:t>기반 유용한 확장</a:t>
            </a:r>
            <a:r>
              <a:rPr lang="en-US" altLang="ko-KR" dirty="0" smtClean="0"/>
              <a:t>(Extensions)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CSS Support</a:t>
            </a:r>
          </a:p>
          <a:p>
            <a:r>
              <a:rPr lang="en-US" altLang="ko-KR" dirty="0" smtClean="0"/>
              <a:t>Material </a:t>
            </a:r>
            <a:r>
              <a:rPr lang="en-US" altLang="ko-KR" dirty="0"/>
              <a:t>Icon Theme</a:t>
            </a:r>
          </a:p>
          <a:p>
            <a:r>
              <a:rPr lang="en-US" altLang="ko-KR" dirty="0" smtClean="0"/>
              <a:t>HTML Preview – web Preview</a:t>
            </a:r>
            <a:endParaRPr lang="en-US" altLang="ko-KR" dirty="0"/>
          </a:p>
          <a:p>
            <a:r>
              <a:rPr lang="en-US" altLang="ko-KR" dirty="0" smtClean="0"/>
              <a:t>Code </a:t>
            </a:r>
            <a:r>
              <a:rPr lang="en-US" altLang="ko-KR" dirty="0"/>
              <a:t>Runner</a:t>
            </a:r>
          </a:p>
          <a:p>
            <a:r>
              <a:rPr lang="en-US" altLang="ko-KR" dirty="0" smtClean="0"/>
              <a:t>Auto </a:t>
            </a:r>
            <a:r>
              <a:rPr lang="en-US" altLang="ko-KR" dirty="0"/>
              <a:t>Rename </a:t>
            </a:r>
            <a:r>
              <a:rPr lang="en-US" altLang="ko-KR" dirty="0" smtClean="0"/>
              <a:t>Tag</a:t>
            </a:r>
          </a:p>
          <a:p>
            <a:r>
              <a:rPr lang="ko-KR" altLang="en-US" dirty="0" smtClean="0"/>
              <a:t>기타 등등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36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인터넷과 웹은 다르다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32859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인터넷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웹의 개념이 나오기 </a:t>
            </a:r>
            <a:r>
              <a:rPr lang="ko-KR" altLang="en-US" dirty="0"/>
              <a:t>전부터 </a:t>
            </a:r>
            <a:r>
              <a:rPr lang="ko-KR" altLang="en-US" dirty="0" smtClean="0"/>
              <a:t>만들어진 컴퓨터 연결 </a:t>
            </a:r>
            <a:r>
              <a:rPr lang="ko-KR" altLang="en-US" b="1" dirty="0" smtClean="0">
                <a:solidFill>
                  <a:srgbClr val="FF0000"/>
                </a:solidFill>
              </a:rPr>
              <a:t>네트워크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1969</a:t>
            </a:r>
            <a:r>
              <a:rPr lang="ko-KR" altLang="en-US" dirty="0"/>
              <a:t>년 미 국방성 </a:t>
            </a:r>
            <a:r>
              <a:rPr lang="ko-KR" altLang="en-US" dirty="0" smtClean="0"/>
              <a:t>고등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신기술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연구 계획국</a:t>
            </a:r>
            <a:r>
              <a:rPr lang="en-US" altLang="ko-KR" dirty="0"/>
              <a:t>(ARPA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웹의 모태인 </a:t>
            </a:r>
            <a:r>
              <a:rPr lang="ko-KR" altLang="en-US" dirty="0" err="1" smtClean="0"/>
              <a:t>알파넷</a:t>
            </a:r>
            <a:r>
              <a:rPr lang="en-US" altLang="ko-KR" dirty="0" smtClean="0"/>
              <a:t>(ARPANET)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대학들과 계약 업체 사이의 </a:t>
            </a:r>
            <a:r>
              <a:rPr lang="ko-KR" altLang="en-US" dirty="0" smtClean="0"/>
              <a:t>컴퓨터 연결</a:t>
            </a:r>
            <a:endParaRPr lang="en-US" altLang="ko-KR" dirty="0"/>
          </a:p>
          <a:p>
            <a:pPr lvl="1"/>
            <a:r>
              <a:rPr lang="ko-KR" altLang="en-US" dirty="0" smtClean="0"/>
              <a:t>컴퓨터마다 </a:t>
            </a:r>
            <a:r>
              <a:rPr lang="ko-KR" altLang="en-US" b="1" dirty="0" smtClean="0">
                <a:solidFill>
                  <a:srgbClr val="FF0000"/>
                </a:solidFill>
              </a:rPr>
              <a:t>고유한 주소</a:t>
            </a:r>
            <a:r>
              <a:rPr lang="en-US" altLang="ko-KR" dirty="0" smtClean="0"/>
              <a:t>(IP </a:t>
            </a:r>
            <a:r>
              <a:rPr lang="ko-KR" altLang="en-US" dirty="0" smtClean="0"/>
              <a:t>주소</a:t>
            </a:r>
            <a:r>
              <a:rPr lang="en-US" altLang="ko-KR" dirty="0"/>
              <a:t>, 113.198.80.208)</a:t>
            </a:r>
            <a:r>
              <a:rPr lang="ko-KR" altLang="en-US" dirty="0" smtClean="0"/>
              <a:t>를 부여하여 컴퓨터 구분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인터넷을 활용하는 </a:t>
            </a:r>
            <a:r>
              <a:rPr lang="ko-KR" altLang="en-US" b="1" dirty="0" smtClean="0">
                <a:solidFill>
                  <a:srgbClr val="FF0000"/>
                </a:solidFill>
              </a:rPr>
              <a:t>응용 서비스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전자우편</a:t>
            </a:r>
            <a:r>
              <a:rPr lang="en-US" altLang="ko-KR" dirty="0" smtClean="0"/>
              <a:t>(e-mail) </a:t>
            </a:r>
          </a:p>
          <a:p>
            <a:pPr lvl="2"/>
            <a:r>
              <a:rPr lang="ko-KR" altLang="en-US" dirty="0" smtClean="0"/>
              <a:t>뉴스</a:t>
            </a:r>
            <a:r>
              <a:rPr lang="en-US" altLang="ko-KR" dirty="0" smtClean="0"/>
              <a:t>(news)</a:t>
            </a:r>
          </a:p>
          <a:p>
            <a:pPr lvl="2"/>
            <a:r>
              <a:rPr lang="ko-KR" altLang="en-US" dirty="0" smtClean="0"/>
              <a:t>파일 전송</a:t>
            </a:r>
            <a:r>
              <a:rPr lang="en-US" altLang="ko-KR" dirty="0" smtClean="0"/>
              <a:t>(ftp)</a:t>
            </a:r>
          </a:p>
          <a:p>
            <a:pPr lvl="2"/>
            <a:r>
              <a:rPr lang="ko-KR" altLang="en-US" dirty="0" smtClean="0"/>
              <a:t>채팅</a:t>
            </a:r>
            <a:r>
              <a:rPr lang="en-US" altLang="ko-KR" dirty="0" smtClean="0"/>
              <a:t>(Internet Relay Chat)</a:t>
            </a:r>
          </a:p>
          <a:p>
            <a:pPr lvl="2"/>
            <a:r>
              <a:rPr lang="ko-KR" altLang="en-US" dirty="0" smtClean="0"/>
              <a:t>메신저</a:t>
            </a:r>
            <a:r>
              <a:rPr lang="en-US" altLang="ko-KR" dirty="0" smtClean="0"/>
              <a:t>(Messenger)</a:t>
            </a:r>
          </a:p>
          <a:p>
            <a:pPr lvl="2"/>
            <a:r>
              <a:rPr lang="ko-KR" altLang="en-US" dirty="0" smtClean="0"/>
              <a:t>스트리밍 서비스</a:t>
            </a:r>
            <a:r>
              <a:rPr lang="en-US" altLang="ko-KR" dirty="0" smtClean="0"/>
              <a:t>(Streaming Service)</a:t>
            </a:r>
          </a:p>
          <a:p>
            <a:pPr lvl="2"/>
            <a:r>
              <a:rPr lang="ko-KR" altLang="en-US" dirty="0" smtClean="0"/>
              <a:t>인터넷 전화기</a:t>
            </a:r>
            <a:r>
              <a:rPr lang="en-US" altLang="ko-KR" dirty="0" smtClean="0"/>
              <a:t>(Internet Phone)</a:t>
            </a:r>
          </a:p>
          <a:p>
            <a:pPr lvl="2"/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(World Wide Web)</a:t>
            </a:r>
          </a:p>
          <a:p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(WWW)</a:t>
            </a:r>
          </a:p>
          <a:p>
            <a:pPr lvl="1"/>
            <a:r>
              <a:rPr lang="ko-KR" altLang="en-US" dirty="0" smtClean="0"/>
              <a:t>인터넷을 활용하는 </a:t>
            </a:r>
            <a:r>
              <a:rPr lang="ko-KR" altLang="en-US" b="1" dirty="0" smtClean="0">
                <a:solidFill>
                  <a:srgbClr val="FF0000"/>
                </a:solidFill>
              </a:rPr>
              <a:t>응용 서비스 중의 하나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웹 서버와 웹 브라우저로 구성되는 정보 전달 및 공유 </a:t>
            </a:r>
            <a:r>
              <a:rPr lang="ko-KR" altLang="en-US" b="1" dirty="0" smtClean="0">
                <a:solidFill>
                  <a:srgbClr val="FF0000"/>
                </a:solidFill>
              </a:rPr>
              <a:t>서비스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인터넷이 고속도로라면 웹은 고속도로 망을 이용한 물류 산업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924944"/>
            <a:ext cx="365276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4420969" y="212071"/>
            <a:ext cx="3818384" cy="75212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브라우저의 역사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11560" y="476672"/>
            <a:ext cx="7534565" cy="6050252"/>
            <a:chOff x="611560" y="476672"/>
            <a:chExt cx="7534565" cy="6050252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1075280" y="6040518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45" idx="3"/>
            </p:cNvCxnSpPr>
            <p:nvPr/>
          </p:nvCxnSpPr>
          <p:spPr>
            <a:xfrm flipV="1">
              <a:off x="1104003" y="5421422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42" idx="3"/>
            </p:cNvCxnSpPr>
            <p:nvPr/>
          </p:nvCxnSpPr>
          <p:spPr>
            <a:xfrm flipV="1">
              <a:off x="1104003" y="4711318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38" idx="3"/>
            </p:cNvCxnSpPr>
            <p:nvPr/>
          </p:nvCxnSpPr>
          <p:spPr>
            <a:xfrm flipV="1">
              <a:off x="1104003" y="4276038"/>
              <a:ext cx="7031135" cy="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34" idx="3"/>
            </p:cNvCxnSpPr>
            <p:nvPr/>
          </p:nvCxnSpPr>
          <p:spPr>
            <a:xfrm flipV="1">
              <a:off x="1104003" y="3467738"/>
              <a:ext cx="7031135" cy="20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32" idx="3"/>
            </p:cNvCxnSpPr>
            <p:nvPr/>
          </p:nvCxnSpPr>
          <p:spPr>
            <a:xfrm flipV="1">
              <a:off x="1104003" y="2757820"/>
              <a:ext cx="7021684" cy="1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27" idx="3"/>
            </p:cNvCxnSpPr>
            <p:nvPr/>
          </p:nvCxnSpPr>
          <p:spPr>
            <a:xfrm flipV="1">
              <a:off x="1104003" y="2358506"/>
              <a:ext cx="7021684" cy="1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1" idx="3"/>
            </p:cNvCxnSpPr>
            <p:nvPr/>
          </p:nvCxnSpPr>
          <p:spPr>
            <a:xfrm>
              <a:off x="1104003" y="1956379"/>
              <a:ext cx="7021684" cy="2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13" idx="3"/>
            </p:cNvCxnSpPr>
            <p:nvPr/>
          </p:nvCxnSpPr>
          <p:spPr>
            <a:xfrm>
              <a:off x="1104003" y="1540201"/>
              <a:ext cx="7021684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>
              <a:off x="1075280" y="494198"/>
              <a:ext cx="3074" cy="60311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11560" y="47667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1990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1767" y="508572"/>
              <a:ext cx="1346751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WORLDWIDEWEB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1917" y="980728"/>
              <a:ext cx="60364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Nexus</a:t>
              </a:r>
              <a:endParaRPr lang="ko-KR" altLang="en-US" sz="1100" dirty="0"/>
            </a:p>
          </p:txBody>
        </p:sp>
        <p:cxnSp>
          <p:nvCxnSpPr>
            <p:cNvPr id="12" name="직선 화살표 연결선 11"/>
            <p:cNvCxnSpPr>
              <a:stCxn id="8" idx="2"/>
              <a:endCxn id="10" idx="0"/>
            </p:cNvCxnSpPr>
            <p:nvPr/>
          </p:nvCxnSpPr>
          <p:spPr>
            <a:xfrm flipH="1">
              <a:off x="1793738" y="798013"/>
              <a:ext cx="1405" cy="18271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560" y="140939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1993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2536" y="1356385"/>
              <a:ext cx="702196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Mosaic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60" y="182557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1994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5716" y="1830231"/>
              <a:ext cx="147992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Netscape Navigator</a:t>
              </a:r>
              <a:endParaRPr lang="ko-KR" altLang="en-US" sz="1100" dirty="0"/>
            </a:p>
          </p:txBody>
        </p:sp>
        <p:cxnSp>
          <p:nvCxnSpPr>
            <p:cNvPr id="24" name="직선 화살표 연결선 23"/>
            <p:cNvCxnSpPr>
              <a:stCxn id="14" idx="2"/>
              <a:endCxn id="22" idx="0"/>
            </p:cNvCxnSpPr>
            <p:nvPr/>
          </p:nvCxnSpPr>
          <p:spPr>
            <a:xfrm>
              <a:off x="2843634" y="1645826"/>
              <a:ext cx="2043" cy="18440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1560" y="224478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1995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82725" y="2226181"/>
              <a:ext cx="1276488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Internet Explorer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560" y="26419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1996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6774" y="2592027"/>
              <a:ext cx="605323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Opera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1560" y="335699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1998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70442" y="3356992"/>
              <a:ext cx="1944215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Netscape Communicator</a:t>
              </a:r>
              <a:endParaRPr lang="ko-KR" altLang="en-US" sz="1100" dirty="0"/>
            </a:p>
          </p:txBody>
        </p:sp>
        <p:cxnSp>
          <p:nvCxnSpPr>
            <p:cNvPr id="37" name="직선 화살표 연결선 36"/>
            <p:cNvCxnSpPr>
              <a:stCxn id="22" idx="2"/>
              <a:endCxn id="35" idx="0"/>
            </p:cNvCxnSpPr>
            <p:nvPr/>
          </p:nvCxnSpPr>
          <p:spPr>
            <a:xfrm flipH="1">
              <a:off x="2842550" y="2119672"/>
              <a:ext cx="3127" cy="123732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11560" y="414908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2002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70838" y="4155472"/>
              <a:ext cx="114335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Mozilla Firefox</a:t>
              </a:r>
              <a:endParaRPr lang="ko-KR" altLang="en-US" sz="1100" dirty="0"/>
            </a:p>
          </p:txBody>
        </p:sp>
        <p:cxnSp>
          <p:nvCxnSpPr>
            <p:cNvPr id="41" name="직선 화살표 연결선 40"/>
            <p:cNvCxnSpPr>
              <a:stCxn id="35" idx="2"/>
              <a:endCxn id="39" idx="0"/>
            </p:cNvCxnSpPr>
            <p:nvPr/>
          </p:nvCxnSpPr>
          <p:spPr>
            <a:xfrm flipH="1">
              <a:off x="2842514" y="3646433"/>
              <a:ext cx="36" cy="50903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11560" y="459023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2003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27376" y="4564044"/>
              <a:ext cx="564991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Safari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530120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2008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28991" y="5254442"/>
              <a:ext cx="716290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Chrome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1560" y="589983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2015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30112" y="5896972"/>
              <a:ext cx="1181715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Microsoft Edge</a:t>
              </a:r>
              <a:endParaRPr lang="ko-KR" altLang="en-US" sz="1100" dirty="0"/>
            </a:p>
          </p:txBody>
        </p:sp>
        <p:cxnSp>
          <p:nvCxnSpPr>
            <p:cNvPr id="51" name="직선 화살표 연결선 50"/>
            <p:cNvCxnSpPr>
              <a:stCxn id="28" idx="2"/>
              <a:endCxn id="49" idx="0"/>
            </p:cNvCxnSpPr>
            <p:nvPr/>
          </p:nvCxnSpPr>
          <p:spPr>
            <a:xfrm>
              <a:off x="4420969" y="2515622"/>
              <a:ext cx="1" cy="338135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9" idx="2"/>
            </p:cNvCxnSpPr>
            <p:nvPr/>
          </p:nvCxnSpPr>
          <p:spPr>
            <a:xfrm>
              <a:off x="2842514" y="4444913"/>
              <a:ext cx="0" cy="208043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33" idx="2"/>
            </p:cNvCxnSpPr>
            <p:nvPr/>
          </p:nvCxnSpPr>
          <p:spPr>
            <a:xfrm flipH="1">
              <a:off x="5554717" y="2881468"/>
              <a:ext cx="4719" cy="364545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4" idx="2"/>
            </p:cNvCxnSpPr>
            <p:nvPr/>
          </p:nvCxnSpPr>
          <p:spPr>
            <a:xfrm flipH="1">
              <a:off x="6591552" y="4853485"/>
              <a:ext cx="18320" cy="164543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6" idx="2"/>
            </p:cNvCxnSpPr>
            <p:nvPr/>
          </p:nvCxnSpPr>
          <p:spPr>
            <a:xfrm>
              <a:off x="7687136" y="5543883"/>
              <a:ext cx="0" cy="98146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C:\Users\com\Desktop\icon175x17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909" y="494116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com\Desktop\opera-1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818" y="2358505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com\Desktop\539-safari-bo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552" y="4293096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com\Desktop\ie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104" y="1988840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C:\Users\com\Desktop\unnam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98" y="3897080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com\Desktop\netscape_navigator_by_onlyouniverse-d4s0fhu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120" y="155679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com\Desktop\Microsoft-Edge-Browser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650" y="5589240"/>
              <a:ext cx="521960" cy="39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3" name="직선 화살표 연결선 122"/>
            <p:cNvCxnSpPr>
              <a:stCxn id="49" idx="2"/>
            </p:cNvCxnSpPr>
            <p:nvPr/>
          </p:nvCxnSpPr>
          <p:spPr>
            <a:xfrm flipH="1">
              <a:off x="4420969" y="6186413"/>
              <a:ext cx="1" cy="33893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11560" y="623731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2020</a:t>
              </a:r>
              <a:endParaRPr lang="ko-KR" altLang="en-US" sz="1100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086267" y="6381328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2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브라우저의 특징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Netscape Navigator</a:t>
            </a:r>
          </a:p>
          <a:p>
            <a:pPr lvl="1"/>
            <a:r>
              <a:rPr lang="ko-KR" altLang="en-US" dirty="0" smtClean="0"/>
              <a:t>일반인도 쉽게 사용하도록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갖춘 </a:t>
            </a:r>
            <a:r>
              <a:rPr lang="ko-KR" altLang="en-US" b="1" dirty="0" smtClean="0"/>
              <a:t>최초의 브라우저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1993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Marc Andreessen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. Netscape </a:t>
            </a:r>
            <a:r>
              <a:rPr lang="ko-KR" altLang="en-US" dirty="0" smtClean="0"/>
              <a:t>사 창업</a:t>
            </a:r>
            <a:endParaRPr lang="en-US" altLang="ko-KR" dirty="0" smtClean="0"/>
          </a:p>
          <a:p>
            <a:r>
              <a:rPr lang="en-US" altLang="ko-KR" dirty="0" smtClean="0"/>
              <a:t>Internet Explorer</a:t>
            </a:r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 </a:t>
            </a:r>
            <a:r>
              <a:rPr lang="ko-KR" altLang="en-US" b="1" dirty="0" smtClean="0"/>
              <a:t>마이크로소프트</a:t>
            </a:r>
            <a:r>
              <a:rPr lang="ko-KR" altLang="en-US" dirty="0" smtClean="0"/>
              <a:t>에서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운영체제에 끼워 배포하여 순식간에 </a:t>
            </a:r>
            <a:r>
              <a:rPr lang="en-US" altLang="ko-KR" dirty="0" smtClean="0"/>
              <a:t>Netscape </a:t>
            </a:r>
            <a:r>
              <a:rPr lang="ko-KR" altLang="en-US" dirty="0" smtClean="0"/>
              <a:t>잠식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Opera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en-US" dirty="0" smtClean="0"/>
              <a:t>년 오페라 소프트웨어에서  개발</a:t>
            </a:r>
            <a:r>
              <a:rPr lang="en-US" altLang="ko-KR" dirty="0" smtClean="0"/>
              <a:t>. 1996</a:t>
            </a:r>
            <a:r>
              <a:rPr lang="ko-KR" altLang="en-US" dirty="0" smtClean="0"/>
              <a:t>년에 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크기 작고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속도 빠름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미미</a:t>
            </a:r>
            <a:endParaRPr lang="en-US" altLang="ko-KR" dirty="0" smtClean="0"/>
          </a:p>
          <a:p>
            <a:r>
              <a:rPr lang="en-US" altLang="ko-KR" dirty="0" smtClean="0"/>
              <a:t>Safari</a:t>
            </a:r>
          </a:p>
          <a:p>
            <a:pPr lvl="1"/>
            <a:r>
              <a:rPr lang="en-US" altLang="ko-KR" dirty="0" smtClean="0"/>
              <a:t>2003</a:t>
            </a:r>
            <a:r>
              <a:rPr lang="ko-KR" altLang="en-US" dirty="0" smtClean="0"/>
              <a:t>년 </a:t>
            </a:r>
            <a:r>
              <a:rPr lang="ko-KR" altLang="en-US" b="1" dirty="0" smtClean="0"/>
              <a:t>애플</a:t>
            </a:r>
            <a:r>
              <a:rPr lang="ko-KR" altLang="en-US" dirty="0" smtClean="0"/>
              <a:t>에서 개발</a:t>
            </a:r>
            <a:r>
              <a:rPr lang="en-US" altLang="ko-KR" dirty="0" smtClean="0"/>
              <a:t>. Mac </a:t>
            </a:r>
            <a:r>
              <a:rPr lang="ko-KR" altLang="en-US" dirty="0" smtClean="0"/>
              <a:t>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와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iOS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r>
              <a:rPr lang="en-US" altLang="ko-KR" dirty="0" smtClean="0"/>
              <a:t>Mozilla Firefox</a:t>
            </a:r>
          </a:p>
          <a:p>
            <a:pPr lvl="1"/>
            <a:r>
              <a:rPr lang="en-US" altLang="ko-KR" dirty="0" smtClean="0"/>
              <a:t>2002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Mozilla  </a:t>
            </a:r>
            <a:r>
              <a:rPr lang="ko-KR" altLang="en-US" dirty="0" smtClean="0"/>
              <a:t>재단에서 개발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W3C</a:t>
            </a:r>
            <a:r>
              <a:rPr lang="ko-KR" altLang="en-US" b="1" dirty="0" smtClean="0"/>
              <a:t>의 표준안에 가장 충실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Mozilla </a:t>
            </a:r>
            <a:r>
              <a:rPr lang="ko-KR" altLang="en-US" dirty="0" smtClean="0"/>
              <a:t>재단은 </a:t>
            </a:r>
            <a:r>
              <a:rPr lang="en-US" altLang="ko-KR" dirty="0" smtClean="0"/>
              <a:t>Netscape </a:t>
            </a:r>
            <a:r>
              <a:rPr lang="ko-KR" altLang="en-US" dirty="0" smtClean="0"/>
              <a:t>사가 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소스를 공개하고 만든 재단</a:t>
            </a:r>
            <a:endParaRPr lang="en-US" altLang="ko-KR" dirty="0" smtClean="0"/>
          </a:p>
          <a:p>
            <a:r>
              <a:rPr lang="en-US" altLang="ko-KR" dirty="0" smtClean="0"/>
              <a:t>Google Chrome</a:t>
            </a:r>
          </a:p>
          <a:p>
            <a:pPr lvl="1"/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ko-KR" altLang="en-US" b="1" dirty="0" err="1" smtClean="0"/>
              <a:t>구글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강자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가장 많이 사용되고 있음</a:t>
            </a:r>
            <a:endParaRPr lang="en-US" altLang="ko-KR" dirty="0" smtClean="0"/>
          </a:p>
          <a:p>
            <a:r>
              <a:rPr lang="en-US" altLang="ko-KR" b="1" dirty="0" smtClean="0"/>
              <a:t>Microsoft Edge</a:t>
            </a:r>
          </a:p>
          <a:p>
            <a:pPr lvl="1"/>
            <a:r>
              <a:rPr lang="en-US" altLang="ko-KR" dirty="0" smtClean="0"/>
              <a:t>2015</a:t>
            </a:r>
            <a:r>
              <a:rPr lang="ko-KR" altLang="en-US" dirty="0" smtClean="0"/>
              <a:t>년 마이크로소프트에서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Internet Explorer </a:t>
            </a:r>
            <a:r>
              <a:rPr lang="ko-KR" altLang="en-US" dirty="0" smtClean="0"/>
              <a:t>업그레이드 중단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64" y="1907764"/>
            <a:ext cx="963830" cy="6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타원 93"/>
          <p:cNvSpPr/>
          <p:nvPr/>
        </p:nvSpPr>
        <p:spPr>
          <a:xfrm>
            <a:off x="1766962" y="2001277"/>
            <a:ext cx="838095" cy="8576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4177513" y="2546995"/>
            <a:ext cx="1" cy="4353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08855" y="160068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아마존 웹 서버</a:t>
            </a:r>
            <a:endParaRPr lang="ko-KR" altLang="en-US" sz="1000" dirty="0"/>
          </a:p>
        </p:txBody>
      </p:sp>
      <p:sp>
        <p:nvSpPr>
          <p:cNvPr id="100" name="tower"/>
          <p:cNvSpPr>
            <a:spLocks noEditPoints="1" noChangeArrowheads="1"/>
          </p:cNvSpPr>
          <p:nvPr/>
        </p:nvSpPr>
        <p:spPr bwMode="auto">
          <a:xfrm>
            <a:off x="4022280" y="1897592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3006665" y="1916312"/>
            <a:ext cx="1006545" cy="630682"/>
            <a:chOff x="2195736" y="1987967"/>
            <a:chExt cx="801735" cy="630682"/>
          </a:xfrm>
        </p:grpSpPr>
        <p:sp>
          <p:nvSpPr>
            <p:cNvPr id="142" name="순서도: 다중 문서 141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순서도: 자기 디스크 142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2" descr="C:\Users\com\AppData\Local\Microsoft\Windows\Temporary Internet Files\Content.IE5\U5C8W4ON\SHV-E300S_Nova-Bla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9" y="3779790"/>
            <a:ext cx="1518040" cy="10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서버와 웹 클라이언트로 이루어진 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9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96" y="4708051"/>
            <a:ext cx="963830" cy="6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구름 모양 설명선 13"/>
          <p:cNvSpPr/>
          <p:nvPr/>
        </p:nvSpPr>
        <p:spPr>
          <a:xfrm>
            <a:off x="2409513" y="2868825"/>
            <a:ext cx="4032208" cy="1780525"/>
          </a:xfrm>
          <a:prstGeom prst="cloudCallout">
            <a:avLst>
              <a:gd name="adj1" fmla="val -18864"/>
              <a:gd name="adj2" fmla="val 33027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endCxn id="83" idx="7"/>
          </p:cNvCxnSpPr>
          <p:nvPr/>
        </p:nvCxnSpPr>
        <p:spPr>
          <a:xfrm flipH="1" flipV="1">
            <a:off x="2261341" y="2784363"/>
            <a:ext cx="687432" cy="402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404952" y="2489870"/>
            <a:ext cx="591647" cy="4924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455780" y="4474442"/>
            <a:ext cx="244995" cy="531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355878" y="2982363"/>
            <a:ext cx="636563" cy="409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30796" y="180552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2135569" y="3979351"/>
            <a:ext cx="372176" cy="1080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2507745" y="4474442"/>
            <a:ext cx="657052" cy="342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487919" y="4679755"/>
            <a:ext cx="1" cy="3154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332962" y="4087435"/>
            <a:ext cx="659479" cy="299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1765" y="479725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웹 클라이언트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31797" y="535793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웹 클라이언트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2396866" y="2404484"/>
            <a:ext cx="1669183" cy="2367815"/>
          </a:xfrm>
          <a:custGeom>
            <a:avLst/>
            <a:gdLst>
              <a:gd name="connsiteX0" fmla="*/ 0 w 1792161"/>
              <a:gd name="connsiteY0" fmla="*/ 2367815 h 2367815"/>
              <a:gd name="connsiteX1" fmla="*/ 1126156 w 1792161"/>
              <a:gd name="connsiteY1" fmla="*/ 1722923 h 2367815"/>
              <a:gd name="connsiteX2" fmla="*/ 1703672 w 1792161"/>
              <a:gd name="connsiteY2" fmla="*/ 895150 h 2367815"/>
              <a:gd name="connsiteX3" fmla="*/ 1780674 w 1792161"/>
              <a:gd name="connsiteY3" fmla="*/ 0 h 236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161" h="2367815">
                <a:moveTo>
                  <a:pt x="0" y="2367815"/>
                </a:moveTo>
                <a:cubicBezTo>
                  <a:pt x="421105" y="2168091"/>
                  <a:pt x="842211" y="1968367"/>
                  <a:pt x="1126156" y="1722923"/>
                </a:cubicBezTo>
                <a:cubicBezTo>
                  <a:pt x="1410101" y="1477479"/>
                  <a:pt x="1594586" y="1182304"/>
                  <a:pt x="1703672" y="895150"/>
                </a:cubicBezTo>
                <a:cubicBezTo>
                  <a:pt x="1812758" y="607996"/>
                  <a:pt x="1796716" y="303998"/>
                  <a:pt x="1780674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4487920" y="3886738"/>
            <a:ext cx="2490572" cy="1231593"/>
          </a:xfrm>
          <a:custGeom>
            <a:avLst/>
            <a:gdLst>
              <a:gd name="connsiteX0" fmla="*/ 2608447 w 2608447"/>
              <a:gd name="connsiteY0" fmla="*/ 481300 h 1289822"/>
              <a:gd name="connsiteX1" fmla="*/ 1559293 w 2608447"/>
              <a:gd name="connsiteY1" fmla="*/ 28913 h 1289822"/>
              <a:gd name="connsiteX2" fmla="*/ 721895 w 2608447"/>
              <a:gd name="connsiteY2" fmla="*/ 115540 h 1289822"/>
              <a:gd name="connsiteX3" fmla="*/ 173255 w 2608447"/>
              <a:gd name="connsiteY3" fmla="*/ 683431 h 1289822"/>
              <a:gd name="connsiteX4" fmla="*/ 0 w 2608447"/>
              <a:gd name="connsiteY4" fmla="*/ 1289822 h 128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8447" h="1289822">
                <a:moveTo>
                  <a:pt x="2608447" y="481300"/>
                </a:moveTo>
                <a:cubicBezTo>
                  <a:pt x="2241082" y="285586"/>
                  <a:pt x="1873718" y="89873"/>
                  <a:pt x="1559293" y="28913"/>
                </a:cubicBezTo>
                <a:cubicBezTo>
                  <a:pt x="1244868" y="-32047"/>
                  <a:pt x="952901" y="6454"/>
                  <a:pt x="721895" y="115540"/>
                </a:cubicBezTo>
                <a:cubicBezTo>
                  <a:pt x="490889" y="224626"/>
                  <a:pt x="293571" y="487717"/>
                  <a:pt x="173255" y="683431"/>
                </a:cubicBezTo>
                <a:cubicBezTo>
                  <a:pt x="52939" y="879145"/>
                  <a:pt x="25667" y="1188757"/>
                  <a:pt x="0" y="1289822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4225667" y="2399843"/>
            <a:ext cx="1694362" cy="1006827"/>
          </a:xfrm>
          <a:custGeom>
            <a:avLst/>
            <a:gdLst>
              <a:gd name="connsiteX0" fmla="*/ 1713297 w 1713297"/>
              <a:gd name="connsiteY0" fmla="*/ 163629 h 733261"/>
              <a:gd name="connsiteX1" fmla="*/ 933651 w 1713297"/>
              <a:gd name="connsiteY1" fmla="*/ 731520 h 733261"/>
              <a:gd name="connsiteX2" fmla="*/ 0 w 1713297"/>
              <a:gd name="connsiteY2" fmla="*/ 0 h 73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297" h="733261">
                <a:moveTo>
                  <a:pt x="1713297" y="163629"/>
                </a:moveTo>
                <a:cubicBezTo>
                  <a:pt x="1466248" y="461210"/>
                  <a:pt x="1219200" y="758791"/>
                  <a:pt x="933651" y="731520"/>
                </a:cubicBezTo>
                <a:cubicBezTo>
                  <a:pt x="648102" y="704249"/>
                  <a:pt x="324051" y="352124"/>
                  <a:pt x="0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507095" y="166839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웹 클라이언트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3" name="tower"/>
          <p:cNvSpPr>
            <a:spLocks noEditPoints="1" noChangeArrowheads="1"/>
          </p:cNvSpPr>
          <p:nvPr/>
        </p:nvSpPr>
        <p:spPr bwMode="auto">
          <a:xfrm>
            <a:off x="2072924" y="2104102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1035783" y="2188634"/>
            <a:ext cx="1006545" cy="630682"/>
            <a:chOff x="2195736" y="1987967"/>
            <a:chExt cx="801735" cy="630682"/>
          </a:xfrm>
        </p:grpSpPr>
        <p:sp>
          <p:nvSpPr>
            <p:cNvPr id="76" name="순서도: 다중 문서 7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순서도: 자기 디스크 8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391864" y="219801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10" name="tower"/>
          <p:cNvSpPr>
            <a:spLocks noEditPoints="1" noChangeArrowheads="1"/>
          </p:cNvSpPr>
          <p:nvPr/>
        </p:nvSpPr>
        <p:spPr bwMode="auto">
          <a:xfrm>
            <a:off x="6978492" y="2433091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03086" y="346534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15" name="tower"/>
          <p:cNvSpPr>
            <a:spLocks noEditPoints="1" noChangeArrowheads="1"/>
          </p:cNvSpPr>
          <p:nvPr/>
        </p:nvSpPr>
        <p:spPr bwMode="auto">
          <a:xfrm>
            <a:off x="1745214" y="3763921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555393" y="488332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웹 서버</a:t>
            </a:r>
            <a:endParaRPr lang="ko-KR" altLang="en-US" sz="1000" dirty="0"/>
          </a:p>
        </p:txBody>
      </p:sp>
      <p:sp>
        <p:nvSpPr>
          <p:cNvPr id="120" name="tower"/>
          <p:cNvSpPr>
            <a:spLocks noEditPoints="1" noChangeArrowheads="1"/>
          </p:cNvSpPr>
          <p:nvPr/>
        </p:nvSpPr>
        <p:spPr bwMode="auto">
          <a:xfrm>
            <a:off x="4295402" y="5218673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816732" y="487211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25" name="tower"/>
          <p:cNvSpPr>
            <a:spLocks noEditPoints="1" noChangeArrowheads="1"/>
          </p:cNvSpPr>
          <p:nvPr/>
        </p:nvSpPr>
        <p:spPr bwMode="auto">
          <a:xfrm>
            <a:off x="5507095" y="5043477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753420" y="3793329"/>
            <a:ext cx="1006545" cy="630682"/>
            <a:chOff x="2195736" y="1987967"/>
            <a:chExt cx="801735" cy="630682"/>
          </a:xfrm>
        </p:grpSpPr>
        <p:sp>
          <p:nvSpPr>
            <p:cNvPr id="130" name="순서도: 다중 문서 12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순서도: 자기 디스크 13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258210" y="5243462"/>
            <a:ext cx="1006545" cy="630682"/>
            <a:chOff x="2195736" y="1987967"/>
            <a:chExt cx="801735" cy="630682"/>
          </a:xfrm>
        </p:grpSpPr>
        <p:sp>
          <p:nvSpPr>
            <p:cNvPr id="133" name="순서도: 다중 문서 132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순서도: 자기 디스크 13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927730" y="5068266"/>
            <a:ext cx="1006545" cy="630682"/>
            <a:chOff x="2195736" y="1987967"/>
            <a:chExt cx="801735" cy="630682"/>
          </a:xfrm>
        </p:grpSpPr>
        <p:sp>
          <p:nvSpPr>
            <p:cNvPr id="136" name="순서도: 다중 문서 13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순서도: 자기 디스크 136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385327" y="2523756"/>
            <a:ext cx="1006545" cy="630682"/>
            <a:chOff x="2195736" y="1987967"/>
            <a:chExt cx="801735" cy="630682"/>
          </a:xfrm>
        </p:grpSpPr>
        <p:sp>
          <p:nvSpPr>
            <p:cNvPr id="139" name="순서도: 다중 문서 138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자기 디스크 139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38" y="3889971"/>
            <a:ext cx="457879" cy="7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사이트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서버로 사용할 컴퓨터에 </a:t>
            </a:r>
            <a:r>
              <a:rPr lang="ko-KR" altLang="en-US" dirty="0" smtClean="0">
                <a:solidFill>
                  <a:srgbClr val="FF0000"/>
                </a:solidFill>
              </a:rPr>
              <a:t>웹 서버 소프트웨어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저장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데이터베이스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 </a:t>
            </a:r>
            <a:r>
              <a:rPr lang="ko-KR" altLang="en-US" dirty="0" smtClean="0">
                <a:solidFill>
                  <a:srgbClr val="FF0000"/>
                </a:solidFill>
              </a:rPr>
              <a:t>응용프로그램</a:t>
            </a:r>
            <a:r>
              <a:rPr lang="ko-KR" altLang="en-US" dirty="0" smtClean="0"/>
              <a:t> 개발 및 설치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4004" y="4149080"/>
            <a:ext cx="210552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웹 브라우저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757644" y="3140968"/>
            <a:ext cx="4968552" cy="2952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14765" y="3501008"/>
            <a:ext cx="1080120" cy="2088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웹 서버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소프트웨어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HTTPd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순서도: 자기 디스크 40"/>
          <p:cNvSpPr/>
          <p:nvPr/>
        </p:nvSpPr>
        <p:spPr>
          <a:xfrm>
            <a:off x="7214028" y="3344060"/>
            <a:ext cx="1296144" cy="109305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데이터베이스</a:t>
            </a:r>
            <a:endParaRPr lang="ko-KR" altLang="en-US" sz="1400"/>
          </a:p>
        </p:txBody>
      </p:sp>
      <p:sp>
        <p:nvSpPr>
          <p:cNvPr id="45" name="순서도: 다중 문서 44"/>
          <p:cNvSpPr/>
          <p:nvPr/>
        </p:nvSpPr>
        <p:spPr>
          <a:xfrm>
            <a:off x="7214028" y="4545124"/>
            <a:ext cx="1368152" cy="1368152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HTML,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동영상 문서 등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5557844" y="3501008"/>
            <a:ext cx="1080120" cy="2088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웹 서버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응용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73592" y="5032921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웹 클라이언트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868439" y="6223907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웹 서버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821540" y="4365104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749532" y="4725144"/>
            <a:ext cx="10081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2815" y="40537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3022815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전송</a:t>
            </a:r>
            <a:endParaRPr lang="ko-KR" altLang="en-US" sz="1400" dirty="0"/>
          </a:p>
        </p:txBody>
      </p:sp>
      <p:sp>
        <p:nvSpPr>
          <p:cNvPr id="57" name="오른쪽 화살표 56"/>
          <p:cNvSpPr/>
          <p:nvPr/>
        </p:nvSpPr>
        <p:spPr>
          <a:xfrm>
            <a:off x="5156619" y="4197389"/>
            <a:ext cx="390951" cy="671369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/오른쪽 화살표 3"/>
          <p:cNvSpPr/>
          <p:nvPr/>
        </p:nvSpPr>
        <p:spPr>
          <a:xfrm>
            <a:off x="6652061" y="3730457"/>
            <a:ext cx="530646" cy="418623"/>
          </a:xfrm>
          <a:prstGeom prst="leftRightArrow">
            <a:avLst>
              <a:gd name="adj1" fmla="val 50000"/>
              <a:gd name="adj2" fmla="val 4263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왼쪽/오른쪽 화살표 81"/>
          <p:cNvSpPr/>
          <p:nvPr/>
        </p:nvSpPr>
        <p:spPr>
          <a:xfrm>
            <a:off x="6652061" y="4868758"/>
            <a:ext cx="530646" cy="418623"/>
          </a:xfrm>
          <a:prstGeom prst="leftRightArrow">
            <a:avLst>
              <a:gd name="adj1" fmla="val 50000"/>
              <a:gd name="adj2" fmla="val 4263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서버 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서버 소프트웨어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브라우저로부터 </a:t>
            </a:r>
            <a:r>
              <a:rPr lang="ko-KR" altLang="en-US" dirty="0" smtClean="0">
                <a:solidFill>
                  <a:srgbClr val="FF0000"/>
                </a:solidFill>
              </a:rPr>
              <a:t>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해석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필요한 </a:t>
            </a:r>
            <a:r>
              <a:rPr lang="ko-KR" altLang="en-US" dirty="0" smtClean="0">
                <a:solidFill>
                  <a:srgbClr val="FF0000"/>
                </a:solidFill>
              </a:rPr>
              <a:t>웹 서버 응용프로그램 작동</a:t>
            </a:r>
            <a:r>
              <a:rPr lang="ko-KR" altLang="en-US" dirty="0" smtClean="0"/>
              <a:t>시키기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 응용프로그램의 실행 결과를 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브라우저로 전송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웹 서버 소프트웨어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Apache </a:t>
            </a:r>
            <a:r>
              <a:rPr lang="ko-KR" altLang="en-US" dirty="0" smtClean="0"/>
              <a:t>사에서 만든 </a:t>
            </a:r>
            <a:r>
              <a:rPr lang="en-US" altLang="ko-KR" dirty="0" smtClean="0">
                <a:solidFill>
                  <a:srgbClr val="FF0000"/>
                </a:solidFill>
              </a:rPr>
              <a:t>Apache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마이크로소프트 사에서 만들고 </a:t>
            </a:r>
            <a:r>
              <a:rPr lang="en-US" altLang="ko-KR" dirty="0" smtClean="0"/>
              <a:t>Windows NT</a:t>
            </a:r>
            <a:r>
              <a:rPr lang="ko-KR" altLang="en-US" dirty="0" smtClean="0"/>
              <a:t>에서만 실행되는 </a:t>
            </a:r>
            <a:r>
              <a:rPr lang="en-US" altLang="ko-KR" dirty="0" smtClean="0">
                <a:solidFill>
                  <a:srgbClr val="FF0000"/>
                </a:solidFill>
              </a:rPr>
              <a:t>IIS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구글에서 만들고 구글 사이트에서 실행되는 </a:t>
            </a:r>
            <a:r>
              <a:rPr lang="en-US" altLang="ko-KR" dirty="0" smtClean="0">
                <a:solidFill>
                  <a:srgbClr val="FF0000"/>
                </a:solidFill>
              </a:rPr>
              <a:t>GWS</a:t>
            </a:r>
            <a:r>
              <a:rPr lang="en-US" altLang="ko-KR" dirty="0" smtClean="0"/>
              <a:t>(Google Web Server)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기초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HTML(</a:t>
            </a:r>
            <a:r>
              <a:rPr lang="en-US" altLang="ko-KR" dirty="0" err="1">
                <a:solidFill>
                  <a:srgbClr val="0070C0"/>
                </a:solidFill>
              </a:rPr>
              <a:t>HyperText</a:t>
            </a:r>
            <a:r>
              <a:rPr lang="en-US" altLang="ko-KR" dirty="0">
                <a:solidFill>
                  <a:srgbClr val="0070C0"/>
                </a:solidFill>
              </a:rPr>
              <a:t> Markup Language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/>
              <a:t>하이퍼텍스트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r>
              <a:rPr lang="en-US" altLang="ko-KR" dirty="0"/>
              <a:t>. </a:t>
            </a:r>
            <a:r>
              <a:rPr lang="ko-KR" altLang="en-US" dirty="0" err="1"/>
              <a:t>웹용</a:t>
            </a:r>
            <a:r>
              <a:rPr lang="ko-KR" altLang="en-US" dirty="0"/>
              <a:t> </a:t>
            </a:r>
            <a:r>
              <a:rPr lang="ko-KR" altLang="en-US" dirty="0" err="1"/>
              <a:t>마크업</a:t>
            </a:r>
            <a:r>
              <a:rPr lang="en-US" altLang="ko-KR" dirty="0"/>
              <a:t>(</a:t>
            </a:r>
            <a:r>
              <a:rPr lang="ko-KR" altLang="en-US" dirty="0" err="1"/>
              <a:t>포맷팅</a:t>
            </a:r>
            <a:r>
              <a:rPr lang="en-US" altLang="ko-KR" dirty="0"/>
              <a:t>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URL(Uniform Resource Locator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인터넷 </a:t>
            </a:r>
            <a:r>
              <a:rPr lang="ko-KR" altLang="en-US" dirty="0"/>
              <a:t>자원 </a:t>
            </a:r>
            <a:r>
              <a:rPr lang="ko-KR" altLang="en-US" dirty="0" err="1"/>
              <a:t>식별자</a:t>
            </a:r>
            <a:r>
              <a:rPr lang="en-US" altLang="ko-KR" dirty="0"/>
              <a:t>. </a:t>
            </a:r>
            <a:r>
              <a:rPr lang="ko-KR" altLang="en-US" dirty="0"/>
              <a:t>웹의 리소스를 식별하는 데 사용되는 일종의 “주소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HTTP(Hypertext Transfer Protocol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하이퍼텍스트 </a:t>
            </a:r>
            <a:r>
              <a:rPr lang="ko-KR" altLang="en-US" dirty="0"/>
              <a:t>전송 프로토콜</a:t>
            </a:r>
            <a:r>
              <a:rPr lang="en-US" altLang="ko-KR" dirty="0"/>
              <a:t>. </a:t>
            </a:r>
            <a:r>
              <a:rPr lang="ko-KR" altLang="en-US" dirty="0"/>
              <a:t>웹 서버에서 문서를 가져올 수 있는 </a:t>
            </a:r>
            <a:r>
              <a:rPr lang="ko-KR" altLang="en-US" dirty="0" smtClean="0"/>
              <a:t>프로토콜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594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15837</TotalTime>
  <Words>1713</Words>
  <Application>Microsoft Office PowerPoint</Application>
  <PresentationFormat>화면 슬라이드 쇼(4:3)</PresentationFormat>
  <Paragraphs>445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HY나무L</vt:lpstr>
      <vt:lpstr>돋움</vt:lpstr>
      <vt:lpstr>돋움체</vt:lpstr>
      <vt:lpstr>맑은 고딕</vt:lpstr>
      <vt:lpstr>휴먼편지체</vt:lpstr>
      <vt:lpstr>Arial Narrow</vt:lpstr>
      <vt:lpstr>Times New Roman</vt:lpstr>
      <vt:lpstr>Wingdings</vt:lpstr>
      <vt:lpstr>Wingdings 2</vt:lpstr>
      <vt:lpstr>가을</vt:lpstr>
      <vt:lpstr>제1장 웹의 개요</vt:lpstr>
      <vt:lpstr>웹의 기본 목적과 구성</vt:lpstr>
      <vt:lpstr>인터넷과 웹은 다르다</vt:lpstr>
      <vt:lpstr>PowerPoint 프레젠테이션</vt:lpstr>
      <vt:lpstr>웹 브라우저의 특징</vt:lpstr>
      <vt:lpstr>웹 서버와 웹 클라이언트로 이루어진 웹</vt:lpstr>
      <vt:lpstr>웹 사이트 구축</vt:lpstr>
      <vt:lpstr>웹 서버 소프트웨어</vt:lpstr>
      <vt:lpstr>웹의 기초 기술</vt:lpstr>
      <vt:lpstr>웹 페이지의 주소, URL</vt:lpstr>
      <vt:lpstr>웹 브라우저와 웹 서버 사이의 통신, HTTP</vt:lpstr>
      <vt:lpstr>웹 문서와 전자 문서</vt:lpstr>
      <vt:lpstr>PowerPoint 프레젠테이션</vt:lpstr>
      <vt:lpstr>웹의 시작</vt:lpstr>
      <vt:lpstr>웹의 성공</vt:lpstr>
      <vt:lpstr>모든 곳에 웹이 있다.</vt:lpstr>
      <vt:lpstr>웹 서버와 웹 클라이언트의 주요 구성</vt:lpstr>
      <vt:lpstr>웹 클라이언트(프론트엔드) 프로그램 구성</vt:lpstr>
      <vt:lpstr>웹 서버(백엔드) 프로그램 구성</vt:lpstr>
      <vt:lpstr>HTML, CSS, Javascript로 분리된 웹 페이지 만들기</vt:lpstr>
      <vt:lpstr>HTML,CSS,Javascript로 분리된 웹 페이지 만들기</vt:lpstr>
      <vt:lpstr>3. Javascript 코드로 사용자 인터페이스 처리</vt:lpstr>
      <vt:lpstr>PowerPoint 프레젠테이션</vt:lpstr>
      <vt:lpstr>개발 환경 설정</vt:lpstr>
      <vt:lpstr>VS Code기반 유용한 확장(Extensions)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563</cp:revision>
  <dcterms:created xsi:type="dcterms:W3CDTF">2011-08-27T14:53:28Z</dcterms:created>
  <dcterms:modified xsi:type="dcterms:W3CDTF">2023-03-06T07:50:06Z</dcterms:modified>
</cp:coreProperties>
</file>