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8" r:id="rId7"/>
    <p:sldId id="263" r:id="rId8"/>
    <p:sldId id="264" r:id="rId9"/>
    <p:sldId id="259" r:id="rId10"/>
    <p:sldId id="260" r:id="rId11"/>
    <p:sldId id="271" r:id="rId12"/>
    <p:sldId id="272" r:id="rId13"/>
    <p:sldId id="273" r:id="rId14"/>
    <p:sldId id="265" r:id="rId15"/>
    <p:sldId id="266" r:id="rId16"/>
    <p:sldId id="269" r:id="rId17"/>
    <p:sldId id="267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C0D68-CB3D-43C7-9A77-4CA3751DB82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E56B9-C4B2-414C-9AD2-7D88159F7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5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E3FD3-FC59-42DB-ACD7-812471DF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CF20F-9C1A-4EC7-92D1-9C32C48E4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B1869-3CF1-40CF-950D-145889E6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C47C-A901-432E-BBF6-B4B1124A3AAA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38B91-1483-473A-B826-20A7CC71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95E4A-362C-4F44-AD92-324F0F94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5B9E3-5439-4671-B4A2-BE4A34B6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B6029-50B9-45CD-A5DB-82A618ED1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B2CA1-FE60-4508-BE76-DA9E1508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3CF7-E807-4EC0-A0EC-7AE4461A718F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CAFE2-700B-4687-BAF8-84B0354A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35DFF-9DF0-40CB-AF89-1EDAEC04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8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E32095-A8C6-4E50-B3C1-525DB17AC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2EE5E-99C0-4FA2-912C-612385E7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82A9F-572B-4131-8CCA-E3573AB1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8FD7-960F-41E9-96F0-C08B274FB972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E2A6-8068-45F3-B5E3-6525D906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44DD2-4751-42E7-AC0D-F6D98A7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1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C5527-DA3F-4FC1-A6A7-03DEAEF8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1FA7F-A73A-44FE-BE54-CA688DEE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CDCD6-1BF4-4CB1-928E-47ED68AB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1899-761A-4DF8-AA92-E9CB38ECB57E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C0161-0027-4E57-ACFE-D563F8BC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C9304-76FC-4544-B29F-EEBCB0C1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9768-A045-41C7-BC17-FED48912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1686C-EADE-4767-A828-F7309B68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FA5D7-2E69-42F2-B534-4B6A5513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2609-C387-4657-988D-2FA0EE31C4B8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E8DBC-5656-4810-8460-EA28FB76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613B2-A6AE-456B-9374-08AA6B84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E6C22-A2C5-41BC-94B4-47352E5D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136AC-74FA-45C5-99B6-FAA1450B0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A3F45-08D0-4FEE-993F-E72FF7D0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67983-6BEE-4C86-9EEE-BDE47868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16A-BCDC-40B1-9198-B9D4643F8DC7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A790E-EDDE-4603-8E98-1D2438EE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8C5B1-51EC-49C4-9176-3BFBA616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EDCB3-BA36-41C7-AF01-A1FD1521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36512-D034-4B70-88C9-9E4430C1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827187-6E2B-45A6-89DB-F5E4FF62F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8CC6F-FD00-4ED8-84C9-92CAAB5AE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EDCF3-F209-4A12-A039-949D38350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E7749-9341-4D79-BE07-CE06992C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C9EA-B478-40FE-9B3F-3A56062C3155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9EB0A-6659-4F75-B2B4-C4DDCD83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76AD60-66DE-454D-879C-3EAC497D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5864-07B2-423A-BE15-B9242C19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9F5ABB-CE10-42A9-B15E-3557EBBF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431B-9DFB-494F-BCEA-0F8862515971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A9B3E-9D62-4C4A-8B4D-B449E75B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780AE-6407-4A54-8CDA-2C86AA58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8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A03904-6D0D-494A-AA6A-1133C070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091-677A-4B55-98C4-436A3B26BC4D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88937-EC4A-4F1A-B8C4-ABA6C84C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3E283-B3C8-44FF-9B3F-DB174D23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0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DC324-F573-4148-AEAD-E5EE0C58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B1D1A-EAA5-438A-BA9D-4CF560355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3CB763-B66F-4D81-BC84-874FAF12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6FC34-823E-4919-B0A2-D0ED0331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62BB-A4E3-4FF8-9BA1-03868F657878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E8074-7EAD-4632-8265-5043564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998F0-007F-479C-94AD-7F5A8C2F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35B2C-BB89-4B56-A3C1-C939886A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90C54-1584-4A83-89EE-0605775A4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EA12B6-2E52-4F28-B2E5-F98A171B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6E581-F406-4B8E-A02F-98753E45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22C4-D7C0-4224-B294-4B1F8DDE9C28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65022-EC56-4FA3-A4DB-B756F352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36946-2DCF-48A2-9C79-FCD38C91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288BAE-5415-48F2-B7ED-98F5BDAB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BEA10-A0A8-4409-AAF6-6F0E0504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F16E9-5ACF-422B-B429-30C89D021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A0C3-175B-468A-90D7-9CFC65EB72DF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933B9-8B00-4B31-9481-A0FA371FD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E294E-CECF-4213-817E-33876625B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D601-D9F0-4CDA-A6CE-6741B1F0A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3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E0FE2-C93F-40DC-947A-B933C25C6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Spring boot &amp; JPA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466780-2185-4FCE-A04F-94AB21FD2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3100"/>
              <a:t>Tech</a:t>
            </a:r>
          </a:p>
          <a:p>
            <a:r>
              <a:rPr lang="en-US" altLang="ko-KR"/>
              <a:t>Java</a:t>
            </a:r>
          </a:p>
          <a:p>
            <a:r>
              <a:rPr lang="en-US" altLang="ko-KR"/>
              <a:t>Spring boot</a:t>
            </a:r>
          </a:p>
          <a:p>
            <a:r>
              <a:rPr lang="en-US" altLang="ko-KR"/>
              <a:t>JPA</a:t>
            </a:r>
          </a:p>
          <a:p>
            <a:r>
              <a:rPr lang="en-US" altLang="ko-KR"/>
              <a:t>MySQL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6C4DC-764B-4153-B3F0-47DDFDD0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C7AD-A157-4D45-90EF-8B0BCE6A66C6}" type="datetime1">
              <a:rPr lang="ko-KR" altLang="en-US" smtClean="0"/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A4395EA-2747-486C-A09B-6DF6EAE0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66561"/>
            <a:ext cx="3278292" cy="177847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52E26AD-DB1A-4B3F-83DA-3460E692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1416343"/>
            <a:ext cx="3743538" cy="402530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C2BD786-5B53-4334-BD04-B92DFCA3D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4" y="955518"/>
            <a:ext cx="3239769" cy="200055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0653BD7-CF77-4676-BB77-F2B737045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4033448"/>
            <a:ext cx="3278292" cy="173749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FB65C12-C6CC-48B7-9F4A-BFF3859EE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905" y="3589863"/>
            <a:ext cx="2905485" cy="2643992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851E1E-D63F-405A-9F2B-C782468A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3700" y="6491307"/>
            <a:ext cx="2743200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118D091-677A-4B55-98C4-436A3B26BC4D}" type="datetime1"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2022-01-30</a:t>
            </a:fld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111FE64E-5726-4116-88E2-02FB23219D56}"/>
              </a:ext>
            </a:extLst>
          </p:cNvPr>
          <p:cNvSpPr/>
          <p:nvPr/>
        </p:nvSpPr>
        <p:spPr>
          <a:xfrm>
            <a:off x="472440" y="1870710"/>
            <a:ext cx="3619500" cy="1085365"/>
          </a:xfrm>
          <a:prstGeom prst="frame">
            <a:avLst>
              <a:gd name="adj1" fmla="val 44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D0D0A340-DDA9-4638-9230-3C9C3B62A8C8}"/>
              </a:ext>
            </a:extLst>
          </p:cNvPr>
          <p:cNvSpPr/>
          <p:nvPr/>
        </p:nvSpPr>
        <p:spPr>
          <a:xfrm>
            <a:off x="548217" y="4962145"/>
            <a:ext cx="3493431" cy="908304"/>
          </a:xfrm>
          <a:prstGeom prst="frame">
            <a:avLst>
              <a:gd name="adj1" fmla="val 44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3D5544FF-F48D-4B4F-B009-5C0A8400A29D}"/>
              </a:ext>
            </a:extLst>
          </p:cNvPr>
          <p:cNvSpPr/>
          <p:nvPr/>
        </p:nvSpPr>
        <p:spPr>
          <a:xfrm>
            <a:off x="4123604" y="2791207"/>
            <a:ext cx="4026750" cy="2786634"/>
          </a:xfrm>
          <a:prstGeom prst="frame">
            <a:avLst>
              <a:gd name="adj1" fmla="val 21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39B350E4-3256-48D9-BEEB-EA68EDE87803}"/>
              </a:ext>
            </a:extLst>
          </p:cNvPr>
          <p:cNvSpPr/>
          <p:nvPr/>
        </p:nvSpPr>
        <p:spPr>
          <a:xfrm>
            <a:off x="8196920" y="1705842"/>
            <a:ext cx="3458632" cy="1372638"/>
          </a:xfrm>
          <a:prstGeom prst="frame">
            <a:avLst>
              <a:gd name="adj1" fmla="val 44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EC615F2C-F288-4ABD-8408-F9ABA8EAA370}"/>
              </a:ext>
            </a:extLst>
          </p:cNvPr>
          <p:cNvSpPr/>
          <p:nvPr/>
        </p:nvSpPr>
        <p:spPr>
          <a:xfrm>
            <a:off x="8308764" y="4949209"/>
            <a:ext cx="3194388" cy="1419693"/>
          </a:xfrm>
          <a:prstGeom prst="frame">
            <a:avLst>
              <a:gd name="adj1" fmla="val 44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5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7E19E9-51BE-4844-8714-73D217DA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091-677A-4B55-98C4-436A3B26BC4D}" type="datetime1">
              <a:rPr lang="ko-KR" altLang="en-US" smtClean="0"/>
              <a:t>2022-01-30</a:t>
            </a:fld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4F9BE21-1516-4977-A66C-AFD36C939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58564"/>
              </p:ext>
            </p:extLst>
          </p:nvPr>
        </p:nvGraphicFramePr>
        <p:xfrm>
          <a:off x="838200" y="719665"/>
          <a:ext cx="9380619" cy="27462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78179">
                  <a:extLst>
                    <a:ext uri="{9D8B030D-6E8A-4147-A177-3AD203B41FA5}">
                      <a16:colId xmlns:a16="http://schemas.microsoft.com/office/drawing/2014/main" val="3276775485"/>
                    </a:ext>
                  </a:extLst>
                </a:gridCol>
                <a:gridCol w="2375567">
                  <a:extLst>
                    <a:ext uri="{9D8B030D-6E8A-4147-A177-3AD203B41FA5}">
                      <a16:colId xmlns:a16="http://schemas.microsoft.com/office/drawing/2014/main" val="2115668522"/>
                    </a:ext>
                  </a:extLst>
                </a:gridCol>
                <a:gridCol w="3126873">
                  <a:extLst>
                    <a:ext uri="{9D8B030D-6E8A-4147-A177-3AD203B41FA5}">
                      <a16:colId xmlns:a16="http://schemas.microsoft.com/office/drawing/2014/main" val="4004361233"/>
                    </a:ext>
                  </a:extLst>
                </a:gridCol>
              </a:tblGrid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URL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 method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INFO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62075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/api/develop/insurance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상품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84542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/api/develop/insurance/:id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DELETE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상품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484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/api/develop/nonapprove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상품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93177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/api/develop/insurance/:id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PATCH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상품 상태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1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57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7E19E9-51BE-4844-8714-73D217DA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091-677A-4B55-98C4-436A3B26BC4D}" type="datetime1">
              <a:rPr lang="ko-KR" altLang="en-US" smtClean="0"/>
              <a:t>2022-01-30</a:t>
            </a:fld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4F9BE21-1516-4977-A66C-AFD36C939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04462"/>
              </p:ext>
            </p:extLst>
          </p:nvPr>
        </p:nvGraphicFramePr>
        <p:xfrm>
          <a:off x="838200" y="719665"/>
          <a:ext cx="9380619" cy="43939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78179">
                  <a:extLst>
                    <a:ext uri="{9D8B030D-6E8A-4147-A177-3AD203B41FA5}">
                      <a16:colId xmlns:a16="http://schemas.microsoft.com/office/drawing/2014/main" val="3276775485"/>
                    </a:ext>
                  </a:extLst>
                </a:gridCol>
                <a:gridCol w="2375567">
                  <a:extLst>
                    <a:ext uri="{9D8B030D-6E8A-4147-A177-3AD203B41FA5}">
                      <a16:colId xmlns:a16="http://schemas.microsoft.com/office/drawing/2014/main" val="2115668522"/>
                    </a:ext>
                  </a:extLst>
                </a:gridCol>
                <a:gridCol w="3126873">
                  <a:extLst>
                    <a:ext uri="{9D8B030D-6E8A-4147-A177-3AD203B41FA5}">
                      <a16:colId xmlns:a16="http://schemas.microsoft.com/office/drawing/2014/main" val="4004361233"/>
                    </a:ext>
                  </a:extLst>
                </a:gridCol>
              </a:tblGrid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URL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 method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INFO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62075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/api/sale/customer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고객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84542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/api/sale/customer/:id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고객 </a:t>
                      </a:r>
                      <a:r>
                        <a:rPr lang="en-US" altLang="ko-KR"/>
                        <a:t>id </a:t>
                      </a:r>
                      <a:r>
                        <a:rPr lang="ko-KR" altLang="en-US"/>
                        <a:t>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484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/api/sale/insurance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보험상품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93177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/api/sale/contract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계약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10325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/api/sale/contract/manage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계약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91800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/api/sale/contract/manage/:id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PATCH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계약 연장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64673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/api/sale/contract/manage/:id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DELETE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계약 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86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26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7E19E9-51BE-4844-8714-73D217DA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091-677A-4B55-98C4-436A3B26BC4D}" type="datetime1">
              <a:rPr lang="ko-KR" altLang="en-US" smtClean="0"/>
              <a:t>2022-01-30</a:t>
            </a:fld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4F9BE21-1516-4977-A66C-AFD36C939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6420"/>
              </p:ext>
            </p:extLst>
          </p:nvPr>
        </p:nvGraphicFramePr>
        <p:xfrm>
          <a:off x="838200" y="719665"/>
          <a:ext cx="9380619" cy="27462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78179">
                  <a:extLst>
                    <a:ext uri="{9D8B030D-6E8A-4147-A177-3AD203B41FA5}">
                      <a16:colId xmlns:a16="http://schemas.microsoft.com/office/drawing/2014/main" val="3276775485"/>
                    </a:ext>
                  </a:extLst>
                </a:gridCol>
                <a:gridCol w="2375567">
                  <a:extLst>
                    <a:ext uri="{9D8B030D-6E8A-4147-A177-3AD203B41FA5}">
                      <a16:colId xmlns:a16="http://schemas.microsoft.com/office/drawing/2014/main" val="2115668522"/>
                    </a:ext>
                  </a:extLst>
                </a:gridCol>
                <a:gridCol w="3126873">
                  <a:extLst>
                    <a:ext uri="{9D8B030D-6E8A-4147-A177-3AD203B41FA5}">
                      <a16:colId xmlns:a16="http://schemas.microsoft.com/office/drawing/2014/main" val="4004361233"/>
                    </a:ext>
                  </a:extLst>
                </a:gridCol>
              </a:tblGrid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URL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 method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INFO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62075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/api/reward/accident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사고 접수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84542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/api/reward/accident/manage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사고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484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/api/reward/customer/:id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고객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로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93177"/>
                  </a:ext>
                </a:extLst>
              </a:tr>
              <a:tr h="549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/api/reward/reward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보상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1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87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57F4-CCC5-43FE-B8C6-9F7C20E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상품 개발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776F3-5FE5-4638-96E2-26CEC43C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/>
              <a:t>상품 개발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시스템은 상품 개발하기 화면을 보여준다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r>
              <a:rPr lang="ko-KR" altLang="en-US"/>
              <a:t>화면에는 </a:t>
            </a:r>
            <a:r>
              <a:rPr lang="en-US" altLang="ko-KR"/>
              <a:t>( </a:t>
            </a:r>
            <a:r>
              <a:rPr lang="ko-KR" altLang="en-US"/>
              <a:t>보험 상품명</a:t>
            </a:r>
            <a:r>
              <a:rPr lang="en-US" altLang="ko-KR"/>
              <a:t>, </a:t>
            </a:r>
            <a:r>
              <a:rPr lang="ko-KR" altLang="en-US"/>
              <a:t>보장 내용</a:t>
            </a:r>
            <a:r>
              <a:rPr lang="en-US" altLang="ko-KR"/>
              <a:t>, </a:t>
            </a:r>
            <a:r>
              <a:rPr lang="ko-KR" altLang="en-US"/>
              <a:t>보험 종류</a:t>
            </a:r>
            <a:r>
              <a:rPr lang="en-US" altLang="ko-KR"/>
              <a:t>, </a:t>
            </a:r>
            <a:r>
              <a:rPr lang="ko-KR" altLang="en-US"/>
              <a:t>보장 기간 </a:t>
            </a:r>
            <a:r>
              <a:rPr lang="en-US" altLang="ko-KR"/>
              <a:t>) </a:t>
            </a:r>
            <a:r>
              <a:rPr lang="ko-KR" altLang="en-US"/>
              <a:t>폼이 보여진다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직원은 폼을 작성하고 </a:t>
            </a:r>
            <a:r>
              <a:rPr lang="en-US" altLang="ko-KR"/>
              <a:t>“</a:t>
            </a:r>
            <a:r>
              <a:rPr lang="ko-KR" altLang="en-US"/>
              <a:t>저장</a:t>
            </a:r>
            <a:r>
              <a:rPr lang="en-US" altLang="ko-KR"/>
              <a:t>” </a:t>
            </a:r>
            <a:r>
              <a:rPr lang="ko-KR" altLang="en-US"/>
              <a:t>버튼을 누른다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시스템은 메인 페이지로 이동한다</a:t>
            </a:r>
            <a:r>
              <a:rPr lang="en-US" altLang="ko-KR"/>
              <a:t>.</a:t>
            </a:r>
          </a:p>
          <a:p>
            <a:r>
              <a:rPr lang="ko-KR" altLang="en-US"/>
              <a:t>상품 인가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시스템은 개발된 상품 리스트를 화면에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직원은 인가할 상품을 선택한다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시스템은 선택한 상품을 인가 처리한다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55107-060F-4F2B-99F0-5C27D725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1899-761A-4DF8-AA92-E9CB38ECB57E}" type="datetime1">
              <a:rPr lang="ko-KR" altLang="en-US" smtClean="0"/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7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57F4-CCC5-43FE-B8C6-9F7C20E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영업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776F3-5FE5-4638-96E2-26CEC43C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고객 상담 </a:t>
            </a:r>
            <a:r>
              <a:rPr lang="en-US" altLang="ko-KR"/>
              <a:t>( </a:t>
            </a:r>
            <a:r>
              <a:rPr lang="ko-KR" altLang="en-US"/>
              <a:t>계약 체결 </a:t>
            </a:r>
            <a:r>
              <a:rPr lang="en-US" altLang="ko-KR"/>
              <a:t>)</a:t>
            </a:r>
          </a:p>
          <a:p>
            <a:pPr>
              <a:buFontTx/>
              <a:buChar char="-"/>
            </a:pPr>
            <a:r>
              <a:rPr lang="ko-KR" altLang="en-US"/>
              <a:t>시스템은 상담 대기 중인 고객 리스트를 화면에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직원은 고객을 선택한다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시스템은 고객의 개인정보와 보험 유형 선택과 계약하기 버튼을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직원은 보험 유형을 선택한 뒤</a:t>
            </a:r>
            <a:r>
              <a:rPr lang="en-US" altLang="ko-KR"/>
              <a:t>, </a:t>
            </a:r>
            <a:r>
              <a:rPr lang="ko-KR" altLang="en-US"/>
              <a:t>계약하기 버튼을 누른다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시스템은 보험 유형에 맞는 보험 상품 리스트와 계약 기간</a:t>
            </a:r>
            <a:r>
              <a:rPr lang="en-US" altLang="ko-KR"/>
              <a:t>, </a:t>
            </a:r>
            <a:r>
              <a:rPr lang="ko-KR" altLang="en-US"/>
              <a:t>직원아이디 입력칸</a:t>
            </a:r>
            <a:r>
              <a:rPr lang="en-US" altLang="ko-KR"/>
              <a:t>, </a:t>
            </a:r>
            <a:r>
              <a:rPr lang="ko-KR" altLang="en-US"/>
              <a:t>계약 완료 버튼을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직원은 보험 상품을 선택하고</a:t>
            </a:r>
            <a:r>
              <a:rPr lang="en-US" altLang="ko-KR"/>
              <a:t>, </a:t>
            </a:r>
            <a:r>
              <a:rPr lang="ko-KR" altLang="en-US"/>
              <a:t>계약 기간을 입력 후 계약 완료 버튼을 누른다</a:t>
            </a:r>
            <a:r>
              <a:rPr lang="en-US" altLang="ko-KR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55107-060F-4F2B-99F0-5C27D725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1899-761A-4DF8-AA92-E9CB38ECB57E}" type="datetime1">
              <a:rPr lang="ko-KR" altLang="en-US" smtClean="0"/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2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57F4-CCC5-43FE-B8C6-9F7C20E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영업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776F3-5FE5-4638-96E2-26CEC43C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계약 관리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시스템은 체결된 계약 리스트를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직원은 연장 혹은 해지하고자 하는 계약을 선택한다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시스템은 연장 혹은 해지 버튼을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직원이 연장 버튼을 누른 경우</a:t>
            </a:r>
            <a:r>
              <a:rPr lang="en-US" altLang="ko-KR"/>
              <a:t>, </a:t>
            </a:r>
            <a:r>
              <a:rPr lang="ko-KR" altLang="en-US"/>
              <a:t>연장하고자 하는 기간 입력칸을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직원이 해지 버튼을 누른 경우</a:t>
            </a:r>
            <a:r>
              <a:rPr lang="en-US" altLang="ko-KR"/>
              <a:t>, </a:t>
            </a:r>
            <a:r>
              <a:rPr lang="ko-KR" altLang="en-US"/>
              <a:t>시스템은 해당 계약을 디비에서 삭제한다</a:t>
            </a:r>
            <a:r>
              <a:rPr lang="en-US" altLang="ko-KR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55107-060F-4F2B-99F0-5C27D725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1899-761A-4DF8-AA92-E9CB38ECB57E}" type="datetime1">
              <a:rPr lang="ko-KR" altLang="en-US" smtClean="0"/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8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57F4-CCC5-43FE-B8C6-9F7C20E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보상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776F3-5FE5-4638-96E2-26CEC43C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사고 접수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시스템은 사고 접수하기 폼을 보여준다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r>
              <a:rPr lang="ko-KR" altLang="en-US"/>
              <a:t>화면에는 </a:t>
            </a:r>
            <a:r>
              <a:rPr lang="en-US" altLang="ko-KR"/>
              <a:t>( </a:t>
            </a:r>
            <a:r>
              <a:rPr lang="ko-KR" altLang="en-US"/>
              <a:t>고객</a:t>
            </a:r>
            <a:r>
              <a:rPr lang="en-US" altLang="ko-KR"/>
              <a:t> </a:t>
            </a: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사고 발생 날짜</a:t>
            </a:r>
            <a:r>
              <a:rPr lang="en-US" altLang="ko-KR"/>
              <a:t>, </a:t>
            </a:r>
            <a:r>
              <a:rPr lang="ko-KR" altLang="en-US"/>
              <a:t>사고 장소</a:t>
            </a:r>
            <a:r>
              <a:rPr lang="en-US" altLang="ko-KR"/>
              <a:t>, </a:t>
            </a:r>
            <a:r>
              <a:rPr lang="ko-KR" altLang="en-US"/>
              <a:t>사고 유형 </a:t>
            </a:r>
            <a:r>
              <a:rPr lang="en-US" altLang="ko-KR"/>
              <a:t>)</a:t>
            </a:r>
            <a:r>
              <a:rPr lang="ko-KR" altLang="en-US"/>
              <a:t>이 보여진다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고객은 사고 접수 폼을 작성한 후</a:t>
            </a:r>
            <a:r>
              <a:rPr lang="en-US" altLang="ko-KR"/>
              <a:t>, </a:t>
            </a:r>
            <a:r>
              <a:rPr lang="ko-KR" altLang="en-US"/>
              <a:t>하단의 저장 버튼을 누른다</a:t>
            </a:r>
            <a:r>
              <a:rPr lang="en-US" altLang="ko-KR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55107-060F-4F2B-99F0-5C27D725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1899-761A-4DF8-AA92-E9CB38ECB57E}" type="datetime1">
              <a:rPr lang="ko-KR" altLang="en-US" smtClean="0"/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9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57F4-CCC5-43FE-B8C6-9F7C20E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보상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776F3-5FE5-4638-96E2-26CEC43C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/>
              <a:t>사고 처리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시스템은 미처리된 사고 리스트를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직원은 한 건의 사고를 선택한다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시스템은 사고의 정보와 고객의 계약 내용을 보여주고</a:t>
            </a:r>
            <a:r>
              <a:rPr lang="en-US" altLang="ko-KR"/>
              <a:t>, </a:t>
            </a:r>
            <a:r>
              <a:rPr lang="ko-KR" altLang="en-US"/>
              <a:t>보상 </a:t>
            </a:r>
            <a:r>
              <a:rPr lang="en-US" altLang="ko-KR"/>
              <a:t>/ </a:t>
            </a:r>
            <a:r>
              <a:rPr lang="ko-KR" altLang="en-US"/>
              <a:t>미보상 버튼을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직원이 보상 버튼을 누른 경우</a:t>
            </a:r>
            <a:r>
              <a:rPr lang="en-US" altLang="ko-KR"/>
              <a:t>, </a:t>
            </a:r>
            <a:r>
              <a:rPr lang="ko-KR" altLang="en-US"/>
              <a:t>시스템은 보상하기 폼을 보여준다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r>
              <a:rPr lang="ko-KR" altLang="en-US"/>
              <a:t>화면에는 </a:t>
            </a:r>
            <a:r>
              <a:rPr lang="en-US" altLang="ko-KR"/>
              <a:t>( </a:t>
            </a:r>
            <a:r>
              <a:rPr lang="ko-KR" altLang="en-US"/>
              <a:t>직원 아이디</a:t>
            </a:r>
            <a:r>
              <a:rPr lang="en-US" altLang="ko-KR"/>
              <a:t>, </a:t>
            </a:r>
            <a:r>
              <a:rPr lang="ko-KR" altLang="en-US"/>
              <a:t>보상 금액</a:t>
            </a:r>
            <a:r>
              <a:rPr lang="en-US" altLang="ko-KR"/>
              <a:t>, </a:t>
            </a:r>
            <a:r>
              <a:rPr lang="ko-KR" altLang="en-US"/>
              <a:t>이유</a:t>
            </a:r>
            <a:r>
              <a:rPr lang="en-US" altLang="ko-KR"/>
              <a:t> )</a:t>
            </a:r>
            <a:r>
              <a:rPr lang="ko-KR" altLang="en-US"/>
              <a:t>를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직원이 미보상 버튼을 누른 경우</a:t>
            </a:r>
            <a:r>
              <a:rPr lang="en-US" altLang="ko-KR"/>
              <a:t>, </a:t>
            </a:r>
            <a:r>
              <a:rPr lang="ko-KR" altLang="en-US"/>
              <a:t>시스템은 미보상 폼을 보여준다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r>
              <a:rPr lang="ko-KR" altLang="en-US"/>
              <a:t>화면에는 </a:t>
            </a:r>
            <a:r>
              <a:rPr lang="en-US" altLang="ko-KR"/>
              <a:t>( </a:t>
            </a:r>
            <a:r>
              <a:rPr lang="ko-KR" altLang="en-US"/>
              <a:t>직원 아이디</a:t>
            </a:r>
            <a:r>
              <a:rPr lang="en-US" altLang="ko-KR"/>
              <a:t>, </a:t>
            </a:r>
            <a:r>
              <a:rPr lang="ko-KR" altLang="en-US"/>
              <a:t>보상 금액</a:t>
            </a:r>
            <a:r>
              <a:rPr lang="en-US" altLang="ko-KR"/>
              <a:t>(0</a:t>
            </a:r>
            <a:r>
              <a:rPr lang="ko-KR" altLang="en-US"/>
              <a:t>원</a:t>
            </a:r>
            <a:r>
              <a:rPr lang="en-US" altLang="ko-KR"/>
              <a:t>), </a:t>
            </a:r>
            <a:r>
              <a:rPr lang="ko-KR" altLang="en-US"/>
              <a:t>이유 </a:t>
            </a:r>
            <a:r>
              <a:rPr lang="en-US" altLang="ko-KR"/>
              <a:t>) </a:t>
            </a:r>
            <a:r>
              <a:rPr lang="ko-KR" altLang="en-US"/>
              <a:t>를 보여준다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endParaRPr lang="en-US" alt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55107-060F-4F2B-99F0-5C27D725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1899-761A-4DF8-AA92-E9CB38ECB57E}" type="datetime1">
              <a:rPr lang="ko-KR" altLang="en-US" smtClean="0"/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6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491164-2794-4C2A-8BA6-41744CD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091-677A-4B55-98C4-436A3B26BC4D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FB5D2-37E1-437C-903B-14AE735DB7BB}"/>
              </a:ext>
            </a:extLst>
          </p:cNvPr>
          <p:cNvSpPr/>
          <p:nvPr/>
        </p:nvSpPr>
        <p:spPr>
          <a:xfrm>
            <a:off x="539496" y="365760"/>
            <a:ext cx="10945368" cy="58704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C695A-94B9-4BB8-8427-23DE25E47FE3}"/>
              </a:ext>
            </a:extLst>
          </p:cNvPr>
          <p:cNvSpPr/>
          <p:nvPr/>
        </p:nvSpPr>
        <p:spPr>
          <a:xfrm>
            <a:off x="914400" y="621792"/>
            <a:ext cx="10232136" cy="667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3E2A51-2FA0-411E-9621-BF8F977EC966}"/>
              </a:ext>
            </a:extLst>
          </p:cNvPr>
          <p:cNvSpPr/>
          <p:nvPr/>
        </p:nvSpPr>
        <p:spPr>
          <a:xfrm>
            <a:off x="914400" y="1471930"/>
            <a:ext cx="10232136" cy="358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DC606-A8D9-4CFE-A391-E2EE8DF16CDC}"/>
              </a:ext>
            </a:extLst>
          </p:cNvPr>
          <p:cNvSpPr/>
          <p:nvPr/>
        </p:nvSpPr>
        <p:spPr>
          <a:xfrm>
            <a:off x="914400" y="5240782"/>
            <a:ext cx="10232136" cy="667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3C608F-33A8-4960-8552-384C1740CB7A}"/>
              </a:ext>
            </a:extLst>
          </p:cNvPr>
          <p:cNvSpPr/>
          <p:nvPr/>
        </p:nvSpPr>
        <p:spPr>
          <a:xfrm>
            <a:off x="1828800" y="1828800"/>
            <a:ext cx="2395728" cy="429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develop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BE69C-A4D0-431E-A3F7-CAA4EEC38C7B}"/>
              </a:ext>
            </a:extLst>
          </p:cNvPr>
          <p:cNvSpPr/>
          <p:nvPr/>
        </p:nvSpPr>
        <p:spPr>
          <a:xfrm>
            <a:off x="4876800" y="1828800"/>
            <a:ext cx="2395728" cy="429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sales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6A2E66-9A08-456C-A85D-71475969C9B5}"/>
              </a:ext>
            </a:extLst>
          </p:cNvPr>
          <p:cNvSpPr/>
          <p:nvPr/>
        </p:nvSpPr>
        <p:spPr>
          <a:xfrm>
            <a:off x="7924800" y="1828800"/>
            <a:ext cx="2395728" cy="429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reward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A50398-4E85-4277-B4F0-CE2D7E10EDD2}"/>
              </a:ext>
            </a:extLst>
          </p:cNvPr>
          <p:cNvSpPr/>
          <p:nvPr/>
        </p:nvSpPr>
        <p:spPr>
          <a:xfrm>
            <a:off x="2755392" y="962406"/>
            <a:ext cx="1938528" cy="832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Insurance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E7BB9D-24B6-45A1-B240-1E0F5DCF4EE4}"/>
              </a:ext>
            </a:extLst>
          </p:cNvPr>
          <p:cNvSpPr/>
          <p:nvPr/>
        </p:nvSpPr>
        <p:spPr>
          <a:xfrm>
            <a:off x="1786128" y="2371868"/>
            <a:ext cx="1938528" cy="832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Customer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01DE96-E127-4A07-B6F2-84A33F033F2C}"/>
              </a:ext>
            </a:extLst>
          </p:cNvPr>
          <p:cNvSpPr/>
          <p:nvPr/>
        </p:nvSpPr>
        <p:spPr>
          <a:xfrm>
            <a:off x="5529072" y="676656"/>
            <a:ext cx="1938528" cy="832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Insurance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CB895E-EF68-4399-83F2-443C8927AA6E}"/>
              </a:ext>
            </a:extLst>
          </p:cNvPr>
          <p:cNvSpPr/>
          <p:nvPr/>
        </p:nvSpPr>
        <p:spPr>
          <a:xfrm>
            <a:off x="9680448" y="2793492"/>
            <a:ext cx="1938528" cy="832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Employee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60828-4017-4923-A0EA-89E927BB0067}"/>
              </a:ext>
            </a:extLst>
          </p:cNvPr>
          <p:cNvSpPr/>
          <p:nvPr/>
        </p:nvSpPr>
        <p:spPr>
          <a:xfrm>
            <a:off x="5529072" y="4782312"/>
            <a:ext cx="1938528" cy="832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Accident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12D0C5-BE22-4A60-BBEF-4FD330B39262}"/>
              </a:ext>
            </a:extLst>
          </p:cNvPr>
          <p:cNvSpPr/>
          <p:nvPr/>
        </p:nvSpPr>
        <p:spPr>
          <a:xfrm>
            <a:off x="278130" y="3676888"/>
            <a:ext cx="1938528" cy="832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CustomerJob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1CDEA2-FA7F-4DDE-B4BB-3BAFEE098579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1247394" y="3203972"/>
            <a:ext cx="1507998" cy="47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9DB07E5-266F-4214-8626-47C5F3922BD3}"/>
              </a:ext>
            </a:extLst>
          </p:cNvPr>
          <p:cNvSpPr/>
          <p:nvPr/>
        </p:nvSpPr>
        <p:spPr>
          <a:xfrm>
            <a:off x="2724912" y="850392"/>
            <a:ext cx="1938528" cy="98755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Contract</a:t>
            </a:r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EAD134CA-D690-4258-B569-FF33851441FB}"/>
              </a:ext>
            </a:extLst>
          </p:cNvPr>
          <p:cNvSpPr/>
          <p:nvPr/>
        </p:nvSpPr>
        <p:spPr>
          <a:xfrm>
            <a:off x="8333232" y="1082040"/>
            <a:ext cx="1938528" cy="98755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makes</a:t>
            </a:r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E664F886-19C0-4E51-802E-FF1C03E9EB06}"/>
              </a:ext>
            </a:extLst>
          </p:cNvPr>
          <p:cNvSpPr/>
          <p:nvPr/>
        </p:nvSpPr>
        <p:spPr>
          <a:xfrm>
            <a:off x="3160776" y="4354068"/>
            <a:ext cx="1938528" cy="98755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has</a:t>
            </a:r>
            <a:endParaRPr lang="ko-KR" altLang="en-US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B0115E7E-4706-4455-BDF6-11FE8C57FDC8}"/>
              </a:ext>
            </a:extLst>
          </p:cNvPr>
          <p:cNvSpPr/>
          <p:nvPr/>
        </p:nvSpPr>
        <p:spPr>
          <a:xfrm>
            <a:off x="8482584" y="4011168"/>
            <a:ext cx="1938528" cy="98755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hands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1B31D9-1823-4510-96E5-DF2CC6E0E86B}"/>
              </a:ext>
            </a:extLst>
          </p:cNvPr>
          <p:cNvCxnSpPr>
            <a:stCxn id="2" idx="0"/>
          </p:cNvCxnSpPr>
          <p:nvPr/>
        </p:nvCxnSpPr>
        <p:spPr>
          <a:xfrm flipV="1">
            <a:off x="2755392" y="1667780"/>
            <a:ext cx="771144" cy="7040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3F0395-65FE-4739-9FFD-0B61313CCF7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117848" y="1082040"/>
            <a:ext cx="1411224" cy="10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50C05C-1E98-4A43-96EA-32D08D7443D0}"/>
              </a:ext>
            </a:extLst>
          </p:cNvPr>
          <p:cNvSpPr txBox="1"/>
          <p:nvPr/>
        </p:nvSpPr>
        <p:spPr>
          <a:xfrm>
            <a:off x="1792224" y="183794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B883F9-99B2-4DC8-96CC-B115A6CFD071}"/>
              </a:ext>
            </a:extLst>
          </p:cNvPr>
          <p:cNvSpPr txBox="1"/>
          <p:nvPr/>
        </p:nvSpPr>
        <p:spPr>
          <a:xfrm>
            <a:off x="2831592" y="325626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689C62-5E5F-49B7-84B8-7C04C8A0BDEA}"/>
              </a:ext>
            </a:extLst>
          </p:cNvPr>
          <p:cNvSpPr txBox="1"/>
          <p:nvPr/>
        </p:nvSpPr>
        <p:spPr>
          <a:xfrm>
            <a:off x="10960608" y="2377440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EBF7B-C744-4967-9A44-84B77BF6C43E}"/>
              </a:ext>
            </a:extLst>
          </p:cNvPr>
          <p:cNvSpPr txBox="1"/>
          <p:nvPr/>
        </p:nvSpPr>
        <p:spPr>
          <a:xfrm>
            <a:off x="10960608" y="367688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56582-E0F6-4389-9F73-0C486EEAF64D}"/>
              </a:ext>
            </a:extLst>
          </p:cNvPr>
          <p:cNvSpPr txBox="1"/>
          <p:nvPr/>
        </p:nvSpPr>
        <p:spPr>
          <a:xfrm>
            <a:off x="4916424" y="59688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C6F3E-3BFD-4538-8904-63CA1C7CA11A}"/>
              </a:ext>
            </a:extLst>
          </p:cNvPr>
          <p:cNvSpPr txBox="1"/>
          <p:nvPr/>
        </p:nvSpPr>
        <p:spPr>
          <a:xfrm>
            <a:off x="7714488" y="64312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F7904-F626-4277-88EA-FF75606167F1}"/>
              </a:ext>
            </a:extLst>
          </p:cNvPr>
          <p:cNvSpPr txBox="1"/>
          <p:nvPr/>
        </p:nvSpPr>
        <p:spPr>
          <a:xfrm>
            <a:off x="4925568" y="524508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0ED65-7627-4EE6-878B-86FAD0043124}"/>
              </a:ext>
            </a:extLst>
          </p:cNvPr>
          <p:cNvSpPr txBox="1"/>
          <p:nvPr/>
        </p:nvSpPr>
        <p:spPr>
          <a:xfrm>
            <a:off x="7830312" y="524508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</a:t>
            </a:r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67655ED-EA22-4B16-A822-B4196A02C38B}"/>
              </a:ext>
            </a:extLst>
          </p:cNvPr>
          <p:cNvCxnSpPr>
            <a:cxnSpLocks/>
          </p:cNvCxnSpPr>
          <p:nvPr/>
        </p:nvCxnSpPr>
        <p:spPr>
          <a:xfrm>
            <a:off x="7467600" y="1161288"/>
            <a:ext cx="1429512" cy="1773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D1DB120-B1AD-4BE8-8DB5-475EB7ABD77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677400" y="1847088"/>
            <a:ext cx="972312" cy="9464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8E2987-A7B7-41A8-BDB8-1A861178423B}"/>
              </a:ext>
            </a:extLst>
          </p:cNvPr>
          <p:cNvCxnSpPr>
            <a:cxnSpLocks/>
          </p:cNvCxnSpPr>
          <p:nvPr/>
        </p:nvCxnSpPr>
        <p:spPr>
          <a:xfrm>
            <a:off x="3134868" y="3203972"/>
            <a:ext cx="422148" cy="1489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4D9AA8-31BD-428A-8681-13970A36E21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6656" y="5175766"/>
            <a:ext cx="1042416" cy="225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48FDF80-224E-489D-BAA0-27E7BA7202FA}"/>
              </a:ext>
            </a:extLst>
          </p:cNvPr>
          <p:cNvCxnSpPr>
            <a:cxnSpLocks/>
          </p:cNvCxnSpPr>
          <p:nvPr/>
        </p:nvCxnSpPr>
        <p:spPr>
          <a:xfrm flipV="1">
            <a:off x="7490460" y="4770120"/>
            <a:ext cx="1635252" cy="4056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D18826D-A835-42CB-9A02-F0FCDD63A97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98964" y="3625596"/>
            <a:ext cx="650748" cy="6172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C423003-F9AA-40A7-828C-AC040BB1FD1D}"/>
              </a:ext>
            </a:extLst>
          </p:cNvPr>
          <p:cNvCxnSpPr>
            <a:cxnSpLocks/>
          </p:cNvCxnSpPr>
          <p:nvPr/>
        </p:nvCxnSpPr>
        <p:spPr>
          <a:xfrm>
            <a:off x="4154424" y="1225296"/>
            <a:ext cx="1411224" cy="10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35FE910-2C27-4869-96E6-59DDB75DC404}"/>
              </a:ext>
            </a:extLst>
          </p:cNvPr>
          <p:cNvCxnSpPr>
            <a:cxnSpLocks/>
          </p:cNvCxnSpPr>
          <p:nvPr/>
        </p:nvCxnSpPr>
        <p:spPr>
          <a:xfrm>
            <a:off x="3236976" y="3203972"/>
            <a:ext cx="385572" cy="13814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1E29AB-9AFF-4E29-B4C3-1B8D6069B176}"/>
              </a:ext>
            </a:extLst>
          </p:cNvPr>
          <p:cNvSpPr/>
          <p:nvPr/>
        </p:nvSpPr>
        <p:spPr>
          <a:xfrm>
            <a:off x="292608" y="353330"/>
            <a:ext cx="1938528" cy="832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ContractStatus</a:t>
            </a:r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670F4D1-4E0D-4730-B327-D8FCD443F522}"/>
              </a:ext>
            </a:extLst>
          </p:cNvPr>
          <p:cNvCxnSpPr>
            <a:stCxn id="48" idx="3"/>
            <a:endCxn id="9" idx="0"/>
          </p:cNvCxnSpPr>
          <p:nvPr/>
        </p:nvCxnSpPr>
        <p:spPr>
          <a:xfrm>
            <a:off x="2231136" y="769382"/>
            <a:ext cx="1463040" cy="8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7450E0-F67A-4FE2-BE35-03F8699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08E6-2A6C-433F-81C6-229FE0874F7D}" type="datetime1">
              <a:rPr lang="ko-KR" altLang="en-US" smtClean="0"/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9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491164-2794-4C2A-8BA6-41744CD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091-677A-4B55-98C4-436A3B26BC4D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FB5D2-37E1-437C-903B-14AE735DB7BB}"/>
              </a:ext>
            </a:extLst>
          </p:cNvPr>
          <p:cNvSpPr/>
          <p:nvPr/>
        </p:nvSpPr>
        <p:spPr>
          <a:xfrm>
            <a:off x="539496" y="365760"/>
            <a:ext cx="10945368" cy="58704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C695A-94B9-4BB8-8427-23DE25E47FE3}"/>
              </a:ext>
            </a:extLst>
          </p:cNvPr>
          <p:cNvSpPr/>
          <p:nvPr/>
        </p:nvSpPr>
        <p:spPr>
          <a:xfrm>
            <a:off x="914400" y="621792"/>
            <a:ext cx="10232136" cy="667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3E2A51-2FA0-411E-9621-BF8F977EC966}"/>
              </a:ext>
            </a:extLst>
          </p:cNvPr>
          <p:cNvSpPr/>
          <p:nvPr/>
        </p:nvSpPr>
        <p:spPr>
          <a:xfrm>
            <a:off x="914400" y="1471930"/>
            <a:ext cx="10232136" cy="358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DC606-A8D9-4CFE-A391-E2EE8DF16CDC}"/>
              </a:ext>
            </a:extLst>
          </p:cNvPr>
          <p:cNvSpPr/>
          <p:nvPr/>
        </p:nvSpPr>
        <p:spPr>
          <a:xfrm>
            <a:off x="914400" y="5240782"/>
            <a:ext cx="10232136" cy="667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12E87B-DAD8-4897-B573-C3A6412A3948}"/>
              </a:ext>
            </a:extLst>
          </p:cNvPr>
          <p:cNvSpPr/>
          <p:nvPr/>
        </p:nvSpPr>
        <p:spPr>
          <a:xfrm>
            <a:off x="1216152" y="1688972"/>
            <a:ext cx="9564624" cy="3157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86DB5C-0B3B-4209-A32A-A5231C48D9FC}"/>
              </a:ext>
            </a:extLst>
          </p:cNvPr>
          <p:cNvSpPr/>
          <p:nvPr/>
        </p:nvSpPr>
        <p:spPr>
          <a:xfrm>
            <a:off x="1536192" y="1903982"/>
            <a:ext cx="8924544" cy="246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보험명 </a:t>
            </a:r>
            <a:r>
              <a:rPr lang="en-US" altLang="ko-KR"/>
              <a:t>name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D5DA35-BE14-4CFE-BD23-DFEF984FFC99}"/>
              </a:ext>
            </a:extLst>
          </p:cNvPr>
          <p:cNvSpPr/>
          <p:nvPr/>
        </p:nvSpPr>
        <p:spPr>
          <a:xfrm>
            <a:off x="1536192" y="2288158"/>
            <a:ext cx="8924544" cy="246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보장 기간 </a:t>
            </a:r>
            <a:r>
              <a:rPr lang="en-US" altLang="ko-KR"/>
              <a:t>due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CF3F5F-4E28-4420-84DD-297A6ECD586E}"/>
              </a:ext>
            </a:extLst>
          </p:cNvPr>
          <p:cNvSpPr/>
          <p:nvPr/>
        </p:nvSpPr>
        <p:spPr>
          <a:xfrm>
            <a:off x="1536192" y="3101848"/>
            <a:ext cx="8924544" cy="1294260"/>
          </a:xfrm>
          <a:prstGeom prst="roundRect">
            <a:avLst>
              <a:gd name="adj" fmla="val 6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보장 내용 </a:t>
            </a:r>
            <a:r>
              <a:rPr lang="en-US" altLang="ko-KR"/>
              <a:t>content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54B8DC-81DF-4864-9817-3AB34117B282}"/>
              </a:ext>
            </a:extLst>
          </p:cNvPr>
          <p:cNvSpPr/>
          <p:nvPr/>
        </p:nvSpPr>
        <p:spPr>
          <a:xfrm>
            <a:off x="1536192" y="2672334"/>
            <a:ext cx="8924544" cy="246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보험 종류 </a:t>
            </a:r>
            <a:r>
              <a:rPr lang="en-US" altLang="ko-KR"/>
              <a:t>type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B8140-ACB6-4823-9EF1-D3EF8578C41A}"/>
              </a:ext>
            </a:extLst>
          </p:cNvPr>
          <p:cNvSpPr txBox="1"/>
          <p:nvPr/>
        </p:nvSpPr>
        <p:spPr>
          <a:xfrm>
            <a:off x="9235440" y="4436547"/>
            <a:ext cx="122529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19606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FE9DB-CC16-45E2-A111-33B02C34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4C5-728C-4A0C-A865-9539218A8F3F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E0594-9F0C-4B76-B397-61FEFC4080EF}"/>
              </a:ext>
            </a:extLst>
          </p:cNvPr>
          <p:cNvSpPr txBox="1"/>
          <p:nvPr/>
        </p:nvSpPr>
        <p:spPr>
          <a:xfrm>
            <a:off x="713232" y="374904"/>
            <a:ext cx="3099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DB</a:t>
            </a:r>
            <a:r>
              <a:rPr lang="ko-KR" altLang="en-US" sz="3000"/>
              <a:t> 설계</a:t>
            </a:r>
            <a:endParaRPr lang="en-US" altLang="ko-KR" sz="3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85F5-1DFD-460D-926E-5CA3EFA60982}"/>
              </a:ext>
            </a:extLst>
          </p:cNvPr>
          <p:cNvSpPr txBox="1"/>
          <p:nvPr/>
        </p:nvSpPr>
        <p:spPr>
          <a:xfrm>
            <a:off x="557784" y="1171942"/>
            <a:ext cx="2313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Model</a:t>
            </a:r>
          </a:p>
          <a:p>
            <a:r>
              <a:rPr lang="en-US" altLang="ko-KR"/>
              <a:t>Attribute</a:t>
            </a:r>
          </a:p>
          <a:p>
            <a:r>
              <a:rPr lang="en-US" altLang="ko-KR"/>
              <a:t>Relationship</a:t>
            </a:r>
          </a:p>
          <a:p>
            <a:r>
              <a:rPr lang="en-US" altLang="ko-KR" err="1"/>
              <a:t>Casecade</a:t>
            </a:r>
            <a:endParaRPr lang="en-US" altLang="ko-KR"/>
          </a:p>
          <a:p>
            <a:r>
              <a:rPr lang="en-US" altLang="ko-KR" err="1"/>
              <a:t>Cartesion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63884-FC1E-402B-90F0-683FD7CC0FBD}"/>
              </a:ext>
            </a:extLst>
          </p:cNvPr>
          <p:cNvSpPr txBox="1"/>
          <p:nvPr/>
        </p:nvSpPr>
        <p:spPr>
          <a:xfrm>
            <a:off x="3218688" y="1077653"/>
            <a:ext cx="3877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필요한 </a:t>
            </a:r>
            <a:r>
              <a:rPr lang="en-US" altLang="ko-KR"/>
              <a:t>Model</a:t>
            </a:r>
          </a:p>
          <a:p>
            <a:pPr marL="342900" indent="-342900">
              <a:buAutoNum type="arabicPeriod"/>
            </a:pPr>
            <a:r>
              <a:rPr lang="ko-KR" altLang="en-US"/>
              <a:t>고객 </a:t>
            </a:r>
            <a:r>
              <a:rPr lang="en-US" altLang="ko-KR"/>
              <a:t>customer</a:t>
            </a:r>
          </a:p>
          <a:p>
            <a:pPr marL="342900" indent="-342900">
              <a:buAutoNum type="arabicPeriod"/>
            </a:pPr>
            <a:r>
              <a:rPr lang="ko-KR" altLang="en-US"/>
              <a:t>직원 </a:t>
            </a:r>
            <a:r>
              <a:rPr lang="en-US" altLang="ko-KR"/>
              <a:t>employee</a:t>
            </a:r>
          </a:p>
          <a:p>
            <a:pPr marL="342900" indent="-342900">
              <a:buAutoNum type="arabicPeriod"/>
            </a:pPr>
            <a:r>
              <a:rPr lang="ko-KR" altLang="en-US"/>
              <a:t>보험 상품 </a:t>
            </a:r>
            <a:r>
              <a:rPr lang="en-US" altLang="ko-KR"/>
              <a:t>insurance</a:t>
            </a:r>
          </a:p>
          <a:p>
            <a:pPr marL="342900" indent="-342900">
              <a:buAutoNum type="arabicPeriod"/>
            </a:pPr>
            <a:r>
              <a:rPr lang="ko-KR" altLang="en-US"/>
              <a:t>계약 </a:t>
            </a:r>
            <a:r>
              <a:rPr lang="en-US" altLang="ko-KR"/>
              <a:t>contract</a:t>
            </a:r>
          </a:p>
          <a:p>
            <a:pPr marL="342900" indent="-342900">
              <a:buAutoNum type="arabicPeriod"/>
            </a:pPr>
            <a:r>
              <a:rPr lang="ko-KR" altLang="en-US"/>
              <a:t>사고 </a:t>
            </a:r>
            <a:r>
              <a:rPr lang="en-US" altLang="ko-KR"/>
              <a:t>accident</a:t>
            </a:r>
          </a:p>
          <a:p>
            <a:pPr marL="342900" indent="-342900">
              <a:buAutoNum type="arabicPeriod"/>
            </a:pPr>
            <a:r>
              <a:rPr lang="ko-KR" altLang="en-US"/>
              <a:t>보상 </a:t>
            </a:r>
            <a:r>
              <a:rPr lang="en-US" altLang="ko-KR"/>
              <a:t>reward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B294-1C97-48AC-A4B8-C8F6AE66550D}"/>
              </a:ext>
            </a:extLst>
          </p:cNvPr>
          <p:cNvSpPr txBox="1"/>
          <p:nvPr/>
        </p:nvSpPr>
        <p:spPr>
          <a:xfrm>
            <a:off x="452628" y="3257729"/>
            <a:ext cx="1128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Customer ( </a:t>
            </a:r>
            <a:r>
              <a:rPr lang="en-US" altLang="ko-KR" u="sng" err="1"/>
              <a:t>customer_id</a:t>
            </a:r>
            <a:r>
              <a:rPr lang="en-US" altLang="ko-KR"/>
              <a:t>, </a:t>
            </a:r>
            <a:r>
              <a:rPr lang="en-US" altLang="ko-KR" err="1"/>
              <a:t>first_name</a:t>
            </a:r>
            <a:r>
              <a:rPr lang="en-US" altLang="ko-KR"/>
              <a:t>, </a:t>
            </a:r>
            <a:r>
              <a:rPr lang="en-US" altLang="ko-KR" err="1"/>
              <a:t>last_name</a:t>
            </a:r>
            <a:r>
              <a:rPr lang="en-US" altLang="ko-KR"/>
              <a:t>, </a:t>
            </a:r>
            <a:r>
              <a:rPr lang="en-US" altLang="ko-KR" err="1"/>
              <a:t>customer_job</a:t>
            </a:r>
            <a:r>
              <a:rPr lang="en-US" altLang="ko-KR"/>
              <a:t> )</a:t>
            </a:r>
          </a:p>
          <a:p>
            <a:r>
              <a:rPr lang="en-US" altLang="ko-KR"/>
              <a:t>Employee ( </a:t>
            </a:r>
            <a:r>
              <a:rPr lang="en-US" altLang="ko-KR" u="sng"/>
              <a:t>employee_id</a:t>
            </a:r>
            <a:r>
              <a:rPr lang="en-US" altLang="ko-KR"/>
              <a:t>, first_name, last_name, employee_depart )</a:t>
            </a:r>
          </a:p>
          <a:p>
            <a:r>
              <a:rPr lang="en-US" altLang="ko-KR"/>
              <a:t>Insurance ( </a:t>
            </a:r>
            <a:r>
              <a:rPr lang="en-US" altLang="ko-KR" u="sng"/>
              <a:t>insurance_id</a:t>
            </a:r>
            <a:r>
              <a:rPr lang="en-US" altLang="ko-KR"/>
              <a:t>, name, content, insurance_type, due, employee_id )</a:t>
            </a:r>
          </a:p>
          <a:p>
            <a:r>
              <a:rPr lang="en-US" altLang="ko-KR"/>
              <a:t>Contract ( </a:t>
            </a:r>
            <a:r>
              <a:rPr lang="en-US" altLang="ko-KR" u="sng"/>
              <a:t>contract_id</a:t>
            </a:r>
            <a:r>
              <a:rPr lang="en-US" altLang="ko-KR"/>
              <a:t>, start_on, due_on, contract_status , customer_id, insuracne_id, employee_id )</a:t>
            </a:r>
          </a:p>
          <a:p>
            <a:r>
              <a:rPr lang="en-US" altLang="ko-KR"/>
              <a:t>Accident ( </a:t>
            </a:r>
            <a:r>
              <a:rPr lang="en-US" altLang="ko-KR" u="sng"/>
              <a:t>accident_id</a:t>
            </a:r>
            <a:r>
              <a:rPr lang="en-US" altLang="ko-KR"/>
              <a:t>, accident_date, date, accident_place, accident_type, accident_status, customer_id)</a:t>
            </a:r>
          </a:p>
          <a:p>
            <a:r>
              <a:rPr lang="en-US" altLang="ko-KR"/>
              <a:t>Reward ( </a:t>
            </a:r>
            <a:r>
              <a:rPr lang="en-US" altLang="ko-KR" u="sng"/>
              <a:t>reward_id</a:t>
            </a:r>
            <a:r>
              <a:rPr lang="en-US" altLang="ko-KR"/>
              <a:t>, date, price, reason, employee_id, accident_id, contract_id )</a:t>
            </a:r>
          </a:p>
        </p:txBody>
      </p:sp>
    </p:spTree>
    <p:extLst>
      <p:ext uri="{BB962C8B-B14F-4D97-AF65-F5344CB8AC3E}">
        <p14:creationId xmlns:p14="http://schemas.microsoft.com/office/powerpoint/2010/main" val="324868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488C0AA-F8B9-4FDB-9D9E-345636A6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41216"/>
              </p:ext>
            </p:extLst>
          </p:nvPr>
        </p:nvGraphicFramePr>
        <p:xfrm>
          <a:off x="642938" y="642938"/>
          <a:ext cx="10904538" cy="27479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34846">
                  <a:extLst>
                    <a:ext uri="{9D8B030D-6E8A-4147-A177-3AD203B41FA5}">
                      <a16:colId xmlns:a16="http://schemas.microsoft.com/office/drawing/2014/main" val="2693769885"/>
                    </a:ext>
                  </a:extLst>
                </a:gridCol>
                <a:gridCol w="3634846">
                  <a:extLst>
                    <a:ext uri="{9D8B030D-6E8A-4147-A177-3AD203B41FA5}">
                      <a16:colId xmlns:a16="http://schemas.microsoft.com/office/drawing/2014/main" val="3542259235"/>
                    </a:ext>
                  </a:extLst>
                </a:gridCol>
                <a:gridCol w="3634846">
                  <a:extLst>
                    <a:ext uri="{9D8B030D-6E8A-4147-A177-3AD203B41FA5}">
                      <a16:colId xmlns:a16="http://schemas.microsoft.com/office/drawing/2014/main" val="749283059"/>
                    </a:ext>
                  </a:extLst>
                </a:gridCol>
              </a:tblGrid>
              <a:tr h="54959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customer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92612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id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Pk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2319727712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First_name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895914836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Last_name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794801674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job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Enum(customer_job)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166962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3F4186-39F6-4A29-BC50-2A3BF57DF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37156"/>
              </p:ext>
            </p:extLst>
          </p:nvPr>
        </p:nvGraphicFramePr>
        <p:xfrm>
          <a:off x="642938" y="3465513"/>
          <a:ext cx="10904538" cy="27479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34846">
                  <a:extLst>
                    <a:ext uri="{9D8B030D-6E8A-4147-A177-3AD203B41FA5}">
                      <a16:colId xmlns:a16="http://schemas.microsoft.com/office/drawing/2014/main" val="2693769885"/>
                    </a:ext>
                  </a:extLst>
                </a:gridCol>
                <a:gridCol w="3634846">
                  <a:extLst>
                    <a:ext uri="{9D8B030D-6E8A-4147-A177-3AD203B41FA5}">
                      <a16:colId xmlns:a16="http://schemas.microsoft.com/office/drawing/2014/main" val="3542259235"/>
                    </a:ext>
                  </a:extLst>
                </a:gridCol>
                <a:gridCol w="3634846">
                  <a:extLst>
                    <a:ext uri="{9D8B030D-6E8A-4147-A177-3AD203B41FA5}">
                      <a16:colId xmlns:a16="http://schemas.microsoft.com/office/drawing/2014/main" val="749283059"/>
                    </a:ext>
                  </a:extLst>
                </a:gridCol>
              </a:tblGrid>
              <a:tr h="54959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employee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92612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id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Pk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2319727712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First_name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895914836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Last_name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794801674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depart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Enum(employee_depart)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166962778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215CB-CE91-42A3-9CEC-42ADFE4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118D091-677A-4B55-98C4-436A3B26BC4D}" type="datetime1">
              <a:rPr lang="ko-KR" altLang="en-US" smtClean="0"/>
              <a:pPr>
                <a:spcAft>
                  <a:spcPts val="600"/>
                </a:spcAft>
              </a:pPr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488C0AA-F8B9-4FDB-9D9E-345636A6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4242"/>
              </p:ext>
            </p:extLst>
          </p:nvPr>
        </p:nvGraphicFramePr>
        <p:xfrm>
          <a:off x="1180386" y="579845"/>
          <a:ext cx="9831228" cy="3723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77076">
                  <a:extLst>
                    <a:ext uri="{9D8B030D-6E8A-4147-A177-3AD203B41FA5}">
                      <a16:colId xmlns:a16="http://schemas.microsoft.com/office/drawing/2014/main" val="2693769885"/>
                    </a:ext>
                  </a:extLst>
                </a:gridCol>
                <a:gridCol w="3277076">
                  <a:extLst>
                    <a:ext uri="{9D8B030D-6E8A-4147-A177-3AD203B41FA5}">
                      <a16:colId xmlns:a16="http://schemas.microsoft.com/office/drawing/2014/main" val="3542259235"/>
                    </a:ext>
                  </a:extLst>
                </a:gridCol>
                <a:gridCol w="3277076">
                  <a:extLst>
                    <a:ext uri="{9D8B030D-6E8A-4147-A177-3AD203B41FA5}">
                      <a16:colId xmlns:a16="http://schemas.microsoft.com/office/drawing/2014/main" val="749283059"/>
                    </a:ext>
                  </a:extLst>
                </a:gridCol>
              </a:tblGrid>
              <a:tr h="35744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insurance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92612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id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Pk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2319727712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name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895914836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content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794801674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Type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Enum(insurance_type)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166962778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Due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596705286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price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202392194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Employee_id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2243029559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215CB-CE91-42A3-9CEC-42ADFE4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118D091-677A-4B55-98C4-436A3B26BC4D}" type="datetime1">
              <a:rPr lang="ko-KR" altLang="en-US" smtClean="0"/>
              <a:pPr>
                <a:spcAft>
                  <a:spcPts val="600"/>
                </a:spcAft>
              </a:pPr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1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E33B91-2A8B-4659-8343-C644B9CD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091-677A-4B55-98C4-436A3B26BC4D}" type="datetime1">
              <a:rPr lang="ko-KR" altLang="en-US" smtClean="0"/>
              <a:t>2022-01-30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3DCC2A-9B3E-49A3-A664-CC99509A0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01925"/>
              </p:ext>
            </p:extLst>
          </p:nvPr>
        </p:nvGraphicFramePr>
        <p:xfrm>
          <a:off x="1180386" y="793235"/>
          <a:ext cx="9831228" cy="3723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77076">
                  <a:extLst>
                    <a:ext uri="{9D8B030D-6E8A-4147-A177-3AD203B41FA5}">
                      <a16:colId xmlns:a16="http://schemas.microsoft.com/office/drawing/2014/main" val="2693769885"/>
                    </a:ext>
                  </a:extLst>
                </a:gridCol>
                <a:gridCol w="3277076">
                  <a:extLst>
                    <a:ext uri="{9D8B030D-6E8A-4147-A177-3AD203B41FA5}">
                      <a16:colId xmlns:a16="http://schemas.microsoft.com/office/drawing/2014/main" val="3542259235"/>
                    </a:ext>
                  </a:extLst>
                </a:gridCol>
                <a:gridCol w="3277076">
                  <a:extLst>
                    <a:ext uri="{9D8B030D-6E8A-4147-A177-3AD203B41FA5}">
                      <a16:colId xmlns:a16="http://schemas.microsoft.com/office/drawing/2014/main" val="749283059"/>
                    </a:ext>
                  </a:extLst>
                </a:gridCol>
              </a:tblGrid>
              <a:tr h="35744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Accident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92612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Id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Pk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2319727712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Accident_date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895914836"/>
                  </a:ext>
                </a:extLst>
              </a:tr>
              <a:tr h="35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Accident_place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794801674"/>
                  </a:ext>
                </a:extLst>
              </a:tr>
              <a:tr h="302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Accident_type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Enum(accident_type)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166962778"/>
                  </a:ext>
                </a:extLst>
              </a:tr>
              <a:tr h="302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Accident_status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Enum(accident_status)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954457902"/>
                  </a:ext>
                </a:extLst>
              </a:tr>
              <a:tr h="302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Date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888308444"/>
                  </a:ext>
                </a:extLst>
              </a:tr>
              <a:tr h="302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Customer_id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218711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3F4186-39F6-4A29-BC50-2A3BF57DF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43112"/>
              </p:ext>
            </p:extLst>
          </p:nvPr>
        </p:nvGraphicFramePr>
        <p:xfrm>
          <a:off x="572611" y="299752"/>
          <a:ext cx="10904538" cy="35946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34846">
                  <a:extLst>
                    <a:ext uri="{9D8B030D-6E8A-4147-A177-3AD203B41FA5}">
                      <a16:colId xmlns:a16="http://schemas.microsoft.com/office/drawing/2014/main" val="2693769885"/>
                    </a:ext>
                  </a:extLst>
                </a:gridCol>
                <a:gridCol w="3634846">
                  <a:extLst>
                    <a:ext uri="{9D8B030D-6E8A-4147-A177-3AD203B41FA5}">
                      <a16:colId xmlns:a16="http://schemas.microsoft.com/office/drawing/2014/main" val="3542259235"/>
                    </a:ext>
                  </a:extLst>
                </a:gridCol>
                <a:gridCol w="3634846">
                  <a:extLst>
                    <a:ext uri="{9D8B030D-6E8A-4147-A177-3AD203B41FA5}">
                      <a16:colId xmlns:a16="http://schemas.microsoft.com/office/drawing/2014/main" val="749283059"/>
                    </a:ext>
                  </a:extLst>
                </a:gridCol>
              </a:tblGrid>
              <a:tr h="54959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Contract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92612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Id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Pk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2319727712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Start_on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895914836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Due_on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794801674"/>
                  </a:ext>
                </a:extLst>
              </a:tr>
              <a:tr h="155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Customer_id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888308444"/>
                  </a:ext>
                </a:extLst>
              </a:tr>
              <a:tr h="310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Insurance_id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465908444"/>
                  </a:ext>
                </a:extLst>
              </a:tr>
              <a:tr h="155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Employee_id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427669519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215CB-CE91-42A3-9CEC-42ADFE4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118D091-677A-4B55-98C4-436A3B26BC4D}" type="datetime1">
              <a:rPr lang="ko-KR" altLang="en-US" smtClean="0"/>
              <a:pPr>
                <a:spcAft>
                  <a:spcPts val="600"/>
                </a:spcAft>
              </a:pPr>
              <a:t>2022-01-30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14896-50D0-488C-9DBC-228822A6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091-677A-4B55-98C4-436A3B26BC4D}" type="datetime1">
              <a:rPr lang="ko-KR" altLang="en-US" smtClean="0"/>
              <a:t>2022-01-30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A1DAD7-ACCD-4F78-A4A8-EE3CF05AF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87973"/>
              </p:ext>
            </p:extLst>
          </p:nvPr>
        </p:nvGraphicFramePr>
        <p:xfrm>
          <a:off x="572611" y="299752"/>
          <a:ext cx="10904538" cy="40601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34846">
                  <a:extLst>
                    <a:ext uri="{9D8B030D-6E8A-4147-A177-3AD203B41FA5}">
                      <a16:colId xmlns:a16="http://schemas.microsoft.com/office/drawing/2014/main" val="2693769885"/>
                    </a:ext>
                  </a:extLst>
                </a:gridCol>
                <a:gridCol w="3634846">
                  <a:extLst>
                    <a:ext uri="{9D8B030D-6E8A-4147-A177-3AD203B41FA5}">
                      <a16:colId xmlns:a16="http://schemas.microsoft.com/office/drawing/2014/main" val="3542259235"/>
                    </a:ext>
                  </a:extLst>
                </a:gridCol>
                <a:gridCol w="3634846">
                  <a:extLst>
                    <a:ext uri="{9D8B030D-6E8A-4147-A177-3AD203B41FA5}">
                      <a16:colId xmlns:a16="http://schemas.microsoft.com/office/drawing/2014/main" val="749283059"/>
                    </a:ext>
                  </a:extLst>
                </a:gridCol>
              </a:tblGrid>
              <a:tr h="549592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reward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92612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Id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Pk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2319727712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date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895914836"/>
                  </a:ext>
                </a:extLst>
              </a:tr>
              <a:tr h="54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price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794801674"/>
                  </a:ext>
                </a:extLst>
              </a:tr>
              <a:tr h="232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reason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/>
                        <a:t>Varchar(string)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Not null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954457902"/>
                  </a:ext>
                </a:extLst>
              </a:tr>
              <a:tr h="155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Contract_id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1888308444"/>
                  </a:ext>
                </a:extLst>
              </a:tr>
              <a:tr h="310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Accident_id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465908444"/>
                  </a:ext>
                </a:extLst>
              </a:tr>
              <a:tr h="155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Employee_id</a:t>
                      </a:r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Int(Long)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/>
                        <a:t>fk</a:t>
                      </a:r>
                      <a:endParaRPr lang="ko-KR" altLang="en-US" sz="2300"/>
                    </a:p>
                  </a:txBody>
                  <a:tcPr marL="114919" marR="114919" marT="57460" marB="57460"/>
                </a:tc>
                <a:extLst>
                  <a:ext uri="{0D108BD9-81ED-4DB2-BD59-A6C34878D82A}">
                    <a16:rowId xmlns:a16="http://schemas.microsoft.com/office/drawing/2014/main" val="3427669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5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6734D157-857C-4603-9592-7962EFD661EB}"/>
              </a:ext>
            </a:extLst>
          </p:cNvPr>
          <p:cNvSpPr/>
          <p:nvPr/>
        </p:nvSpPr>
        <p:spPr>
          <a:xfrm>
            <a:off x="8119555" y="4996349"/>
            <a:ext cx="1682496" cy="6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reward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991918-205E-4623-847A-6EA1946DE5F0}"/>
              </a:ext>
            </a:extLst>
          </p:cNvPr>
          <p:cNvSpPr/>
          <p:nvPr/>
        </p:nvSpPr>
        <p:spPr>
          <a:xfrm>
            <a:off x="5324856" y="3805148"/>
            <a:ext cx="1682496" cy="6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contract</a:t>
            </a:r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F910A3DF-6838-45E4-8D3A-A18F6DB74EF2}"/>
              </a:ext>
            </a:extLst>
          </p:cNvPr>
          <p:cNvSpPr/>
          <p:nvPr/>
        </p:nvSpPr>
        <p:spPr>
          <a:xfrm>
            <a:off x="5138928" y="3777120"/>
            <a:ext cx="2054352" cy="67725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contract</a:t>
            </a:r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CDD69-9AAD-49FA-A27D-417DCE9C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091-677A-4B55-98C4-436A3B26BC4D}" type="datetime1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C7E86E-0974-403A-A3FC-1BA512102A9B}"/>
              </a:ext>
            </a:extLst>
          </p:cNvPr>
          <p:cNvSpPr/>
          <p:nvPr/>
        </p:nvSpPr>
        <p:spPr>
          <a:xfrm>
            <a:off x="9729216" y="3758184"/>
            <a:ext cx="1682496" cy="6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employee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A13A03-0A28-4A71-AAA6-6214C4FBE0AE}"/>
              </a:ext>
            </a:extLst>
          </p:cNvPr>
          <p:cNvSpPr/>
          <p:nvPr/>
        </p:nvSpPr>
        <p:spPr>
          <a:xfrm>
            <a:off x="5296663" y="2121408"/>
            <a:ext cx="1682496" cy="6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insurance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F614A5-BF88-4593-A4BF-D332A9EA156F}"/>
              </a:ext>
            </a:extLst>
          </p:cNvPr>
          <p:cNvSpPr/>
          <p:nvPr/>
        </p:nvSpPr>
        <p:spPr>
          <a:xfrm>
            <a:off x="5324856" y="5707126"/>
            <a:ext cx="1682496" cy="6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accident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F9EC1-8BBB-493B-AA4B-3F44E14A6DBB}"/>
              </a:ext>
            </a:extLst>
          </p:cNvPr>
          <p:cNvSpPr/>
          <p:nvPr/>
        </p:nvSpPr>
        <p:spPr>
          <a:xfrm>
            <a:off x="1139952" y="3758184"/>
            <a:ext cx="1682496" cy="6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customer</a:t>
            </a:r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EABA52BB-25DA-4346-9646-27B333DA2EBC}"/>
              </a:ext>
            </a:extLst>
          </p:cNvPr>
          <p:cNvSpPr/>
          <p:nvPr/>
        </p:nvSpPr>
        <p:spPr>
          <a:xfrm>
            <a:off x="7924800" y="2578919"/>
            <a:ext cx="1938528" cy="67725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makes</a:t>
            </a:r>
            <a:endParaRPr lang="ko-KR" altLang="en-US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E877E9DE-485A-4A2A-A4FB-DB8B7A4B988B}"/>
              </a:ext>
            </a:extLst>
          </p:cNvPr>
          <p:cNvSpPr/>
          <p:nvPr/>
        </p:nvSpPr>
        <p:spPr>
          <a:xfrm>
            <a:off x="2822448" y="4907591"/>
            <a:ext cx="1938528" cy="67725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has</a:t>
            </a:r>
            <a:endParaRPr lang="ko-KR" altLang="en-US"/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89117CC1-F00F-413D-BE32-009305B589C1}"/>
              </a:ext>
            </a:extLst>
          </p:cNvPr>
          <p:cNvSpPr/>
          <p:nvPr/>
        </p:nvSpPr>
        <p:spPr>
          <a:xfrm>
            <a:off x="7924800" y="4984413"/>
            <a:ext cx="2060448" cy="67725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rewards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645B23-6319-46E6-90C2-FCF147F4831D}"/>
              </a:ext>
            </a:extLst>
          </p:cNvPr>
          <p:cNvSpPr txBox="1"/>
          <p:nvPr/>
        </p:nvSpPr>
        <p:spPr>
          <a:xfrm>
            <a:off x="7921752" y="2185767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6AA1A0-1BBE-4C27-B36F-685EBFF4E147}"/>
              </a:ext>
            </a:extLst>
          </p:cNvPr>
          <p:cNvSpPr txBox="1"/>
          <p:nvPr/>
        </p:nvSpPr>
        <p:spPr>
          <a:xfrm>
            <a:off x="4605528" y="3648039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E896AE-D177-49FC-ABC7-9A9E0C8BF4D9}"/>
              </a:ext>
            </a:extLst>
          </p:cNvPr>
          <p:cNvSpPr txBox="1"/>
          <p:nvPr/>
        </p:nvSpPr>
        <p:spPr>
          <a:xfrm>
            <a:off x="7324344" y="363914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7467B-9133-4084-9610-7E6E2A2ECA75}"/>
              </a:ext>
            </a:extLst>
          </p:cNvPr>
          <p:cNvSpPr txBox="1"/>
          <p:nvPr/>
        </p:nvSpPr>
        <p:spPr>
          <a:xfrm>
            <a:off x="6313932" y="3284655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E458F3-9B9D-41F3-9FB4-97FFBF75EC97}"/>
              </a:ext>
            </a:extLst>
          </p:cNvPr>
          <p:cNvSpPr txBox="1"/>
          <p:nvPr/>
        </p:nvSpPr>
        <p:spPr>
          <a:xfrm>
            <a:off x="4884420" y="5376967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8442D-17B4-4C12-8F2B-4EFB45743201}"/>
              </a:ext>
            </a:extLst>
          </p:cNvPr>
          <p:cNvSpPr txBox="1"/>
          <p:nvPr/>
        </p:nvSpPr>
        <p:spPr>
          <a:xfrm>
            <a:off x="7243953" y="5424579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013E9-80BA-4CAC-8F01-FC712D1A7959}"/>
              </a:ext>
            </a:extLst>
          </p:cNvPr>
          <p:cNvSpPr txBox="1"/>
          <p:nvPr/>
        </p:nvSpPr>
        <p:spPr>
          <a:xfrm>
            <a:off x="10625328" y="3244334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98F853-F71F-4148-969F-84DDEDE3A229}"/>
              </a:ext>
            </a:extLst>
          </p:cNvPr>
          <p:cNvSpPr txBox="1"/>
          <p:nvPr/>
        </p:nvSpPr>
        <p:spPr>
          <a:xfrm>
            <a:off x="9404223" y="4507826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5746C1-451F-4BA7-9C74-918959A7D0D8}"/>
              </a:ext>
            </a:extLst>
          </p:cNvPr>
          <p:cNvSpPr txBox="1"/>
          <p:nvPr/>
        </p:nvSpPr>
        <p:spPr>
          <a:xfrm>
            <a:off x="3025330" y="440740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8FB90B2-29FF-4472-AC36-751B3B181BBD}"/>
              </a:ext>
            </a:extLst>
          </p:cNvPr>
          <p:cNvCxnSpPr>
            <a:cxnSpLocks/>
          </p:cNvCxnSpPr>
          <p:nvPr/>
        </p:nvCxnSpPr>
        <p:spPr>
          <a:xfrm>
            <a:off x="2272474" y="4454372"/>
            <a:ext cx="1099947" cy="5117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B0792DE-253C-47A5-BF2C-47B07B92DD5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66644" y="4032990"/>
            <a:ext cx="2272284" cy="8275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8E775BA-F9C9-4ED6-B621-E05DE65F8782}"/>
              </a:ext>
            </a:extLst>
          </p:cNvPr>
          <p:cNvCxnSpPr>
            <a:cxnSpLocks/>
          </p:cNvCxnSpPr>
          <p:nvPr/>
        </p:nvCxnSpPr>
        <p:spPr>
          <a:xfrm>
            <a:off x="6997256" y="4217723"/>
            <a:ext cx="2731960" cy="527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84291B4-F85F-4CFB-AED3-F098CDF00CBD}"/>
              </a:ext>
            </a:extLst>
          </p:cNvPr>
          <p:cNvCxnSpPr>
            <a:cxnSpLocks/>
          </p:cNvCxnSpPr>
          <p:nvPr/>
        </p:nvCxnSpPr>
        <p:spPr>
          <a:xfrm>
            <a:off x="5973318" y="2771078"/>
            <a:ext cx="0" cy="10861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D19BC14-0AC8-42D8-AE87-4EF2741C6141}"/>
              </a:ext>
            </a:extLst>
          </p:cNvPr>
          <p:cNvCxnSpPr>
            <a:cxnSpLocks/>
          </p:cNvCxnSpPr>
          <p:nvPr/>
        </p:nvCxnSpPr>
        <p:spPr>
          <a:xfrm flipV="1">
            <a:off x="7059739" y="5524709"/>
            <a:ext cx="1691069" cy="5757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C120592-25B2-4BB8-B431-8CF328301E9D}"/>
              </a:ext>
            </a:extLst>
          </p:cNvPr>
          <p:cNvCxnSpPr>
            <a:cxnSpLocks/>
          </p:cNvCxnSpPr>
          <p:nvPr/>
        </p:nvCxnSpPr>
        <p:spPr>
          <a:xfrm>
            <a:off x="6922008" y="2524366"/>
            <a:ext cx="1181291" cy="25563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ABC7C38-3E80-423A-A79A-C472CCF1B362}"/>
              </a:ext>
            </a:extLst>
          </p:cNvPr>
          <p:cNvCxnSpPr>
            <a:cxnSpLocks/>
          </p:cNvCxnSpPr>
          <p:nvPr/>
        </p:nvCxnSpPr>
        <p:spPr>
          <a:xfrm>
            <a:off x="9313354" y="3259092"/>
            <a:ext cx="1099947" cy="5117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E3625C0-EF7A-400C-A019-5F1503D7725F}"/>
              </a:ext>
            </a:extLst>
          </p:cNvPr>
          <p:cNvCxnSpPr>
            <a:cxnSpLocks/>
          </p:cNvCxnSpPr>
          <p:nvPr/>
        </p:nvCxnSpPr>
        <p:spPr>
          <a:xfrm flipV="1">
            <a:off x="9465564" y="4387820"/>
            <a:ext cx="1313497" cy="781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85DB9F8-82F9-4C62-B859-62ECF25DB0C3}"/>
              </a:ext>
            </a:extLst>
          </p:cNvPr>
          <p:cNvCxnSpPr>
            <a:cxnSpLocks/>
          </p:cNvCxnSpPr>
          <p:nvPr/>
        </p:nvCxnSpPr>
        <p:spPr>
          <a:xfrm>
            <a:off x="2777014" y="4115746"/>
            <a:ext cx="2402301" cy="10121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5F2204-3FC8-4030-B7AA-7E2379FC2AC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116604" y="4082796"/>
            <a:ext cx="2612612" cy="1176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26D9D1F-52F0-4F6D-B182-FD48B22AF38F}"/>
              </a:ext>
            </a:extLst>
          </p:cNvPr>
          <p:cNvCxnSpPr>
            <a:cxnSpLocks/>
          </p:cNvCxnSpPr>
          <p:nvPr/>
        </p:nvCxnSpPr>
        <p:spPr>
          <a:xfrm>
            <a:off x="2149030" y="4518601"/>
            <a:ext cx="1099947" cy="5117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A688A6-536A-43C5-B93F-AA8E87A93708}"/>
              </a:ext>
            </a:extLst>
          </p:cNvPr>
          <p:cNvCxnSpPr>
            <a:cxnSpLocks/>
          </p:cNvCxnSpPr>
          <p:nvPr/>
        </p:nvCxnSpPr>
        <p:spPr>
          <a:xfrm>
            <a:off x="4172522" y="5565500"/>
            <a:ext cx="1099947" cy="5117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B5650E7-E000-4884-A847-1C2F4CF2475E}"/>
              </a:ext>
            </a:extLst>
          </p:cNvPr>
          <p:cNvCxnSpPr>
            <a:cxnSpLocks/>
          </p:cNvCxnSpPr>
          <p:nvPr/>
        </p:nvCxnSpPr>
        <p:spPr>
          <a:xfrm>
            <a:off x="6979159" y="2396756"/>
            <a:ext cx="1405986" cy="37419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FA4FD41-09D2-4BEC-9391-ACFD32DEEB14}"/>
              </a:ext>
            </a:extLst>
          </p:cNvPr>
          <p:cNvCxnSpPr>
            <a:cxnSpLocks/>
          </p:cNvCxnSpPr>
          <p:nvPr/>
        </p:nvCxnSpPr>
        <p:spPr>
          <a:xfrm>
            <a:off x="6096000" y="4438555"/>
            <a:ext cx="2023555" cy="73026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5AF377D-DE55-4CEA-93F5-B8082A9372B1}"/>
              </a:ext>
            </a:extLst>
          </p:cNvPr>
          <p:cNvSpPr txBox="1"/>
          <p:nvPr/>
        </p:nvSpPr>
        <p:spPr>
          <a:xfrm>
            <a:off x="7845394" y="4610925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7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1007</Words>
  <Application>Microsoft Office PowerPoint</Application>
  <PresentationFormat>와이드스크린</PresentationFormat>
  <Paragraphs>300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Spring boot &amp; JPA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상품 개발 파트</vt:lpstr>
      <vt:lpstr>영업 파트</vt:lpstr>
      <vt:lpstr>영업 파트</vt:lpstr>
      <vt:lpstr>보상 파트</vt:lpstr>
      <vt:lpstr>보상 파트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&amp; JPA</dc:title>
  <dc:creator>이 은비</dc:creator>
  <cp:lastModifiedBy>이 은비</cp:lastModifiedBy>
  <cp:revision>42</cp:revision>
  <dcterms:created xsi:type="dcterms:W3CDTF">2022-01-26T03:15:02Z</dcterms:created>
  <dcterms:modified xsi:type="dcterms:W3CDTF">2022-01-30T06:38:18Z</dcterms:modified>
</cp:coreProperties>
</file>