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6" r:id="rId3"/>
    <p:sldId id="273" r:id="rId4"/>
    <p:sldId id="276" r:id="rId5"/>
    <p:sldId id="275" r:id="rId6"/>
    <p:sldId id="277" r:id="rId7"/>
    <p:sldId id="279" r:id="rId8"/>
    <p:sldId id="278" r:id="rId9"/>
    <p:sldId id="280" r:id="rId10"/>
    <p:sldId id="282" r:id="rId11"/>
    <p:sldId id="284" r:id="rId12"/>
    <p:sldId id="281" r:id="rId13"/>
    <p:sldId id="285" r:id="rId14"/>
    <p:sldId id="286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66" d="100"/>
          <a:sy n="66" d="100"/>
        </p:scale>
        <p:origin x="10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7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406400"/>
            <a:ext cx="5518159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 난 은수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By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이은수</a:t>
            </a:r>
            <a:endParaRPr lang="ko-KR" altLang="en-US" sz="4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6057131" y="6473647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1">
            <a:extLst>
              <a:ext uri="{FF2B5EF4-FFF2-40B4-BE49-F238E27FC236}">
                <a16:creationId xmlns:a16="http://schemas.microsoft.com/office/drawing/2014/main" id="{828C6902-0F36-4DB9-8FB2-37D2F9A63684}"/>
              </a:ext>
            </a:extLst>
          </p:cNvPr>
          <p:cNvSpPr/>
          <p:nvPr/>
        </p:nvSpPr>
        <p:spPr>
          <a:xfrm>
            <a:off x="6509643" y="2021343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논리적 설계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F8D38531-F6B0-4FBA-A7DC-4795F58785A0}"/>
              </a:ext>
            </a:extLst>
          </p:cNvPr>
          <p:cNvSpPr/>
          <p:nvPr/>
        </p:nvSpPr>
        <p:spPr>
          <a:xfrm>
            <a:off x="3950390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물리적 설계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24" name="모서리가 둥근 직사각형 13">
            <a:extLst>
              <a:ext uri="{FF2B5EF4-FFF2-40B4-BE49-F238E27FC236}">
                <a16:creationId xmlns:a16="http://schemas.microsoft.com/office/drawing/2014/main" id="{262483FB-0678-4738-8A41-F0F93200DD1B}"/>
              </a:ext>
            </a:extLst>
          </p:cNvPr>
          <p:cNvSpPr/>
          <p:nvPr/>
        </p:nvSpPr>
        <p:spPr>
          <a:xfrm>
            <a:off x="3950390" y="2021470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08</a:t>
            </a:r>
          </a:p>
        </p:txBody>
      </p:sp>
      <p:sp>
        <p:nvSpPr>
          <p:cNvPr id="25" name="모서리가 둥근 직사각형 19">
            <a:extLst>
              <a:ext uri="{FF2B5EF4-FFF2-40B4-BE49-F238E27FC236}">
                <a16:creationId xmlns:a16="http://schemas.microsoft.com/office/drawing/2014/main" id="{28FD1F45-1C20-47C1-8A3E-E9B6BD72D349}"/>
              </a:ext>
            </a:extLst>
          </p:cNvPr>
          <p:cNvSpPr/>
          <p:nvPr/>
        </p:nvSpPr>
        <p:spPr>
          <a:xfrm>
            <a:off x="6509643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기술서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6" name="모서리가 둥근 직사각형 17">
            <a:extLst>
              <a:ext uri="{FF2B5EF4-FFF2-40B4-BE49-F238E27FC236}">
                <a16:creationId xmlns:a16="http://schemas.microsoft.com/office/drawing/2014/main" id="{86788AA1-1432-4EF4-93FE-6285E806DACC}"/>
              </a:ext>
            </a:extLst>
          </p:cNvPr>
          <p:cNvSpPr/>
          <p:nvPr/>
        </p:nvSpPr>
        <p:spPr>
          <a:xfrm>
            <a:off x="3950390" y="2021597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9C548E60-B42E-4758-9795-38A56138EB1C}"/>
              </a:ext>
            </a:extLst>
          </p:cNvPr>
          <p:cNvSpPr/>
          <p:nvPr/>
        </p:nvSpPr>
        <p:spPr>
          <a:xfrm>
            <a:off x="3950390" y="2021343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BDD5"/>
                </a:solidFill>
              </a:rPr>
              <a:t>테이블 </a:t>
            </a:r>
            <a:endParaRPr lang="en-US" altLang="ko-KR" sz="24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BDD5"/>
                </a:solidFill>
              </a:rPr>
              <a:t>리스트</a:t>
            </a:r>
            <a:endParaRPr lang="en-US" altLang="ko-KR" sz="24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0BDD5"/>
                </a:solidFill>
              </a:rPr>
              <a:t>01</a:t>
            </a:r>
          </a:p>
        </p:txBody>
      </p:sp>
      <p:sp>
        <p:nvSpPr>
          <p:cNvPr id="28" name="자유형 14">
            <a:extLst>
              <a:ext uri="{FF2B5EF4-FFF2-40B4-BE49-F238E27FC236}">
                <a16:creationId xmlns:a16="http://schemas.microsoft.com/office/drawing/2014/main" id="{DCA27DAF-0A61-4464-BC24-58D57ED1EA72}"/>
              </a:ext>
            </a:extLst>
          </p:cNvPr>
          <p:cNvSpPr/>
          <p:nvPr/>
        </p:nvSpPr>
        <p:spPr>
          <a:xfrm>
            <a:off x="3950390" y="2021216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9" name="자유형 15">
            <a:extLst>
              <a:ext uri="{FF2B5EF4-FFF2-40B4-BE49-F238E27FC236}">
                <a16:creationId xmlns:a16="http://schemas.microsoft.com/office/drawing/2014/main" id="{E44E0B51-C62D-48BF-9370-9B947E1D1EDB}"/>
              </a:ext>
            </a:extLst>
          </p:cNvPr>
          <p:cNvSpPr/>
          <p:nvPr/>
        </p:nvSpPr>
        <p:spPr>
          <a:xfrm rot="18000000">
            <a:off x="3978242" y="2075947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3684 -0.4361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기술서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14FC1-50B3-49FE-870A-E8813E39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4643"/>
              </p:ext>
            </p:extLst>
          </p:nvPr>
        </p:nvGraphicFramePr>
        <p:xfrm>
          <a:off x="766990" y="1143000"/>
          <a:ext cx="10658018" cy="4586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19684351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761022274"/>
                    </a:ext>
                  </a:extLst>
                </a:gridCol>
                <a:gridCol w="1910018">
                  <a:extLst>
                    <a:ext uri="{9D8B030D-6E8A-4147-A177-3AD203B41FA5}">
                      <a16:colId xmlns:a16="http://schemas.microsoft.com/office/drawing/2014/main" val="2868355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8482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547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812608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1693504"/>
                    </a:ext>
                  </a:extLst>
                </a:gridCol>
              </a:tblGrid>
              <a:tr h="10339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TB_CLASS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2692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67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CLASS_NO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과목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6156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DEPARTMENT_NO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학과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1570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PREATTENDING_CLASS_NO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선수 과목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51200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CLASS_NAME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VARCHAR2(60)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과목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3621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CLASS_TYPE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과목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1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기술서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14FC1-50B3-49FE-870A-E8813E39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74127"/>
              </p:ext>
            </p:extLst>
          </p:nvPr>
        </p:nvGraphicFramePr>
        <p:xfrm>
          <a:off x="766990" y="1143000"/>
          <a:ext cx="10658018" cy="2125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19684351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761022274"/>
                    </a:ext>
                  </a:extLst>
                </a:gridCol>
                <a:gridCol w="1910018">
                  <a:extLst>
                    <a:ext uri="{9D8B030D-6E8A-4147-A177-3AD203B41FA5}">
                      <a16:colId xmlns:a16="http://schemas.microsoft.com/office/drawing/2014/main" val="2868355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8482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547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812608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1693504"/>
                    </a:ext>
                  </a:extLst>
                </a:gridCol>
              </a:tblGrid>
              <a:tr h="782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TB_CLASS_PROFESSOR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26928"/>
                  </a:ext>
                </a:extLst>
              </a:tr>
              <a:tr h="447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672"/>
                  </a:ext>
                </a:extLst>
              </a:tr>
              <a:tr h="44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CLASS_NO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과목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61566"/>
                  </a:ext>
                </a:extLst>
              </a:tr>
              <a:tr h="44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PROFESSOR_NO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157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43638D-5BB0-4E3F-A3F7-1AD10EC8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17021"/>
              </p:ext>
            </p:extLst>
          </p:nvPr>
        </p:nvGraphicFramePr>
        <p:xfrm>
          <a:off x="766990" y="3395035"/>
          <a:ext cx="10658018" cy="307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19684351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761022274"/>
                    </a:ext>
                  </a:extLst>
                </a:gridCol>
                <a:gridCol w="1910018">
                  <a:extLst>
                    <a:ext uri="{9D8B030D-6E8A-4147-A177-3AD203B41FA5}">
                      <a16:colId xmlns:a16="http://schemas.microsoft.com/office/drawing/2014/main" val="2868355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8482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547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812608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1693504"/>
                    </a:ext>
                  </a:extLst>
                </a:gridCol>
              </a:tblGrid>
              <a:tr h="7953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TB_GRADE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26928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672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TERM_NO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학기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61566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STUDENT_NO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15705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CLASS_NO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과목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51200"/>
                  </a:ext>
                </a:extLst>
              </a:tr>
              <a:tr h="45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POINT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NUMBER(3,2)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3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53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기술서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14FC1-50B3-49FE-870A-E8813E39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21451"/>
              </p:ext>
            </p:extLst>
          </p:nvPr>
        </p:nvGraphicFramePr>
        <p:xfrm>
          <a:off x="766990" y="1248454"/>
          <a:ext cx="10658018" cy="5063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19684351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761022274"/>
                    </a:ext>
                  </a:extLst>
                </a:gridCol>
                <a:gridCol w="1910018">
                  <a:extLst>
                    <a:ext uri="{9D8B030D-6E8A-4147-A177-3AD203B41FA5}">
                      <a16:colId xmlns:a16="http://schemas.microsoft.com/office/drawing/2014/main" val="2868355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8482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547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812608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1693504"/>
                    </a:ext>
                  </a:extLst>
                </a:gridCol>
              </a:tblGrid>
              <a:tr h="9073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TB_PROFESSOR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26928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672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PROFESSOR_NO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61566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PROFESSOR_NAME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VARCHAR2(40)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15705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PROFESSOR_SSN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VARCHAR2(14)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 주민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51200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PROFESSOR_ADDRESS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36212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DEPARTMENT_NO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학과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70919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PROFESSOR_PASSWORD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 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972995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PROFESSOR_IMAGE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96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기술서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8110B79-311D-4FDE-8B24-A8134AC7F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74771"/>
              </p:ext>
            </p:extLst>
          </p:nvPr>
        </p:nvGraphicFramePr>
        <p:xfrm>
          <a:off x="766990" y="1248454"/>
          <a:ext cx="10658018" cy="4726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19684351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761022274"/>
                    </a:ext>
                  </a:extLst>
                </a:gridCol>
                <a:gridCol w="1910018">
                  <a:extLst>
                    <a:ext uri="{9D8B030D-6E8A-4147-A177-3AD203B41FA5}">
                      <a16:colId xmlns:a16="http://schemas.microsoft.com/office/drawing/2014/main" val="2868355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8482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547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812608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1693504"/>
                    </a:ext>
                  </a:extLst>
                </a:gridCol>
              </a:tblGrid>
              <a:tr h="6475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TB_STUDENT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2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STUDENT_NO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6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DEPARTMENT_NO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학과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1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STUDENT_NAME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VARCHAR2(40)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STUDENT_SSN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VARCHAR2(14)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 주민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3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STUDENT_ADDRESS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7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ENTRANCE_DATE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입학 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97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ABSENCE_YN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CHAR(1)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휴학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96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COACH_PROFESSOR_NO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지도 교수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78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STUDENT_PASSWORD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VARCHAR(20)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 비밀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21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STUDENT_IMAGE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VARCHAR(200)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11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9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기술서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14FC1-50B3-49FE-870A-E8813E39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57221"/>
              </p:ext>
            </p:extLst>
          </p:nvPr>
        </p:nvGraphicFramePr>
        <p:xfrm>
          <a:off x="766990" y="1248454"/>
          <a:ext cx="10658018" cy="5063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19684351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761022274"/>
                    </a:ext>
                  </a:extLst>
                </a:gridCol>
                <a:gridCol w="1910018">
                  <a:extLst>
                    <a:ext uri="{9D8B030D-6E8A-4147-A177-3AD203B41FA5}">
                      <a16:colId xmlns:a16="http://schemas.microsoft.com/office/drawing/2014/main" val="2868355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8482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547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812608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1693504"/>
                    </a:ext>
                  </a:extLst>
                </a:gridCol>
              </a:tblGrid>
              <a:tr h="9073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TB_EMPLOYEE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26928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672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EMPLOYEE_NO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61566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EMPLOYEE_NAME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VARCHAR2(40)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15705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EMPLOYEE_SSN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VARCHAR2(14)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주민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51200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EMPLOYEE_ADDRESS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36212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EMPDEPART_NO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소속부서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70919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EMPLOYEE_PASSWORD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972995"/>
                  </a:ext>
                </a:extLst>
              </a:tr>
              <a:tr h="51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EMPLOYEE_IMAGE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VARCHAR2(200)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96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6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기술서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0CD4DAF-FD52-4050-996B-4853CC64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82487"/>
              </p:ext>
            </p:extLst>
          </p:nvPr>
        </p:nvGraphicFramePr>
        <p:xfrm>
          <a:off x="766990" y="1143000"/>
          <a:ext cx="10658018" cy="2125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19684351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761022274"/>
                    </a:ext>
                  </a:extLst>
                </a:gridCol>
                <a:gridCol w="1910018">
                  <a:extLst>
                    <a:ext uri="{9D8B030D-6E8A-4147-A177-3AD203B41FA5}">
                      <a16:colId xmlns:a16="http://schemas.microsoft.com/office/drawing/2014/main" val="2868355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8482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547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812608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1693504"/>
                    </a:ext>
                  </a:extLst>
                </a:gridCol>
              </a:tblGrid>
              <a:tr h="782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TB_EMPDEPART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26928"/>
                  </a:ext>
                </a:extLst>
              </a:tr>
              <a:tr h="447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672"/>
                  </a:ext>
                </a:extLst>
              </a:tr>
              <a:tr h="44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EMPDEPART_NO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부서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61566"/>
                  </a:ext>
                </a:extLst>
              </a:tr>
              <a:tr h="44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EMPDEPART_NAME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VARCHAR2(40)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직원 부서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1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01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4CE3E4-B923-4E01-B51C-C3B78CD1967A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리스트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C6317F4-53DE-44F9-914A-258E43B8D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64585"/>
              </p:ext>
            </p:extLst>
          </p:nvPr>
        </p:nvGraphicFramePr>
        <p:xfrm>
          <a:off x="727080" y="1285214"/>
          <a:ext cx="10645215" cy="483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05">
                  <a:extLst>
                    <a:ext uri="{9D8B030D-6E8A-4147-A177-3AD203B41FA5}">
                      <a16:colId xmlns:a16="http://schemas.microsoft.com/office/drawing/2014/main" val="762372881"/>
                    </a:ext>
                  </a:extLst>
                </a:gridCol>
                <a:gridCol w="3548405">
                  <a:extLst>
                    <a:ext uri="{9D8B030D-6E8A-4147-A177-3AD203B41FA5}">
                      <a16:colId xmlns:a16="http://schemas.microsoft.com/office/drawing/2014/main" val="3779459005"/>
                    </a:ext>
                  </a:extLst>
                </a:gridCol>
                <a:gridCol w="3548405">
                  <a:extLst>
                    <a:ext uri="{9D8B030D-6E8A-4147-A177-3AD203B41FA5}">
                      <a16:colId xmlns:a16="http://schemas.microsoft.com/office/drawing/2014/main" val="240602970"/>
                    </a:ext>
                  </a:extLst>
                </a:gridCol>
              </a:tblGrid>
              <a:tr h="717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엔티티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포함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85725"/>
                  </a:ext>
                </a:extLst>
              </a:tr>
              <a:tr h="1419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학사관리 사이트를 이용하기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위한 학생 데이터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학생이름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학생 주민번호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학생 주소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입학 년도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휴학여부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학과번호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외래키</a:t>
                      </a:r>
                      <a:r>
                        <a:rPr lang="en-US" altLang="ko-KR" dirty="0"/>
                        <a:t>),</a:t>
                      </a:r>
                    </a:p>
                    <a:p>
                      <a:pPr algn="ctr" latinLnBrk="1"/>
                      <a:r>
                        <a:rPr lang="ko-KR" altLang="en-US" dirty="0"/>
                        <a:t>지도교수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외래키</a:t>
                      </a:r>
                      <a:r>
                        <a:rPr lang="en-US" altLang="ko-KR" dirty="0"/>
                        <a:t>), </a:t>
                      </a:r>
                    </a:p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060469"/>
                  </a:ext>
                </a:extLst>
              </a:tr>
              <a:tr h="1091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학사 관리 사이트를 이용하기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위한 교수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교수번호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교수이름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교수 주민번호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교수 주소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소속학과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외래키</a:t>
                      </a:r>
                      <a:r>
                        <a:rPr lang="en-US" altLang="ko-KR" dirty="0"/>
                        <a:t>),</a:t>
                      </a:r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529416"/>
                  </a:ext>
                </a:extLst>
              </a:tr>
              <a:tr h="1091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학사 관리 사이트를 관리하기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위한 직원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직원번호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직원이름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직원 주민번호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직원 주소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부서번호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외래키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01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4CE3E4-B923-4E01-B51C-C3B78CD1967A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리스트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67CFDCF-71D6-4E73-A157-1B6A2F3F0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53327"/>
              </p:ext>
            </p:extLst>
          </p:nvPr>
        </p:nvGraphicFramePr>
        <p:xfrm>
          <a:off x="545938" y="1143000"/>
          <a:ext cx="11152131" cy="501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377">
                  <a:extLst>
                    <a:ext uri="{9D8B030D-6E8A-4147-A177-3AD203B41FA5}">
                      <a16:colId xmlns:a16="http://schemas.microsoft.com/office/drawing/2014/main" val="975721074"/>
                    </a:ext>
                  </a:extLst>
                </a:gridCol>
                <a:gridCol w="3717377">
                  <a:extLst>
                    <a:ext uri="{9D8B030D-6E8A-4147-A177-3AD203B41FA5}">
                      <a16:colId xmlns:a16="http://schemas.microsoft.com/office/drawing/2014/main" val="2516168797"/>
                    </a:ext>
                  </a:extLst>
                </a:gridCol>
                <a:gridCol w="3717377">
                  <a:extLst>
                    <a:ext uri="{9D8B030D-6E8A-4147-A177-3AD203B41FA5}">
                      <a16:colId xmlns:a16="http://schemas.microsoft.com/office/drawing/2014/main" val="1471445781"/>
                    </a:ext>
                  </a:extLst>
                </a:gridCol>
              </a:tblGrid>
              <a:tr h="796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엔티티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포함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22137"/>
                  </a:ext>
                </a:extLst>
              </a:tr>
              <a:tr h="825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학과에 대한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학과번호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학과이름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b="0" dirty="0"/>
                        <a:t>학과 계열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개설 여부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b="0" dirty="0"/>
                        <a:t>정원</a:t>
                      </a:r>
                      <a:endParaRPr lang="en-US" altLang="ko-K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564208"/>
                  </a:ext>
                </a:extLst>
              </a:tr>
              <a:tr h="825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과목에 대한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과목 번호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과목 이름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b="0" dirty="0"/>
                        <a:t>과목 구분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학과 번호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 err="1"/>
                        <a:t>외래키</a:t>
                      </a:r>
                      <a:r>
                        <a:rPr lang="en-US" altLang="ko-KR" b="0" dirty="0"/>
                        <a:t>),</a:t>
                      </a:r>
                    </a:p>
                    <a:p>
                      <a:pPr algn="ctr" latinLnBrk="1"/>
                      <a:r>
                        <a:rPr lang="ko-KR" altLang="en-US" b="0" dirty="0"/>
                        <a:t>선수 과목 번호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 err="1"/>
                        <a:t>외래키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973787"/>
                  </a:ext>
                </a:extLst>
              </a:tr>
              <a:tr h="796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성적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성적에 대한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학기 번호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학생번호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 err="1"/>
                        <a:t>외래키</a:t>
                      </a:r>
                      <a:r>
                        <a:rPr lang="en-US" altLang="ko-KR" b="0" dirty="0"/>
                        <a:t>),</a:t>
                      </a:r>
                    </a:p>
                    <a:p>
                      <a:pPr algn="ctr" latinLnBrk="1"/>
                      <a:r>
                        <a:rPr lang="ko-KR" altLang="en-US" b="0" dirty="0"/>
                        <a:t>과목번호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 err="1"/>
                        <a:t>외래키</a:t>
                      </a:r>
                      <a:r>
                        <a:rPr lang="en-US" altLang="ko-KR" b="0" dirty="0"/>
                        <a:t>), </a:t>
                      </a:r>
                      <a:r>
                        <a:rPr lang="ko-KR" altLang="en-US" b="0" dirty="0"/>
                        <a:t>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36237"/>
                  </a:ext>
                </a:extLst>
              </a:tr>
              <a:tr h="796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담당교수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담당교수에 대한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과목번호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 err="1"/>
                        <a:t>외래키</a:t>
                      </a:r>
                      <a:r>
                        <a:rPr lang="en-US" altLang="ko-KR" b="0" dirty="0"/>
                        <a:t>), </a:t>
                      </a:r>
                    </a:p>
                    <a:p>
                      <a:pPr algn="ctr" latinLnBrk="1"/>
                      <a:r>
                        <a:rPr lang="ko-KR" altLang="en-US" b="0" dirty="0"/>
                        <a:t>교수번호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 err="1"/>
                        <a:t>외래키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5758803"/>
                  </a:ext>
                </a:extLst>
              </a:tr>
              <a:tr h="796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직원 부서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직원 부서에 대한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부서번호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부서이름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40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3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406400"/>
            <a:ext cx="5518159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 난 은수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By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이은수</a:t>
            </a:r>
            <a:endParaRPr lang="ko-KR" altLang="en-US" sz="4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6057131" y="6473647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1">
            <a:extLst>
              <a:ext uri="{FF2B5EF4-FFF2-40B4-BE49-F238E27FC236}">
                <a16:creationId xmlns:a16="http://schemas.microsoft.com/office/drawing/2014/main" id="{828C6902-0F36-4DB9-8FB2-37D2F9A63684}"/>
              </a:ext>
            </a:extLst>
          </p:cNvPr>
          <p:cNvSpPr/>
          <p:nvPr/>
        </p:nvSpPr>
        <p:spPr>
          <a:xfrm>
            <a:off x="6509643" y="2021343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논리적 설계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F8D38531-F6B0-4FBA-A7DC-4795F58785A0}"/>
              </a:ext>
            </a:extLst>
          </p:cNvPr>
          <p:cNvSpPr/>
          <p:nvPr/>
        </p:nvSpPr>
        <p:spPr>
          <a:xfrm>
            <a:off x="3950390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물리적 설계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24" name="모서리가 둥근 직사각형 13">
            <a:extLst>
              <a:ext uri="{FF2B5EF4-FFF2-40B4-BE49-F238E27FC236}">
                <a16:creationId xmlns:a16="http://schemas.microsoft.com/office/drawing/2014/main" id="{262483FB-0678-4738-8A41-F0F93200DD1B}"/>
              </a:ext>
            </a:extLst>
          </p:cNvPr>
          <p:cNvSpPr/>
          <p:nvPr/>
        </p:nvSpPr>
        <p:spPr>
          <a:xfrm>
            <a:off x="6509643" y="2021597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08</a:t>
            </a:r>
          </a:p>
        </p:txBody>
      </p:sp>
      <p:sp>
        <p:nvSpPr>
          <p:cNvPr id="25" name="모서리가 둥근 직사각형 19">
            <a:extLst>
              <a:ext uri="{FF2B5EF4-FFF2-40B4-BE49-F238E27FC236}">
                <a16:creationId xmlns:a16="http://schemas.microsoft.com/office/drawing/2014/main" id="{28FD1F45-1C20-47C1-8A3E-E9B6BD72D349}"/>
              </a:ext>
            </a:extLst>
          </p:cNvPr>
          <p:cNvSpPr/>
          <p:nvPr/>
        </p:nvSpPr>
        <p:spPr>
          <a:xfrm>
            <a:off x="6509643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기술서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6" name="모서리가 둥근 직사각형 17">
            <a:extLst>
              <a:ext uri="{FF2B5EF4-FFF2-40B4-BE49-F238E27FC236}">
                <a16:creationId xmlns:a16="http://schemas.microsoft.com/office/drawing/2014/main" id="{86788AA1-1432-4EF4-93FE-6285E806DACC}"/>
              </a:ext>
            </a:extLst>
          </p:cNvPr>
          <p:cNvSpPr/>
          <p:nvPr/>
        </p:nvSpPr>
        <p:spPr>
          <a:xfrm>
            <a:off x="6509643" y="202172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9C548E60-B42E-4758-9795-38A56138EB1C}"/>
              </a:ext>
            </a:extLst>
          </p:cNvPr>
          <p:cNvSpPr/>
          <p:nvPr/>
        </p:nvSpPr>
        <p:spPr>
          <a:xfrm>
            <a:off x="6509643" y="2021470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BDD5"/>
                </a:solidFill>
              </a:rPr>
              <a:t>논리적 설계</a:t>
            </a:r>
            <a:r>
              <a:rPr lang="en-US" altLang="ko-KR" sz="1600" b="1" dirty="0">
                <a:solidFill>
                  <a:srgbClr val="00BDD5"/>
                </a:solidFill>
              </a:rPr>
              <a:t>02</a:t>
            </a:r>
          </a:p>
        </p:txBody>
      </p:sp>
      <p:sp>
        <p:nvSpPr>
          <p:cNvPr id="28" name="자유형 14">
            <a:extLst>
              <a:ext uri="{FF2B5EF4-FFF2-40B4-BE49-F238E27FC236}">
                <a16:creationId xmlns:a16="http://schemas.microsoft.com/office/drawing/2014/main" id="{DCA27DAF-0A61-4464-BC24-58D57ED1EA72}"/>
              </a:ext>
            </a:extLst>
          </p:cNvPr>
          <p:cNvSpPr/>
          <p:nvPr/>
        </p:nvSpPr>
        <p:spPr>
          <a:xfrm>
            <a:off x="6509643" y="2021343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9" name="자유형 15">
            <a:extLst>
              <a:ext uri="{FF2B5EF4-FFF2-40B4-BE49-F238E27FC236}">
                <a16:creationId xmlns:a16="http://schemas.microsoft.com/office/drawing/2014/main" id="{E44E0B51-C62D-48BF-9370-9B947E1D1EDB}"/>
              </a:ext>
            </a:extLst>
          </p:cNvPr>
          <p:cNvSpPr/>
          <p:nvPr/>
        </p:nvSpPr>
        <p:spPr>
          <a:xfrm rot="18000000">
            <a:off x="6537495" y="2076074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7A356FEC-57B7-4F01-B09A-F4E5BC5952ED}"/>
              </a:ext>
            </a:extLst>
          </p:cNvPr>
          <p:cNvSpPr/>
          <p:nvPr/>
        </p:nvSpPr>
        <p:spPr>
          <a:xfrm>
            <a:off x="3950390" y="203639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리스트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0469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3684 -0.4361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논리적 설계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2BB727-E093-4BC6-B17A-86DFEA977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5" y="995175"/>
            <a:ext cx="11311241" cy="51748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E74A22-04B8-490F-92D8-F3916DAD7BE9}"/>
              </a:ext>
            </a:extLst>
          </p:cNvPr>
          <p:cNvSpPr/>
          <p:nvPr/>
        </p:nvSpPr>
        <p:spPr>
          <a:xfrm>
            <a:off x="11043821" y="5113538"/>
            <a:ext cx="753084" cy="118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406400"/>
            <a:ext cx="5518159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 난 은수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By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이은수</a:t>
            </a:r>
            <a:endParaRPr lang="ko-KR" altLang="en-US" sz="4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6057131" y="6473647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1">
            <a:extLst>
              <a:ext uri="{FF2B5EF4-FFF2-40B4-BE49-F238E27FC236}">
                <a16:creationId xmlns:a16="http://schemas.microsoft.com/office/drawing/2014/main" id="{828C6902-0F36-4DB9-8FB2-37D2F9A63684}"/>
              </a:ext>
            </a:extLst>
          </p:cNvPr>
          <p:cNvSpPr/>
          <p:nvPr/>
        </p:nvSpPr>
        <p:spPr>
          <a:xfrm>
            <a:off x="6509643" y="2021343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논리적 설계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F8D38531-F6B0-4FBA-A7DC-4795F58785A0}"/>
              </a:ext>
            </a:extLst>
          </p:cNvPr>
          <p:cNvSpPr/>
          <p:nvPr/>
        </p:nvSpPr>
        <p:spPr>
          <a:xfrm>
            <a:off x="3950390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물리적 설계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24" name="모서리가 둥근 직사각형 13">
            <a:extLst>
              <a:ext uri="{FF2B5EF4-FFF2-40B4-BE49-F238E27FC236}">
                <a16:creationId xmlns:a16="http://schemas.microsoft.com/office/drawing/2014/main" id="{262483FB-0678-4738-8A41-F0F93200DD1B}"/>
              </a:ext>
            </a:extLst>
          </p:cNvPr>
          <p:cNvSpPr/>
          <p:nvPr/>
        </p:nvSpPr>
        <p:spPr>
          <a:xfrm>
            <a:off x="3950390" y="4270419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08</a:t>
            </a:r>
          </a:p>
        </p:txBody>
      </p:sp>
      <p:sp>
        <p:nvSpPr>
          <p:cNvPr id="25" name="모서리가 둥근 직사각형 19">
            <a:extLst>
              <a:ext uri="{FF2B5EF4-FFF2-40B4-BE49-F238E27FC236}">
                <a16:creationId xmlns:a16="http://schemas.microsoft.com/office/drawing/2014/main" id="{28FD1F45-1C20-47C1-8A3E-E9B6BD72D349}"/>
              </a:ext>
            </a:extLst>
          </p:cNvPr>
          <p:cNvSpPr/>
          <p:nvPr/>
        </p:nvSpPr>
        <p:spPr>
          <a:xfrm>
            <a:off x="6509643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기술서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6" name="모서리가 둥근 직사각형 17">
            <a:extLst>
              <a:ext uri="{FF2B5EF4-FFF2-40B4-BE49-F238E27FC236}">
                <a16:creationId xmlns:a16="http://schemas.microsoft.com/office/drawing/2014/main" id="{86788AA1-1432-4EF4-93FE-6285E806DACC}"/>
              </a:ext>
            </a:extLst>
          </p:cNvPr>
          <p:cNvSpPr/>
          <p:nvPr/>
        </p:nvSpPr>
        <p:spPr>
          <a:xfrm>
            <a:off x="3950390" y="427054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9C548E60-B42E-4758-9795-38A56138EB1C}"/>
              </a:ext>
            </a:extLst>
          </p:cNvPr>
          <p:cNvSpPr/>
          <p:nvPr/>
        </p:nvSpPr>
        <p:spPr>
          <a:xfrm>
            <a:off x="3950390" y="427029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BDD5"/>
                </a:solidFill>
              </a:rPr>
              <a:t>물리적 설계</a:t>
            </a:r>
            <a:endParaRPr lang="en-US" altLang="ko-KR" sz="24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0BDD5"/>
                </a:solidFill>
              </a:rPr>
              <a:t>03</a:t>
            </a:r>
          </a:p>
        </p:txBody>
      </p:sp>
      <p:sp>
        <p:nvSpPr>
          <p:cNvPr id="28" name="자유형 14">
            <a:extLst>
              <a:ext uri="{FF2B5EF4-FFF2-40B4-BE49-F238E27FC236}">
                <a16:creationId xmlns:a16="http://schemas.microsoft.com/office/drawing/2014/main" id="{DCA27DAF-0A61-4464-BC24-58D57ED1EA72}"/>
              </a:ext>
            </a:extLst>
          </p:cNvPr>
          <p:cNvSpPr/>
          <p:nvPr/>
        </p:nvSpPr>
        <p:spPr>
          <a:xfrm>
            <a:off x="3950390" y="4270165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9" name="자유형 15">
            <a:extLst>
              <a:ext uri="{FF2B5EF4-FFF2-40B4-BE49-F238E27FC236}">
                <a16:creationId xmlns:a16="http://schemas.microsoft.com/office/drawing/2014/main" id="{E44E0B51-C62D-48BF-9370-9B947E1D1EDB}"/>
              </a:ext>
            </a:extLst>
          </p:cNvPr>
          <p:cNvSpPr/>
          <p:nvPr/>
        </p:nvSpPr>
        <p:spPr>
          <a:xfrm rot="18000000">
            <a:off x="3978242" y="4324896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09F8BC2E-1D02-48E5-9CC5-7CE908BA7434}"/>
              </a:ext>
            </a:extLst>
          </p:cNvPr>
          <p:cNvSpPr/>
          <p:nvPr/>
        </p:nvSpPr>
        <p:spPr>
          <a:xfrm>
            <a:off x="3950390" y="203639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리스트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166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3684 -0.4361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물리적 설계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C6B980-AADD-486C-A3F1-4F58B13EC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8" y="1022225"/>
            <a:ext cx="11407296" cy="50412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E1B1D90-D47F-4E1B-8CDF-C708C6A23C82}"/>
              </a:ext>
            </a:extLst>
          </p:cNvPr>
          <p:cNvSpPr/>
          <p:nvPr/>
        </p:nvSpPr>
        <p:spPr>
          <a:xfrm>
            <a:off x="11043821" y="5113538"/>
            <a:ext cx="753084" cy="118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406400"/>
            <a:ext cx="5518159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 난 은수</a:t>
            </a:r>
            <a:endParaRPr lang="en-US" altLang="ko-KR" sz="2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By</a:t>
            </a:r>
            <a:r>
              <a:rPr lang="ko-KR" altLang="en-US" sz="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이은수</a:t>
            </a:r>
            <a:endParaRPr lang="ko-KR" altLang="en-US" sz="4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6057131" y="6473647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1">
            <a:extLst>
              <a:ext uri="{FF2B5EF4-FFF2-40B4-BE49-F238E27FC236}">
                <a16:creationId xmlns:a16="http://schemas.microsoft.com/office/drawing/2014/main" id="{828C6902-0F36-4DB9-8FB2-37D2F9A63684}"/>
              </a:ext>
            </a:extLst>
          </p:cNvPr>
          <p:cNvSpPr/>
          <p:nvPr/>
        </p:nvSpPr>
        <p:spPr>
          <a:xfrm>
            <a:off x="6509643" y="2021343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논리적 설계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F8D38531-F6B0-4FBA-A7DC-4795F58785A0}"/>
              </a:ext>
            </a:extLst>
          </p:cNvPr>
          <p:cNvSpPr/>
          <p:nvPr/>
        </p:nvSpPr>
        <p:spPr>
          <a:xfrm>
            <a:off x="3950390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물리적 설계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24" name="모서리가 둥근 직사각형 13">
            <a:extLst>
              <a:ext uri="{FF2B5EF4-FFF2-40B4-BE49-F238E27FC236}">
                <a16:creationId xmlns:a16="http://schemas.microsoft.com/office/drawing/2014/main" id="{262483FB-0678-4738-8A41-F0F93200DD1B}"/>
              </a:ext>
            </a:extLst>
          </p:cNvPr>
          <p:cNvSpPr/>
          <p:nvPr/>
        </p:nvSpPr>
        <p:spPr>
          <a:xfrm>
            <a:off x="6509643" y="4270038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08</a:t>
            </a:r>
          </a:p>
        </p:txBody>
      </p:sp>
      <p:sp>
        <p:nvSpPr>
          <p:cNvPr id="25" name="모서리가 둥근 직사각형 19">
            <a:extLst>
              <a:ext uri="{FF2B5EF4-FFF2-40B4-BE49-F238E27FC236}">
                <a16:creationId xmlns:a16="http://schemas.microsoft.com/office/drawing/2014/main" id="{28FD1F45-1C20-47C1-8A3E-E9B6BD72D349}"/>
              </a:ext>
            </a:extLst>
          </p:cNvPr>
          <p:cNvSpPr/>
          <p:nvPr/>
        </p:nvSpPr>
        <p:spPr>
          <a:xfrm>
            <a:off x="6509643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기술서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6" name="모서리가 둥근 직사각형 17">
            <a:extLst>
              <a:ext uri="{FF2B5EF4-FFF2-40B4-BE49-F238E27FC236}">
                <a16:creationId xmlns:a16="http://schemas.microsoft.com/office/drawing/2014/main" id="{86788AA1-1432-4EF4-93FE-6285E806DACC}"/>
              </a:ext>
            </a:extLst>
          </p:cNvPr>
          <p:cNvSpPr/>
          <p:nvPr/>
        </p:nvSpPr>
        <p:spPr>
          <a:xfrm>
            <a:off x="6509643" y="427016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7" name="모서리가 둥근 직사각형 7">
            <a:extLst>
              <a:ext uri="{FF2B5EF4-FFF2-40B4-BE49-F238E27FC236}">
                <a16:creationId xmlns:a16="http://schemas.microsoft.com/office/drawing/2014/main" id="{9C548E60-B42E-4758-9795-38A56138EB1C}"/>
              </a:ext>
            </a:extLst>
          </p:cNvPr>
          <p:cNvSpPr/>
          <p:nvPr/>
        </p:nvSpPr>
        <p:spPr>
          <a:xfrm>
            <a:off x="6509643" y="426991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BDD5"/>
                </a:solidFill>
              </a:rPr>
              <a:t>테이블 </a:t>
            </a:r>
            <a:endParaRPr lang="en-US" altLang="ko-KR" sz="24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BDD5"/>
                </a:solidFill>
              </a:rPr>
              <a:t>기술서</a:t>
            </a:r>
            <a:endParaRPr lang="en-US" altLang="ko-KR" sz="24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0BDD5"/>
                </a:solidFill>
              </a:rPr>
              <a:t>04</a:t>
            </a:r>
          </a:p>
        </p:txBody>
      </p:sp>
      <p:sp>
        <p:nvSpPr>
          <p:cNvPr id="28" name="자유형 14">
            <a:extLst>
              <a:ext uri="{FF2B5EF4-FFF2-40B4-BE49-F238E27FC236}">
                <a16:creationId xmlns:a16="http://schemas.microsoft.com/office/drawing/2014/main" id="{DCA27DAF-0A61-4464-BC24-58D57ED1EA72}"/>
              </a:ext>
            </a:extLst>
          </p:cNvPr>
          <p:cNvSpPr/>
          <p:nvPr/>
        </p:nvSpPr>
        <p:spPr>
          <a:xfrm>
            <a:off x="6509643" y="426978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9" name="자유형 15">
            <a:extLst>
              <a:ext uri="{FF2B5EF4-FFF2-40B4-BE49-F238E27FC236}">
                <a16:creationId xmlns:a16="http://schemas.microsoft.com/office/drawing/2014/main" id="{E44E0B51-C62D-48BF-9370-9B947E1D1EDB}"/>
              </a:ext>
            </a:extLst>
          </p:cNvPr>
          <p:cNvSpPr/>
          <p:nvPr/>
        </p:nvSpPr>
        <p:spPr>
          <a:xfrm rot="18000000">
            <a:off x="6537495" y="4324515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9278F3A8-9710-4809-8061-E7F663F0BEC5}"/>
              </a:ext>
            </a:extLst>
          </p:cNvPr>
          <p:cNvSpPr/>
          <p:nvPr/>
        </p:nvSpPr>
        <p:spPr>
          <a:xfrm>
            <a:off x="3950390" y="203639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리스트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408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3684 -0.4361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647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3E71C7-DB74-4BF3-8113-C999F4CD297F}"/>
              </a:ext>
            </a:extLst>
          </p:cNvPr>
          <p:cNvSpPr/>
          <p:nvPr/>
        </p:nvSpPr>
        <p:spPr>
          <a:xfrm>
            <a:off x="3336920" y="12700"/>
            <a:ext cx="551815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기술서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14FC1-50B3-49FE-870A-E8813E39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04000"/>
              </p:ext>
            </p:extLst>
          </p:nvPr>
        </p:nvGraphicFramePr>
        <p:xfrm>
          <a:off x="766990" y="1143000"/>
          <a:ext cx="10658018" cy="4586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19684351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761022274"/>
                    </a:ext>
                  </a:extLst>
                </a:gridCol>
                <a:gridCol w="1910018">
                  <a:extLst>
                    <a:ext uri="{9D8B030D-6E8A-4147-A177-3AD203B41FA5}">
                      <a16:colId xmlns:a16="http://schemas.microsoft.com/office/drawing/2014/main" val="28683554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84829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9547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7812608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1693504"/>
                    </a:ext>
                  </a:extLst>
                </a:gridCol>
              </a:tblGrid>
              <a:tr h="10339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TB_DEPARTMENT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B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26928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테이블값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FK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9267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DEPARTMENT_NO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VARCHAR2(10)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학과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61566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DEPARTMENT_NAME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VARCHAR2(40)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학과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15705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CATEGORY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VARCHAR2(40)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계열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51200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OPEN_YN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CHAR(1)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개설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36212"/>
                  </a:ext>
                </a:extLst>
              </a:tr>
              <a:tr h="5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CAPACITY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NUMBER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정원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846</Words>
  <Application>Microsoft Office PowerPoint</Application>
  <PresentationFormat>와이드스크린</PresentationFormat>
  <Paragraphs>436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나눔스퀘어라운드 Light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26</cp:revision>
  <dcterms:created xsi:type="dcterms:W3CDTF">2019-07-12T03:33:07Z</dcterms:created>
  <dcterms:modified xsi:type="dcterms:W3CDTF">2019-10-05T05:23:40Z</dcterms:modified>
</cp:coreProperties>
</file>