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2" r:id="rId4"/>
    <p:sldId id="263" r:id="rId5"/>
    <p:sldId id="264" r:id="rId6"/>
    <p:sldId id="267" r:id="rId7"/>
    <p:sldId id="257" r:id="rId8"/>
    <p:sldId id="265" r:id="rId9"/>
    <p:sldId id="268" r:id="rId10"/>
    <p:sldId id="25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2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61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814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4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9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5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78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7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9659-4765-425A-9706-B4F317747E21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F2A210-6B23-4662-AE68-B2B9A74E6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2420" y="1512917"/>
            <a:ext cx="9368241" cy="2441505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Prédiction du prix de voiture au Pakistan par des méthodes de Machine 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98063" y="5151452"/>
            <a:ext cx="8632969" cy="112628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de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en assurance réalisé par Yacine LARBI,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Skander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KHEROUF, Dimitri LAUNAY-DOLBEAU et Guillaume COLAKOGLU—BOREY</a:t>
            </a:r>
          </a:p>
          <a:p>
            <a:pPr algn="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10/01/2025</a:t>
            </a:r>
          </a:p>
        </p:txBody>
      </p:sp>
    </p:spTree>
    <p:extLst>
      <p:ext uri="{BB962C8B-B14F-4D97-AF65-F5344CB8AC3E}">
        <p14:creationId xmlns:p14="http://schemas.microsoft.com/office/powerpoint/2010/main" val="370026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59" y="614490"/>
            <a:ext cx="4269741" cy="828770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Choix des modèles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8B9DDD2-0703-47D6-413D-B5C7E223FE58}"/>
              </a:ext>
            </a:extLst>
          </p:cNvPr>
          <p:cNvSpPr txBox="1">
            <a:spLocks/>
          </p:cNvSpPr>
          <p:nvPr/>
        </p:nvSpPr>
        <p:spPr>
          <a:xfrm>
            <a:off x="2270759" y="1906809"/>
            <a:ext cx="3952241" cy="3246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Régression linéaire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0ADFF02-84F8-119A-329D-442CF916AE25}"/>
              </a:ext>
            </a:extLst>
          </p:cNvPr>
          <p:cNvSpPr txBox="1">
            <a:spLocks/>
          </p:cNvSpPr>
          <p:nvPr/>
        </p:nvSpPr>
        <p:spPr>
          <a:xfrm>
            <a:off x="6995159" y="614490"/>
            <a:ext cx="4384041" cy="785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Choix des métriques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10EFD55-17EE-105D-0D2C-B5C190BF816B}"/>
              </a:ext>
            </a:extLst>
          </p:cNvPr>
          <p:cNvSpPr txBox="1">
            <a:spLocks/>
          </p:cNvSpPr>
          <p:nvPr/>
        </p:nvSpPr>
        <p:spPr>
          <a:xfrm>
            <a:off x="7732822" y="2154824"/>
            <a:ext cx="1969978" cy="2548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MAPE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R²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6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A073-C766-B1A3-8772-0E2B91C3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2365-D114-D128-FBC4-7846F0662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025900"/>
            <a:ext cx="8915399" cy="1068981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Performances individuelles</a:t>
            </a:r>
          </a:p>
        </p:txBody>
      </p:sp>
    </p:spTree>
    <p:extLst>
      <p:ext uri="{BB962C8B-B14F-4D97-AF65-F5344CB8AC3E}">
        <p14:creationId xmlns:p14="http://schemas.microsoft.com/office/powerpoint/2010/main" val="94506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8B914-47E2-5869-3472-097A8519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7FB11-87C2-E19B-F22A-9E06D693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1" y="600520"/>
            <a:ext cx="4562255" cy="128089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Régression linéaire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6E9A2-4D58-BC56-2FE9-1D9BEC5C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999528"/>
            <a:ext cx="5174932" cy="5257952"/>
          </a:xfrm>
          <a:prstGeom prst="rect">
            <a:avLst/>
          </a:prstGeom>
        </p:spPr>
      </p:pic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E3D384D-BF8B-5541-ADF2-BF521B1E5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36486"/>
              </p:ext>
            </p:extLst>
          </p:nvPr>
        </p:nvGraphicFramePr>
        <p:xfrm>
          <a:off x="2235201" y="2133600"/>
          <a:ext cx="38607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2070083765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2321398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15225033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963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1786490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14.6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0.606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9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E73B9-386A-2000-6B49-B5ABA9118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EC4B3-00F5-5314-686D-5094123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757075" cy="1280890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DB623C-2396-2A55-BCEF-34A936000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575" y="946150"/>
            <a:ext cx="4981925" cy="5061849"/>
          </a:xfrm>
        </p:spPr>
      </p:pic>
      <p:graphicFrame>
        <p:nvGraphicFramePr>
          <p:cNvPr id="6" name="Espace réservé du contenu 7">
            <a:extLst>
              <a:ext uri="{FF2B5EF4-FFF2-40B4-BE49-F238E27FC236}">
                <a16:creationId xmlns:a16="http://schemas.microsoft.com/office/drawing/2014/main" id="{8DC65898-8FD6-2895-76F0-460CC48E4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456156"/>
              </p:ext>
            </p:extLst>
          </p:nvPr>
        </p:nvGraphicFramePr>
        <p:xfrm>
          <a:off x="2235201" y="2133600"/>
          <a:ext cx="38607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2070083765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2321398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15225033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963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1780113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16.2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0.609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DA81B-41A7-DEC2-CF6C-A6A50606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BBCAC-3BA0-8C59-0EE4-F6127083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083F68-8F7B-747D-07A7-1B43C527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91504"/>
            <a:ext cx="5348924" cy="5442386"/>
          </a:xfrm>
          <a:prstGeom prst="rect">
            <a:avLst/>
          </a:prstGeom>
        </p:spPr>
      </p:pic>
      <p:graphicFrame>
        <p:nvGraphicFramePr>
          <p:cNvPr id="6" name="Espace réservé du contenu 7">
            <a:extLst>
              <a:ext uri="{FF2B5EF4-FFF2-40B4-BE49-F238E27FC236}">
                <a16:creationId xmlns:a16="http://schemas.microsoft.com/office/drawing/2014/main" id="{4699EDB0-5284-5B9E-2142-2B4FDAE4E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466045"/>
              </p:ext>
            </p:extLst>
          </p:nvPr>
        </p:nvGraphicFramePr>
        <p:xfrm>
          <a:off x="2027044" y="2133600"/>
          <a:ext cx="38607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2070083765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2321398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15225033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963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1610769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11.8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0.68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0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45099-F42E-B765-2534-1EC98D1C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27A82-9A7B-BFCB-40CB-E434859E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1D4875-3490-0399-F8EC-B4AAF8428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41209"/>
            <a:ext cx="5499100" cy="5587678"/>
          </a:xfrm>
        </p:spPr>
      </p:pic>
      <p:graphicFrame>
        <p:nvGraphicFramePr>
          <p:cNvPr id="6" name="Espace réservé du contenu 7">
            <a:extLst>
              <a:ext uri="{FF2B5EF4-FFF2-40B4-BE49-F238E27FC236}">
                <a16:creationId xmlns:a16="http://schemas.microsoft.com/office/drawing/2014/main" id="{C2A04175-7626-DB30-9717-B2A958427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31118"/>
              </p:ext>
            </p:extLst>
          </p:nvPr>
        </p:nvGraphicFramePr>
        <p:xfrm>
          <a:off x="1940561" y="2192020"/>
          <a:ext cx="38607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2070083765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2321398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415225033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963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1161979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11.8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0.833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35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96F7F-63ED-E1AE-6587-56EFA7C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Comparaison des modèles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E13314F-B7B3-596E-9D5D-D52528872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187382"/>
              </p:ext>
            </p:extLst>
          </p:nvPr>
        </p:nvGraphicFramePr>
        <p:xfrm>
          <a:off x="2589213" y="2133600"/>
          <a:ext cx="8915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405669494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484423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261288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4884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8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Régression Linéaire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1786490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14.6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Random</a:t>
                      </a:r>
                      <a:r>
                        <a:rPr lang="fr-FR" dirty="0">
                          <a:effectLst/>
                        </a:rPr>
                        <a:t> Forest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1780113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SVR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1610769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11.8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9135"/>
                  </a:ext>
                </a:extLst>
              </a:tr>
              <a:tr h="212075"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XGBoost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1161979 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11.8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9844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4B52D27-3A8D-7CA9-85D4-9686EA63E960}"/>
              </a:ext>
            </a:extLst>
          </p:cNvPr>
          <p:cNvSpPr txBox="1"/>
          <p:nvPr/>
        </p:nvSpPr>
        <p:spPr>
          <a:xfrm>
            <a:off x="3121343" y="4765040"/>
            <a:ext cx="7851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2500" dirty="0">
                <a:latin typeface="Arial" panose="020B0604020202020204" pitchFamily="34" charset="0"/>
                <a:cs typeface="Arial" panose="020B0604020202020204" pitchFamily="34" charset="0"/>
              </a:rPr>
              <a:t> se voit supérieur sur toutes les métriques</a:t>
            </a:r>
          </a:p>
        </p:txBody>
      </p:sp>
    </p:spTree>
    <p:extLst>
      <p:ext uri="{BB962C8B-B14F-4D97-AF65-F5344CB8AC3E}">
        <p14:creationId xmlns:p14="http://schemas.microsoft.com/office/powerpoint/2010/main" val="24857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95FE8C-EFEC-A6FA-D319-511138AB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48" y="142306"/>
            <a:ext cx="3501230" cy="3557399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1AE9CF-8CFF-C1C7-7DBB-24F82A52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0" y="142307"/>
            <a:ext cx="3501230" cy="355740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508A436-D57F-1D5F-4E48-39DCB68B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3453" y="3187699"/>
            <a:ext cx="3496309" cy="3557401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E5584575-54E3-24A2-98C2-2E43F05D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080" y="3187699"/>
            <a:ext cx="3501007" cy="3557399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7D283F5-4BD9-4629-0EAF-B9878A80BC2A}"/>
              </a:ext>
            </a:extLst>
          </p:cNvPr>
          <p:cNvSpPr/>
          <p:nvPr/>
        </p:nvSpPr>
        <p:spPr>
          <a:xfrm>
            <a:off x="3951538" y="408038"/>
            <a:ext cx="1220234" cy="700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0D6E95F-7B1B-C110-248F-A4F6308D8864}"/>
              </a:ext>
            </a:extLst>
          </p:cNvPr>
          <p:cNvSpPr/>
          <p:nvPr/>
        </p:nvSpPr>
        <p:spPr>
          <a:xfrm>
            <a:off x="6948845" y="408038"/>
            <a:ext cx="1220234" cy="700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893716-6766-9A64-F6C7-C28368C108E2}"/>
              </a:ext>
            </a:extLst>
          </p:cNvPr>
          <p:cNvSpPr/>
          <p:nvPr/>
        </p:nvSpPr>
        <p:spPr>
          <a:xfrm>
            <a:off x="3951537" y="3466198"/>
            <a:ext cx="1220234" cy="700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1D348B-46A9-E789-D619-9E7F306B847F}"/>
              </a:ext>
            </a:extLst>
          </p:cNvPr>
          <p:cNvSpPr txBox="1"/>
          <p:nvPr/>
        </p:nvSpPr>
        <p:spPr>
          <a:xfrm>
            <a:off x="8702199" y="2305615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Inconvénients des 3 premiers : mauvaise prise en charge des valeurs extrêmes </a:t>
            </a:r>
          </a:p>
        </p:txBody>
      </p:sp>
    </p:spTree>
    <p:extLst>
      <p:ext uri="{BB962C8B-B14F-4D97-AF65-F5344CB8AC3E}">
        <p14:creationId xmlns:p14="http://schemas.microsoft.com/office/powerpoint/2010/main" val="99398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B5AD-74FD-4B53-0CF9-5E75AC00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2974E-8C4B-BA69-8E4D-92B5A4266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221" y="4114800"/>
            <a:ext cx="8015879" cy="995322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267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C5706-B2EC-10BE-36A7-DE76B507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E73FC-2AEE-2FC0-90E7-07930CCF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721" y="2705100"/>
            <a:ext cx="8015879" cy="995322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417420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7294" y="601288"/>
            <a:ext cx="3337763" cy="911629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Sommaire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29660" y="1627217"/>
            <a:ext cx="7233621" cy="444913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AutoNum type="arabicParenR"/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Préparation des données</a:t>
            </a:r>
          </a:p>
          <a:p>
            <a:pPr marL="457200" indent="-457200">
              <a:buAutoNum type="arabicParenR"/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Méthodes de Machine Learning utilisées</a:t>
            </a:r>
          </a:p>
          <a:p>
            <a:pPr marL="457200" indent="-457200">
              <a:buAutoNum type="arabicParenR"/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des performances des modèles</a:t>
            </a:r>
          </a:p>
          <a:p>
            <a:pPr marL="457200" indent="-457200">
              <a:buAutoNum type="arabicParenR"/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fr-F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3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BE428-8931-18B5-2C74-4D1313E1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8E143-C8B7-748F-3319-DADCC149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421" y="4178300"/>
            <a:ext cx="8015879" cy="995322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93965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8C1E4-B13D-E5C9-0748-26C54E4F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333" y="4175760"/>
            <a:ext cx="4035107" cy="9572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499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0D15B-73BF-C596-32CF-43A8F462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52990"/>
            <a:ext cx="8911687" cy="128089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0099E-DACA-8BAA-D2E3-FC7C6508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A l’aide d’un algorithme de Machine Learning, </a:t>
            </a:r>
            <a:r>
              <a:rPr lang="fr-F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prédire la variable prix en fonction des autres variables</a:t>
            </a:r>
          </a:p>
          <a:p>
            <a:endParaRPr lang="fr-F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Permettre à l’assureur de tarifer correctement des contrats automobiles</a:t>
            </a:r>
          </a:p>
        </p:txBody>
      </p:sp>
    </p:spTree>
    <p:extLst>
      <p:ext uri="{BB962C8B-B14F-4D97-AF65-F5344CB8AC3E}">
        <p14:creationId xmlns:p14="http://schemas.microsoft.com/office/powerpoint/2010/main" val="104182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8D4B-9565-4896-C500-75D5BE44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0" y="517208"/>
            <a:ext cx="4419600" cy="701040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Le jeu de données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824C7C-D767-E729-691C-11D2B91B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2800" y="1930401"/>
            <a:ext cx="7437120" cy="4042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: Kaggle.com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46,022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lignes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colonnes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Une variable cible « Prix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Des variables continues et catégorielles sur les caractéristiques des voitures (Localisation de la voiture, puissance du moteur, couleur, kilométrage,…)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5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266F6-8A86-93CA-CACD-7D7A6A0B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BBF8E-1E83-3DA4-7958-0867584DC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81" y="4145280"/>
            <a:ext cx="9086532" cy="96738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Préparation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16821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573310"/>
            <a:ext cx="6299200" cy="822305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Préparation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001520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Conversion de type pour les variables « char » 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Agrégation des niveaux de certaines variables (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body_type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engine_capacity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) car pas assez d’individus</a:t>
            </a:r>
          </a:p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Supression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de variables inutiles ou inexploitables (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Model.Name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Pas de doublons, pas de valeurs manquantes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Séparation aléatoire des données : 80% des données en </a:t>
            </a:r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Train Set,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20% en </a:t>
            </a:r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15912-55E6-8589-703F-FDD39529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069" y="278670"/>
            <a:ext cx="5888404" cy="1280890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Changement d’échelle de la variable « Prix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2E6DC4-F8D0-5741-3308-C8806620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25" y="1483360"/>
            <a:ext cx="4624546" cy="46431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44D792-6EB6-AA2C-363B-906FF545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8" y="1483360"/>
            <a:ext cx="4624546" cy="4692829"/>
          </a:xfrm>
          <a:prstGeom prst="rect">
            <a:avLst/>
          </a:prstGeom>
        </p:spPr>
      </p:pic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844AB63-C235-7828-BD13-3EBD1509518E}"/>
              </a:ext>
            </a:extLst>
          </p:cNvPr>
          <p:cNvSpPr/>
          <p:nvPr/>
        </p:nvSpPr>
        <p:spPr>
          <a:xfrm>
            <a:off x="5913120" y="2834640"/>
            <a:ext cx="772160" cy="2062480"/>
          </a:xfrm>
          <a:prstGeom prst="chevr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6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7394-DDB0-8E67-6B7F-1E986F20F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9B43-F8C3-F46A-7BED-1E4DC465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413" y="3840480"/>
            <a:ext cx="8915399" cy="178018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Méthodes de Machine Learning utilisées</a:t>
            </a:r>
          </a:p>
        </p:txBody>
      </p:sp>
    </p:spTree>
    <p:extLst>
      <p:ext uri="{BB962C8B-B14F-4D97-AF65-F5344CB8AC3E}">
        <p14:creationId xmlns:p14="http://schemas.microsoft.com/office/powerpoint/2010/main" val="294315376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123</TotalTime>
  <Words>303</Words>
  <Application>Microsoft Office PowerPoint</Application>
  <PresentationFormat>Grand écran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Brin</vt:lpstr>
      <vt:lpstr>Prédiction du prix de voiture au Pakistan par des méthodes de Machine Learning</vt:lpstr>
      <vt:lpstr>Sommaire </vt:lpstr>
      <vt:lpstr>Introduction</vt:lpstr>
      <vt:lpstr>Problématique</vt:lpstr>
      <vt:lpstr>Le jeu de données </vt:lpstr>
      <vt:lpstr>Préparation des données</vt:lpstr>
      <vt:lpstr>Préparation des données</vt:lpstr>
      <vt:lpstr>Changement d’échelle de la variable « Prix »</vt:lpstr>
      <vt:lpstr>Méthodes de Machine Learning utilisées</vt:lpstr>
      <vt:lpstr>Choix des modèles</vt:lpstr>
      <vt:lpstr>Performances individuelles</vt:lpstr>
      <vt:lpstr>Régression linéaire</vt:lpstr>
      <vt:lpstr>Random Forest</vt:lpstr>
      <vt:lpstr>SVR</vt:lpstr>
      <vt:lpstr>XGBoost</vt:lpstr>
      <vt:lpstr>Comparaison des modèles</vt:lpstr>
      <vt:lpstr>Présentation PowerPoint</vt:lpstr>
      <vt:lpstr>Conclusion</vt:lpstr>
      <vt:lpstr>Merci pour votre attention </vt:lpstr>
      <vt:lpstr>Annexes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du prix de voiture au Pakistan par des méthodes de Machine Learning</dc:title>
  <dc:creator>HeadShot Gamer</dc:creator>
  <cp:lastModifiedBy>dimitri launay</cp:lastModifiedBy>
  <cp:revision>10</cp:revision>
  <dcterms:created xsi:type="dcterms:W3CDTF">2025-01-08T17:03:40Z</dcterms:created>
  <dcterms:modified xsi:type="dcterms:W3CDTF">2025-01-08T21:40:37Z</dcterms:modified>
</cp:coreProperties>
</file>