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328" r:id="rId2"/>
    <p:sldId id="257" r:id="rId3"/>
    <p:sldId id="262" r:id="rId4"/>
    <p:sldId id="265" r:id="rId5"/>
    <p:sldId id="268" r:id="rId6"/>
    <p:sldId id="267" r:id="rId7"/>
    <p:sldId id="271" r:id="rId8"/>
    <p:sldId id="272" r:id="rId9"/>
    <p:sldId id="275" r:id="rId10"/>
    <p:sldId id="322" r:id="rId11"/>
    <p:sldId id="277" r:id="rId12"/>
    <p:sldId id="278" r:id="rId13"/>
    <p:sldId id="279" r:id="rId14"/>
    <p:sldId id="280" r:id="rId15"/>
    <p:sldId id="282" r:id="rId16"/>
    <p:sldId id="283" r:id="rId17"/>
    <p:sldId id="284" r:id="rId18"/>
    <p:sldId id="286" r:id="rId19"/>
    <p:sldId id="287" r:id="rId20"/>
    <p:sldId id="288" r:id="rId21"/>
    <p:sldId id="323" r:id="rId22"/>
    <p:sldId id="290" r:id="rId23"/>
    <p:sldId id="292" r:id="rId24"/>
    <p:sldId id="293" r:id="rId25"/>
    <p:sldId id="324" r:id="rId26"/>
    <p:sldId id="294" r:id="rId27"/>
    <p:sldId id="295" r:id="rId28"/>
    <p:sldId id="296" r:id="rId29"/>
    <p:sldId id="297" r:id="rId30"/>
    <p:sldId id="298" r:id="rId31"/>
    <p:sldId id="299" r:id="rId32"/>
    <p:sldId id="300" r:id="rId33"/>
    <p:sldId id="301" r:id="rId34"/>
    <p:sldId id="303" r:id="rId35"/>
    <p:sldId id="305" r:id="rId36"/>
    <p:sldId id="325" r:id="rId37"/>
    <p:sldId id="306" r:id="rId38"/>
    <p:sldId id="307" r:id="rId39"/>
    <p:sldId id="304" r:id="rId40"/>
    <p:sldId id="310" r:id="rId41"/>
    <p:sldId id="309" r:id="rId42"/>
    <p:sldId id="311" r:id="rId43"/>
    <p:sldId id="326" r:id="rId44"/>
    <p:sldId id="312" r:id="rId45"/>
    <p:sldId id="313" r:id="rId46"/>
    <p:sldId id="315" r:id="rId47"/>
    <p:sldId id="316" r:id="rId48"/>
    <p:sldId id="317" r:id="rId49"/>
    <p:sldId id="319" r:id="rId50"/>
    <p:sldId id="320" r:id="rId51"/>
    <p:sldId id="327" r:id="rId52"/>
    <p:sldId id="32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flatworld.xml><?xml version="1.0" encoding="utf-8"?>
<FlatWorld>Created exclusively for TERENCE AGBEYEGBE (tagbeyeg@hunter.cuny.edu)</FlatWorld>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A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01"/>
    <p:restoredTop sz="94522"/>
  </p:normalViewPr>
  <p:slideViewPr>
    <p:cSldViewPr snapToGrid="0" snapToObjects="1">
      <p:cViewPr varScale="1">
        <p:scale>
          <a:sx n="94" d="100"/>
          <a:sy n="94" d="100"/>
        </p:scale>
        <p:origin x="232"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ableStyles" Target="tableStyles.xml"/>
  <Relationship Id="rId5" Type="http://schemas.openxmlformats.org/officeDocument/2006/relationships/slide" Target="slides/slide4.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fw1e16e7dd21ef50" Type="http://schemas.openxmlformats.org/officeDocument/2006/relationships/flatworld" Target="flatworld.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2F2DF-5D7A-9948-9B86-29734985691C}" type="datetimeFigureOut">
              <a:rPr lang="en-US" smtClean="0"/>
              <a:pPr/>
              <a:t>10/15/21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B07D8-2A0C-2D4C-A35C-57D0634ECA6F}" type="slidenum">
              <a:rPr lang="en-US" smtClean="0"/>
              <a:pPr/>
              <a:t>‹#›</a:t>
            </a:fld>
            <a:endParaRPr lang="en-US" dirty="0"/>
          </a:p>
        </p:txBody>
      </p:sp>
    </p:spTree>
    <p:extLst>
      <p:ext uri="{BB962C8B-B14F-4D97-AF65-F5344CB8AC3E}">
        <p14:creationId xmlns:p14="http://schemas.microsoft.com/office/powerpoint/2010/main" val="212117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a:t>
            </a:fld>
            <a:endParaRPr lang="en-US" dirty="0"/>
          </a:p>
        </p:txBody>
      </p:sp>
    </p:spTree>
    <p:extLst>
      <p:ext uri="{BB962C8B-B14F-4D97-AF65-F5344CB8AC3E}">
        <p14:creationId xmlns:p14="http://schemas.microsoft.com/office/powerpoint/2010/main" val="17630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12</a:t>
            </a:fld>
            <a:endParaRPr lang="en-US" dirty="0"/>
          </a:p>
        </p:txBody>
      </p:sp>
    </p:spTree>
    <p:extLst>
      <p:ext uri="{BB962C8B-B14F-4D97-AF65-F5344CB8AC3E}">
        <p14:creationId xmlns:p14="http://schemas.microsoft.com/office/powerpoint/2010/main" val="139203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13</a:t>
            </a:fld>
            <a:endParaRPr lang="en-US" dirty="0"/>
          </a:p>
        </p:txBody>
      </p:sp>
    </p:spTree>
    <p:extLst>
      <p:ext uri="{BB962C8B-B14F-4D97-AF65-F5344CB8AC3E}">
        <p14:creationId xmlns:p14="http://schemas.microsoft.com/office/powerpoint/2010/main" val="859232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14</a:t>
            </a:fld>
            <a:endParaRPr lang="en-US" dirty="0"/>
          </a:p>
        </p:txBody>
      </p:sp>
    </p:spTree>
    <p:extLst>
      <p:ext uri="{BB962C8B-B14F-4D97-AF65-F5344CB8AC3E}">
        <p14:creationId xmlns:p14="http://schemas.microsoft.com/office/powerpoint/2010/main" val="103603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15</a:t>
            </a:fld>
            <a:endParaRPr lang="en-US" dirty="0"/>
          </a:p>
        </p:txBody>
      </p:sp>
    </p:spTree>
    <p:extLst>
      <p:ext uri="{BB962C8B-B14F-4D97-AF65-F5344CB8AC3E}">
        <p14:creationId xmlns:p14="http://schemas.microsoft.com/office/powerpoint/2010/main" val="237446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16</a:t>
            </a:fld>
            <a:endParaRPr lang="en-US" dirty="0"/>
          </a:p>
        </p:txBody>
      </p:sp>
    </p:spTree>
    <p:extLst>
      <p:ext uri="{BB962C8B-B14F-4D97-AF65-F5344CB8AC3E}">
        <p14:creationId xmlns:p14="http://schemas.microsoft.com/office/powerpoint/2010/main" val="2852247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17</a:t>
            </a:fld>
            <a:endParaRPr lang="en-US" dirty="0"/>
          </a:p>
        </p:txBody>
      </p:sp>
    </p:spTree>
    <p:extLst>
      <p:ext uri="{BB962C8B-B14F-4D97-AF65-F5344CB8AC3E}">
        <p14:creationId xmlns:p14="http://schemas.microsoft.com/office/powerpoint/2010/main" val="1917383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18</a:t>
            </a:fld>
            <a:endParaRPr lang="en-US" dirty="0"/>
          </a:p>
        </p:txBody>
      </p:sp>
    </p:spTree>
    <p:extLst>
      <p:ext uri="{BB962C8B-B14F-4D97-AF65-F5344CB8AC3E}">
        <p14:creationId xmlns:p14="http://schemas.microsoft.com/office/powerpoint/2010/main" val="345589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19</a:t>
            </a:fld>
            <a:endParaRPr lang="en-US" dirty="0"/>
          </a:p>
        </p:txBody>
      </p:sp>
    </p:spTree>
    <p:extLst>
      <p:ext uri="{BB962C8B-B14F-4D97-AF65-F5344CB8AC3E}">
        <p14:creationId xmlns:p14="http://schemas.microsoft.com/office/powerpoint/2010/main" val="4236351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20</a:t>
            </a:fld>
            <a:endParaRPr lang="en-US" dirty="0"/>
          </a:p>
        </p:txBody>
      </p:sp>
    </p:spTree>
    <p:extLst>
      <p:ext uri="{BB962C8B-B14F-4D97-AF65-F5344CB8AC3E}">
        <p14:creationId xmlns:p14="http://schemas.microsoft.com/office/powerpoint/2010/main" val="274190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21</a:t>
            </a:fld>
            <a:endParaRPr lang="en-US" dirty="0"/>
          </a:p>
        </p:txBody>
      </p:sp>
    </p:spTree>
    <p:extLst>
      <p:ext uri="{BB962C8B-B14F-4D97-AF65-F5344CB8AC3E}">
        <p14:creationId xmlns:p14="http://schemas.microsoft.com/office/powerpoint/2010/main" val="274190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a:t>
            </a:fld>
            <a:endParaRPr lang="en-US" dirty="0"/>
          </a:p>
        </p:txBody>
      </p:sp>
    </p:spTree>
    <p:extLst>
      <p:ext uri="{BB962C8B-B14F-4D97-AF65-F5344CB8AC3E}">
        <p14:creationId xmlns:p14="http://schemas.microsoft.com/office/powerpoint/2010/main" val="159642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22</a:t>
            </a:fld>
            <a:endParaRPr lang="en-US" dirty="0"/>
          </a:p>
        </p:txBody>
      </p:sp>
    </p:spTree>
    <p:extLst>
      <p:ext uri="{BB962C8B-B14F-4D97-AF65-F5344CB8AC3E}">
        <p14:creationId xmlns:p14="http://schemas.microsoft.com/office/powerpoint/2010/main" val="4048258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23</a:t>
            </a:fld>
            <a:endParaRPr lang="en-US" dirty="0"/>
          </a:p>
        </p:txBody>
      </p:sp>
    </p:spTree>
    <p:extLst>
      <p:ext uri="{BB962C8B-B14F-4D97-AF65-F5344CB8AC3E}">
        <p14:creationId xmlns:p14="http://schemas.microsoft.com/office/powerpoint/2010/main" val="2850485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24</a:t>
            </a:fld>
            <a:endParaRPr lang="en-US" dirty="0"/>
          </a:p>
        </p:txBody>
      </p:sp>
    </p:spTree>
    <p:extLst>
      <p:ext uri="{BB962C8B-B14F-4D97-AF65-F5344CB8AC3E}">
        <p14:creationId xmlns:p14="http://schemas.microsoft.com/office/powerpoint/2010/main" val="2543050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25</a:t>
            </a:fld>
            <a:endParaRPr lang="en-US" dirty="0"/>
          </a:p>
        </p:txBody>
      </p:sp>
    </p:spTree>
    <p:extLst>
      <p:ext uri="{BB962C8B-B14F-4D97-AF65-F5344CB8AC3E}">
        <p14:creationId xmlns:p14="http://schemas.microsoft.com/office/powerpoint/2010/main" val="2543050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26</a:t>
            </a:fld>
            <a:endParaRPr lang="en-US" dirty="0"/>
          </a:p>
        </p:txBody>
      </p:sp>
    </p:spTree>
    <p:extLst>
      <p:ext uri="{BB962C8B-B14F-4D97-AF65-F5344CB8AC3E}">
        <p14:creationId xmlns:p14="http://schemas.microsoft.com/office/powerpoint/2010/main" val="480836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27</a:t>
            </a:fld>
            <a:endParaRPr lang="en-US" dirty="0"/>
          </a:p>
        </p:txBody>
      </p:sp>
    </p:spTree>
    <p:extLst>
      <p:ext uri="{BB962C8B-B14F-4D97-AF65-F5344CB8AC3E}">
        <p14:creationId xmlns:p14="http://schemas.microsoft.com/office/powerpoint/2010/main" val="328296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28</a:t>
            </a:fld>
            <a:endParaRPr lang="en-US" dirty="0"/>
          </a:p>
        </p:txBody>
      </p:sp>
    </p:spTree>
    <p:extLst>
      <p:ext uri="{BB962C8B-B14F-4D97-AF65-F5344CB8AC3E}">
        <p14:creationId xmlns:p14="http://schemas.microsoft.com/office/powerpoint/2010/main" val="2011106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29</a:t>
            </a:fld>
            <a:endParaRPr lang="en-US" dirty="0"/>
          </a:p>
        </p:txBody>
      </p:sp>
    </p:spTree>
    <p:extLst>
      <p:ext uri="{BB962C8B-B14F-4D97-AF65-F5344CB8AC3E}">
        <p14:creationId xmlns:p14="http://schemas.microsoft.com/office/powerpoint/2010/main" val="1761596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30</a:t>
            </a:fld>
            <a:endParaRPr lang="en-US" dirty="0"/>
          </a:p>
        </p:txBody>
      </p:sp>
    </p:spTree>
    <p:extLst>
      <p:ext uri="{BB962C8B-B14F-4D97-AF65-F5344CB8AC3E}">
        <p14:creationId xmlns:p14="http://schemas.microsoft.com/office/powerpoint/2010/main" val="2629064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31</a:t>
            </a:fld>
            <a:endParaRPr lang="en-US" dirty="0"/>
          </a:p>
        </p:txBody>
      </p:sp>
    </p:spTree>
    <p:extLst>
      <p:ext uri="{BB962C8B-B14F-4D97-AF65-F5344CB8AC3E}">
        <p14:creationId xmlns:p14="http://schemas.microsoft.com/office/powerpoint/2010/main" val="362519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5</a:t>
            </a:fld>
            <a:endParaRPr lang="en-US" dirty="0"/>
          </a:p>
        </p:txBody>
      </p:sp>
    </p:spTree>
    <p:extLst>
      <p:ext uri="{BB962C8B-B14F-4D97-AF65-F5344CB8AC3E}">
        <p14:creationId xmlns:p14="http://schemas.microsoft.com/office/powerpoint/2010/main" val="88023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32</a:t>
            </a:fld>
            <a:endParaRPr lang="en-US" dirty="0"/>
          </a:p>
        </p:txBody>
      </p:sp>
    </p:spTree>
    <p:extLst>
      <p:ext uri="{BB962C8B-B14F-4D97-AF65-F5344CB8AC3E}">
        <p14:creationId xmlns:p14="http://schemas.microsoft.com/office/powerpoint/2010/main" val="230965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33</a:t>
            </a:fld>
            <a:endParaRPr lang="en-US" dirty="0"/>
          </a:p>
        </p:txBody>
      </p:sp>
    </p:spTree>
    <p:extLst>
      <p:ext uri="{BB962C8B-B14F-4D97-AF65-F5344CB8AC3E}">
        <p14:creationId xmlns:p14="http://schemas.microsoft.com/office/powerpoint/2010/main" val="4071868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34</a:t>
            </a:fld>
            <a:endParaRPr lang="en-US" dirty="0"/>
          </a:p>
        </p:txBody>
      </p:sp>
    </p:spTree>
    <p:extLst>
      <p:ext uri="{BB962C8B-B14F-4D97-AF65-F5344CB8AC3E}">
        <p14:creationId xmlns:p14="http://schemas.microsoft.com/office/powerpoint/2010/main" val="2526262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35</a:t>
            </a:fld>
            <a:endParaRPr lang="en-US" dirty="0"/>
          </a:p>
        </p:txBody>
      </p:sp>
    </p:spTree>
    <p:extLst>
      <p:ext uri="{BB962C8B-B14F-4D97-AF65-F5344CB8AC3E}">
        <p14:creationId xmlns:p14="http://schemas.microsoft.com/office/powerpoint/2010/main" val="3512418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36</a:t>
            </a:fld>
            <a:endParaRPr lang="en-US" dirty="0"/>
          </a:p>
        </p:txBody>
      </p:sp>
    </p:spTree>
    <p:extLst>
      <p:ext uri="{BB962C8B-B14F-4D97-AF65-F5344CB8AC3E}">
        <p14:creationId xmlns:p14="http://schemas.microsoft.com/office/powerpoint/2010/main" val="869849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37</a:t>
            </a:fld>
            <a:endParaRPr lang="en-US" dirty="0"/>
          </a:p>
        </p:txBody>
      </p:sp>
    </p:spTree>
    <p:extLst>
      <p:ext uri="{BB962C8B-B14F-4D97-AF65-F5344CB8AC3E}">
        <p14:creationId xmlns:p14="http://schemas.microsoft.com/office/powerpoint/2010/main" val="2085851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38</a:t>
            </a:fld>
            <a:endParaRPr lang="en-US" dirty="0"/>
          </a:p>
        </p:txBody>
      </p:sp>
    </p:spTree>
    <p:extLst>
      <p:ext uri="{BB962C8B-B14F-4D97-AF65-F5344CB8AC3E}">
        <p14:creationId xmlns:p14="http://schemas.microsoft.com/office/powerpoint/2010/main" val="2991895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39</a:t>
            </a:fld>
            <a:endParaRPr lang="en-US" dirty="0"/>
          </a:p>
        </p:txBody>
      </p:sp>
    </p:spTree>
    <p:extLst>
      <p:ext uri="{BB962C8B-B14F-4D97-AF65-F5344CB8AC3E}">
        <p14:creationId xmlns:p14="http://schemas.microsoft.com/office/powerpoint/2010/main" val="2105817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40</a:t>
            </a:fld>
            <a:endParaRPr lang="en-US" dirty="0"/>
          </a:p>
        </p:txBody>
      </p:sp>
    </p:spTree>
    <p:extLst>
      <p:ext uri="{BB962C8B-B14F-4D97-AF65-F5344CB8AC3E}">
        <p14:creationId xmlns:p14="http://schemas.microsoft.com/office/powerpoint/2010/main" val="3848998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41</a:t>
            </a:fld>
            <a:endParaRPr lang="en-US" dirty="0"/>
          </a:p>
        </p:txBody>
      </p:sp>
    </p:spTree>
    <p:extLst>
      <p:ext uri="{BB962C8B-B14F-4D97-AF65-F5344CB8AC3E}">
        <p14:creationId xmlns:p14="http://schemas.microsoft.com/office/powerpoint/2010/main" val="71711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6</a:t>
            </a:fld>
            <a:endParaRPr lang="en-US" dirty="0"/>
          </a:p>
        </p:txBody>
      </p:sp>
    </p:spTree>
    <p:extLst>
      <p:ext uri="{BB962C8B-B14F-4D97-AF65-F5344CB8AC3E}">
        <p14:creationId xmlns:p14="http://schemas.microsoft.com/office/powerpoint/2010/main" val="880251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42</a:t>
            </a:fld>
            <a:endParaRPr lang="en-US" dirty="0"/>
          </a:p>
        </p:txBody>
      </p:sp>
    </p:spTree>
    <p:extLst>
      <p:ext uri="{BB962C8B-B14F-4D97-AF65-F5344CB8AC3E}">
        <p14:creationId xmlns:p14="http://schemas.microsoft.com/office/powerpoint/2010/main" val="2574030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43</a:t>
            </a:fld>
            <a:endParaRPr lang="en-US" dirty="0"/>
          </a:p>
        </p:txBody>
      </p:sp>
    </p:spTree>
    <p:extLst>
      <p:ext uri="{BB962C8B-B14F-4D97-AF65-F5344CB8AC3E}">
        <p14:creationId xmlns:p14="http://schemas.microsoft.com/office/powerpoint/2010/main" val="2203374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44</a:t>
            </a:fld>
            <a:endParaRPr lang="en-US" dirty="0"/>
          </a:p>
        </p:txBody>
      </p:sp>
    </p:spTree>
    <p:extLst>
      <p:ext uri="{BB962C8B-B14F-4D97-AF65-F5344CB8AC3E}">
        <p14:creationId xmlns:p14="http://schemas.microsoft.com/office/powerpoint/2010/main" val="2982906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45</a:t>
            </a:fld>
            <a:endParaRPr lang="en-US" dirty="0"/>
          </a:p>
        </p:txBody>
      </p:sp>
    </p:spTree>
    <p:extLst>
      <p:ext uri="{BB962C8B-B14F-4D97-AF65-F5344CB8AC3E}">
        <p14:creationId xmlns:p14="http://schemas.microsoft.com/office/powerpoint/2010/main" val="4074805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46</a:t>
            </a:fld>
            <a:endParaRPr lang="en-US" dirty="0"/>
          </a:p>
        </p:txBody>
      </p:sp>
    </p:spTree>
    <p:extLst>
      <p:ext uri="{BB962C8B-B14F-4D97-AF65-F5344CB8AC3E}">
        <p14:creationId xmlns:p14="http://schemas.microsoft.com/office/powerpoint/2010/main" val="415183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47</a:t>
            </a:fld>
            <a:endParaRPr lang="en-US" dirty="0"/>
          </a:p>
        </p:txBody>
      </p:sp>
    </p:spTree>
    <p:extLst>
      <p:ext uri="{BB962C8B-B14F-4D97-AF65-F5344CB8AC3E}">
        <p14:creationId xmlns:p14="http://schemas.microsoft.com/office/powerpoint/2010/main" val="39142948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48</a:t>
            </a:fld>
            <a:endParaRPr lang="en-US" dirty="0"/>
          </a:p>
        </p:txBody>
      </p:sp>
    </p:spTree>
    <p:extLst>
      <p:ext uri="{BB962C8B-B14F-4D97-AF65-F5344CB8AC3E}">
        <p14:creationId xmlns:p14="http://schemas.microsoft.com/office/powerpoint/2010/main" val="2392074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49</a:t>
            </a:fld>
            <a:endParaRPr lang="en-US" dirty="0"/>
          </a:p>
        </p:txBody>
      </p:sp>
    </p:spTree>
    <p:extLst>
      <p:ext uri="{BB962C8B-B14F-4D97-AF65-F5344CB8AC3E}">
        <p14:creationId xmlns:p14="http://schemas.microsoft.com/office/powerpoint/2010/main" val="3530176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50</a:t>
            </a:fld>
            <a:endParaRPr lang="en-US" dirty="0"/>
          </a:p>
        </p:txBody>
      </p:sp>
    </p:spTree>
    <p:extLst>
      <p:ext uri="{BB962C8B-B14F-4D97-AF65-F5344CB8AC3E}">
        <p14:creationId xmlns:p14="http://schemas.microsoft.com/office/powerpoint/2010/main" val="1441589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51</a:t>
            </a:fld>
            <a:endParaRPr lang="en-US" dirty="0"/>
          </a:p>
        </p:txBody>
      </p:sp>
    </p:spTree>
    <p:extLst>
      <p:ext uri="{BB962C8B-B14F-4D97-AF65-F5344CB8AC3E}">
        <p14:creationId xmlns:p14="http://schemas.microsoft.com/office/powerpoint/2010/main" val="375094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7</a:t>
            </a:fld>
            <a:endParaRPr lang="en-US" dirty="0"/>
          </a:p>
        </p:txBody>
      </p:sp>
    </p:spTree>
    <p:extLst>
      <p:ext uri="{BB962C8B-B14F-4D97-AF65-F5344CB8AC3E}">
        <p14:creationId xmlns:p14="http://schemas.microsoft.com/office/powerpoint/2010/main" val="2245682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52</a:t>
            </a:fld>
            <a:endParaRPr lang="en-US" dirty="0"/>
          </a:p>
        </p:txBody>
      </p:sp>
    </p:spTree>
    <p:extLst>
      <p:ext uri="{BB962C8B-B14F-4D97-AF65-F5344CB8AC3E}">
        <p14:creationId xmlns:p14="http://schemas.microsoft.com/office/powerpoint/2010/main" val="379973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8</a:t>
            </a:fld>
            <a:endParaRPr lang="en-US" dirty="0"/>
          </a:p>
        </p:txBody>
      </p:sp>
    </p:spTree>
    <p:extLst>
      <p:ext uri="{BB962C8B-B14F-4D97-AF65-F5344CB8AC3E}">
        <p14:creationId xmlns:p14="http://schemas.microsoft.com/office/powerpoint/2010/main" val="314688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9</a:t>
            </a:fld>
            <a:endParaRPr lang="en-US" dirty="0"/>
          </a:p>
        </p:txBody>
      </p:sp>
    </p:spTree>
    <p:extLst>
      <p:ext uri="{BB962C8B-B14F-4D97-AF65-F5344CB8AC3E}">
        <p14:creationId xmlns:p14="http://schemas.microsoft.com/office/powerpoint/2010/main" val="261737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10</a:t>
            </a:fld>
            <a:endParaRPr lang="en-US" dirty="0"/>
          </a:p>
        </p:txBody>
      </p:sp>
    </p:spTree>
    <p:extLst>
      <p:ext uri="{BB962C8B-B14F-4D97-AF65-F5344CB8AC3E}">
        <p14:creationId xmlns:p14="http://schemas.microsoft.com/office/powerpoint/2010/main" val="261737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B07D8-2A0C-2D4C-A35C-57D0634ECA6F}" type="slidenum">
              <a:rPr lang="en-US" smtClean="0"/>
              <a:pPr/>
              <a:t>11</a:t>
            </a:fld>
            <a:endParaRPr lang="en-US" dirty="0"/>
          </a:p>
        </p:txBody>
      </p:sp>
    </p:spTree>
    <p:extLst>
      <p:ext uri="{BB962C8B-B14F-4D97-AF65-F5344CB8AC3E}">
        <p14:creationId xmlns:p14="http://schemas.microsoft.com/office/powerpoint/2010/main" val="116360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35169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41539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5747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01550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56234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0599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44041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48017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862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56299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B86D16-06DD-654E-A10F-E5CCE53414B7}" type="datetimeFigureOut">
              <a:rPr lang="en-US" smtClean="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119879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86D16-06DD-654E-A10F-E5CCE53414B7}" type="datetimeFigureOut">
              <a:rPr lang="en-US" smtClean="0"/>
              <a:pPr/>
              <a:t>10/15/21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E98BA-9FA4-2F42-96F6-C742EB23F3E2}" type="slidenum">
              <a:rPr lang="en-US" smtClean="0"/>
              <a:pPr/>
              <a:t>‹#›</a:t>
            </a:fld>
            <a:endParaRPr lang="en-US" dirty="0"/>
          </a:p>
        </p:txBody>
      </p:sp>
    </p:spTree>
    <p:extLst>
      <p:ext uri="{BB962C8B-B14F-4D97-AF65-F5344CB8AC3E}">
        <p14:creationId xmlns:p14="http://schemas.microsoft.com/office/powerpoint/2010/main" val="2023820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latworldknowledge.com/leg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tmp"/><Relationship Id="rId4" Type="http://schemas.openxmlformats.org/officeDocument/2006/relationships/hyperlink" Target="https://www.youtube.com/watch?t=317&amp;v=Dn_2oCILYLg&amp;feature=emb_imp_woy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8.tmp"/><Relationship Id="rId4" Type="http://schemas.openxmlformats.org/officeDocument/2006/relationships/hyperlink" Target="https://www.youtube.com/watch?t=488&amp;v=Dn_2oCILYLg&amp;feature=emb_imp_woy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2.tmp"/><Relationship Id="rId4" Type="http://schemas.openxmlformats.org/officeDocument/2006/relationships/hyperlink" Target="https://www.youtube.com/watch?t=647&amp;v=Dn_2oCILYLg&amp;feature=emb_imp_woy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5.tmp"/><Relationship Id="rId4" Type="http://schemas.openxmlformats.org/officeDocument/2006/relationships/hyperlink" Target="https://www.youtube.com/watch?v=kFyx2gjeRb4&amp;feature=emb_imp_woy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0.tmp"/><Relationship Id="rId4" Type="http://schemas.openxmlformats.org/officeDocument/2006/relationships/hyperlink" Target="https://www.youtube.com/watch?t=452&amp;v=kFyx2gjeRb4&amp;feature=emb_imp_woy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tmp"/><Relationship Id="rId4" Type="http://schemas.openxmlformats.org/officeDocument/2006/relationships/hyperlink" Target="https://www.youtube.com/watch?v=Dn_2oCILYLg&amp;feature=emb_imp_woy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person's chest&#10;&#10;Description automatically generated with low confidence">
            <a:extLst>
              <a:ext uri="{FF2B5EF4-FFF2-40B4-BE49-F238E27FC236}">
                <a16:creationId xmlns:a16="http://schemas.microsoft.com/office/drawing/2014/main" id="{EEAD347A-BD73-0A49-A51F-84DC2C8B6C1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89"/>
          <a:stretch/>
        </p:blipFill>
        <p:spPr>
          <a:xfrm>
            <a:off x="0" y="0"/>
            <a:ext cx="12225528" cy="5486395"/>
          </a:xfrm>
          <a:prstGeom prst="rect">
            <a:avLst/>
          </a:prstGeom>
        </p:spPr>
      </p:pic>
      <p:sp>
        <p:nvSpPr>
          <p:cNvPr id="2" name="Title 1"/>
          <p:cNvSpPr>
            <a:spLocks noGrp="1"/>
          </p:cNvSpPr>
          <p:nvPr>
            <p:ph type="ctrTitle"/>
          </p:nvPr>
        </p:nvSpPr>
        <p:spPr>
          <a:xfrm>
            <a:off x="271462" y="5640386"/>
            <a:ext cx="9144000" cy="695325"/>
          </a:xfrm>
        </p:spPr>
        <p:txBody>
          <a:bodyPr>
            <a:normAutofit/>
          </a:bodyPr>
          <a:lstStyle/>
          <a:p>
            <a:pPr algn="l"/>
            <a:r>
              <a:rPr lang="en-US" sz="3200" dirty="0">
                <a:latin typeface="Helvetica" pitchFamily="2" charset="0"/>
                <a:ea typeface="Roboto" charset="0"/>
                <a:cs typeface="Roboto" charset="0"/>
              </a:rPr>
              <a:t>Principles of Macroeconomics, Version 9.1</a:t>
            </a:r>
          </a:p>
        </p:txBody>
      </p:sp>
      <p:sp>
        <p:nvSpPr>
          <p:cNvPr id="3" name="Subtitle 2"/>
          <p:cNvSpPr>
            <a:spLocks noGrp="1"/>
          </p:cNvSpPr>
          <p:nvPr>
            <p:ph type="subTitle" idx="1"/>
          </p:nvPr>
        </p:nvSpPr>
        <p:spPr>
          <a:xfrm>
            <a:off x="271462" y="6321848"/>
            <a:ext cx="9144000" cy="427037"/>
          </a:xfrm>
        </p:spPr>
        <p:txBody>
          <a:bodyPr>
            <a:normAutofit/>
          </a:bodyPr>
          <a:lstStyle/>
          <a:p>
            <a:pPr algn="l"/>
            <a:r>
              <a:rPr lang="en-US" sz="2000" dirty="0">
                <a:latin typeface="Helvetica" pitchFamily="2" charset="0"/>
                <a:ea typeface="Roboto Condensed Light" charset="0"/>
                <a:cs typeface="Roboto Condensed Light" charset="0"/>
              </a:rPr>
              <a:t>John B. Taylor &amp; Akila Weerapana</a:t>
            </a: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26133" y="5922538"/>
            <a:ext cx="2065867" cy="826347"/>
          </a:xfrm>
          <a:prstGeom prst="rect">
            <a:avLst/>
          </a:prstGeom>
        </p:spPr>
      </p:pic>
      <p:cxnSp>
        <p:nvCxnSpPr>
          <p:cNvPr id="9" name="Straight Connector 8">
            <a:extLst>
              <a:ext uri="{C183D7F6-B498-43B3-948B-1728B52AA6E4}">
                <adec:decorative xmlns:adec="http://schemas.microsoft.com/office/drawing/2017/decorative" val="1"/>
              </a:ext>
            </a:extLst>
          </p:cNvPr>
          <p:cNvCxnSpPr/>
          <p:nvPr/>
        </p:nvCxnSpPr>
        <p:spPr>
          <a:xfrm>
            <a:off x="0" y="5486400"/>
            <a:ext cx="12198096"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287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5317067" cy="695325"/>
          </a:xfrm>
        </p:spPr>
        <p:txBody>
          <a:bodyPr>
            <a:normAutofit/>
          </a:bodyPr>
          <a:lstStyle/>
          <a:p>
            <a:pPr algn="l"/>
            <a:r>
              <a:rPr lang="en-US" sz="3200" dirty="0">
                <a:latin typeface="Helvetica" pitchFamily="34" charset="0"/>
                <a:ea typeface="Roboto" charset="0"/>
                <a:cs typeface="Helvetica" pitchFamily="34" charset="0"/>
              </a:rPr>
              <a:t>Shifts in Demand</a:t>
            </a:r>
          </a:p>
        </p:txBody>
      </p:sp>
      <p:sp>
        <p:nvSpPr>
          <p:cNvPr id="3" name="Subtitle 2"/>
          <p:cNvSpPr>
            <a:spLocks noGrp="1"/>
          </p:cNvSpPr>
          <p:nvPr>
            <p:ph type="subTitle" idx="1"/>
          </p:nvPr>
        </p:nvSpPr>
        <p:spPr>
          <a:xfrm>
            <a:off x="1185860" y="1904711"/>
            <a:ext cx="9939340" cy="4346460"/>
          </a:xfrm>
        </p:spPr>
        <p:txBody>
          <a:bodyPr>
            <a:normAutofit/>
          </a:bodyPr>
          <a:lstStyle/>
          <a:p>
            <a:pPr marL="457200" indent="-457200" algn="l">
              <a:buFont typeface="Arial" pitchFamily="34" charset="0"/>
              <a:buChar char="•"/>
            </a:pPr>
            <a:r>
              <a:rPr lang="en-US" dirty="0">
                <a:latin typeface="Helvetica" pitchFamily="34" charset="0"/>
                <a:ea typeface="Roboto Light" charset="0"/>
                <a:cs typeface="Helvetica" pitchFamily="34" charset="0"/>
              </a:rPr>
              <a:t>Changes in the following can cause the demand curve to shift to the left or to the right:</a:t>
            </a:r>
          </a:p>
          <a:p>
            <a:pPr marL="800100" lvl="1" indent="-342900" algn="l">
              <a:buFont typeface="Arial" charset="0"/>
              <a:buChar char="•"/>
            </a:pPr>
            <a:r>
              <a:rPr lang="en-US" dirty="0">
                <a:latin typeface="Helvetica" pitchFamily="34" charset="0"/>
                <a:ea typeface="Roboto Light" charset="0"/>
                <a:cs typeface="Helvetica" pitchFamily="34" charset="0"/>
              </a:rPr>
              <a:t>Consumers’ Preferences</a:t>
            </a:r>
          </a:p>
          <a:p>
            <a:pPr marL="800100" lvl="1" indent="-342900" algn="l">
              <a:buFont typeface="Arial" charset="0"/>
              <a:buChar char="•"/>
            </a:pPr>
            <a:r>
              <a:rPr lang="en-US" dirty="0">
                <a:latin typeface="Helvetica" pitchFamily="34" charset="0"/>
                <a:ea typeface="Roboto Light" charset="0"/>
                <a:cs typeface="Helvetica" pitchFamily="34" charset="0"/>
              </a:rPr>
              <a:t>Consumers’ Information</a:t>
            </a:r>
          </a:p>
          <a:p>
            <a:pPr marL="800100" lvl="1" indent="-342900" algn="l">
              <a:buFont typeface="Arial" charset="0"/>
              <a:buChar char="•"/>
            </a:pPr>
            <a:r>
              <a:rPr lang="en-US" dirty="0">
                <a:latin typeface="Helvetica" pitchFamily="34" charset="0"/>
                <a:ea typeface="Roboto Light" charset="0"/>
                <a:cs typeface="Helvetica" pitchFamily="34" charset="0"/>
              </a:rPr>
              <a:t>Consumers’ Income</a:t>
            </a:r>
          </a:p>
          <a:p>
            <a:pPr marL="800100" lvl="1" indent="-342900" algn="l">
              <a:buFont typeface="Arial" charset="0"/>
              <a:buChar char="•"/>
            </a:pPr>
            <a:r>
              <a:rPr lang="en-US" dirty="0">
                <a:latin typeface="Helvetica" pitchFamily="34" charset="0"/>
                <a:ea typeface="Roboto Light" charset="0"/>
                <a:cs typeface="Helvetica" pitchFamily="34" charset="0"/>
              </a:rPr>
              <a:t>Number of Consumers in the Market</a:t>
            </a:r>
          </a:p>
          <a:p>
            <a:pPr marL="800100" lvl="1" indent="-342900" algn="l">
              <a:buFont typeface="Arial" charset="0"/>
              <a:buChar char="•"/>
            </a:pPr>
            <a:r>
              <a:rPr lang="en-US" dirty="0">
                <a:latin typeface="Helvetica" pitchFamily="34" charset="0"/>
                <a:ea typeface="Roboto Light" charset="0"/>
                <a:cs typeface="Helvetica" pitchFamily="34" charset="0"/>
              </a:rPr>
              <a:t>Consumers’ Expectations of Future Prices</a:t>
            </a:r>
          </a:p>
          <a:p>
            <a:pPr marL="800100" lvl="1" indent="-342900" algn="l">
              <a:buFont typeface="Arial" charset="0"/>
              <a:buChar char="•"/>
            </a:pPr>
            <a:r>
              <a:rPr lang="en-US" dirty="0">
                <a:latin typeface="Helvetica" pitchFamily="34" charset="0"/>
                <a:ea typeface="Roboto Light" charset="0"/>
                <a:cs typeface="Helvetica" pitchFamily="34" charset="0"/>
              </a:rPr>
              <a:t>Prices of Closely Related Goods</a:t>
            </a:r>
          </a:p>
          <a:p>
            <a:pPr marL="1257300" lvl="2" indent="-342900" algn="l">
              <a:buFont typeface="Arial" charset="0"/>
              <a:buChar char="•"/>
            </a:pPr>
            <a:r>
              <a:rPr lang="en-US" dirty="0">
                <a:latin typeface="Helvetica" pitchFamily="34" charset="0"/>
                <a:ea typeface="Roboto Light" charset="0"/>
                <a:cs typeface="Helvetica" pitchFamily="34" charset="0"/>
              </a:rPr>
              <a:t>Substitutes </a:t>
            </a:r>
          </a:p>
          <a:p>
            <a:pPr marL="1257300" lvl="2" indent="-342900" algn="l">
              <a:buFont typeface="Arial" charset="0"/>
              <a:buChar char="•"/>
            </a:pPr>
            <a:r>
              <a:rPr lang="en-US" dirty="0">
                <a:latin typeface="Helvetica" pitchFamily="34" charset="0"/>
                <a:ea typeface="Roboto Light" charset="0"/>
                <a:cs typeface="Helvetica" pitchFamily="34" charset="0"/>
              </a:rPr>
              <a:t>Complements</a:t>
            </a:r>
          </a:p>
          <a:p>
            <a:pPr marL="342900" indent="-342900" algn="l">
              <a:buFont typeface="Arial" charset="0"/>
              <a:buChar char="•"/>
            </a:pPr>
            <a:endParaRPr lang="en-US"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54644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3.3: A Shift in the Demand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3074" name="Picture 2" descr="The old demand curve is shown with an arrow showing the new demand curve shifted to the right."/>
          <p:cNvPicPr>
            <a:picLocks noChangeAspect="1" noChangeArrowheads="1"/>
          </p:cNvPicPr>
          <p:nvPr/>
        </p:nvPicPr>
        <p:blipFill>
          <a:blip r:embed="rId4"/>
          <a:srcRect/>
          <a:stretch>
            <a:fillRect/>
          </a:stretch>
        </p:blipFill>
        <p:spPr bwMode="auto">
          <a:xfrm>
            <a:off x="3433048" y="1876525"/>
            <a:ext cx="5325904" cy="4562087"/>
          </a:xfrm>
          <a:prstGeom prst="rect">
            <a:avLst/>
          </a:prstGeom>
          <a:noFill/>
          <a:ln w="9525">
            <a:noFill/>
            <a:miter lim="800000"/>
            <a:headEnd/>
            <a:tailEnd/>
          </a:ln>
          <a:effectLst/>
        </p:spPr>
      </p:pic>
    </p:spTree>
    <p:extLst>
      <p:ext uri="{BB962C8B-B14F-4D97-AF65-F5344CB8AC3E}">
        <p14:creationId xmlns:p14="http://schemas.microsoft.com/office/powerpoint/2010/main" val="12114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6572122" cy="695325"/>
          </a:xfrm>
        </p:spPr>
        <p:txBody>
          <a:bodyPr>
            <a:normAutofit/>
          </a:bodyPr>
          <a:lstStyle/>
          <a:p>
            <a:pPr algn="l"/>
            <a:r>
              <a:rPr lang="en-US" sz="3200" dirty="0">
                <a:latin typeface="Helvetica" pitchFamily="34" charset="0"/>
                <a:ea typeface="Roboto" charset="0"/>
                <a:cs typeface="Helvetica" pitchFamily="34" charset="0"/>
              </a:rPr>
              <a:t>Consumers’ Preferences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Changes in consumers’ preferences or tastes for a product (relative to another product) will change the amount they purchase at a given price.</a:t>
            </a:r>
          </a:p>
          <a:p>
            <a:pPr marL="342900" indent="-342900" algn="l">
              <a:buFont typeface="Arial" charset="0"/>
              <a:buChar char="•"/>
            </a:pPr>
            <a:r>
              <a:rPr lang="en-US" b="1" dirty="0">
                <a:latin typeface="Helvetica" pitchFamily="34" charset="0"/>
                <a:ea typeface="Roboto Light" charset="0"/>
                <a:cs typeface="Helvetica" pitchFamily="34" charset="0"/>
              </a:rPr>
              <a:t>Example: </a:t>
            </a:r>
            <a:r>
              <a:rPr lang="en-US" sz="2400" dirty="0">
                <a:latin typeface="Helvetica" pitchFamily="34" charset="0"/>
                <a:ea typeface="Roboto Light" charset="0"/>
                <a:cs typeface="Helvetica" pitchFamily="34" charset="0"/>
              </a:rPr>
              <a:t>On college campuses, there has been an increased demand for clothing that is certified as not having been produced in “sweatshops.”</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89261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6572122" cy="695325"/>
          </a:xfrm>
        </p:spPr>
        <p:txBody>
          <a:bodyPr>
            <a:normAutofit/>
          </a:bodyPr>
          <a:lstStyle/>
          <a:p>
            <a:pPr algn="l"/>
            <a:r>
              <a:rPr lang="en-US" sz="3200" dirty="0">
                <a:latin typeface="Helvetica" pitchFamily="34" charset="0"/>
                <a:ea typeface="Roboto" charset="0"/>
                <a:cs typeface="Helvetica" pitchFamily="34" charset="0"/>
              </a:rPr>
              <a:t>Consumers’ Information</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New information available to consumers can result in a change in the quantity that consumers buy of a good, even though the price does not change. </a:t>
            </a:r>
          </a:p>
          <a:p>
            <a:pPr marL="342900" indent="-342900" algn="l">
              <a:buFont typeface="Arial" charset="0"/>
              <a:buChar char="•"/>
            </a:pPr>
            <a:r>
              <a:rPr lang="en-US" b="1" dirty="0">
                <a:latin typeface="Helvetica" pitchFamily="34" charset="0"/>
                <a:ea typeface="Roboto Light" charset="0"/>
                <a:cs typeface="Helvetica" pitchFamily="34" charset="0"/>
              </a:rPr>
              <a:t>Examples:</a:t>
            </a:r>
          </a:p>
          <a:p>
            <a:pPr marL="800100" lvl="1" indent="-342900" algn="l">
              <a:buFont typeface="Arial" panose="020B0604020202020204" pitchFamily="34" charset="0"/>
              <a:buChar char="•"/>
            </a:pPr>
            <a:r>
              <a:rPr lang="en-US" dirty="0">
                <a:latin typeface="Helvetica" pitchFamily="34" charset="0"/>
                <a:ea typeface="Roboto Light" charset="0"/>
                <a:cs typeface="Helvetica" pitchFamily="34" charset="0"/>
              </a:rPr>
              <a:t>Car owners bought less Toyota vehicles after a massive safety recall of Toyota vehicles.</a:t>
            </a:r>
          </a:p>
          <a:p>
            <a:pPr marL="800100" lvl="1" indent="-342900" algn="l">
              <a:buFont typeface="Arial" panose="020B0604020202020204" pitchFamily="34" charset="0"/>
              <a:buChar char="•"/>
            </a:pPr>
            <a:r>
              <a:rPr lang="en-US" dirty="0">
                <a:latin typeface="Helvetica" pitchFamily="34" charset="0"/>
                <a:ea typeface="Roboto Light" charset="0"/>
                <a:cs typeface="Helvetica" pitchFamily="34" charset="0"/>
              </a:rPr>
              <a:t>Demand for spinach fell after contaminated spinach was linked to an outbreak of E.coli. </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21536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6572122" cy="695325"/>
          </a:xfrm>
        </p:spPr>
        <p:txBody>
          <a:bodyPr>
            <a:normAutofit/>
          </a:bodyPr>
          <a:lstStyle/>
          <a:p>
            <a:pPr algn="l"/>
            <a:r>
              <a:rPr lang="en-US" sz="3200" dirty="0">
                <a:latin typeface="Helvetica" pitchFamily="34" charset="0"/>
                <a:ea typeface="Roboto" charset="0"/>
                <a:cs typeface="Helvetica" pitchFamily="34" charset="0"/>
              </a:rPr>
              <a:t>Consumers’ Incomes</a:t>
            </a:r>
          </a:p>
        </p:txBody>
      </p:sp>
      <p:sp>
        <p:nvSpPr>
          <p:cNvPr id="3" name="Subtitle 2"/>
          <p:cNvSpPr>
            <a:spLocks noGrp="1"/>
          </p:cNvSpPr>
          <p:nvPr>
            <p:ph type="subTitle" idx="1"/>
          </p:nvPr>
        </p:nvSpPr>
        <p:spPr>
          <a:xfrm>
            <a:off x="1185860" y="1904711"/>
            <a:ext cx="993934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normal goods</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goods for which demand increases when the consumers’ income rises and decreases when consumers’ income falls. </a:t>
            </a:r>
          </a:p>
          <a:p>
            <a:pPr marL="800100" lvl="1" indent="-342900" algn="l">
              <a:buFont typeface="Arial" charset="0"/>
              <a:buChar char="•"/>
            </a:pPr>
            <a:r>
              <a:rPr lang="en-US" b="1" dirty="0">
                <a:latin typeface="Helvetica" pitchFamily="34" charset="0"/>
                <a:ea typeface="Roboto Light" charset="0"/>
                <a:cs typeface="Helvetica" pitchFamily="34" charset="0"/>
              </a:rPr>
              <a:t>Examples: </a:t>
            </a:r>
            <a:r>
              <a:rPr lang="en-US" dirty="0">
                <a:latin typeface="Helvetica" pitchFamily="34" charset="0"/>
                <a:ea typeface="Roboto Light" charset="0"/>
                <a:cs typeface="Helvetica" pitchFamily="34" charset="0"/>
              </a:rPr>
              <a:t>s</a:t>
            </a:r>
            <a:r>
              <a:rPr lang="en-US" sz="2000" dirty="0">
                <a:latin typeface="Helvetica" pitchFamily="34" charset="0"/>
                <a:ea typeface="Roboto Light" charset="0"/>
                <a:cs typeface="Helvetica" pitchFamily="34" charset="0"/>
              </a:rPr>
              <a:t>hoes, clothing, jewelry </a:t>
            </a:r>
            <a:endParaRPr lang="en-US" dirty="0">
              <a:latin typeface="Helvetica" pitchFamily="34" charset="0"/>
              <a:ea typeface="Roboto Light" charset="0"/>
              <a:cs typeface="Helvetica" pitchFamily="34" charset="0"/>
            </a:endParaRP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inferior goods</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goods for which demand decreases when the consumers’ income rises and increases when consumers’ income falls.</a:t>
            </a:r>
          </a:p>
          <a:p>
            <a:pPr marL="800100" lvl="1" indent="-342900" algn="l">
              <a:buFont typeface="Arial" charset="0"/>
              <a:buChar char="•"/>
            </a:pPr>
            <a:r>
              <a:rPr lang="en-US" b="1" dirty="0">
                <a:latin typeface="Helvetica" pitchFamily="34" charset="0"/>
                <a:ea typeface="Roboto Light" charset="0"/>
                <a:cs typeface="Helvetica" pitchFamily="34" charset="0"/>
              </a:rPr>
              <a:t>Examples: </a:t>
            </a:r>
            <a:r>
              <a:rPr lang="en-US" dirty="0">
                <a:latin typeface="Helvetica" pitchFamily="34" charset="0"/>
                <a:ea typeface="Roboto Light" charset="0"/>
                <a:cs typeface="Helvetica" pitchFamily="34" charset="0"/>
              </a:rPr>
              <a:t>i</a:t>
            </a:r>
            <a:r>
              <a:rPr lang="en-US" sz="2000" dirty="0">
                <a:latin typeface="Helvetica" pitchFamily="34" charset="0"/>
                <a:ea typeface="Roboto Light" charset="0"/>
                <a:cs typeface="Helvetica" pitchFamily="34" charset="0"/>
              </a:rPr>
              <a:t>nstant noodles, inter-city bus tickets</a:t>
            </a:r>
          </a:p>
          <a:p>
            <a:pPr marL="800100" lvl="1" indent="-342900" algn="l">
              <a:buFont typeface="Arial" charset="0"/>
              <a:buChar char="•"/>
            </a:pPr>
            <a:endParaRPr lang="en-US" sz="2000"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715114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460520"/>
            <a:ext cx="9284843" cy="695325"/>
          </a:xfrm>
        </p:spPr>
        <p:txBody>
          <a:bodyPr>
            <a:normAutofit/>
          </a:bodyPr>
          <a:lstStyle/>
          <a:p>
            <a:pPr algn="l"/>
            <a:r>
              <a:rPr lang="en-US" sz="3200" dirty="0">
                <a:latin typeface="Helvetica" pitchFamily="34" charset="0"/>
                <a:ea typeface="Roboto" charset="0"/>
                <a:cs typeface="Helvetica" pitchFamily="34" charset="0"/>
              </a:rPr>
              <a:t>Number of Consumers in the Market</a:t>
            </a:r>
          </a:p>
        </p:txBody>
      </p:sp>
      <p:sp>
        <p:nvSpPr>
          <p:cNvPr id="3" name="Subtitle 2"/>
          <p:cNvSpPr>
            <a:spLocks noGrp="1"/>
          </p:cNvSpPr>
          <p:nvPr>
            <p:ph type="subTitle" idx="1"/>
          </p:nvPr>
        </p:nvSpPr>
        <p:spPr>
          <a:xfrm>
            <a:off x="1185860" y="1904711"/>
            <a:ext cx="993934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More consumers in the market will likely result in a larger demand for the good or service, while fewer consumers will likely result in a smaller demand for the good or service.</a:t>
            </a:r>
          </a:p>
          <a:p>
            <a:pPr marL="342900" indent="-342900" algn="l">
              <a:buFont typeface="Arial" charset="0"/>
              <a:buChar char="•"/>
            </a:pPr>
            <a:r>
              <a:rPr lang="en-US" b="1" dirty="0">
                <a:latin typeface="Helvetica" pitchFamily="34" charset="0"/>
                <a:ea typeface="Roboto Light" charset="0"/>
                <a:cs typeface="Helvetica" pitchFamily="34" charset="0"/>
              </a:rPr>
              <a:t>Example: </a:t>
            </a:r>
            <a:r>
              <a:rPr lang="en-US" sz="2400" dirty="0">
                <a:latin typeface="Helvetica" pitchFamily="34" charset="0"/>
                <a:ea typeface="Roboto Light" charset="0"/>
                <a:cs typeface="Helvetica" pitchFamily="34" charset="0"/>
              </a:rPr>
              <a:t>The number of teenagers expanded sharply in the U.S. population in the late 1990s leading to increased demand in products marketed to teenagers.</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08570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171753"/>
            <a:ext cx="9284843" cy="939714"/>
          </a:xfrm>
        </p:spPr>
        <p:txBody>
          <a:bodyPr>
            <a:noAutofit/>
          </a:bodyPr>
          <a:lstStyle/>
          <a:p>
            <a:pPr algn="l"/>
            <a:r>
              <a:rPr lang="en-US" sz="3200" dirty="0">
                <a:latin typeface="Helvetica" pitchFamily="34" charset="0"/>
                <a:ea typeface="Roboto" charset="0"/>
                <a:cs typeface="Helvetica" pitchFamily="34" charset="0"/>
              </a:rPr>
              <a:t>Consumers’ Expectation of Future Prices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Expectations of higher future prices will increase demand now.</a:t>
            </a:r>
          </a:p>
          <a:p>
            <a:pPr marL="342900" indent="-342900" algn="l">
              <a:buFont typeface="Arial" charset="0"/>
              <a:buChar char="•"/>
            </a:pPr>
            <a:r>
              <a:rPr lang="en-US" dirty="0">
                <a:latin typeface="Helvetica" pitchFamily="34" charset="0"/>
                <a:ea typeface="Roboto Light" charset="0"/>
                <a:cs typeface="Helvetica" pitchFamily="34" charset="0"/>
              </a:rPr>
              <a:t>Expectations of lower future prices will decrease demand now.</a:t>
            </a:r>
          </a:p>
          <a:p>
            <a:pPr marL="342900" indent="-342900" algn="l">
              <a:buFont typeface="Arial" charset="0"/>
              <a:buChar char="•"/>
            </a:pPr>
            <a:r>
              <a:rPr lang="en-US" b="1" dirty="0">
                <a:latin typeface="Helvetica" pitchFamily="34" charset="0"/>
                <a:ea typeface="Roboto Light" charset="0"/>
                <a:cs typeface="Helvetica" pitchFamily="34" charset="0"/>
              </a:rPr>
              <a:t>Example: </a:t>
            </a:r>
            <a:r>
              <a:rPr lang="en-US" sz="2400" dirty="0">
                <a:latin typeface="Helvetica" pitchFamily="34" charset="0"/>
                <a:ea typeface="Roboto Light" charset="0"/>
                <a:cs typeface="Helvetica" pitchFamily="34" charset="0"/>
              </a:rPr>
              <a:t>Expectations of higher prices of gasoline in the future tends to make individuals fill up now.</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13106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Prices of Closely Related Goods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substitute</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a good that has many of the same characteristics as and can be used in place of another good.</a:t>
            </a:r>
          </a:p>
          <a:p>
            <a:pPr marL="800100" lvl="1" indent="-342900" algn="l">
              <a:buFont typeface="Arial" charset="0"/>
              <a:buChar char="•"/>
            </a:pPr>
            <a:r>
              <a:rPr lang="en-US" b="1" dirty="0">
                <a:latin typeface="Helvetica" pitchFamily="34" charset="0"/>
                <a:ea typeface="Roboto Light" charset="0"/>
                <a:cs typeface="Helvetica" pitchFamily="34" charset="0"/>
              </a:rPr>
              <a:t>Examples: </a:t>
            </a:r>
          </a:p>
          <a:p>
            <a:pPr marL="1257300" lvl="2" indent="-342900" algn="l">
              <a:buFont typeface="Arial" panose="020B0604020202020204" pitchFamily="34" charset="0"/>
              <a:buChar char="•"/>
            </a:pPr>
            <a:r>
              <a:rPr lang="en-US" dirty="0">
                <a:latin typeface="Helvetica" pitchFamily="34" charset="0"/>
                <a:ea typeface="Roboto Light" charset="0"/>
                <a:cs typeface="Helvetica" pitchFamily="34" charset="0"/>
              </a:rPr>
              <a:t>Coke is a substitute for Pepsi. </a:t>
            </a:r>
          </a:p>
          <a:p>
            <a:pPr marL="1257300" lvl="2" indent="-342900" algn="l">
              <a:buFont typeface="Arial" panose="020B0604020202020204" pitchFamily="34" charset="0"/>
              <a:buChar char="•"/>
            </a:pPr>
            <a:r>
              <a:rPr lang="en-US" dirty="0">
                <a:latin typeface="Helvetica" pitchFamily="34" charset="0"/>
                <a:ea typeface="Roboto Light" charset="0"/>
                <a:cs typeface="Helvetica" pitchFamily="34" charset="0"/>
              </a:rPr>
              <a:t>Downloaded music is a substitute for music CDs.</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complement</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a good that is consumed or used together with another good.</a:t>
            </a:r>
          </a:p>
          <a:p>
            <a:pPr marL="800100" lvl="1" indent="-342900" algn="l">
              <a:buFont typeface="Arial" charset="0"/>
              <a:buChar char="•"/>
            </a:pPr>
            <a:r>
              <a:rPr lang="en-US" b="1" dirty="0">
                <a:latin typeface="Helvetica" pitchFamily="34" charset="0"/>
                <a:ea typeface="Roboto Light" charset="0"/>
                <a:cs typeface="Helvetica" pitchFamily="34" charset="0"/>
              </a:rPr>
              <a:t>Examples:  </a:t>
            </a:r>
          </a:p>
          <a:p>
            <a:pPr marL="1257300" lvl="2" indent="-342900" algn="l">
              <a:buFont typeface="Arial" panose="020B0604020202020204" pitchFamily="34" charset="0"/>
              <a:buChar char="•"/>
            </a:pPr>
            <a:r>
              <a:rPr lang="en-US" dirty="0">
                <a:latin typeface="Helvetica" pitchFamily="34" charset="0"/>
                <a:ea typeface="Roboto Light" charset="0"/>
                <a:cs typeface="Helvetica" pitchFamily="34" charset="0"/>
              </a:rPr>
              <a:t>Gasoline is a complement to SUVs.</a:t>
            </a:r>
          </a:p>
          <a:p>
            <a:pPr marL="1257300" lvl="2" indent="-342900" algn="l">
              <a:buFont typeface="Arial" panose="020B0604020202020204" pitchFamily="34" charset="0"/>
              <a:buChar char="•"/>
            </a:pPr>
            <a:r>
              <a:rPr lang="en-US" dirty="0">
                <a:latin typeface="Helvetica" pitchFamily="34" charset="0"/>
                <a:ea typeface="Roboto Light" charset="0"/>
                <a:cs typeface="Helvetica" pitchFamily="34" charset="0"/>
              </a:rPr>
              <a:t>Cream is a complement to coffee. </a:t>
            </a:r>
          </a:p>
          <a:p>
            <a:pPr marL="800100" lvl="1" indent="-342900" algn="l">
              <a:buFont typeface="Arial" panose="020B0604020202020204" pitchFamily="34" charset="0"/>
              <a:buChar char="•"/>
            </a:pPr>
            <a:endParaRPr lang="en-US" sz="2400"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8186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Prices of Closely Related Goods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If two goods are complements, then an increase in the price of one good will result in a decrease in the demand for the other good.</a:t>
            </a:r>
          </a:p>
          <a:p>
            <a:pPr marL="342900" indent="-342900" algn="l">
              <a:buFont typeface="Arial" charset="0"/>
              <a:buChar char="•"/>
            </a:pPr>
            <a:r>
              <a:rPr lang="en-US" dirty="0">
                <a:latin typeface="Helvetica" pitchFamily="34" charset="0"/>
                <a:ea typeface="Roboto Light" charset="0"/>
                <a:cs typeface="Helvetica" pitchFamily="34" charset="0"/>
              </a:rPr>
              <a:t>If two goods are substitutes, then an increase in the price of one good will result in an increase in the demand for the other good.</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6238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00139"/>
            <a:ext cx="9284842" cy="956341"/>
          </a:xfrm>
        </p:spPr>
        <p:txBody>
          <a:bodyPr>
            <a:noAutofit/>
          </a:bodyPr>
          <a:lstStyle/>
          <a:p>
            <a:pPr algn="l"/>
            <a:r>
              <a:rPr lang="en-US" sz="3200" dirty="0">
                <a:latin typeface="Helvetica" pitchFamily="34" charset="0"/>
                <a:ea typeface="Roboto" charset="0"/>
                <a:cs typeface="Helvetica" pitchFamily="34" charset="0"/>
              </a:rPr>
              <a:t>Figure 3.4: Shifts of versus Movements Along the Demand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4098" name="Picture 2" descr="Distinguishing a shift of the demand curve from a movement along the demand curve. A demand curve is shown with three points marked on it, labeled A,B and C. Point B lies above point A on the demand curve while point C lies below point A on the demand curve. Two other demand curves are shown as well - they represent a rightward shift or a leftward shift of the demand curve. A movement along the demand curve: An increase in price decreases the quantity demanded. A shift of the demand curve to the right indicates an increase in demand. A movement along the demand curve: A decrease in price increases the quantity demanded. A shift in the demand curve to the left indicates a decrease in demand."/>
          <p:cNvPicPr>
            <a:picLocks noChangeAspect="1" noChangeArrowheads="1"/>
          </p:cNvPicPr>
          <p:nvPr/>
        </p:nvPicPr>
        <p:blipFill>
          <a:blip r:embed="rId4"/>
          <a:srcRect/>
          <a:stretch>
            <a:fillRect/>
          </a:stretch>
        </p:blipFill>
        <p:spPr bwMode="auto">
          <a:xfrm>
            <a:off x="3406989" y="1825369"/>
            <a:ext cx="5378021" cy="4699398"/>
          </a:xfrm>
          <a:prstGeom prst="rect">
            <a:avLst/>
          </a:prstGeom>
          <a:noFill/>
          <a:ln w="9525">
            <a:noFill/>
            <a:miter lim="800000"/>
            <a:headEnd/>
            <a:tailEnd/>
          </a:ln>
          <a:effectLst/>
        </p:spPr>
      </p:pic>
    </p:spTree>
    <p:extLst>
      <p:ext uri="{BB962C8B-B14F-4D97-AF65-F5344CB8AC3E}">
        <p14:creationId xmlns:p14="http://schemas.microsoft.com/office/powerpoint/2010/main" val="189553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0" y="0"/>
            <a:ext cx="12192000" cy="5435600"/>
          </a:xfrm>
          <a:prstGeom prst="rect">
            <a:avLst/>
          </a:prstGeom>
          <a:solidFill>
            <a:srgbClr val="006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6CA7"/>
              </a:solidFill>
            </a:endParaRPr>
          </a:p>
        </p:txBody>
      </p:sp>
      <p:sp>
        <p:nvSpPr>
          <p:cNvPr id="3" name="Content Placeholder 2"/>
          <p:cNvSpPr>
            <a:spLocks noGrp="1"/>
          </p:cNvSpPr>
          <p:nvPr>
            <p:ph idx="1"/>
          </p:nvPr>
        </p:nvSpPr>
        <p:spPr>
          <a:xfrm>
            <a:off x="211666" y="1994959"/>
            <a:ext cx="10515600" cy="31527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Helvetica" pitchFamily="2" charset="0"/>
                <a:ea typeface="Roboto Light" charset="0"/>
                <a:cs typeface="Roboto Light" charset="0"/>
              </a:rPr>
              <a:t>PUBLISHED BY:</a:t>
            </a: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Helvetica" pitchFamily="2" charset="0"/>
                <a:ea typeface="Roboto Light" charset="0"/>
                <a:cs typeface="Roboto Light" charset="0"/>
              </a:rPr>
              <a:t>FLATWORLD</a:t>
            </a:r>
          </a:p>
          <a:p>
            <a:pPr marL="0" marR="0" lvl="0" indent="0" defTabSz="914400" eaLnBrk="1" fontAlgn="auto" latinLnBrk="0" hangingPunct="1">
              <a:lnSpc>
                <a:spcPct val="100000"/>
              </a:lnSpc>
              <a:spcBef>
                <a:spcPts val="0"/>
              </a:spcBef>
              <a:spcAft>
                <a:spcPts val="1200"/>
              </a:spcAft>
              <a:buClrTx/>
              <a:buSzTx/>
              <a:buFontTx/>
              <a:buNone/>
              <a:tabLst/>
              <a:defRPr/>
            </a:pPr>
            <a:endParaRPr lang="en-US" sz="1600" dirty="0">
              <a:solidFill>
                <a:schemeClr val="bg1"/>
              </a:solidFill>
              <a:latin typeface="Helvetica" pitchFamily="2" charset="0"/>
              <a:ea typeface="Roboto Light" charset="0"/>
              <a:cs typeface="Roboto Light" charset="0"/>
            </a:endParaRPr>
          </a:p>
          <a:p>
            <a:pPr marL="0" lvl="0" indent="0">
              <a:lnSpc>
                <a:spcPct val="100000"/>
              </a:lnSpc>
              <a:spcBef>
                <a:spcPts val="0"/>
              </a:spcBef>
              <a:spcAft>
                <a:spcPts val="1200"/>
              </a:spcAft>
              <a:buNone/>
              <a:defRPr/>
            </a:pPr>
            <a:r>
              <a:rPr lang="en-US" sz="1600" dirty="0">
                <a:solidFill>
                  <a:schemeClr val="bg1"/>
                </a:solidFill>
                <a:latin typeface="Helvetica" pitchFamily="2" charset="0"/>
                <a:ea typeface="Roboto Light" charset="0"/>
                <a:cs typeface="Roboto Light" charset="0"/>
              </a:rPr>
              <a:t>©2022 BY FLATWORLD. ALL RIGHTS RESERVED. YOUR USE OF THIS WORK IS SUBJECT TO THE LICENSE AGREEMENT. AVAILABLE </a:t>
            </a:r>
            <a:r>
              <a:rPr lang="en-US" sz="1600" dirty="0">
                <a:solidFill>
                  <a:schemeClr val="bg1"/>
                </a:solidFill>
                <a:latin typeface="Helvetica" pitchFamily="2" charset="0"/>
                <a:ea typeface="Roboto Light" charset="0"/>
                <a:cs typeface="Roboto Light" charset="0"/>
                <a:hlinkClick r:id="rId2"/>
              </a:rPr>
              <a:t>HERE</a:t>
            </a:r>
            <a:endParaRPr lang="en-US" sz="1600" dirty="0">
              <a:solidFill>
                <a:schemeClr val="bg1"/>
              </a:solidFill>
              <a:latin typeface="Helvetica" pitchFamily="2" charset="0"/>
              <a:ea typeface="Roboto Light" charset="0"/>
              <a:cs typeface="Roboto Light" charset="0"/>
            </a:endParaRPr>
          </a:p>
          <a:p>
            <a:pPr marL="0" lvl="0" indent="0">
              <a:lnSpc>
                <a:spcPct val="100000"/>
              </a:lnSpc>
              <a:spcBef>
                <a:spcPts val="0"/>
              </a:spcBef>
              <a:spcAft>
                <a:spcPts val="1200"/>
              </a:spcAft>
              <a:buNone/>
              <a:defRPr/>
            </a:pPr>
            <a:r>
              <a:rPr lang="en-US" sz="1600" dirty="0">
                <a:solidFill>
                  <a:schemeClr val="bg1"/>
                </a:solidFill>
                <a:latin typeface="Helvetica" pitchFamily="2" charset="0"/>
                <a:ea typeface="Roboto Light" charset="0"/>
                <a:cs typeface="Roboto Light" charset="0"/>
              </a:rPr>
              <a:t>NO PART OF THIS WORK MAY BE USED, MODIFIED, OR REPRODUCED IN ANY FORM BY ANY MEANS EXCEPT AS EXPRESSLY PERMITTED UNDER THE LICENSING AGREEMENT.</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872133" y="5871738"/>
            <a:ext cx="2065867" cy="826347"/>
          </a:xfrm>
          <a:prstGeom prst="rect">
            <a:avLst/>
          </a:prstGeom>
        </p:spPr>
      </p:pic>
    </p:spTree>
    <p:extLst>
      <p:ext uri="{BB962C8B-B14F-4D97-AF65-F5344CB8AC3E}">
        <p14:creationId xmlns:p14="http://schemas.microsoft.com/office/powerpoint/2010/main" val="171769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26514"/>
            <a:ext cx="9284843" cy="829965"/>
          </a:xfrm>
        </p:spPr>
        <p:txBody>
          <a:bodyPr>
            <a:noAutofit/>
          </a:bodyPr>
          <a:lstStyle/>
          <a:p>
            <a:pPr algn="l"/>
            <a:r>
              <a:rPr lang="en-US" sz="3200" dirty="0">
                <a:latin typeface="Helvetica" pitchFamily="34" charset="0"/>
                <a:ea typeface="Roboto" charset="0"/>
                <a:cs typeface="Helvetica" pitchFamily="34" charset="0"/>
              </a:rPr>
              <a:t>Video Lecture: Movements Along versus Shifts of the Demand Curve</a:t>
            </a:r>
          </a:p>
        </p:txBody>
      </p:sp>
      <p:sp>
        <p:nvSpPr>
          <p:cNvPr id="3" name="Subtitle 2"/>
          <p:cNvSpPr>
            <a:spLocks noGrp="1"/>
          </p:cNvSpPr>
          <p:nvPr>
            <p:ph type="subTitle" idx="1"/>
          </p:nvPr>
        </p:nvSpPr>
        <p:spPr>
          <a:xfrm>
            <a:off x="1066800" y="1904711"/>
            <a:ext cx="10058400" cy="4614076"/>
          </a:xfrm>
        </p:spPr>
        <p:txBody>
          <a:bodyPr>
            <a:normAutofit/>
          </a:bodyPr>
          <a:lstStyle/>
          <a:p>
            <a:pPr marL="342900" indent="-342900" algn="l">
              <a:buFont typeface="Arial" charset="0"/>
              <a:buChar char="•"/>
            </a:pPr>
            <a:r>
              <a:rPr lang="en-US" dirty="0">
                <a:latin typeface="Helvetica" panose="020B0604020202020204" pitchFamily="34" charset="0"/>
                <a:ea typeface="Roboto Light" charset="0"/>
                <a:cs typeface="Helvetica" panose="020B0604020202020204" pitchFamily="34" charset="0"/>
              </a:rPr>
              <a:t>This excerpt discusses the difference between an event that causes the demand curve to shift versus an event that leads to a movement along the demand curve. Watch this video through 8:07.</a:t>
            </a: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6" name="Picture 5" descr="Thumbnail of video lecture.">
            <a:hlinkClick r:id="rId4"/>
            <a:extLst>
              <a:ext uri="{FF2B5EF4-FFF2-40B4-BE49-F238E27FC236}">
                <a16:creationId xmlns:a16="http://schemas.microsoft.com/office/drawing/2014/main" id="{3543B7C2-FC94-4F69-85F6-E36AD0A08D52}"/>
              </a:ext>
            </a:extLst>
          </p:cNvPr>
          <p:cNvPicPr>
            <a:picLocks noChangeAspect="1"/>
          </p:cNvPicPr>
          <p:nvPr/>
        </p:nvPicPr>
        <p:blipFill>
          <a:blip r:embed="rId5"/>
          <a:stretch>
            <a:fillRect/>
          </a:stretch>
        </p:blipFill>
        <p:spPr>
          <a:xfrm>
            <a:off x="3600054" y="3333656"/>
            <a:ext cx="4991891" cy="2997830"/>
          </a:xfrm>
          <a:prstGeom prst="rect">
            <a:avLst/>
          </a:prstGeom>
        </p:spPr>
      </p:pic>
    </p:spTree>
    <p:extLst>
      <p:ext uri="{BB962C8B-B14F-4D97-AF65-F5344CB8AC3E}">
        <p14:creationId xmlns:p14="http://schemas.microsoft.com/office/powerpoint/2010/main" val="64819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2831396" cy="580344"/>
          </a:xfrm>
        </p:spPr>
        <p:txBody>
          <a:bodyPr>
            <a:noAutofit/>
          </a:bodyPr>
          <a:lstStyle/>
          <a:p>
            <a:pPr algn="l"/>
            <a:r>
              <a:rPr lang="en-US" sz="3200" dirty="0">
                <a:latin typeface="Helvetica" pitchFamily="34" charset="0"/>
                <a:ea typeface="Roboto" charset="0"/>
                <a:cs typeface="Helvetica" pitchFamily="34" charset="0"/>
              </a:rPr>
              <a:t>Supply</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supply</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a relationship between price and the quantity supplied, all other things equal.</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quantity supplied</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the quantity of a good that sellers are willing to sell at a given price during a specific time period.</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supply schedule</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a tabular representation of the supply curve. </a:t>
            </a:r>
          </a:p>
          <a:p>
            <a:pPr marL="342900" indent="-342900" algn="l">
              <a:buFont typeface="Arial" charset="0"/>
              <a:buChar char="•"/>
            </a:pPr>
            <a:endParaRPr lang="en-US"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64819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365313"/>
            <a:ext cx="9284842" cy="956341"/>
          </a:xfrm>
        </p:spPr>
        <p:txBody>
          <a:bodyPr>
            <a:noAutofit/>
          </a:bodyPr>
          <a:lstStyle/>
          <a:p>
            <a:pPr algn="l"/>
            <a:r>
              <a:rPr lang="en-US" sz="3200" dirty="0">
                <a:latin typeface="Helvetica" pitchFamily="34" charset="0"/>
                <a:ea typeface="Roboto" charset="0"/>
                <a:cs typeface="Helvetica" pitchFamily="34" charset="0"/>
              </a:rPr>
              <a:t>Table 3.2: Supply Schedule for Bicycles (Millions of Bicycles Per Year)</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graphicFrame>
        <p:nvGraphicFramePr>
          <p:cNvPr id="3" name="Table 2">
            <a:extLst>
              <a:ext uri="{FF2B5EF4-FFF2-40B4-BE49-F238E27FC236}">
                <a16:creationId xmlns:a16="http://schemas.microsoft.com/office/drawing/2014/main" id="{28E602DE-F9F8-084C-AE36-3141BABD75E8}"/>
              </a:ext>
            </a:extLst>
          </p:cNvPr>
          <p:cNvGraphicFramePr>
            <a:graphicFrameLocks noGrp="1"/>
          </p:cNvGraphicFramePr>
          <p:nvPr>
            <p:extLst>
              <p:ext uri="{D42A27DB-BD31-4B8C-83A1-F6EECF244321}">
                <p14:modId xmlns:p14="http://schemas.microsoft.com/office/powerpoint/2010/main" val="3361174256"/>
              </p:ext>
            </p:extLst>
          </p:nvPr>
        </p:nvGraphicFramePr>
        <p:xfrm>
          <a:off x="4544785" y="1923115"/>
          <a:ext cx="3102430" cy="4594860"/>
        </p:xfrm>
        <a:graphic>
          <a:graphicData uri="http://schemas.openxmlformats.org/drawingml/2006/table">
            <a:tbl>
              <a:tblPr/>
              <a:tblGrid>
                <a:gridCol w="1551215">
                  <a:extLst>
                    <a:ext uri="{9D8B030D-6E8A-4147-A177-3AD203B41FA5}">
                      <a16:colId xmlns:a16="http://schemas.microsoft.com/office/drawing/2014/main" val="3582602911"/>
                    </a:ext>
                  </a:extLst>
                </a:gridCol>
                <a:gridCol w="1551215">
                  <a:extLst>
                    <a:ext uri="{9D8B030D-6E8A-4147-A177-3AD203B41FA5}">
                      <a16:colId xmlns:a16="http://schemas.microsoft.com/office/drawing/2014/main" val="634655253"/>
                    </a:ext>
                  </a:extLst>
                </a:gridCol>
              </a:tblGrid>
              <a:tr h="190500">
                <a:tc>
                  <a:txBody>
                    <a:bodyPr/>
                    <a:lstStyle/>
                    <a:p>
                      <a:r>
                        <a:rPr lang="en-US" sz="2400" b="1" dirty="0">
                          <a:solidFill>
                            <a:schemeClr val="bg1"/>
                          </a:solidFill>
                          <a:effectLst/>
                          <a:latin typeface="Helvetica" pitchFamily="2" charset="0"/>
                        </a:rPr>
                        <a:t>Price</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400" b="1" dirty="0">
                          <a:solidFill>
                            <a:schemeClr val="bg1"/>
                          </a:solidFill>
                          <a:effectLst/>
                          <a:latin typeface="Helvetica" pitchFamily="2" charset="0"/>
                        </a:rPr>
                        <a:t>Quantity Supplied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extLst>
                  <a:ext uri="{0D108BD9-81ED-4DB2-BD59-A6C34878D82A}">
                    <a16:rowId xmlns:a16="http://schemas.microsoft.com/office/drawing/2014/main" val="412682636"/>
                  </a:ext>
                </a:extLst>
              </a:tr>
              <a:tr h="190500">
                <a:tc>
                  <a:txBody>
                    <a:bodyPr/>
                    <a:lstStyle/>
                    <a:p>
                      <a:r>
                        <a:rPr lang="en-US" sz="2400">
                          <a:effectLst/>
                          <a:latin typeface="Helvetica" pitchFamily="2" charset="0"/>
                        </a:rPr>
                        <a:t>$140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96705307"/>
                  </a:ext>
                </a:extLst>
              </a:tr>
              <a:tr h="190500">
                <a:tc>
                  <a:txBody>
                    <a:bodyPr/>
                    <a:lstStyle/>
                    <a:p>
                      <a:r>
                        <a:rPr lang="en-US" sz="2400">
                          <a:effectLst/>
                          <a:latin typeface="Helvetica" pitchFamily="2" charset="0"/>
                        </a:rPr>
                        <a:t>$160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18388224"/>
                  </a:ext>
                </a:extLst>
              </a:tr>
              <a:tr h="190500">
                <a:tc>
                  <a:txBody>
                    <a:bodyPr/>
                    <a:lstStyle/>
                    <a:p>
                      <a:r>
                        <a:rPr lang="en-US" sz="2400">
                          <a:effectLst/>
                          <a:latin typeface="Helvetica" pitchFamily="2" charset="0"/>
                        </a:rPr>
                        <a:t>$180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dirty="0">
                          <a:effectLst/>
                          <a:latin typeface="Helvetica" pitchFamily="2" charset="0"/>
                        </a:rPr>
                        <a:t>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42180911"/>
                  </a:ext>
                </a:extLst>
              </a:tr>
              <a:tr h="190500">
                <a:tc>
                  <a:txBody>
                    <a:bodyPr/>
                    <a:lstStyle/>
                    <a:p>
                      <a:r>
                        <a:rPr lang="en-US" sz="2400">
                          <a:effectLst/>
                          <a:latin typeface="Helvetica" pitchFamily="2" charset="0"/>
                        </a:rPr>
                        <a:t>$200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dirty="0">
                          <a:effectLst/>
                          <a:latin typeface="Helvetica" pitchFamily="2" charset="0"/>
                        </a:rPr>
                        <a:t>9</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77533135"/>
                  </a:ext>
                </a:extLst>
              </a:tr>
              <a:tr h="190500">
                <a:tc>
                  <a:txBody>
                    <a:bodyPr/>
                    <a:lstStyle/>
                    <a:p>
                      <a:r>
                        <a:rPr lang="en-US" sz="2400">
                          <a:effectLst/>
                          <a:latin typeface="Helvetica" pitchFamily="2" charset="0"/>
                        </a:rPr>
                        <a:t>$220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11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680663900"/>
                  </a:ext>
                </a:extLst>
              </a:tr>
              <a:tr h="190500">
                <a:tc>
                  <a:txBody>
                    <a:bodyPr/>
                    <a:lstStyle/>
                    <a:p>
                      <a:r>
                        <a:rPr lang="en-US" sz="2400">
                          <a:effectLst/>
                          <a:latin typeface="Helvetica" pitchFamily="2" charset="0"/>
                        </a:rPr>
                        <a:t>$240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13</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59070921"/>
                  </a:ext>
                </a:extLst>
              </a:tr>
              <a:tr h="190500">
                <a:tc>
                  <a:txBody>
                    <a:bodyPr/>
                    <a:lstStyle/>
                    <a:p>
                      <a:r>
                        <a:rPr lang="en-US" sz="2400">
                          <a:effectLst/>
                          <a:latin typeface="Helvetica" pitchFamily="2" charset="0"/>
                        </a:rPr>
                        <a:t>$260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15</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25679582"/>
                  </a:ext>
                </a:extLst>
              </a:tr>
              <a:tr h="190500">
                <a:tc>
                  <a:txBody>
                    <a:bodyPr/>
                    <a:lstStyle/>
                    <a:p>
                      <a:r>
                        <a:rPr lang="en-US" sz="2400">
                          <a:effectLst/>
                          <a:latin typeface="Helvetica" pitchFamily="2" charset="0"/>
                        </a:rPr>
                        <a:t>$280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16</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62061034"/>
                  </a:ext>
                </a:extLst>
              </a:tr>
              <a:tr h="190500">
                <a:tc>
                  <a:txBody>
                    <a:bodyPr/>
                    <a:lstStyle/>
                    <a:p>
                      <a:r>
                        <a:rPr lang="en-US" sz="2400">
                          <a:effectLst/>
                          <a:latin typeface="Helvetica" pitchFamily="2" charset="0"/>
                        </a:rPr>
                        <a:t>$300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dirty="0">
                          <a:effectLst/>
                          <a:latin typeface="Helvetica" pitchFamily="2" charset="0"/>
                        </a:rPr>
                        <a:t>17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636654309"/>
                  </a:ext>
                </a:extLst>
              </a:tr>
            </a:tbl>
          </a:graphicData>
        </a:graphic>
      </p:graphicFrame>
    </p:spTree>
    <p:extLst>
      <p:ext uri="{BB962C8B-B14F-4D97-AF65-F5344CB8AC3E}">
        <p14:creationId xmlns:p14="http://schemas.microsoft.com/office/powerpoint/2010/main" val="390282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3.5: The Supply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4098" name="Picture 2" descr="An upward sloping supply curve"/>
          <p:cNvPicPr>
            <a:picLocks noChangeAspect="1" noChangeArrowheads="1"/>
          </p:cNvPicPr>
          <p:nvPr/>
        </p:nvPicPr>
        <p:blipFill>
          <a:blip r:embed="rId4"/>
          <a:srcRect/>
          <a:stretch>
            <a:fillRect/>
          </a:stretch>
        </p:blipFill>
        <p:spPr bwMode="auto">
          <a:xfrm>
            <a:off x="3363108" y="1828799"/>
            <a:ext cx="5465783" cy="4604156"/>
          </a:xfrm>
          <a:prstGeom prst="rect">
            <a:avLst/>
          </a:prstGeom>
          <a:noFill/>
          <a:ln w="9525">
            <a:noFill/>
            <a:miter lim="800000"/>
            <a:headEnd/>
            <a:tailEnd/>
          </a:ln>
          <a:effectLst/>
        </p:spPr>
      </p:pic>
    </p:spTree>
    <p:extLst>
      <p:ext uri="{BB962C8B-B14F-4D97-AF65-F5344CB8AC3E}">
        <p14:creationId xmlns:p14="http://schemas.microsoft.com/office/powerpoint/2010/main" val="373074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6289489" cy="580344"/>
          </a:xfrm>
        </p:spPr>
        <p:txBody>
          <a:bodyPr>
            <a:noAutofit/>
          </a:bodyPr>
          <a:lstStyle/>
          <a:p>
            <a:pPr algn="l"/>
            <a:r>
              <a:rPr lang="en-US" sz="3200" dirty="0">
                <a:latin typeface="Helvetica" pitchFamily="34" charset="0"/>
                <a:ea typeface="Roboto" charset="0"/>
                <a:cs typeface="Helvetica" pitchFamily="34" charset="0"/>
              </a:rPr>
              <a:t>The Supply Curve</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supply curve</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the graph of supply showing the relationship between price and quantity supplied.</a:t>
            </a:r>
            <a:endParaRPr lang="en-US" b="1" dirty="0">
              <a:latin typeface="Helvetica" pitchFamily="34" charset="0"/>
              <a:ea typeface="Roboto Light" charset="0"/>
              <a:cs typeface="Helvetica" pitchFamily="34" charset="0"/>
            </a:endParaRP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law of supply</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the tendency for the quantity supplied of a good in a market to increase as its price rises.</a:t>
            </a:r>
          </a:p>
          <a:p>
            <a:pPr marL="342900" indent="-342900" algn="l">
              <a:buFont typeface="Arial" charset="0"/>
              <a:buChar char="•"/>
            </a:pPr>
            <a:r>
              <a:rPr lang="en-US" dirty="0">
                <a:latin typeface="Helvetica" pitchFamily="34" charset="0"/>
                <a:ea typeface="Roboto Light" charset="0"/>
                <a:cs typeface="Helvetica" pitchFamily="34" charset="0"/>
              </a:rPr>
              <a:t>Note:  For a supply curve to be consistent with the law of supply, the supply curve must be upward sloping</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48746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Video Lecture: The Supply Curve</a:t>
            </a:r>
          </a:p>
        </p:txBody>
      </p:sp>
      <p:sp>
        <p:nvSpPr>
          <p:cNvPr id="3" name="Subtitle 2"/>
          <p:cNvSpPr>
            <a:spLocks noGrp="1"/>
          </p:cNvSpPr>
          <p:nvPr>
            <p:ph type="subTitle" idx="1"/>
          </p:nvPr>
        </p:nvSpPr>
        <p:spPr>
          <a:xfrm>
            <a:off x="1066800" y="1801095"/>
            <a:ext cx="10058400" cy="4450076"/>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The price and supply of a good are positively related.</a:t>
            </a:r>
          </a:p>
          <a:p>
            <a:pPr marL="342900" indent="-342900" algn="l">
              <a:buFont typeface="Arial" charset="0"/>
              <a:buChar char="•"/>
            </a:pPr>
            <a:r>
              <a:rPr lang="en-US" dirty="0">
                <a:latin typeface="Helvetica" pitchFamily="34" charset="0"/>
                <a:ea typeface="Roboto Light" charset="0"/>
                <a:cs typeface="Helvetica" pitchFamily="34" charset="0"/>
              </a:rPr>
              <a:t>This excerpt introduces the second part of the demand and supply model, the supply curve. It explains why the supply curve is generally upward sloping, reflecting the fact that the price and quantity supplied of a good are positively related. Watch this video through 10:46.</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6" name="Picture 5" descr="Thumbnail of video lecture.">
            <a:hlinkClick r:id="rId4"/>
            <a:extLst>
              <a:ext uri="{FF2B5EF4-FFF2-40B4-BE49-F238E27FC236}">
                <a16:creationId xmlns:a16="http://schemas.microsoft.com/office/drawing/2014/main" id="{28DC1E1E-D04C-4C7C-8728-2362B8F91B44}"/>
              </a:ext>
            </a:extLst>
          </p:cNvPr>
          <p:cNvPicPr>
            <a:picLocks noChangeAspect="1"/>
          </p:cNvPicPr>
          <p:nvPr/>
        </p:nvPicPr>
        <p:blipFill>
          <a:blip r:embed="rId5"/>
          <a:stretch>
            <a:fillRect/>
          </a:stretch>
        </p:blipFill>
        <p:spPr>
          <a:xfrm>
            <a:off x="4007127" y="4026133"/>
            <a:ext cx="4177745" cy="2508902"/>
          </a:xfrm>
          <a:prstGeom prst="rect">
            <a:avLst/>
          </a:prstGeom>
        </p:spPr>
      </p:pic>
    </p:spTree>
    <p:extLst>
      <p:ext uri="{BB962C8B-B14F-4D97-AF65-F5344CB8AC3E}">
        <p14:creationId xmlns:p14="http://schemas.microsoft.com/office/powerpoint/2010/main" val="148746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6289489" cy="580344"/>
          </a:xfrm>
        </p:spPr>
        <p:txBody>
          <a:bodyPr>
            <a:noAutofit/>
          </a:bodyPr>
          <a:lstStyle/>
          <a:p>
            <a:pPr algn="l"/>
            <a:r>
              <a:rPr lang="en-US" sz="3200" dirty="0">
                <a:latin typeface="Helvetica" pitchFamily="34" charset="0"/>
                <a:ea typeface="Roboto" charset="0"/>
                <a:cs typeface="Helvetica" pitchFamily="34" charset="0"/>
              </a:rPr>
              <a:t>Shifts in Supply</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Changes in the following can cause the supply curve to shift to the left or to the right:</a:t>
            </a:r>
          </a:p>
          <a:p>
            <a:pPr marL="800100" lvl="1" indent="-342900" algn="l">
              <a:buFont typeface="Arial" charset="0"/>
              <a:buChar char="•"/>
            </a:pPr>
            <a:r>
              <a:rPr lang="en-US" dirty="0">
                <a:latin typeface="Helvetica" pitchFamily="34" charset="0"/>
                <a:ea typeface="Roboto Light" charset="0"/>
                <a:cs typeface="Helvetica" pitchFamily="34" charset="0"/>
              </a:rPr>
              <a:t>technology,</a:t>
            </a:r>
          </a:p>
          <a:p>
            <a:pPr marL="800100" lvl="1" indent="-342900" algn="l">
              <a:buFont typeface="Arial" charset="0"/>
              <a:buChar char="•"/>
            </a:pPr>
            <a:r>
              <a:rPr lang="en-US" dirty="0">
                <a:latin typeface="Helvetica" pitchFamily="34" charset="0"/>
                <a:ea typeface="Roboto Light" charset="0"/>
                <a:cs typeface="Helvetica" pitchFamily="34" charset="0"/>
              </a:rPr>
              <a:t>weather conditions,</a:t>
            </a:r>
          </a:p>
          <a:p>
            <a:pPr marL="800100" lvl="1" indent="-342900" algn="l">
              <a:buFont typeface="Arial" charset="0"/>
              <a:buChar char="•"/>
            </a:pPr>
            <a:r>
              <a:rPr lang="en-US" dirty="0">
                <a:latin typeface="Helvetica" pitchFamily="34" charset="0"/>
                <a:ea typeface="Roboto Light" charset="0"/>
                <a:cs typeface="Helvetica" pitchFamily="34" charset="0"/>
              </a:rPr>
              <a:t>prices of inputs used in production,</a:t>
            </a:r>
          </a:p>
          <a:p>
            <a:pPr marL="800100" lvl="1" indent="-342900" algn="l">
              <a:buFont typeface="Arial" charset="0"/>
              <a:buChar char="•"/>
            </a:pPr>
            <a:r>
              <a:rPr lang="en-US" dirty="0">
                <a:latin typeface="Helvetica" pitchFamily="34" charset="0"/>
                <a:ea typeface="Roboto Light" charset="0"/>
                <a:cs typeface="Helvetica" pitchFamily="34" charset="0"/>
              </a:rPr>
              <a:t>number of firms in the market,</a:t>
            </a:r>
          </a:p>
          <a:p>
            <a:pPr marL="800100" lvl="1" indent="-342900" algn="l">
              <a:buFont typeface="Arial" charset="0"/>
              <a:buChar char="•"/>
            </a:pPr>
            <a:r>
              <a:rPr lang="en-US" dirty="0">
                <a:latin typeface="Helvetica" pitchFamily="34" charset="0"/>
                <a:ea typeface="Roboto Light" charset="0"/>
                <a:cs typeface="Helvetica" pitchFamily="34" charset="0"/>
              </a:rPr>
              <a:t>expected future selling price,</a:t>
            </a:r>
          </a:p>
          <a:p>
            <a:pPr marL="800100" lvl="1" indent="-342900" algn="l">
              <a:buFont typeface="Arial" charset="0"/>
              <a:buChar char="•"/>
            </a:pPr>
            <a:r>
              <a:rPr lang="en-US" dirty="0">
                <a:latin typeface="Helvetica" pitchFamily="34" charset="0"/>
                <a:ea typeface="Roboto Light" charset="0"/>
                <a:cs typeface="Helvetica" pitchFamily="34" charset="0"/>
              </a:rPr>
              <a:t>government taxes, subsidies, and regulations.</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6871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3.6: A Shift in the Supply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6146" name="Picture 2" descr="A rightward shift of the supply curve."/>
          <p:cNvPicPr>
            <a:picLocks noChangeAspect="1" noChangeArrowheads="1"/>
          </p:cNvPicPr>
          <p:nvPr/>
        </p:nvPicPr>
        <p:blipFill>
          <a:blip r:embed="rId4"/>
          <a:srcRect/>
          <a:stretch>
            <a:fillRect/>
          </a:stretch>
        </p:blipFill>
        <p:spPr bwMode="auto">
          <a:xfrm>
            <a:off x="2837427" y="1714168"/>
            <a:ext cx="5716638" cy="4786234"/>
          </a:xfrm>
          <a:prstGeom prst="rect">
            <a:avLst/>
          </a:prstGeom>
          <a:noFill/>
          <a:ln w="9525">
            <a:noFill/>
            <a:miter lim="800000"/>
            <a:headEnd/>
            <a:tailEnd/>
          </a:ln>
          <a:effectLst/>
        </p:spPr>
      </p:pic>
    </p:spTree>
    <p:extLst>
      <p:ext uri="{BB962C8B-B14F-4D97-AF65-F5344CB8AC3E}">
        <p14:creationId xmlns:p14="http://schemas.microsoft.com/office/powerpoint/2010/main" val="47088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6289489" cy="580344"/>
          </a:xfrm>
        </p:spPr>
        <p:txBody>
          <a:bodyPr>
            <a:noAutofit/>
          </a:bodyPr>
          <a:lstStyle/>
          <a:p>
            <a:pPr algn="l"/>
            <a:r>
              <a:rPr lang="en-US" sz="3200" dirty="0">
                <a:latin typeface="Helvetica" pitchFamily="34" charset="0"/>
                <a:ea typeface="Roboto" charset="0"/>
                <a:cs typeface="Helvetica" pitchFamily="34" charset="0"/>
              </a:rPr>
              <a:t>Technology</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Anything that changes the amount that a firm can produce with a given amount of inputs can be considered as a change in technology. Improvements in technology will correspond to an increase in supply.</a:t>
            </a:r>
          </a:p>
          <a:p>
            <a:pPr marL="342900" indent="-342900" algn="l">
              <a:buFont typeface="Arial" charset="0"/>
              <a:buChar char="•"/>
            </a:pPr>
            <a:r>
              <a:rPr lang="en-US" b="1" dirty="0">
                <a:latin typeface="Helvetica" pitchFamily="34" charset="0"/>
                <a:ea typeface="Roboto Light" charset="0"/>
                <a:cs typeface="Helvetica" pitchFamily="34" charset="0"/>
              </a:rPr>
              <a:t>Example: </a:t>
            </a:r>
            <a:r>
              <a:rPr lang="en-US" sz="2400" dirty="0">
                <a:latin typeface="Helvetica" pitchFamily="34" charset="0"/>
                <a:ea typeface="Roboto Light" charset="0"/>
                <a:cs typeface="Helvetica" pitchFamily="34" charset="0"/>
              </a:rPr>
              <a:t>Innovations that decrease the time it takes to produce cars.</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48821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6289489" cy="580344"/>
          </a:xfrm>
        </p:spPr>
        <p:txBody>
          <a:bodyPr>
            <a:noAutofit/>
          </a:bodyPr>
          <a:lstStyle/>
          <a:p>
            <a:pPr algn="l"/>
            <a:r>
              <a:rPr lang="en-US" sz="3200" dirty="0">
                <a:latin typeface="Helvetica" pitchFamily="34" charset="0"/>
                <a:ea typeface="Roboto" charset="0"/>
                <a:cs typeface="Helvetica" pitchFamily="34" charset="0"/>
              </a:rPr>
              <a:t>Weather Conditions</a:t>
            </a:r>
          </a:p>
        </p:txBody>
      </p:sp>
      <p:sp>
        <p:nvSpPr>
          <p:cNvPr id="3" name="Subtitle 2"/>
          <p:cNvSpPr>
            <a:spLocks noGrp="1"/>
          </p:cNvSpPr>
          <p:nvPr>
            <p:ph type="subTitle" idx="1"/>
          </p:nvPr>
        </p:nvSpPr>
        <p:spPr>
          <a:xfrm>
            <a:off x="1185860" y="1904711"/>
            <a:ext cx="993934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Droughts, earthquakes, and hurricanes affect how much of certain goods can be produced.</a:t>
            </a:r>
          </a:p>
          <a:p>
            <a:pPr marL="342900" indent="-342900" algn="l">
              <a:buFont typeface="Arial" charset="0"/>
              <a:buChar char="•"/>
            </a:pPr>
            <a:r>
              <a:rPr lang="en-US" b="1" dirty="0">
                <a:latin typeface="Helvetica" pitchFamily="34" charset="0"/>
                <a:ea typeface="Roboto Light" charset="0"/>
                <a:cs typeface="Helvetica" pitchFamily="34" charset="0"/>
              </a:rPr>
              <a:t>Example: </a:t>
            </a:r>
            <a:r>
              <a:rPr lang="en-US" sz="2400" dirty="0">
                <a:latin typeface="Helvetica" pitchFamily="34" charset="0"/>
                <a:ea typeface="Roboto Light" charset="0"/>
                <a:cs typeface="Helvetica" pitchFamily="34" charset="0"/>
              </a:rPr>
              <a:t>Hurricane Katrina and Rita decreased oil production in Louisiana and Texas.</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20482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0" y="3149600"/>
            <a:ext cx="12192000" cy="3708400"/>
          </a:xfrm>
          <a:prstGeom prst="rect">
            <a:avLst/>
          </a:prstGeom>
          <a:solidFill>
            <a:srgbClr val="006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0" y="2349100"/>
            <a:ext cx="6874933" cy="1107996"/>
          </a:xfrm>
          <a:prstGeom prst="rect">
            <a:avLst/>
          </a:prstGeom>
          <a:noFill/>
        </p:spPr>
        <p:txBody>
          <a:bodyPr wrap="square" rtlCol="0">
            <a:spAutoFit/>
          </a:bodyPr>
          <a:lstStyle/>
          <a:p>
            <a:r>
              <a:rPr lang="en-US" sz="6600" b="1" dirty="0">
                <a:solidFill>
                  <a:srgbClr val="006CA7"/>
                </a:solidFill>
                <a:latin typeface="Helvetica" pitchFamily="2" charset="0"/>
                <a:ea typeface="Roboto" charset="0"/>
                <a:cs typeface="Roboto" charset="0"/>
              </a:rPr>
              <a:t>CHAPTER 3</a:t>
            </a:r>
          </a:p>
        </p:txBody>
      </p:sp>
      <p:sp>
        <p:nvSpPr>
          <p:cNvPr id="6" name="TextBox 5"/>
          <p:cNvSpPr txBox="1"/>
          <p:nvPr/>
        </p:nvSpPr>
        <p:spPr>
          <a:xfrm>
            <a:off x="431799" y="2941198"/>
            <a:ext cx="10930468" cy="1015663"/>
          </a:xfrm>
          <a:prstGeom prst="rect">
            <a:avLst/>
          </a:prstGeom>
          <a:noFill/>
        </p:spPr>
        <p:txBody>
          <a:bodyPr wrap="square" rtlCol="0">
            <a:spAutoFit/>
          </a:bodyPr>
          <a:lstStyle/>
          <a:p>
            <a:r>
              <a:rPr lang="en-US" sz="6000" dirty="0">
                <a:solidFill>
                  <a:schemeClr val="bg1"/>
                </a:solidFill>
                <a:latin typeface="Helvetica" pitchFamily="2" charset="0"/>
                <a:ea typeface="Roboto Light" charset="0"/>
                <a:cs typeface="Roboto Light" charset="0"/>
              </a:rPr>
              <a:t>The Supply and Demand Model</a:t>
            </a:r>
          </a:p>
        </p:txBody>
      </p:sp>
    </p:spTree>
    <p:extLst>
      <p:ext uri="{BB962C8B-B14F-4D97-AF65-F5344CB8AC3E}">
        <p14:creationId xmlns:p14="http://schemas.microsoft.com/office/powerpoint/2010/main" val="737147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The Price of Inputs Used in Production</a:t>
            </a:r>
          </a:p>
        </p:txBody>
      </p:sp>
      <p:sp>
        <p:nvSpPr>
          <p:cNvPr id="3" name="Subtitle 2"/>
          <p:cNvSpPr>
            <a:spLocks noGrp="1"/>
          </p:cNvSpPr>
          <p:nvPr>
            <p:ph type="subTitle" idx="1"/>
          </p:nvPr>
        </p:nvSpPr>
        <p:spPr>
          <a:xfrm>
            <a:off x="1066800" y="1936038"/>
            <a:ext cx="993934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More expensive inputs (raw materials, land, and capital) increases the cost of production of goods and services and may force the firm to sell less at a given price.</a:t>
            </a:r>
          </a:p>
          <a:p>
            <a:pPr marL="342900" indent="-342900" algn="l">
              <a:buFont typeface="Arial" charset="0"/>
              <a:buChar char="•"/>
            </a:pPr>
            <a:r>
              <a:rPr lang="en-US" b="1" dirty="0">
                <a:latin typeface="Helvetica" pitchFamily="34" charset="0"/>
                <a:ea typeface="Roboto Light" charset="0"/>
                <a:cs typeface="Helvetica" pitchFamily="34" charset="0"/>
              </a:rPr>
              <a:t>Example: </a:t>
            </a:r>
            <a:r>
              <a:rPr lang="en-US" sz="2400" dirty="0">
                <a:latin typeface="Helvetica" pitchFamily="34" charset="0"/>
                <a:ea typeface="Roboto Light" charset="0"/>
                <a:cs typeface="Helvetica" pitchFamily="34" charset="0"/>
              </a:rPr>
              <a:t>Higher prices of imported steel and aluminum in 2018 decreased the production of household appliances.</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3413189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The Number of Firms in the Market</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If the number of firms in the market increases, the supply curve shifts to the right. </a:t>
            </a:r>
          </a:p>
          <a:p>
            <a:pPr marL="342900" indent="-342900" algn="l">
              <a:buFont typeface="Arial" charset="0"/>
              <a:buChar char="•"/>
            </a:pPr>
            <a:r>
              <a:rPr lang="en-US" dirty="0">
                <a:latin typeface="Helvetica" pitchFamily="34" charset="0"/>
                <a:ea typeface="Roboto Light" charset="0"/>
                <a:cs typeface="Helvetica" pitchFamily="34" charset="0"/>
              </a:rPr>
              <a:t>If the number of firms in the market decreases, the supply curve shifts to the left.</a:t>
            </a:r>
          </a:p>
          <a:p>
            <a:pPr marL="342900" indent="-342900" algn="l">
              <a:buFont typeface="Arial" charset="0"/>
              <a:buChar char="•"/>
            </a:pPr>
            <a:r>
              <a:rPr lang="en-US" b="1" dirty="0">
                <a:latin typeface="Roboto Light" charset="0"/>
                <a:ea typeface="Roboto Light" charset="0"/>
                <a:cs typeface="Roboto Light" charset="0"/>
              </a:rPr>
              <a:t>Example: </a:t>
            </a:r>
            <a:r>
              <a:rPr lang="en-US" dirty="0">
                <a:latin typeface="Roboto Light" charset="0"/>
                <a:ea typeface="Roboto Light" charset="0"/>
                <a:cs typeface="Roboto Light" charset="0"/>
              </a:rPr>
              <a:t>Removing barriers that prevent foreign car manufacturers from selling cars to the domestic market increases the number of firms producing cars for that country’s domestic market.</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20647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Expectations of Future Prices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Expectations of lower selling prices in the future will increase the supply today as firms decide to sell less in the future when prices are lower. </a:t>
            </a:r>
          </a:p>
          <a:p>
            <a:pPr marL="342900" indent="-342900" algn="l">
              <a:buFont typeface="Arial" charset="0"/>
              <a:buChar char="•"/>
            </a:pPr>
            <a:r>
              <a:rPr lang="en-US" dirty="0">
                <a:latin typeface="Helvetica" pitchFamily="34" charset="0"/>
                <a:ea typeface="Roboto Light" charset="0"/>
                <a:cs typeface="Helvetica" pitchFamily="34" charset="0"/>
              </a:rPr>
              <a:t>Similarly, expectations of higher selling prices in the future will decrease the supply today as firms decide to sell more in the future when prices are higher. </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55710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188377"/>
            <a:ext cx="9284843" cy="923090"/>
          </a:xfrm>
        </p:spPr>
        <p:txBody>
          <a:bodyPr>
            <a:noAutofit/>
          </a:bodyPr>
          <a:lstStyle/>
          <a:p>
            <a:pPr algn="l"/>
            <a:r>
              <a:rPr lang="en-US" sz="3200" dirty="0">
                <a:latin typeface="Helvetica" pitchFamily="34" charset="0"/>
                <a:ea typeface="Roboto" charset="0"/>
                <a:cs typeface="Helvetica" pitchFamily="34" charset="0"/>
              </a:rPr>
              <a:t>Government Taxes, Subsidies, and Regulations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An increases in taxes (payments by firms to the government) or a decrease in subsidies (payment by the government to firms) will decrease supply.</a:t>
            </a:r>
          </a:p>
          <a:p>
            <a:pPr marL="342900" indent="-342900" algn="l">
              <a:buFont typeface="Arial" charset="0"/>
              <a:buChar char="•"/>
            </a:pPr>
            <a:r>
              <a:rPr lang="en-US" dirty="0">
                <a:latin typeface="Helvetica" pitchFamily="34" charset="0"/>
                <a:ea typeface="Roboto Light" charset="0"/>
                <a:cs typeface="Helvetica" pitchFamily="34" charset="0"/>
              </a:rPr>
              <a:t>A decrease in taxes or an increase in the subsidies will increase supply.</a:t>
            </a:r>
          </a:p>
          <a:p>
            <a:pPr marL="342900" indent="-342900" algn="l">
              <a:buFont typeface="Arial" charset="0"/>
              <a:buChar char="•"/>
            </a:pPr>
            <a:r>
              <a:rPr lang="en-US" b="1" dirty="0">
                <a:latin typeface="Helvetica" pitchFamily="34" charset="0"/>
                <a:ea typeface="Roboto Light" charset="0"/>
                <a:cs typeface="Helvetica" pitchFamily="34" charset="0"/>
              </a:rPr>
              <a:t>regulations: </a:t>
            </a:r>
            <a:r>
              <a:rPr lang="en-US" dirty="0">
                <a:latin typeface="Helvetica" pitchFamily="34" charset="0"/>
                <a:ea typeface="Roboto Light" charset="0"/>
                <a:cs typeface="Helvetica" pitchFamily="34" charset="0"/>
              </a:rPr>
              <a:t>government policies or rules that control a firm’s behavior. These regulations can affect a firm’s cost of production and thereby affect supply.</a:t>
            </a:r>
          </a:p>
          <a:p>
            <a:pPr marL="800100" lvl="1" indent="-342900" algn="l">
              <a:buFont typeface="Arial" charset="0"/>
              <a:buChar char="•"/>
            </a:pPr>
            <a:r>
              <a:rPr lang="en-US" b="1" dirty="0">
                <a:latin typeface="Helvetica" pitchFamily="34" charset="0"/>
                <a:ea typeface="Roboto Light" charset="0"/>
                <a:cs typeface="Helvetica" pitchFamily="34" charset="0"/>
              </a:rPr>
              <a:t>Example: </a:t>
            </a:r>
            <a:r>
              <a:rPr lang="en-US" dirty="0">
                <a:latin typeface="Helvetica" pitchFamily="34" charset="0"/>
                <a:ea typeface="Roboto Light" charset="0"/>
                <a:cs typeface="Helvetica" pitchFamily="34" charset="0"/>
              </a:rPr>
              <a:t>Government requirements that food vendors pass sanitary inspection will reduce the number of vendors and decrease supply.</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821235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92692"/>
            <a:ext cx="9687614" cy="580344"/>
          </a:xfrm>
        </p:spPr>
        <p:txBody>
          <a:bodyPr>
            <a:noAutofit/>
          </a:bodyPr>
          <a:lstStyle/>
          <a:p>
            <a:pPr algn="l"/>
            <a:r>
              <a:rPr lang="en-US" sz="3200" dirty="0">
                <a:latin typeface="Helvetica" pitchFamily="34" charset="0"/>
                <a:ea typeface="Roboto" charset="0"/>
                <a:cs typeface="Helvetica" pitchFamily="34" charset="0"/>
              </a:rPr>
              <a:t>Movements Along versus Shifts of the Supply Curve</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latin typeface="Helvetica" pitchFamily="34" charset="0"/>
                <a:ea typeface="Roboto Light" charset="0"/>
                <a:cs typeface="Helvetica" pitchFamily="34" charset="0"/>
              </a:rPr>
              <a:t>Movement along the supply curve </a:t>
            </a:r>
            <a:r>
              <a:rPr lang="en-US" dirty="0">
                <a:latin typeface="Helvetica" pitchFamily="34" charset="0"/>
                <a:ea typeface="Roboto Light" charset="0"/>
                <a:cs typeface="Helvetica" pitchFamily="34" charset="0"/>
              </a:rPr>
              <a:t>occurs when a change in the quantity supplied of a good is brought along by a change in its price.</a:t>
            </a:r>
          </a:p>
          <a:p>
            <a:pPr marL="342900" indent="-342900" algn="l">
              <a:buFont typeface="Arial" charset="0"/>
              <a:buChar char="•"/>
            </a:pPr>
            <a:r>
              <a:rPr lang="en-US" b="1" dirty="0">
                <a:latin typeface="Helvetica" pitchFamily="34" charset="0"/>
                <a:ea typeface="Roboto Light" charset="0"/>
                <a:cs typeface="Helvetica" pitchFamily="34" charset="0"/>
              </a:rPr>
              <a:t>A shift in the supply curve </a:t>
            </a:r>
            <a:r>
              <a:rPr lang="en-US" dirty="0">
                <a:latin typeface="Helvetica" pitchFamily="34" charset="0"/>
                <a:ea typeface="Roboto Light" charset="0"/>
                <a:cs typeface="Helvetica" pitchFamily="34" charset="0"/>
              </a:rPr>
              <a:t>occurs when a change is brought along by any source other than the price.</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17414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357001"/>
            <a:ext cx="9284842" cy="972966"/>
          </a:xfrm>
        </p:spPr>
        <p:txBody>
          <a:bodyPr>
            <a:noAutofit/>
          </a:bodyPr>
          <a:lstStyle/>
          <a:p>
            <a:pPr algn="l"/>
            <a:r>
              <a:rPr lang="en-US" sz="3200" dirty="0">
                <a:latin typeface="Helvetica" pitchFamily="34" charset="0"/>
                <a:ea typeface="Roboto" charset="0"/>
                <a:cs typeface="Helvetica" pitchFamily="34" charset="0"/>
              </a:rPr>
              <a:t>Figure 3.7: Shifts of versus Movements Along the Supply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6146" name="Picture 2" descr="Three lines on a graph which show the movement of a supply curve either leftward or rightward depending on changes in the supply of the example item. An upward sloping supply curve is shown with three points marked on it, labeled D, E, and F. Point F lies above point D on the supply curve while point E lies below point D on the supply curve. Two other supply curves are shown as well - they represent a rightward shift or a leftward shift of the original supply curve. A movement along the supply curve: An increase in price increases the quantity supplied. A shift of the supply curve to the left indicates a decrease in supply. A shift of the supply curve to the right indicates an increase in supply. A movement along the supply curve: A decrease in price decreases the quantity supplied."/>
          <p:cNvPicPr>
            <a:picLocks noChangeAspect="1" noChangeArrowheads="1"/>
          </p:cNvPicPr>
          <p:nvPr/>
        </p:nvPicPr>
        <p:blipFill>
          <a:blip r:embed="rId4"/>
          <a:srcRect/>
          <a:stretch>
            <a:fillRect/>
          </a:stretch>
        </p:blipFill>
        <p:spPr bwMode="auto">
          <a:xfrm>
            <a:off x="3142585" y="1729904"/>
            <a:ext cx="5906829" cy="4773835"/>
          </a:xfrm>
          <a:prstGeom prst="rect">
            <a:avLst/>
          </a:prstGeom>
          <a:noFill/>
          <a:ln w="9525">
            <a:noFill/>
            <a:miter lim="800000"/>
            <a:headEnd/>
            <a:tailEnd/>
          </a:ln>
          <a:effectLst/>
        </p:spPr>
      </p:pic>
    </p:spTree>
    <p:extLst>
      <p:ext uri="{BB962C8B-B14F-4D97-AF65-F5344CB8AC3E}">
        <p14:creationId xmlns:p14="http://schemas.microsoft.com/office/powerpoint/2010/main" val="656255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357001"/>
            <a:ext cx="9284842" cy="972966"/>
          </a:xfrm>
        </p:spPr>
        <p:txBody>
          <a:bodyPr>
            <a:noAutofit/>
          </a:bodyPr>
          <a:lstStyle/>
          <a:p>
            <a:pPr algn="l"/>
            <a:r>
              <a:rPr lang="en-US" sz="3200" dirty="0">
                <a:latin typeface="Helvetica" pitchFamily="34" charset="0"/>
                <a:ea typeface="Roboto" charset="0"/>
                <a:cs typeface="Helvetica" pitchFamily="34" charset="0"/>
              </a:rPr>
              <a:t>Video Lecture: Movements Along versus Shifts of the Supply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
        <p:nvSpPr>
          <p:cNvPr id="3" name="TextBox 2">
            <a:extLst>
              <a:ext uri="{FF2B5EF4-FFF2-40B4-BE49-F238E27FC236}">
                <a16:creationId xmlns:a16="http://schemas.microsoft.com/office/drawing/2014/main" id="{34CC1153-F8A4-4E54-8B0B-38BC456CBCCE}"/>
              </a:ext>
            </a:extLst>
          </p:cNvPr>
          <p:cNvSpPr txBox="1"/>
          <p:nvPr/>
        </p:nvSpPr>
        <p:spPr>
          <a:xfrm>
            <a:off x="1066800" y="1906809"/>
            <a:ext cx="10058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This excerpt discusses how to distinguish between factors that lead to a shift of the supply curve versus a movement along the supply curve.</a:t>
            </a:r>
          </a:p>
        </p:txBody>
      </p:sp>
      <p:pic>
        <p:nvPicPr>
          <p:cNvPr id="6" name="Picture 5" descr="Thumbnail of video lecture.">
            <a:hlinkClick r:id="rId4"/>
            <a:extLst>
              <a:ext uri="{FF2B5EF4-FFF2-40B4-BE49-F238E27FC236}">
                <a16:creationId xmlns:a16="http://schemas.microsoft.com/office/drawing/2014/main" id="{DCCA78CF-A631-4F3B-B19B-C7C8A3537100}"/>
              </a:ext>
            </a:extLst>
          </p:cNvPr>
          <p:cNvPicPr>
            <a:picLocks noChangeAspect="1"/>
          </p:cNvPicPr>
          <p:nvPr/>
        </p:nvPicPr>
        <p:blipFill>
          <a:blip r:embed="rId5"/>
          <a:stretch>
            <a:fillRect/>
          </a:stretch>
        </p:blipFill>
        <p:spPr>
          <a:xfrm>
            <a:off x="3360492" y="3114452"/>
            <a:ext cx="5471016" cy="3261852"/>
          </a:xfrm>
          <a:prstGeom prst="rect">
            <a:avLst/>
          </a:prstGeom>
        </p:spPr>
      </p:pic>
    </p:spTree>
    <p:extLst>
      <p:ext uri="{BB962C8B-B14F-4D97-AF65-F5344CB8AC3E}">
        <p14:creationId xmlns:p14="http://schemas.microsoft.com/office/powerpoint/2010/main" val="2243645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3.8: Overview of Supply and Demand</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7170" name="Picture 2" descr="Supply&#10;&#10;Supply describes firms. The supply curve looks like this: [Image of a linear graph with an upwards slope moving to the right, with the Y-axis labeled Price, the X-axis labeled Quantity Supplied, and the line labeled S.&#10;&#10;Law of Supply: Price and quantity supplied are positively related.&#10;&#10;Movements along supply curve occur: when price rises and quantity supplied rises or when price falls and quantity supplied falls.&#10;&#10;Shifts in supply are due to: Technology (new inventions), Weather (especially for agricultural products), Number of firms in market, Price of goods used in production (inputs such as fertilizer, labor), Expectations of future prices (firms will sell less now if prices are expected to rise; for example, farmers may store goods to sell next year, and Government taxes, subsidies, regulations (commodity taxes, agricultural subsidies, safety regulations).&#10;&#10;&#10;Demand&#10;&#10;Demand describes consumers. The demand curve looks like this: [Image of a linear graph with a downwards slope moving to the write, with the Y-axis labeled Price, the X-axis labeled Quantity Demanded, and the line labeled D.&#10;&#10;Law of Demand Price and quantity demanded are negatively related.&#10;&#10;Movements along demand curve occur: when price rises and quantity demanded falls or when price falls and quantity demanded rises.&#10;&#10;Shifts in demand are due to: Preferences (changes in consumers’ tastes), Number of consumers in market, Consumers’ information (about smoking, or faulty products, for example), Consumers’ income (normal goods versus inferior goods), Expectations of future prices (consumers will buy more now if prices are expected to rise in the future), and Price of related goods (both substitutes, like butter and margarine, and complements, like gasoline and SUVs)."/>
          <p:cNvPicPr>
            <a:picLocks noChangeAspect="1" noChangeArrowheads="1"/>
          </p:cNvPicPr>
          <p:nvPr/>
        </p:nvPicPr>
        <p:blipFill>
          <a:blip r:embed="rId4"/>
          <a:srcRect/>
          <a:stretch>
            <a:fillRect/>
          </a:stretch>
        </p:blipFill>
        <p:spPr bwMode="auto">
          <a:xfrm>
            <a:off x="3058038" y="1637072"/>
            <a:ext cx="5706904" cy="4970206"/>
          </a:xfrm>
          <a:prstGeom prst="rect">
            <a:avLst/>
          </a:prstGeom>
          <a:noFill/>
          <a:ln w="9525">
            <a:noFill/>
            <a:miter lim="800000"/>
            <a:headEnd/>
            <a:tailEnd/>
          </a:ln>
          <a:effectLst/>
        </p:spPr>
      </p:pic>
    </p:spTree>
    <p:extLst>
      <p:ext uri="{BB962C8B-B14F-4D97-AF65-F5344CB8AC3E}">
        <p14:creationId xmlns:p14="http://schemas.microsoft.com/office/powerpoint/2010/main" val="1627990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Finding the Market Price</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equilibrium price</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the price at which the quantity that sellers are willing to sell equals the quantity that consumers are willing to purchase.</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equilibrium quantity</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the quantity traded at the equilibrium price.</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market equilibrium</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the situation where the price equals the equilibrium price and the quantity traded equals the equilibrium quantity.</a:t>
            </a:r>
          </a:p>
          <a:p>
            <a:pPr marL="342900" indent="-342900" algn="l">
              <a:buFont typeface="Arial" charset="0"/>
              <a:buChar char="•"/>
            </a:pPr>
            <a:endParaRPr lang="en-US" dirty="0">
              <a:latin typeface="Roboto Light" charset="0"/>
              <a:ea typeface="Roboto Light" charset="0"/>
              <a:cs typeface="Roboto Light" charset="0"/>
            </a:endParaRP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883545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575502"/>
            <a:ext cx="9284843" cy="580344"/>
          </a:xfrm>
        </p:spPr>
        <p:txBody>
          <a:bodyPr>
            <a:noAutofit/>
          </a:bodyPr>
          <a:lstStyle/>
          <a:p>
            <a:pPr algn="l"/>
            <a:r>
              <a:rPr lang="en-US" sz="3200" dirty="0">
                <a:latin typeface="Helvetica" pitchFamily="34" charset="0"/>
                <a:ea typeface="Roboto" charset="0"/>
                <a:cs typeface="Helvetica" pitchFamily="34" charset="0"/>
              </a:rPr>
              <a:t>Finding the Market Price</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shortage (excess demand)</a:t>
            </a:r>
            <a:r>
              <a:rPr lang="en-US" b="1" dirty="0">
                <a:latin typeface="Helvetica" pitchFamily="34" charset="0"/>
                <a:ea typeface="Roboto Light" charset="0"/>
                <a:cs typeface="Helvetica" pitchFamily="34" charset="0"/>
              </a:rPr>
              <a:t>:</a:t>
            </a:r>
            <a:r>
              <a:rPr lang="en-US" b="1" dirty="0">
                <a:solidFill>
                  <a:srgbClr val="006CA7"/>
                </a:solidFill>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a situation in which the quantity demanded is greater than the quantity supplied. </a:t>
            </a:r>
          </a:p>
          <a:p>
            <a:pPr marL="800100" lvl="1" indent="-342900" algn="l">
              <a:buFont typeface="Arial" charset="0"/>
              <a:buChar char="•"/>
            </a:pPr>
            <a:r>
              <a:rPr lang="en-US" dirty="0">
                <a:latin typeface="Helvetica" pitchFamily="34" charset="0"/>
                <a:ea typeface="Roboto Light" charset="0"/>
                <a:cs typeface="Helvetica" pitchFamily="34" charset="0"/>
              </a:rPr>
              <a:t>This occurs when the price in the market is below the equilibrium price.</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surplus (excess supply)</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a situation in which the quantity supplied is greater than the quantity demanded. </a:t>
            </a:r>
          </a:p>
          <a:p>
            <a:pPr marL="800100" lvl="1" indent="-342900" algn="l">
              <a:buFont typeface="Arial" charset="0"/>
              <a:buChar char="•"/>
            </a:pPr>
            <a:r>
              <a:rPr lang="en-US" dirty="0">
                <a:latin typeface="Helvetica" pitchFamily="34" charset="0"/>
                <a:ea typeface="Roboto Light" charset="0"/>
                <a:cs typeface="Helvetica" pitchFamily="34" charset="0"/>
              </a:rPr>
              <a:t>This occurs when the current price in the market is above the equilibrium price.</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384140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76849"/>
            <a:ext cx="5317067" cy="695325"/>
          </a:xfrm>
        </p:spPr>
        <p:txBody>
          <a:bodyPr>
            <a:normAutofit/>
          </a:bodyPr>
          <a:lstStyle/>
          <a:p>
            <a:pPr algn="l"/>
            <a:r>
              <a:rPr lang="en-US" sz="3200" dirty="0">
                <a:latin typeface="Helvetica" pitchFamily="34" charset="0"/>
                <a:ea typeface="Roboto" charset="0"/>
                <a:cs typeface="Helvetica" pitchFamily="34" charset="0"/>
              </a:rPr>
              <a:t>Introduction</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The supply and demand model can explain the following:</a:t>
            </a:r>
          </a:p>
          <a:p>
            <a:pPr marL="800100" lvl="1" indent="-342900" algn="l">
              <a:buFont typeface="Arial" charset="0"/>
              <a:buChar char="•"/>
            </a:pPr>
            <a:r>
              <a:rPr lang="en-US" dirty="0">
                <a:latin typeface="Helvetica" pitchFamily="34" charset="0"/>
                <a:ea typeface="Roboto Light" charset="0"/>
                <a:cs typeface="Helvetica" pitchFamily="34" charset="0"/>
              </a:rPr>
              <a:t>During the COVID-19 crisis, why did the price of a ventilator rise by so much?</a:t>
            </a:r>
          </a:p>
          <a:p>
            <a:pPr marL="800100" lvl="1" indent="-342900" algn="l">
              <a:buFont typeface="Arial" charset="0"/>
              <a:buChar char="•"/>
            </a:pPr>
            <a:r>
              <a:rPr lang="en-US" dirty="0">
                <a:latin typeface="Helvetica" pitchFamily="34" charset="0"/>
                <a:ea typeface="Roboto Light" charset="0"/>
                <a:cs typeface="Helvetica" pitchFamily="34" charset="0"/>
              </a:rPr>
              <a:t>What causes the price of gasoline to fluctuate? </a:t>
            </a:r>
          </a:p>
          <a:p>
            <a:pPr marL="800100" lvl="1" indent="-342900" algn="l">
              <a:buFont typeface="Arial" charset="0"/>
              <a:buChar char="•"/>
            </a:pPr>
            <a:r>
              <a:rPr lang="en-US" dirty="0">
                <a:latin typeface="Helvetica" pitchFamily="34" charset="0"/>
                <a:ea typeface="Roboto Light" charset="0"/>
                <a:cs typeface="Helvetica" pitchFamily="34" charset="0"/>
              </a:rPr>
              <a:t>What causes the price of desktop computers to fall over time, even though the prices of most other goods seem to rise over time? </a:t>
            </a:r>
          </a:p>
          <a:p>
            <a:pPr marL="800100" lvl="1" indent="-342900" algn="l">
              <a:buFont typeface="Arial" charset="0"/>
              <a:buChar char="•"/>
            </a:pPr>
            <a:r>
              <a:rPr lang="en-US" dirty="0">
                <a:latin typeface="Helvetica" pitchFamily="34" charset="0"/>
                <a:ea typeface="Roboto Light" charset="0"/>
                <a:cs typeface="Helvetica" pitchFamily="34" charset="0"/>
              </a:rPr>
              <a:t>Why do roses cost more on Valentine’s Day? </a:t>
            </a:r>
          </a:p>
          <a:p>
            <a:pPr marL="800100" lvl="1" indent="-342900" algn="l">
              <a:buFont typeface="Arial" charset="0"/>
              <a:buChar char="•"/>
            </a:pPr>
            <a:r>
              <a:rPr lang="en-US" dirty="0">
                <a:latin typeface="Helvetica" pitchFamily="34" charset="0"/>
                <a:ea typeface="Roboto Light" charset="0"/>
                <a:cs typeface="Helvetica" pitchFamily="34" charset="0"/>
              </a:rPr>
              <a:t>Once you understand how the model works, you will find yourself using it over and over again to understand the markets that you come across in your everyday life.</a:t>
            </a:r>
            <a:endParaRPr lang="en-US" sz="1600" dirty="0">
              <a:latin typeface="Helvetica" pitchFamily="34" charset="0"/>
              <a:ea typeface="Roboto Light" charset="0"/>
              <a:cs typeface="Helvetica" pitchFamily="34"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1906257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Table 3.3: Finding the Market Equilibrium</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graphicFrame>
        <p:nvGraphicFramePr>
          <p:cNvPr id="3" name="Table 2">
            <a:extLst>
              <a:ext uri="{FF2B5EF4-FFF2-40B4-BE49-F238E27FC236}">
                <a16:creationId xmlns:a16="http://schemas.microsoft.com/office/drawing/2014/main" id="{F97FB2D5-F638-5C45-A1F7-0A2A4C658AE2}"/>
              </a:ext>
            </a:extLst>
          </p:cNvPr>
          <p:cNvGraphicFramePr>
            <a:graphicFrameLocks noGrp="1"/>
          </p:cNvGraphicFramePr>
          <p:nvPr>
            <p:extLst>
              <p:ext uri="{D42A27DB-BD31-4B8C-83A1-F6EECF244321}">
                <p14:modId xmlns:p14="http://schemas.microsoft.com/office/powerpoint/2010/main" val="3355664867"/>
              </p:ext>
            </p:extLst>
          </p:nvPr>
        </p:nvGraphicFramePr>
        <p:xfrm>
          <a:off x="1066800" y="1937841"/>
          <a:ext cx="10058400" cy="4259580"/>
        </p:xfrm>
        <a:graphic>
          <a:graphicData uri="http://schemas.openxmlformats.org/drawingml/2006/table">
            <a:tbl>
              <a:tblPr/>
              <a:tblGrid>
                <a:gridCol w="1013012">
                  <a:extLst>
                    <a:ext uri="{9D8B030D-6E8A-4147-A177-3AD203B41FA5}">
                      <a16:colId xmlns:a16="http://schemas.microsoft.com/office/drawing/2014/main" val="3048831273"/>
                    </a:ext>
                  </a:extLst>
                </a:gridCol>
                <a:gridCol w="1757082">
                  <a:extLst>
                    <a:ext uri="{9D8B030D-6E8A-4147-A177-3AD203B41FA5}">
                      <a16:colId xmlns:a16="http://schemas.microsoft.com/office/drawing/2014/main" val="2058657361"/>
                    </a:ext>
                  </a:extLst>
                </a:gridCol>
                <a:gridCol w="1541930">
                  <a:extLst>
                    <a:ext uri="{9D8B030D-6E8A-4147-A177-3AD203B41FA5}">
                      <a16:colId xmlns:a16="http://schemas.microsoft.com/office/drawing/2014/main" val="135142886"/>
                    </a:ext>
                  </a:extLst>
                </a:gridCol>
                <a:gridCol w="2761129">
                  <a:extLst>
                    <a:ext uri="{9D8B030D-6E8A-4147-A177-3AD203B41FA5}">
                      <a16:colId xmlns:a16="http://schemas.microsoft.com/office/drawing/2014/main" val="2923288277"/>
                    </a:ext>
                  </a:extLst>
                </a:gridCol>
                <a:gridCol w="2985247">
                  <a:extLst>
                    <a:ext uri="{9D8B030D-6E8A-4147-A177-3AD203B41FA5}">
                      <a16:colId xmlns:a16="http://schemas.microsoft.com/office/drawing/2014/main" val="2275680043"/>
                    </a:ext>
                  </a:extLst>
                </a:gridCol>
              </a:tblGrid>
              <a:tr h="190500">
                <a:tc>
                  <a:txBody>
                    <a:bodyPr/>
                    <a:lstStyle/>
                    <a:p>
                      <a:r>
                        <a:rPr lang="en-US" sz="2200" b="1" dirty="0">
                          <a:solidFill>
                            <a:schemeClr val="bg1"/>
                          </a:solidFill>
                          <a:effectLst/>
                          <a:latin typeface="Helvetica" pitchFamily="2" charset="0"/>
                        </a:rPr>
                        <a:t>Price</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200" b="1" dirty="0">
                          <a:solidFill>
                            <a:schemeClr val="bg1"/>
                          </a:solidFill>
                          <a:effectLst/>
                          <a:latin typeface="Helvetica" pitchFamily="2" charset="0"/>
                        </a:rPr>
                        <a:t>Quantity Demanded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200" b="1" dirty="0">
                          <a:solidFill>
                            <a:schemeClr val="bg1"/>
                          </a:solidFill>
                          <a:effectLst/>
                          <a:latin typeface="Helvetica" pitchFamily="2" charset="0"/>
                        </a:rPr>
                        <a:t>Quantity Supplied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200" b="1" dirty="0">
                          <a:solidFill>
                            <a:schemeClr val="bg1"/>
                          </a:solidFill>
                          <a:effectLst/>
                          <a:latin typeface="Helvetica" pitchFamily="2" charset="0"/>
                        </a:rPr>
                        <a:t>Shortage, Surplus, </a:t>
                      </a:r>
                      <a:br>
                        <a:rPr lang="en-US" sz="2200" b="1" dirty="0">
                          <a:solidFill>
                            <a:schemeClr val="bg1"/>
                          </a:solidFill>
                          <a:effectLst/>
                          <a:latin typeface="Helvetica" pitchFamily="2" charset="0"/>
                        </a:rPr>
                      </a:br>
                      <a:r>
                        <a:rPr lang="en-US" sz="2200" b="1" dirty="0">
                          <a:solidFill>
                            <a:schemeClr val="bg1"/>
                          </a:solidFill>
                          <a:effectLst/>
                          <a:latin typeface="Helvetica" pitchFamily="2" charset="0"/>
                        </a:rPr>
                        <a:t>or Equilibrium</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200" b="1" dirty="0">
                          <a:solidFill>
                            <a:schemeClr val="bg1"/>
                          </a:solidFill>
                          <a:effectLst/>
                          <a:latin typeface="Helvetica" pitchFamily="2" charset="0"/>
                        </a:rPr>
                        <a:t>Price Rises or Falls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extLst>
                  <a:ext uri="{0D108BD9-81ED-4DB2-BD59-A6C34878D82A}">
                    <a16:rowId xmlns:a16="http://schemas.microsoft.com/office/drawing/2014/main" val="1526878594"/>
                  </a:ext>
                </a:extLst>
              </a:tr>
              <a:tr h="190500">
                <a:tc>
                  <a:txBody>
                    <a:bodyPr/>
                    <a:lstStyle/>
                    <a:p>
                      <a:r>
                        <a:rPr lang="en-US" sz="2200">
                          <a:effectLst/>
                          <a:latin typeface="Helvetica" pitchFamily="2" charset="0"/>
                        </a:rPr>
                        <a:t>$140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dirty="0">
                          <a:effectLst/>
                          <a:latin typeface="Helvetica" pitchFamily="2" charset="0"/>
                        </a:rPr>
                        <a:t>18</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a:r>
                        <a:rPr lang="en-US" sz="2200" dirty="0">
                          <a:effectLst/>
                          <a:latin typeface="Helvetica" pitchFamily="2" charset="0"/>
                        </a:rPr>
                        <a:t>Shortage = 17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rises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64967118"/>
                  </a:ext>
                </a:extLst>
              </a:tr>
              <a:tr h="190500">
                <a:tc>
                  <a:txBody>
                    <a:bodyPr/>
                    <a:lstStyle/>
                    <a:p>
                      <a:r>
                        <a:rPr lang="en-US" sz="2200">
                          <a:effectLst/>
                          <a:latin typeface="Helvetica" pitchFamily="2" charset="0"/>
                        </a:rPr>
                        <a:t>$160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a:r>
                        <a:rPr lang="en-US" sz="2200">
                          <a:effectLst/>
                          <a:latin typeface="Helvetica" pitchFamily="2" charset="0"/>
                        </a:rPr>
                        <a:t>Shortage = 10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rises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68388327"/>
                  </a:ext>
                </a:extLst>
              </a:tr>
              <a:tr h="190500">
                <a:tc>
                  <a:txBody>
                    <a:bodyPr/>
                    <a:lstStyle/>
                    <a:p>
                      <a:r>
                        <a:rPr lang="en-US" sz="2200">
                          <a:effectLst/>
                          <a:latin typeface="Helvetica" pitchFamily="2" charset="0"/>
                        </a:rPr>
                        <a:t>$180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dirty="0">
                          <a:effectLst/>
                          <a:latin typeface="Helvetica" pitchFamily="2" charset="0"/>
                        </a:rPr>
                        <a:t>11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Shortage = 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rises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179780378"/>
                  </a:ext>
                </a:extLst>
              </a:tr>
              <a:tr h="190500">
                <a:tc>
                  <a:txBody>
                    <a:bodyPr/>
                    <a:lstStyle/>
                    <a:p>
                      <a:r>
                        <a:rPr lang="en-US" sz="2200">
                          <a:effectLst/>
                          <a:latin typeface="Helvetica" pitchFamily="2" charset="0"/>
                        </a:rPr>
                        <a:t>$200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dirty="0">
                          <a:effectLst/>
                          <a:latin typeface="Helvetica" pitchFamily="2" charset="0"/>
                        </a:rPr>
                        <a:t>9*</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9*</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Equilibrium*</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No change*</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74372376"/>
                  </a:ext>
                </a:extLst>
              </a:tr>
              <a:tr h="190500">
                <a:tc>
                  <a:txBody>
                    <a:bodyPr/>
                    <a:lstStyle/>
                    <a:p>
                      <a:r>
                        <a:rPr lang="en-US" sz="2200">
                          <a:effectLst/>
                          <a:latin typeface="Helvetica" pitchFamily="2" charset="0"/>
                        </a:rPr>
                        <a:t>$220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dirty="0">
                          <a:effectLst/>
                          <a:latin typeface="Helvetica" pitchFamily="2" charset="0"/>
                        </a:rPr>
                        <a:t>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Surplus = 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falls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825696047"/>
                  </a:ext>
                </a:extLst>
              </a:tr>
              <a:tr h="190500">
                <a:tc>
                  <a:txBody>
                    <a:bodyPr/>
                    <a:lstStyle/>
                    <a:p>
                      <a:r>
                        <a:rPr lang="en-US" sz="2200">
                          <a:effectLst/>
                          <a:latin typeface="Helvetica" pitchFamily="2" charset="0"/>
                        </a:rPr>
                        <a:t>$240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5</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13</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Surplus = 8</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falls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83151880"/>
                  </a:ext>
                </a:extLst>
              </a:tr>
              <a:tr h="190500">
                <a:tc>
                  <a:txBody>
                    <a:bodyPr/>
                    <a:lstStyle/>
                    <a:p>
                      <a:r>
                        <a:rPr lang="en-US" sz="2200">
                          <a:effectLst/>
                          <a:latin typeface="Helvetica" pitchFamily="2" charset="0"/>
                        </a:rPr>
                        <a:t>$260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3</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15</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Surplus = 12</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falls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319097763"/>
                  </a:ext>
                </a:extLst>
              </a:tr>
              <a:tr h="190500">
                <a:tc>
                  <a:txBody>
                    <a:bodyPr/>
                    <a:lstStyle/>
                    <a:p>
                      <a:r>
                        <a:rPr lang="en-US" sz="2200">
                          <a:effectLst/>
                          <a:latin typeface="Helvetica" pitchFamily="2" charset="0"/>
                        </a:rPr>
                        <a:t>$280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2</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16</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Surplus = 14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Price falls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527422001"/>
                  </a:ext>
                </a:extLst>
              </a:tr>
              <a:tr h="190500">
                <a:tc>
                  <a:txBody>
                    <a:bodyPr/>
                    <a:lstStyle/>
                    <a:p>
                      <a:r>
                        <a:rPr lang="en-US" sz="2200">
                          <a:effectLst/>
                          <a:latin typeface="Helvetica" pitchFamily="2" charset="0"/>
                        </a:rPr>
                        <a:t>$300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200">
                          <a:effectLst/>
                          <a:latin typeface="Helvetica" pitchFamily="2" charset="0"/>
                        </a:rPr>
                        <a:t>17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a:effectLst/>
                          <a:latin typeface="Helvetica" pitchFamily="2" charset="0"/>
                        </a:rPr>
                        <a:t>Surplus = 16</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200" dirty="0">
                          <a:effectLst/>
                          <a:latin typeface="Helvetica" pitchFamily="2" charset="0"/>
                        </a:rPr>
                        <a:t>Price falls</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778353755"/>
                  </a:ext>
                </a:extLst>
              </a:tr>
            </a:tbl>
          </a:graphicData>
        </a:graphic>
      </p:graphicFrame>
    </p:spTree>
    <p:extLst>
      <p:ext uri="{BB962C8B-B14F-4D97-AF65-F5344CB8AC3E}">
        <p14:creationId xmlns:p14="http://schemas.microsoft.com/office/powerpoint/2010/main" val="4078404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373626"/>
            <a:ext cx="9284843" cy="939715"/>
          </a:xfrm>
        </p:spPr>
        <p:txBody>
          <a:bodyPr>
            <a:noAutofit/>
          </a:bodyPr>
          <a:lstStyle/>
          <a:p>
            <a:pPr algn="l"/>
            <a:r>
              <a:rPr lang="en-US" sz="3200" dirty="0">
                <a:latin typeface="Helvetica" pitchFamily="34" charset="0"/>
                <a:ea typeface="Roboto" charset="0"/>
                <a:cs typeface="Helvetica" pitchFamily="34" charset="0"/>
              </a:rPr>
              <a:t>Finding the Equilibrium with a Supply and Demand Diagram</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If the price is below the equilibrium, a shortage occurs, causing the price to increase until the price reaches equilibrium.</a:t>
            </a:r>
          </a:p>
          <a:p>
            <a:pPr marL="342900" indent="-342900" algn="l">
              <a:buFont typeface="Arial" charset="0"/>
              <a:buChar char="•"/>
            </a:pPr>
            <a:r>
              <a:rPr lang="en-US" dirty="0">
                <a:latin typeface="Helvetica" pitchFamily="34" charset="0"/>
                <a:ea typeface="Roboto Light" charset="0"/>
                <a:cs typeface="Helvetica" pitchFamily="34" charset="0"/>
              </a:rPr>
              <a:t>If the price is above the equilibrium, a surplus occurs, causing the price to decrease until the price reaches equilibrium. </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3671461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767508"/>
            <a:ext cx="9284842" cy="580344"/>
          </a:xfrm>
        </p:spPr>
        <p:txBody>
          <a:bodyPr>
            <a:noAutofit/>
          </a:bodyPr>
          <a:lstStyle/>
          <a:p>
            <a:pPr algn="l"/>
            <a:r>
              <a:rPr lang="en-US" sz="3200" dirty="0">
                <a:latin typeface="Helvetica" pitchFamily="34" charset="0"/>
                <a:ea typeface="Roboto" charset="0"/>
                <a:cs typeface="Helvetica" pitchFamily="34" charset="0"/>
              </a:rPr>
              <a:t>Figure 3.9: Equilibrium Price and Equilibrium Quantity</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8194" name="Picture 2" descr="The figure shows an upward sloping supply curve and a downward sloping demand curve, intersecting at an equilibrium price of $200 and a equilibrium quantity of 10 million bicycles. It illustrates that a price of $160 (i.e. below the equilibrium price), the quantity demanded exceeds the quantity supplied resulting in a shortage. It also illustrates at a price of $260 (i.e. above the equilibrium price) the quantity supplied exceeds the quantity demanded resulting in a surplus. "/>
          <p:cNvPicPr>
            <a:picLocks noChangeAspect="1" noChangeArrowheads="1"/>
          </p:cNvPicPr>
          <p:nvPr/>
        </p:nvPicPr>
        <p:blipFill>
          <a:blip r:embed="rId4"/>
          <a:srcRect/>
          <a:stretch>
            <a:fillRect/>
          </a:stretch>
        </p:blipFill>
        <p:spPr bwMode="auto">
          <a:xfrm>
            <a:off x="3285373" y="1873407"/>
            <a:ext cx="5621254" cy="4616604"/>
          </a:xfrm>
          <a:prstGeom prst="rect">
            <a:avLst/>
          </a:prstGeom>
          <a:noFill/>
          <a:ln w="9525">
            <a:noFill/>
            <a:miter lim="800000"/>
            <a:headEnd/>
            <a:tailEnd/>
          </a:ln>
          <a:effectLst/>
        </p:spPr>
      </p:pic>
    </p:spTree>
    <p:extLst>
      <p:ext uri="{BB962C8B-B14F-4D97-AF65-F5344CB8AC3E}">
        <p14:creationId xmlns:p14="http://schemas.microsoft.com/office/powerpoint/2010/main" val="2258640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56488"/>
            <a:ext cx="9284842" cy="580344"/>
          </a:xfrm>
        </p:spPr>
        <p:txBody>
          <a:bodyPr>
            <a:noAutofit/>
          </a:bodyPr>
          <a:lstStyle/>
          <a:p>
            <a:pPr algn="l"/>
            <a:r>
              <a:rPr lang="en-US" sz="3200" dirty="0">
                <a:latin typeface="Helvetica" pitchFamily="34" charset="0"/>
                <a:ea typeface="Roboto" charset="0"/>
                <a:cs typeface="Helvetica" pitchFamily="34" charset="0"/>
              </a:rPr>
              <a:t>Video Lecture: Market Equilibrium</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56488"/>
            <a:ext cx="535965" cy="535965"/>
          </a:xfrm>
          <a:prstGeom prst="rect">
            <a:avLst/>
          </a:prstGeom>
        </p:spPr>
      </p:pic>
      <p:sp>
        <p:nvSpPr>
          <p:cNvPr id="3" name="TextBox 2">
            <a:extLst>
              <a:ext uri="{FF2B5EF4-FFF2-40B4-BE49-F238E27FC236}">
                <a16:creationId xmlns:a16="http://schemas.microsoft.com/office/drawing/2014/main" id="{49F049F4-ED93-4F58-9D16-CB56D49B63BA}"/>
              </a:ext>
            </a:extLst>
          </p:cNvPr>
          <p:cNvSpPr txBox="1"/>
          <p:nvPr/>
        </p:nvSpPr>
        <p:spPr>
          <a:xfrm>
            <a:off x="1066800" y="1847628"/>
            <a:ext cx="10058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This excerpt discusses how to find the equilibrium price and quantity using the supply/demand model. Watch this video through 7:31.</a:t>
            </a:r>
          </a:p>
        </p:txBody>
      </p:sp>
      <p:pic>
        <p:nvPicPr>
          <p:cNvPr id="6" name="Picture 5" descr="Diagram&#10;&#10;Description automatically generated">
            <a:hlinkClick r:id="rId4"/>
            <a:extLst>
              <a:ext uri="{FF2B5EF4-FFF2-40B4-BE49-F238E27FC236}">
                <a16:creationId xmlns:a16="http://schemas.microsoft.com/office/drawing/2014/main" id="{BC3D6C18-5C36-4BF1-8EA0-A8BA05349CEA}"/>
              </a:ext>
            </a:extLst>
          </p:cNvPr>
          <p:cNvPicPr>
            <a:picLocks noChangeAspect="1"/>
          </p:cNvPicPr>
          <p:nvPr/>
        </p:nvPicPr>
        <p:blipFill>
          <a:blip r:embed="rId5"/>
          <a:stretch>
            <a:fillRect/>
          </a:stretch>
        </p:blipFill>
        <p:spPr>
          <a:xfrm>
            <a:off x="3459461" y="3120785"/>
            <a:ext cx="5273077" cy="3123996"/>
          </a:xfrm>
          <a:prstGeom prst="rect">
            <a:avLst/>
          </a:prstGeom>
        </p:spPr>
      </p:pic>
    </p:spTree>
    <p:extLst>
      <p:ext uri="{BB962C8B-B14F-4D97-AF65-F5344CB8AC3E}">
        <p14:creationId xmlns:p14="http://schemas.microsoft.com/office/powerpoint/2010/main" val="2659345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373626"/>
            <a:ext cx="9284843" cy="939715"/>
          </a:xfrm>
        </p:spPr>
        <p:txBody>
          <a:bodyPr>
            <a:noAutofit/>
          </a:bodyPr>
          <a:lstStyle/>
          <a:p>
            <a:pPr algn="l"/>
            <a:r>
              <a:rPr lang="en-US" sz="3200" dirty="0">
                <a:latin typeface="Helvetica" pitchFamily="34" charset="0"/>
                <a:ea typeface="Roboto" charset="0"/>
                <a:cs typeface="Helvetica" pitchFamily="34" charset="0"/>
              </a:rPr>
              <a:t>Market Outcomes When Supply or Demand Changes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An increase in demand will shift the demand curve to the right, resulting in a higher equilibrium price and quantity. This is illustrated in </a:t>
            </a:r>
            <a:r>
              <a:rPr lang="en-US" b="1" dirty="0">
                <a:latin typeface="Helvetica" pitchFamily="34" charset="0"/>
                <a:ea typeface="Roboto Light" charset="0"/>
                <a:cs typeface="Helvetica" pitchFamily="34" charset="0"/>
              </a:rPr>
              <a:t>Figure 3.10(a)</a:t>
            </a:r>
            <a:r>
              <a:rPr lang="en-US" dirty="0">
                <a:latin typeface="Helvetica" pitchFamily="34" charset="0"/>
                <a:ea typeface="Roboto Light" charset="0"/>
                <a:cs typeface="Helvetica" pitchFamily="34" charset="0"/>
              </a:rPr>
              <a:t>.</a:t>
            </a:r>
          </a:p>
          <a:p>
            <a:pPr marL="342900" indent="-342900" algn="l">
              <a:buFont typeface="Arial" charset="0"/>
              <a:buChar char="•"/>
            </a:pPr>
            <a:r>
              <a:rPr lang="en-US" dirty="0">
                <a:latin typeface="Helvetica" pitchFamily="34" charset="0"/>
                <a:ea typeface="Roboto Light" charset="0"/>
                <a:cs typeface="Helvetica" pitchFamily="34" charset="0"/>
              </a:rPr>
              <a:t>A decrease in demand will shift the demand curve to the left, resulting in a lower equilibrium price and quantity. This is illustrated in </a:t>
            </a:r>
            <a:r>
              <a:rPr lang="en-US" b="1" dirty="0">
                <a:latin typeface="Helvetica" pitchFamily="34" charset="0"/>
                <a:ea typeface="Roboto Light" charset="0"/>
                <a:cs typeface="Helvetica" pitchFamily="34" charset="0"/>
              </a:rPr>
              <a:t>Figure 3.10(b)</a:t>
            </a:r>
            <a:r>
              <a:rPr lang="en-US" dirty="0">
                <a:latin typeface="Helvetica" pitchFamily="34" charset="0"/>
                <a:ea typeface="Roboto Light" charset="0"/>
                <a:cs typeface="Helvetica" pitchFamily="34" charset="0"/>
              </a:rPr>
              <a:t>.</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63547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3.10(a): Effects of a Shift in Demand</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9218" name="Picture 2" descr="In the first graph (a), the equilibrium price rises from $200 to $220 and equilibrium quantity rises from 9 million to 11 million, the intersection point and demand curve shift up and to the right. "/>
          <p:cNvPicPr>
            <a:picLocks noChangeAspect="1" noChangeArrowheads="1"/>
          </p:cNvPicPr>
          <p:nvPr/>
        </p:nvPicPr>
        <p:blipFill>
          <a:blip r:embed="rId4"/>
          <a:srcRect/>
          <a:stretch>
            <a:fillRect/>
          </a:stretch>
        </p:blipFill>
        <p:spPr bwMode="auto">
          <a:xfrm>
            <a:off x="3598482" y="1962616"/>
            <a:ext cx="4995035" cy="4504626"/>
          </a:xfrm>
          <a:prstGeom prst="rect">
            <a:avLst/>
          </a:prstGeom>
          <a:noFill/>
          <a:ln w="9525">
            <a:noFill/>
            <a:miter lim="800000"/>
            <a:headEnd/>
            <a:tailEnd/>
          </a:ln>
          <a:effectLst/>
        </p:spPr>
      </p:pic>
    </p:spTree>
    <p:extLst>
      <p:ext uri="{BB962C8B-B14F-4D97-AF65-F5344CB8AC3E}">
        <p14:creationId xmlns:p14="http://schemas.microsoft.com/office/powerpoint/2010/main" val="1861311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3.10(b): Effects of a Shift in Demand</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10242" name="Picture 2" descr="In the second graph (b), the equilibrium price falls from $200 to $180 and the equilibrium quantity falls from 9 million to 7 million, the intersection point and demand curve shift down and to the left."/>
          <p:cNvPicPr>
            <a:picLocks noChangeAspect="1" noChangeArrowheads="1"/>
          </p:cNvPicPr>
          <p:nvPr/>
        </p:nvPicPr>
        <p:blipFill>
          <a:blip r:embed="rId4"/>
          <a:srcRect/>
          <a:stretch>
            <a:fillRect/>
          </a:stretch>
        </p:blipFill>
        <p:spPr bwMode="auto">
          <a:xfrm>
            <a:off x="3375002" y="1940314"/>
            <a:ext cx="5441995" cy="4448989"/>
          </a:xfrm>
          <a:prstGeom prst="rect">
            <a:avLst/>
          </a:prstGeom>
          <a:noFill/>
          <a:ln w="9525">
            <a:noFill/>
            <a:miter lim="800000"/>
            <a:headEnd/>
            <a:tailEnd/>
          </a:ln>
          <a:effectLst/>
        </p:spPr>
      </p:pic>
    </p:spTree>
    <p:extLst>
      <p:ext uri="{BB962C8B-B14F-4D97-AF65-F5344CB8AC3E}">
        <p14:creationId xmlns:p14="http://schemas.microsoft.com/office/powerpoint/2010/main" val="2572743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7" y="373626"/>
            <a:ext cx="9284843" cy="939715"/>
          </a:xfrm>
        </p:spPr>
        <p:txBody>
          <a:bodyPr>
            <a:noAutofit/>
          </a:bodyPr>
          <a:lstStyle/>
          <a:p>
            <a:pPr algn="l"/>
            <a:r>
              <a:rPr lang="en-US" sz="3200" dirty="0">
                <a:latin typeface="Helvetica" pitchFamily="34" charset="0"/>
                <a:ea typeface="Roboto" charset="0"/>
                <a:cs typeface="Helvetica" pitchFamily="34" charset="0"/>
              </a:rPr>
              <a:t>Market Outcomes When Supply or Demand Changes</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dirty="0">
                <a:latin typeface="Helvetica" pitchFamily="34" charset="0"/>
                <a:ea typeface="Roboto Light" charset="0"/>
                <a:cs typeface="Helvetica" pitchFamily="34" charset="0"/>
              </a:rPr>
              <a:t>An increase in supply will shift the supply curve to the right, resulting in a lower equilibrium price and a higher equilibrium quantity. This is illustrated in </a:t>
            </a:r>
            <a:r>
              <a:rPr lang="en-US" b="1" dirty="0">
                <a:latin typeface="Helvetica" pitchFamily="34" charset="0"/>
                <a:ea typeface="Roboto Light" charset="0"/>
                <a:cs typeface="Helvetica" pitchFamily="34" charset="0"/>
              </a:rPr>
              <a:t>Figure 3.11(a)</a:t>
            </a:r>
            <a:r>
              <a:rPr lang="en-US" dirty="0">
                <a:latin typeface="Helvetica" pitchFamily="34" charset="0"/>
                <a:ea typeface="Roboto Light" charset="0"/>
                <a:cs typeface="Helvetica" pitchFamily="34" charset="0"/>
              </a:rPr>
              <a:t>.</a:t>
            </a:r>
          </a:p>
          <a:p>
            <a:pPr marL="342900" indent="-342900" algn="l">
              <a:buFont typeface="Arial" charset="0"/>
              <a:buChar char="•"/>
            </a:pPr>
            <a:r>
              <a:rPr lang="en-US" dirty="0">
                <a:latin typeface="Helvetica" pitchFamily="34" charset="0"/>
                <a:ea typeface="Roboto Light" charset="0"/>
                <a:cs typeface="Helvetica" pitchFamily="34" charset="0"/>
              </a:rPr>
              <a:t>A decrease in supply will shift the supply curve to the left, resulting in a higher equilibrium price and a lower equilibrium quantity. This is illustrated in </a:t>
            </a:r>
            <a:r>
              <a:rPr lang="en-US" b="1" dirty="0">
                <a:latin typeface="Helvetica" pitchFamily="34" charset="0"/>
                <a:ea typeface="Roboto Light" charset="0"/>
                <a:cs typeface="Helvetica" pitchFamily="34" charset="0"/>
              </a:rPr>
              <a:t>Figure 3.11(b)</a:t>
            </a:r>
            <a:r>
              <a:rPr lang="en-US" dirty="0">
                <a:latin typeface="Helvetica" pitchFamily="34" charset="0"/>
                <a:ea typeface="Roboto Light" charset="0"/>
                <a:cs typeface="Helvetica" pitchFamily="34" charset="0"/>
              </a:rPr>
              <a:t>.</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247221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3.11(a): Effects of a Shift in Supply</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11266" name="Picture 2" descr="In the first graph (a), the equilibrium price alls from $200 to $180 and equilibrium quantity rises from 9 million to 11 million, the intersection point and demand curve shift down and to the right. "/>
          <p:cNvPicPr>
            <a:picLocks noChangeAspect="1" noChangeArrowheads="1"/>
          </p:cNvPicPr>
          <p:nvPr/>
        </p:nvPicPr>
        <p:blipFill>
          <a:blip r:embed="rId4"/>
          <a:srcRect/>
          <a:stretch>
            <a:fillRect/>
          </a:stretch>
        </p:blipFill>
        <p:spPr bwMode="auto">
          <a:xfrm>
            <a:off x="3461459" y="1851122"/>
            <a:ext cx="5269082" cy="4599685"/>
          </a:xfrm>
          <a:prstGeom prst="rect">
            <a:avLst/>
          </a:prstGeom>
          <a:noFill/>
          <a:ln w="9525">
            <a:noFill/>
            <a:miter lim="800000"/>
            <a:headEnd/>
            <a:tailEnd/>
          </a:ln>
          <a:effectLst/>
        </p:spPr>
      </p:pic>
    </p:spTree>
    <p:extLst>
      <p:ext uri="{BB962C8B-B14F-4D97-AF65-F5344CB8AC3E}">
        <p14:creationId xmlns:p14="http://schemas.microsoft.com/office/powerpoint/2010/main" val="29461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3.11(b): Effects of a Shift in Supply</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12290" name="Picture 2" descr="In the second graph (b), the equilibrium price rises from $200 to $220 and the equilibrium quantity falls from 9 million to 7 million, the intersection point and demand curve shift up and to the left."/>
          <p:cNvPicPr>
            <a:picLocks noChangeAspect="1" noChangeArrowheads="1"/>
          </p:cNvPicPr>
          <p:nvPr/>
        </p:nvPicPr>
        <p:blipFill>
          <a:blip r:embed="rId4"/>
          <a:srcRect/>
          <a:stretch>
            <a:fillRect/>
          </a:stretch>
        </p:blipFill>
        <p:spPr bwMode="auto">
          <a:xfrm>
            <a:off x="3188858" y="1895725"/>
            <a:ext cx="5814283" cy="4593538"/>
          </a:xfrm>
          <a:prstGeom prst="rect">
            <a:avLst/>
          </a:prstGeom>
          <a:noFill/>
          <a:ln w="9525">
            <a:noFill/>
            <a:miter lim="800000"/>
            <a:headEnd/>
            <a:tailEnd/>
          </a:ln>
          <a:effectLst/>
        </p:spPr>
      </p:pic>
    </p:spTree>
    <p:extLst>
      <p:ext uri="{BB962C8B-B14F-4D97-AF65-F5344CB8AC3E}">
        <p14:creationId xmlns:p14="http://schemas.microsoft.com/office/powerpoint/2010/main" val="245142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5317067" cy="695325"/>
          </a:xfrm>
        </p:spPr>
        <p:txBody>
          <a:bodyPr>
            <a:normAutofit/>
          </a:bodyPr>
          <a:lstStyle/>
          <a:p>
            <a:pPr algn="l"/>
            <a:r>
              <a:rPr lang="en-US" sz="3200" dirty="0">
                <a:latin typeface="Helvetica" pitchFamily="34" charset="0"/>
                <a:ea typeface="Roboto" charset="0"/>
                <a:cs typeface="Helvetica" pitchFamily="34" charset="0"/>
              </a:rPr>
              <a:t>Demand</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demand</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a relationship between price and the quantity demanded.</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price</a:t>
            </a:r>
            <a:r>
              <a:rPr lang="en-US" b="1" dirty="0">
                <a:latin typeface="Helvetica" pitchFamily="34" charset="0"/>
                <a:ea typeface="Roboto Light" charset="0"/>
                <a:cs typeface="Helvetica" pitchFamily="34" charset="0"/>
              </a:rPr>
              <a:t>:</a:t>
            </a:r>
            <a:r>
              <a:rPr lang="en-US" dirty="0">
                <a:latin typeface="Helvetica" pitchFamily="34" charset="0"/>
                <a:ea typeface="Roboto Light" charset="0"/>
                <a:cs typeface="Helvetica" pitchFamily="34" charset="0"/>
              </a:rPr>
              <a:t> the amount of money or other goods that one must pay to obtain a particular good.</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quantity demanded</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the quantity of a good that people want to buy at a given price during a specific time period.</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demand schedule</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a tabular representation of demand showing the price and quantity demanded for a particular good, all else being equal.</a:t>
            </a:r>
          </a:p>
          <a:p>
            <a:pPr marL="342900" indent="-342900" algn="l">
              <a:buFont typeface="Arial" charset="0"/>
              <a:buChar char="•"/>
            </a:pPr>
            <a:endParaRPr lang="en-US" dirty="0">
              <a:latin typeface="Roboto Light" charset="0"/>
              <a:ea typeface="Roboto Light" charset="0"/>
              <a:cs typeface="Roboto Light" charset="0"/>
            </a:endParaRPr>
          </a:p>
          <a:p>
            <a:pPr marL="342900" indent="-342900" algn="l">
              <a:buFont typeface="Arial" charset="0"/>
              <a:buChar char="•"/>
            </a:pPr>
            <a:endParaRPr lang="en-US" sz="2000"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318445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28590"/>
            <a:ext cx="9284842" cy="923090"/>
          </a:xfrm>
        </p:spPr>
        <p:txBody>
          <a:bodyPr>
            <a:noAutofit/>
          </a:bodyPr>
          <a:lstStyle/>
          <a:p>
            <a:pPr algn="l"/>
            <a:r>
              <a:rPr lang="en-US" sz="3200" dirty="0">
                <a:latin typeface="Helvetica" pitchFamily="34" charset="0"/>
                <a:ea typeface="Roboto" charset="0"/>
                <a:cs typeface="Helvetica" pitchFamily="34" charset="0"/>
              </a:rPr>
              <a:t>Table 3.4: Effects of Shifts in Demand and Supply Curves</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graphicFrame>
        <p:nvGraphicFramePr>
          <p:cNvPr id="3" name="Table 2">
            <a:extLst>
              <a:ext uri="{FF2B5EF4-FFF2-40B4-BE49-F238E27FC236}">
                <a16:creationId xmlns:a16="http://schemas.microsoft.com/office/drawing/2014/main" id="{999941A6-89F4-364E-8A64-C9536FD7EAC0}"/>
              </a:ext>
            </a:extLst>
          </p:cNvPr>
          <p:cNvGraphicFramePr>
            <a:graphicFrameLocks noGrp="1"/>
          </p:cNvGraphicFramePr>
          <p:nvPr>
            <p:extLst>
              <p:ext uri="{D42A27DB-BD31-4B8C-83A1-F6EECF244321}">
                <p14:modId xmlns:p14="http://schemas.microsoft.com/office/powerpoint/2010/main" val="1447434939"/>
              </p:ext>
            </p:extLst>
          </p:nvPr>
        </p:nvGraphicFramePr>
        <p:xfrm>
          <a:off x="1066800" y="2491301"/>
          <a:ext cx="10058400" cy="2846070"/>
        </p:xfrm>
        <a:graphic>
          <a:graphicData uri="http://schemas.openxmlformats.org/drawingml/2006/table">
            <a:tbl>
              <a:tblPr/>
              <a:tblGrid>
                <a:gridCol w="4132729">
                  <a:extLst>
                    <a:ext uri="{9D8B030D-6E8A-4147-A177-3AD203B41FA5}">
                      <a16:colId xmlns:a16="http://schemas.microsoft.com/office/drawing/2014/main" val="2197542561"/>
                    </a:ext>
                  </a:extLst>
                </a:gridCol>
                <a:gridCol w="3012142">
                  <a:extLst>
                    <a:ext uri="{9D8B030D-6E8A-4147-A177-3AD203B41FA5}">
                      <a16:colId xmlns:a16="http://schemas.microsoft.com/office/drawing/2014/main" val="830394208"/>
                    </a:ext>
                  </a:extLst>
                </a:gridCol>
                <a:gridCol w="2913529">
                  <a:extLst>
                    <a:ext uri="{9D8B030D-6E8A-4147-A177-3AD203B41FA5}">
                      <a16:colId xmlns:a16="http://schemas.microsoft.com/office/drawing/2014/main" val="1150161861"/>
                    </a:ext>
                  </a:extLst>
                </a:gridCol>
              </a:tblGrid>
              <a:tr h="190500">
                <a:tc>
                  <a:txBody>
                    <a:bodyPr/>
                    <a:lstStyle/>
                    <a:p>
                      <a:r>
                        <a:rPr lang="en-US" sz="2400" b="1" dirty="0">
                          <a:solidFill>
                            <a:schemeClr val="bg1"/>
                          </a:solidFill>
                          <a:effectLst/>
                          <a:latin typeface="Helvetica" pitchFamily="2" charset="0"/>
                        </a:rPr>
                        <a:t>Shift</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400" b="1" dirty="0">
                          <a:solidFill>
                            <a:schemeClr val="bg1"/>
                          </a:solidFill>
                          <a:effectLst/>
                          <a:latin typeface="Helvetica" pitchFamily="2" charset="0"/>
                        </a:rPr>
                        <a:t>Effect on Equilibrium Price</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400" b="1" dirty="0">
                          <a:solidFill>
                            <a:schemeClr val="bg1"/>
                          </a:solidFill>
                          <a:effectLst/>
                          <a:latin typeface="Helvetica" pitchFamily="2" charset="0"/>
                        </a:rPr>
                        <a:t>Effect on Equilibrium Quantity</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extLst>
                  <a:ext uri="{0D108BD9-81ED-4DB2-BD59-A6C34878D82A}">
                    <a16:rowId xmlns:a16="http://schemas.microsoft.com/office/drawing/2014/main" val="469619099"/>
                  </a:ext>
                </a:extLst>
              </a:tr>
              <a:tr h="190500">
                <a:tc>
                  <a:txBody>
                    <a:bodyPr/>
                    <a:lstStyle/>
                    <a:p>
                      <a:r>
                        <a:rPr lang="en-US" sz="2400">
                          <a:effectLst/>
                          <a:latin typeface="Helvetica" pitchFamily="2" charset="0"/>
                        </a:rPr>
                        <a:t>Increase in demand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Up</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Up</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531649986"/>
                  </a:ext>
                </a:extLst>
              </a:tr>
              <a:tr h="190500">
                <a:tc>
                  <a:txBody>
                    <a:bodyPr/>
                    <a:lstStyle/>
                    <a:p>
                      <a:r>
                        <a:rPr lang="en-US" sz="2400" dirty="0">
                          <a:effectLst/>
                          <a:latin typeface="Helvetica" pitchFamily="2" charset="0"/>
                        </a:rPr>
                        <a:t>Decrease in demand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Down</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dirty="0">
                          <a:effectLst/>
                          <a:latin typeface="Helvetica" pitchFamily="2" charset="0"/>
                        </a:rPr>
                        <a:t>Down</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180705944"/>
                  </a:ext>
                </a:extLst>
              </a:tr>
              <a:tr h="190500">
                <a:tc>
                  <a:txBody>
                    <a:bodyPr/>
                    <a:lstStyle/>
                    <a:p>
                      <a:r>
                        <a:rPr lang="en-US" sz="2400">
                          <a:effectLst/>
                          <a:latin typeface="Helvetica" pitchFamily="2" charset="0"/>
                        </a:rPr>
                        <a:t>Increase in supply</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Down</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Up</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05272502"/>
                  </a:ext>
                </a:extLst>
              </a:tr>
              <a:tr h="190500">
                <a:tc>
                  <a:txBody>
                    <a:bodyPr/>
                    <a:lstStyle/>
                    <a:p>
                      <a:r>
                        <a:rPr lang="en-US" sz="2400">
                          <a:effectLst/>
                          <a:latin typeface="Helvetica" pitchFamily="2" charset="0"/>
                        </a:rPr>
                        <a:t>Decrease in supply</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a:effectLst/>
                          <a:latin typeface="Helvetica" pitchFamily="2" charset="0"/>
                        </a:rPr>
                        <a:t>Up</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ctr"/>
                      <a:r>
                        <a:rPr lang="en-US" sz="2400" dirty="0">
                          <a:effectLst/>
                          <a:latin typeface="Helvetica" pitchFamily="2" charset="0"/>
                        </a:rPr>
                        <a:t>Down</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17113323"/>
                  </a:ext>
                </a:extLst>
              </a:tr>
            </a:tbl>
          </a:graphicData>
        </a:graphic>
      </p:graphicFrame>
    </p:spTree>
    <p:extLst>
      <p:ext uri="{BB962C8B-B14F-4D97-AF65-F5344CB8AC3E}">
        <p14:creationId xmlns:p14="http://schemas.microsoft.com/office/powerpoint/2010/main" val="2262247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28590"/>
            <a:ext cx="9284842" cy="923090"/>
          </a:xfrm>
        </p:spPr>
        <p:txBody>
          <a:bodyPr>
            <a:noAutofit/>
          </a:bodyPr>
          <a:lstStyle/>
          <a:p>
            <a:pPr algn="l"/>
            <a:r>
              <a:rPr lang="en-US" sz="3200" dirty="0">
                <a:latin typeface="Helvetica" pitchFamily="34" charset="0"/>
                <a:ea typeface="Roboto" charset="0"/>
                <a:cs typeface="Helvetica" pitchFamily="34" charset="0"/>
              </a:rPr>
              <a:t>Video Lecture: What Happens When Supply or Demand Changes?</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
        <p:nvSpPr>
          <p:cNvPr id="4" name="TextBox 3">
            <a:extLst>
              <a:ext uri="{FF2B5EF4-FFF2-40B4-BE49-F238E27FC236}">
                <a16:creationId xmlns:a16="http://schemas.microsoft.com/office/drawing/2014/main" id="{D9F01FAA-10F5-49A9-AE4B-75F707F6703D}"/>
              </a:ext>
            </a:extLst>
          </p:cNvPr>
          <p:cNvSpPr txBox="1"/>
          <p:nvPr/>
        </p:nvSpPr>
        <p:spPr>
          <a:xfrm>
            <a:off x="1066800" y="1723869"/>
            <a:ext cx="10058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This excerpt discusses the changes that take place in a market when there is a shift in demand.</a:t>
            </a:r>
          </a:p>
        </p:txBody>
      </p:sp>
      <p:pic>
        <p:nvPicPr>
          <p:cNvPr id="7" name="Picture 6" descr="Thumbnail of video lecture.">
            <a:hlinkClick r:id="rId4"/>
            <a:extLst>
              <a:ext uri="{FF2B5EF4-FFF2-40B4-BE49-F238E27FC236}">
                <a16:creationId xmlns:a16="http://schemas.microsoft.com/office/drawing/2014/main" id="{F436FA97-1496-475D-B439-CA22479ADC5D}"/>
              </a:ext>
            </a:extLst>
          </p:cNvPr>
          <p:cNvPicPr>
            <a:picLocks noChangeAspect="1"/>
          </p:cNvPicPr>
          <p:nvPr/>
        </p:nvPicPr>
        <p:blipFill>
          <a:blip r:embed="rId5"/>
          <a:stretch>
            <a:fillRect/>
          </a:stretch>
        </p:blipFill>
        <p:spPr>
          <a:xfrm>
            <a:off x="3253797" y="2873267"/>
            <a:ext cx="5684405" cy="3378467"/>
          </a:xfrm>
          <a:prstGeom prst="rect">
            <a:avLst/>
          </a:prstGeom>
        </p:spPr>
      </p:pic>
    </p:spTree>
    <p:extLst>
      <p:ext uri="{BB962C8B-B14F-4D97-AF65-F5344CB8AC3E}">
        <p14:creationId xmlns:p14="http://schemas.microsoft.com/office/powerpoint/2010/main" val="2901740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188377"/>
            <a:ext cx="9284842" cy="923090"/>
          </a:xfrm>
        </p:spPr>
        <p:txBody>
          <a:bodyPr>
            <a:noAutofit/>
          </a:bodyPr>
          <a:lstStyle/>
          <a:p>
            <a:pPr algn="l"/>
            <a:r>
              <a:rPr lang="en-US" sz="3200" dirty="0">
                <a:latin typeface="Helvetica" pitchFamily="34" charset="0"/>
                <a:ea typeface="Roboto" charset="0"/>
                <a:cs typeface="Helvetica" pitchFamily="34" charset="0"/>
              </a:rPr>
              <a:t>Summary</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
        <p:nvSpPr>
          <p:cNvPr id="6" name="Subtitle 5"/>
          <p:cNvSpPr>
            <a:spLocks noGrp="1"/>
          </p:cNvSpPr>
          <p:nvPr>
            <p:ph type="subTitle" idx="1"/>
          </p:nvPr>
        </p:nvSpPr>
        <p:spPr>
          <a:xfrm>
            <a:off x="1066800" y="1990165"/>
            <a:ext cx="10058400" cy="4266255"/>
          </a:xfrm>
        </p:spPr>
        <p:txBody>
          <a:bodyPr>
            <a:normAutofit/>
          </a:bodyPr>
          <a:lstStyle/>
          <a:p>
            <a:pPr marL="342900" indent="-342900" algn="l">
              <a:buFont typeface="Arial" panose="020B0604020202020204" pitchFamily="34" charset="0"/>
              <a:buChar char="•"/>
            </a:pPr>
            <a:r>
              <a:rPr lang="en-US" dirty="0">
                <a:latin typeface="Helvetica" pitchFamily="34" charset="0"/>
                <a:cs typeface="Helvetica" pitchFamily="34" charset="0"/>
              </a:rPr>
              <a:t>Demand is a negative relationship between the price of a good and the quantity demanded by consumers. It can be shown graphically by a downward-sloping demand curve.</a:t>
            </a:r>
          </a:p>
          <a:p>
            <a:pPr marL="342900" indent="-342900" algn="l">
              <a:buFont typeface="Arial" panose="020B0604020202020204" pitchFamily="34" charset="0"/>
              <a:buChar char="•"/>
            </a:pPr>
            <a:r>
              <a:rPr lang="en-US" dirty="0">
                <a:latin typeface="Helvetica" pitchFamily="34" charset="0"/>
                <a:cs typeface="Helvetica" pitchFamily="34" charset="0"/>
              </a:rPr>
              <a:t>Supply is a positive relationship between the price of a good and the quantity supplied by firms. It can be shown graphically by an upward-sloping supply curve.</a:t>
            </a:r>
          </a:p>
          <a:p>
            <a:pPr marL="342900" indent="-342900" algn="l">
              <a:buFont typeface="Arial" panose="020B0604020202020204" pitchFamily="34" charset="0"/>
              <a:buChar char="•"/>
            </a:pPr>
            <a:r>
              <a:rPr lang="en-US" dirty="0">
                <a:latin typeface="Helvetica" pitchFamily="34" charset="0"/>
                <a:cs typeface="Helvetica" pitchFamily="34" charset="0"/>
              </a:rPr>
              <a:t>We can use the supply and demand model to analyze the impact of changes in factors that move the supply curve or the demand curve or both. By shifting either the supply curve or the demand curve, observations of prices can be explained and predictions about prices can be made.</a:t>
            </a:r>
          </a:p>
        </p:txBody>
      </p:sp>
    </p:spTree>
    <p:extLst>
      <p:ext uri="{BB962C8B-B14F-4D97-AF65-F5344CB8AC3E}">
        <p14:creationId xmlns:p14="http://schemas.microsoft.com/office/powerpoint/2010/main" val="291540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340376"/>
            <a:ext cx="9284842" cy="1006216"/>
          </a:xfrm>
        </p:spPr>
        <p:txBody>
          <a:bodyPr>
            <a:noAutofit/>
          </a:bodyPr>
          <a:lstStyle/>
          <a:p>
            <a:pPr algn="l"/>
            <a:r>
              <a:rPr lang="en-US" sz="3200" dirty="0">
                <a:latin typeface="Helvetica" pitchFamily="34" charset="0"/>
                <a:ea typeface="Roboto" charset="0"/>
                <a:cs typeface="Helvetica" pitchFamily="34" charset="0"/>
              </a:rPr>
              <a:t>Table 3.1: Demand Schedule for Bicycles</a:t>
            </a:r>
            <a:br>
              <a:rPr lang="en-US" sz="3200" dirty="0">
                <a:latin typeface="Helvetica" pitchFamily="34" charset="0"/>
                <a:ea typeface="Roboto" charset="0"/>
                <a:cs typeface="Helvetica" pitchFamily="34" charset="0"/>
              </a:rPr>
            </a:br>
            <a:r>
              <a:rPr lang="en-US" sz="3200" dirty="0">
                <a:latin typeface="Helvetica" pitchFamily="34" charset="0"/>
                <a:ea typeface="Roboto" charset="0"/>
                <a:cs typeface="Helvetica" pitchFamily="34" charset="0"/>
              </a:rPr>
              <a:t>(Millions of Bicycles Per Year)</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graphicFrame>
        <p:nvGraphicFramePr>
          <p:cNvPr id="3" name="Table 2">
            <a:extLst>
              <a:ext uri="{FF2B5EF4-FFF2-40B4-BE49-F238E27FC236}">
                <a16:creationId xmlns:a16="http://schemas.microsoft.com/office/drawing/2014/main" id="{D1DB192F-E194-7B43-BA43-1D2D3FD1333A}"/>
              </a:ext>
            </a:extLst>
          </p:cNvPr>
          <p:cNvGraphicFramePr>
            <a:graphicFrameLocks noGrp="1"/>
          </p:cNvGraphicFramePr>
          <p:nvPr>
            <p:extLst>
              <p:ext uri="{D42A27DB-BD31-4B8C-83A1-F6EECF244321}">
                <p14:modId xmlns:p14="http://schemas.microsoft.com/office/powerpoint/2010/main" val="2375296905"/>
              </p:ext>
            </p:extLst>
          </p:nvPr>
        </p:nvGraphicFramePr>
        <p:xfrm>
          <a:off x="1066800" y="2484368"/>
          <a:ext cx="10058400" cy="2903220"/>
        </p:xfrm>
        <a:graphic>
          <a:graphicData uri="http://schemas.openxmlformats.org/drawingml/2006/table">
            <a:tbl>
              <a:tblPr/>
              <a:tblGrid>
                <a:gridCol w="2514600">
                  <a:extLst>
                    <a:ext uri="{9D8B030D-6E8A-4147-A177-3AD203B41FA5}">
                      <a16:colId xmlns:a16="http://schemas.microsoft.com/office/drawing/2014/main" val="4235929218"/>
                    </a:ext>
                  </a:extLst>
                </a:gridCol>
                <a:gridCol w="2514600">
                  <a:extLst>
                    <a:ext uri="{9D8B030D-6E8A-4147-A177-3AD203B41FA5}">
                      <a16:colId xmlns:a16="http://schemas.microsoft.com/office/drawing/2014/main" val="2533477062"/>
                    </a:ext>
                  </a:extLst>
                </a:gridCol>
                <a:gridCol w="2514600">
                  <a:extLst>
                    <a:ext uri="{9D8B030D-6E8A-4147-A177-3AD203B41FA5}">
                      <a16:colId xmlns:a16="http://schemas.microsoft.com/office/drawing/2014/main" val="169801585"/>
                    </a:ext>
                  </a:extLst>
                </a:gridCol>
                <a:gridCol w="2514600">
                  <a:extLst>
                    <a:ext uri="{9D8B030D-6E8A-4147-A177-3AD203B41FA5}">
                      <a16:colId xmlns:a16="http://schemas.microsoft.com/office/drawing/2014/main" val="2606059157"/>
                    </a:ext>
                  </a:extLst>
                </a:gridCol>
              </a:tblGrid>
              <a:tr h="190500">
                <a:tc>
                  <a:txBody>
                    <a:bodyPr/>
                    <a:lstStyle/>
                    <a:p>
                      <a:r>
                        <a:rPr lang="en-US" sz="2400" b="1">
                          <a:solidFill>
                            <a:schemeClr val="bg1"/>
                          </a:solidFill>
                          <a:effectLst/>
                          <a:latin typeface="Helvetica" pitchFamily="2" charset="0"/>
                        </a:rPr>
                        <a:t>Price</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400" b="1">
                          <a:solidFill>
                            <a:schemeClr val="bg1"/>
                          </a:solidFill>
                          <a:effectLst/>
                          <a:latin typeface="Helvetica" pitchFamily="2" charset="0"/>
                        </a:rPr>
                        <a:t>Quantity Demanded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400" b="1">
                          <a:solidFill>
                            <a:schemeClr val="bg1"/>
                          </a:solidFill>
                          <a:effectLst/>
                          <a:latin typeface="Helvetica" pitchFamily="2" charset="0"/>
                        </a:rPr>
                        <a:t>Price</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tc>
                  <a:txBody>
                    <a:bodyPr/>
                    <a:lstStyle/>
                    <a:p>
                      <a:r>
                        <a:rPr lang="en-US" sz="2400" b="1" dirty="0">
                          <a:solidFill>
                            <a:schemeClr val="bg1"/>
                          </a:solidFill>
                          <a:effectLst/>
                          <a:latin typeface="Helvetica" pitchFamily="2" charset="0"/>
                        </a:rPr>
                        <a:t>Quantity Demanded</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006CA7"/>
                    </a:solidFill>
                  </a:tcPr>
                </a:tc>
                <a:extLst>
                  <a:ext uri="{0D108BD9-81ED-4DB2-BD59-A6C34878D82A}">
                    <a16:rowId xmlns:a16="http://schemas.microsoft.com/office/drawing/2014/main" val="119238895"/>
                  </a:ext>
                </a:extLst>
              </a:tr>
              <a:tr h="190500">
                <a:tc>
                  <a:txBody>
                    <a:bodyPr/>
                    <a:lstStyle/>
                    <a:p>
                      <a:r>
                        <a:rPr lang="en-US" sz="2400">
                          <a:effectLst/>
                          <a:latin typeface="Helvetica" pitchFamily="2" charset="0"/>
                        </a:rPr>
                        <a:t>$140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18</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$240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5</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68552388"/>
                  </a:ext>
                </a:extLst>
              </a:tr>
              <a:tr h="190500">
                <a:tc>
                  <a:txBody>
                    <a:bodyPr/>
                    <a:lstStyle/>
                    <a:p>
                      <a:r>
                        <a:rPr lang="en-US" sz="2400" dirty="0">
                          <a:effectLst/>
                          <a:latin typeface="Helvetica" pitchFamily="2" charset="0"/>
                        </a:rPr>
                        <a:t>$160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dirty="0">
                          <a:effectLst/>
                          <a:latin typeface="Helvetica" pitchFamily="2" charset="0"/>
                        </a:rPr>
                        <a:t>14</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$260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3</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695972278"/>
                  </a:ext>
                </a:extLst>
              </a:tr>
              <a:tr h="190500">
                <a:tc>
                  <a:txBody>
                    <a:bodyPr/>
                    <a:lstStyle/>
                    <a:p>
                      <a:r>
                        <a:rPr lang="en-US" sz="2400">
                          <a:effectLst/>
                          <a:latin typeface="Helvetica" pitchFamily="2" charset="0"/>
                        </a:rPr>
                        <a:t>$180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11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$280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2</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63251161"/>
                  </a:ext>
                </a:extLst>
              </a:tr>
              <a:tr h="190500">
                <a:tc>
                  <a:txBody>
                    <a:bodyPr/>
                    <a:lstStyle/>
                    <a:p>
                      <a:r>
                        <a:rPr lang="en-US" sz="2400">
                          <a:effectLst/>
                          <a:latin typeface="Helvetica" pitchFamily="2" charset="0"/>
                        </a:rPr>
                        <a:t>$200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9</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$300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1</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70810440"/>
                  </a:ext>
                </a:extLst>
              </a:tr>
              <a:tr h="190500">
                <a:tc>
                  <a:txBody>
                    <a:bodyPr/>
                    <a:lstStyle/>
                    <a:p>
                      <a:r>
                        <a:rPr lang="en-US" sz="2400">
                          <a:effectLst/>
                          <a:latin typeface="Helvetica" pitchFamily="2" charset="0"/>
                        </a:rPr>
                        <a:t>$220</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r>
                        <a:rPr lang="en-US" sz="2400">
                          <a:effectLst/>
                          <a:latin typeface="Helvetica" pitchFamily="2" charset="0"/>
                        </a:rPr>
                        <a:t>7</a:t>
                      </a: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endParaRPr lang="en-US" sz="2400">
                        <a:effectLst/>
                        <a:latin typeface="Helvetica" pitchFamily="2" charset="0"/>
                      </a:endParaRP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endParaRPr lang="en-US" sz="2400" dirty="0">
                        <a:effectLst/>
                        <a:latin typeface="Helvetica" pitchFamily="2" charset="0"/>
                      </a:endParaRPr>
                    </a:p>
                  </a:txBody>
                  <a:tcPr marL="57150" marR="57150" marT="28575" marB="28575"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27515792"/>
                  </a:ext>
                </a:extLst>
              </a:tr>
            </a:tbl>
          </a:graphicData>
        </a:graphic>
      </p:graphicFrame>
    </p:spTree>
    <p:extLst>
      <p:ext uri="{BB962C8B-B14F-4D97-AF65-F5344CB8AC3E}">
        <p14:creationId xmlns:p14="http://schemas.microsoft.com/office/powerpoint/2010/main" val="113582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5317067" cy="695325"/>
          </a:xfrm>
        </p:spPr>
        <p:txBody>
          <a:bodyPr>
            <a:normAutofit/>
          </a:bodyPr>
          <a:lstStyle/>
          <a:p>
            <a:pPr algn="l"/>
            <a:r>
              <a:rPr lang="en-US" sz="3200" dirty="0">
                <a:latin typeface="Helvetica" pitchFamily="34" charset="0"/>
                <a:ea typeface="Roboto" charset="0"/>
                <a:cs typeface="Helvetica" pitchFamily="34" charset="0"/>
              </a:rPr>
              <a:t>The Demand Curve</a:t>
            </a:r>
          </a:p>
        </p:txBody>
      </p:sp>
      <p:sp>
        <p:nvSpPr>
          <p:cNvPr id="3" name="Subtitle 2"/>
          <p:cNvSpPr>
            <a:spLocks noGrp="1"/>
          </p:cNvSpPr>
          <p:nvPr>
            <p:ph type="subTitle" idx="1"/>
          </p:nvPr>
        </p:nvSpPr>
        <p:spPr>
          <a:xfrm>
            <a:off x="1066800" y="1904711"/>
            <a:ext cx="10058400" cy="4346460"/>
          </a:xfrm>
        </p:spPr>
        <p:txBody>
          <a:bodyPr>
            <a:normAutofit/>
          </a:bodyPr>
          <a:lstStyle/>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demand curve</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a graph of demand showing the relationship between price and quantity demanded. </a:t>
            </a:r>
          </a:p>
          <a:p>
            <a:pPr marL="342900" indent="-342900" algn="l">
              <a:buFont typeface="Arial" charset="0"/>
              <a:buChar char="•"/>
            </a:pPr>
            <a:r>
              <a:rPr lang="en-US" b="1" dirty="0">
                <a:solidFill>
                  <a:srgbClr val="006CA7"/>
                </a:solidFill>
                <a:latin typeface="Helvetica" pitchFamily="34" charset="0"/>
                <a:ea typeface="Roboto Light" charset="0"/>
                <a:cs typeface="Helvetica" pitchFamily="34" charset="0"/>
              </a:rPr>
              <a:t>law of demand</a:t>
            </a:r>
            <a:r>
              <a:rPr lang="en-US" b="1" dirty="0">
                <a:latin typeface="Helvetica" pitchFamily="34" charset="0"/>
                <a:ea typeface="Roboto Light" charset="0"/>
                <a:cs typeface="Helvetica" pitchFamily="34" charset="0"/>
              </a:rPr>
              <a:t>: </a:t>
            </a:r>
            <a:r>
              <a:rPr lang="en-US" dirty="0">
                <a:latin typeface="Helvetica" pitchFamily="34" charset="0"/>
                <a:ea typeface="Roboto Light" charset="0"/>
                <a:cs typeface="Helvetica" pitchFamily="34" charset="0"/>
              </a:rPr>
              <a:t>the tendency for the quantity demanded of a good to decline as its price rises.  </a:t>
            </a:r>
            <a:endParaRPr lang="en-US" b="1" dirty="0">
              <a:latin typeface="Helvetica" pitchFamily="34" charset="0"/>
              <a:ea typeface="Roboto Light" charset="0"/>
              <a:cs typeface="Helvetica" pitchFamily="34" charset="0"/>
            </a:endParaRPr>
          </a:p>
          <a:p>
            <a:pPr marL="800100" lvl="1" indent="-342900" algn="l">
              <a:buFont typeface="Arial" charset="0"/>
              <a:buChar char="•"/>
            </a:pPr>
            <a:r>
              <a:rPr lang="en-US" dirty="0">
                <a:latin typeface="Helvetica" pitchFamily="34" charset="0"/>
                <a:ea typeface="Roboto Light" charset="0"/>
                <a:cs typeface="Helvetica" pitchFamily="34" charset="0"/>
              </a:rPr>
              <a:t>Note: For a demand curve to be consistent with the law of demand, the demand curve must be downward sloping.</a:t>
            </a:r>
          </a:p>
          <a:p>
            <a:pPr marL="342900" indent="-342900" algn="l">
              <a:buFont typeface="Arial" charset="0"/>
              <a:buChar char="•"/>
            </a:pPr>
            <a:endParaRPr lang="en-US" dirty="0">
              <a:latin typeface="Roboto Light" charset="0"/>
              <a:ea typeface="Roboto Light" charset="0"/>
              <a:cs typeface="Roboto Light" charset="0"/>
            </a:endParaRP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spTree>
    <p:extLst>
      <p:ext uri="{BB962C8B-B14F-4D97-AF65-F5344CB8AC3E}">
        <p14:creationId xmlns:p14="http://schemas.microsoft.com/office/powerpoint/2010/main" val="363298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575502"/>
            <a:ext cx="9284842" cy="580344"/>
          </a:xfrm>
        </p:spPr>
        <p:txBody>
          <a:bodyPr>
            <a:noAutofit/>
          </a:bodyPr>
          <a:lstStyle/>
          <a:p>
            <a:pPr algn="l"/>
            <a:r>
              <a:rPr lang="en-US" sz="3200" dirty="0">
                <a:latin typeface="Helvetica" pitchFamily="34" charset="0"/>
                <a:ea typeface="Roboto" charset="0"/>
                <a:cs typeface="Helvetica" pitchFamily="34" charset="0"/>
              </a:rPr>
              <a:t>Figure 3.2: The Demand Curve</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2050" name="Picture 2" descr="A downward sloping demand curve."/>
          <p:cNvPicPr>
            <a:picLocks noChangeAspect="1" noChangeArrowheads="1"/>
          </p:cNvPicPr>
          <p:nvPr/>
        </p:nvPicPr>
        <p:blipFill>
          <a:blip r:embed="rId4"/>
          <a:srcRect/>
          <a:stretch>
            <a:fillRect/>
          </a:stretch>
        </p:blipFill>
        <p:spPr bwMode="auto">
          <a:xfrm>
            <a:off x="3289310" y="1788676"/>
            <a:ext cx="5613379" cy="4722446"/>
          </a:xfrm>
          <a:prstGeom prst="rect">
            <a:avLst/>
          </a:prstGeom>
          <a:noFill/>
          <a:ln w="9525">
            <a:noFill/>
            <a:miter lim="800000"/>
            <a:headEnd/>
            <a:tailEnd/>
          </a:ln>
          <a:effectLst/>
        </p:spPr>
      </p:pic>
    </p:spTree>
    <p:extLst>
      <p:ext uri="{BB962C8B-B14F-4D97-AF65-F5344CB8AC3E}">
        <p14:creationId xmlns:p14="http://schemas.microsoft.com/office/powerpoint/2010/main" val="194322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58" y="460520"/>
            <a:ext cx="9284842" cy="695325"/>
          </a:xfrm>
        </p:spPr>
        <p:txBody>
          <a:bodyPr>
            <a:normAutofit/>
          </a:bodyPr>
          <a:lstStyle/>
          <a:p>
            <a:pPr algn="l"/>
            <a:r>
              <a:rPr lang="en-US" sz="3200" dirty="0">
                <a:latin typeface="Helvetica" pitchFamily="34" charset="0"/>
                <a:ea typeface="Roboto" charset="0"/>
                <a:cs typeface="Helvetica" pitchFamily="34" charset="0"/>
              </a:rPr>
              <a:t>Video Lecture: The Demand Curve</a:t>
            </a:r>
          </a:p>
        </p:txBody>
      </p:sp>
      <p:sp>
        <p:nvSpPr>
          <p:cNvPr id="3" name="Subtitle 2"/>
          <p:cNvSpPr>
            <a:spLocks noGrp="1"/>
          </p:cNvSpPr>
          <p:nvPr>
            <p:ph type="subTitle" idx="1"/>
          </p:nvPr>
        </p:nvSpPr>
        <p:spPr>
          <a:xfrm>
            <a:off x="1066800" y="1801095"/>
            <a:ext cx="10058400" cy="4450076"/>
          </a:xfrm>
        </p:spPr>
        <p:txBody>
          <a:bodyPr>
            <a:normAutofit/>
          </a:bodyPr>
          <a:lstStyle/>
          <a:p>
            <a:pPr marL="457200" indent="-457200" algn="l">
              <a:buFont typeface="Arial" pitchFamily="34" charset="0"/>
              <a:buChar char="•"/>
            </a:pPr>
            <a:r>
              <a:rPr lang="en-US" dirty="0">
                <a:latin typeface="Helvetica" pitchFamily="34" charset="0"/>
                <a:ea typeface="Roboto Light" charset="0"/>
                <a:cs typeface="Helvetica" pitchFamily="34" charset="0"/>
              </a:rPr>
              <a:t>In general, the price and demand for a good are negatively related. Thus, the demand curve is downward sloping.</a:t>
            </a:r>
          </a:p>
          <a:p>
            <a:pPr marL="457200" indent="-457200" algn="l">
              <a:buFont typeface="Arial" pitchFamily="34" charset="0"/>
              <a:buChar char="•"/>
            </a:pPr>
            <a:r>
              <a:rPr lang="en-US" dirty="0">
                <a:latin typeface="Helvetica" pitchFamily="34" charset="0"/>
                <a:ea typeface="Roboto Light" charset="0"/>
                <a:cs typeface="Helvetica" pitchFamily="34" charset="0"/>
              </a:rPr>
              <a:t>This excerpt introduces the supply/demand model by focusing on the demand curve. It explains why it is downward sloping, indicating that, in general, the price and quantity demanded of a good are negatively related. Watch this video through 5:17.</a:t>
            </a:r>
          </a:p>
        </p:txBody>
      </p:sp>
      <p:cxnSp>
        <p:nvCxnSpPr>
          <p:cNvPr id="9" name="Straight Connector 8">
            <a:extLst>
              <a:ext uri="{C183D7F6-B498-43B3-948B-1728B52AA6E4}">
                <adec:decorative xmlns:adec="http://schemas.microsoft.com/office/drawing/2017/decorative" val="1"/>
              </a:ext>
            </a:extLst>
          </p:cNvPr>
          <p:cNvCxnSpPr/>
          <p:nvPr/>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85860" y="575502"/>
            <a:ext cx="535965" cy="535965"/>
          </a:xfrm>
          <a:prstGeom prst="rect">
            <a:avLst/>
          </a:prstGeom>
        </p:spPr>
      </p:pic>
      <p:pic>
        <p:nvPicPr>
          <p:cNvPr id="6" name="Picture 5" descr="Thumbnail of video lecture.">
            <a:hlinkClick r:id="rId4"/>
            <a:extLst>
              <a:ext uri="{FF2B5EF4-FFF2-40B4-BE49-F238E27FC236}">
                <a16:creationId xmlns:a16="http://schemas.microsoft.com/office/drawing/2014/main" id="{EF1102B7-157A-41C9-BB06-4BEE7A062944}"/>
              </a:ext>
            </a:extLst>
          </p:cNvPr>
          <p:cNvPicPr>
            <a:picLocks noChangeAspect="1"/>
          </p:cNvPicPr>
          <p:nvPr/>
        </p:nvPicPr>
        <p:blipFill>
          <a:blip r:embed="rId5"/>
          <a:stretch>
            <a:fillRect/>
          </a:stretch>
        </p:blipFill>
        <p:spPr>
          <a:xfrm>
            <a:off x="4308763" y="4251834"/>
            <a:ext cx="3574473" cy="2145646"/>
          </a:xfrm>
          <a:prstGeom prst="rect">
            <a:avLst/>
          </a:prstGeom>
        </p:spPr>
      </p:pic>
    </p:spTree>
    <p:extLst>
      <p:ext uri="{BB962C8B-B14F-4D97-AF65-F5344CB8AC3E}">
        <p14:creationId xmlns:p14="http://schemas.microsoft.com/office/powerpoint/2010/main" val="2546442895"/>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nciples of Micro" id="{AB53BC90-2BC6-FA41-8520-BD88C2D0FE2C}" vid="{257495D1-7B9F-404B-9208-B10816339E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Principles of Macro (1)</Template>
  <TotalTime>3736</TotalTime>
  <Words>2521</Words>
  <Application>Microsoft Macintosh PowerPoint</Application>
  <PresentationFormat>Widescreen</PresentationFormat>
  <Paragraphs>318</Paragraphs>
  <Slides>52</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Helvetica</vt:lpstr>
      <vt:lpstr>Roboto Light</vt:lpstr>
      <vt:lpstr>Office Theme</vt:lpstr>
      <vt:lpstr>Principles of Macroeconomics, Version 9.1</vt:lpstr>
      <vt:lpstr>PowerPoint Presentation</vt:lpstr>
      <vt:lpstr>PowerPoint Presentation</vt:lpstr>
      <vt:lpstr>Introduction</vt:lpstr>
      <vt:lpstr>Demand</vt:lpstr>
      <vt:lpstr>Table 3.1: Demand Schedule for Bicycles (Millions of Bicycles Per Year)</vt:lpstr>
      <vt:lpstr>The Demand Curve</vt:lpstr>
      <vt:lpstr>Figure 3.2: The Demand Curve</vt:lpstr>
      <vt:lpstr>Video Lecture: The Demand Curve</vt:lpstr>
      <vt:lpstr>Shifts in Demand</vt:lpstr>
      <vt:lpstr>Figure 3.3: A Shift in the Demand Curve</vt:lpstr>
      <vt:lpstr>Consumers’ Preferences</vt:lpstr>
      <vt:lpstr>Consumers’ Information</vt:lpstr>
      <vt:lpstr>Consumers’ Incomes</vt:lpstr>
      <vt:lpstr>Number of Consumers in the Market</vt:lpstr>
      <vt:lpstr>Consumers’ Expectation of Future Prices</vt:lpstr>
      <vt:lpstr>Prices of Closely Related Goods</vt:lpstr>
      <vt:lpstr>Prices of Closely Related Goods</vt:lpstr>
      <vt:lpstr>Figure 3.4: Shifts of versus Movements Along the Demand Curve</vt:lpstr>
      <vt:lpstr>Video Lecture: Movements Along versus Shifts of the Demand Curve</vt:lpstr>
      <vt:lpstr>Supply</vt:lpstr>
      <vt:lpstr>Table 3.2: Supply Schedule for Bicycles (Millions of Bicycles Per Year)</vt:lpstr>
      <vt:lpstr>Figure 3.5: The Supply Curve</vt:lpstr>
      <vt:lpstr>The Supply Curve</vt:lpstr>
      <vt:lpstr>Video Lecture: The Supply Curve</vt:lpstr>
      <vt:lpstr>Shifts in Supply</vt:lpstr>
      <vt:lpstr>Figure 3.6: A Shift in the Supply Curve</vt:lpstr>
      <vt:lpstr>Technology</vt:lpstr>
      <vt:lpstr>Weather Conditions</vt:lpstr>
      <vt:lpstr>The Price of Inputs Used in Production</vt:lpstr>
      <vt:lpstr>The Number of Firms in the Market</vt:lpstr>
      <vt:lpstr>Expectations of Future Prices</vt:lpstr>
      <vt:lpstr>Government Taxes, Subsidies, and Regulations</vt:lpstr>
      <vt:lpstr>Movements Along versus Shifts of the Supply Curve</vt:lpstr>
      <vt:lpstr>Figure 3.7: Shifts of versus Movements Along the Supply Curve</vt:lpstr>
      <vt:lpstr>Video Lecture: Movements Along versus Shifts of the Supply Curve</vt:lpstr>
      <vt:lpstr>Figure 3.8: Overview of Supply and Demand</vt:lpstr>
      <vt:lpstr>Finding the Market Price</vt:lpstr>
      <vt:lpstr>Finding the Market Price</vt:lpstr>
      <vt:lpstr>Table 3.3: Finding the Market Equilibrium</vt:lpstr>
      <vt:lpstr>Finding the Equilibrium with a Supply and Demand Diagram</vt:lpstr>
      <vt:lpstr>Figure 3.9: Equilibrium Price and Equilibrium Quantity</vt:lpstr>
      <vt:lpstr>Video Lecture: Market Equilibrium</vt:lpstr>
      <vt:lpstr>Market Outcomes When Supply or Demand Changes</vt:lpstr>
      <vt:lpstr>Figure 3.10(a): Effects of a Shift in Demand</vt:lpstr>
      <vt:lpstr>Figure 3.10(b): Effects of a Shift in Demand</vt:lpstr>
      <vt:lpstr>Market Outcomes When Supply or Demand Changes</vt:lpstr>
      <vt:lpstr>Figure 3.11(a): Effects of a Shift in Supply</vt:lpstr>
      <vt:lpstr>Figure 3.11(b): Effects of a Shift in Supply</vt:lpstr>
      <vt:lpstr>Table 3.4: Effects of Shifts in Demand and Supply Curves</vt:lpstr>
      <vt:lpstr>Video Lecture: What Happens When Supply or Demand Changes?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principles_of_macroeconomics_v9_1_ch03_powerpoint_lecture_notes-FW_BA.pptx</dc:title>
  <dc:creator>FlatWorld</dc:creator>
  <cp:lastModifiedBy>FlatWorld</cp:lastModifiedBy>
  <cp:revision>94</cp:revision>
  <dcterms:created xsi:type="dcterms:W3CDTF">2017-05-15T21:03:12Z</dcterms:created>
  <dcterms:modified xsi:type="dcterms:W3CDTF">2021-10-15T15:57:21Z</dcterms:modified>
  <dc:description>Created exclusively for TERENCE AGBEYEGBE &lt;tagbeyeg@hunter.cuny.edu&gt;</dc:description>
  <cp:keywords>fwbainc FlatWorld</cp:keywords>
</cp:coreProperties>
</file>