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4204" r:id="rId6"/>
  </p:sldMasterIdLst>
  <p:notesMasterIdLst>
    <p:notesMasterId r:id="rId12"/>
  </p:notesMasterIdLst>
  <p:handoutMasterIdLst>
    <p:handoutMasterId r:id="rId13"/>
  </p:handoutMasterIdLst>
  <p:sldIdLst>
    <p:sldId id="475" r:id="rId7"/>
    <p:sldId id="478" r:id="rId8"/>
    <p:sldId id="479" r:id="rId9"/>
    <p:sldId id="480" r:id="rId10"/>
    <p:sldId id="481" r:id="rId11"/>
  </p:sldIdLst>
  <p:sldSz cx="9906000" cy="6858000" type="A4"/>
  <p:notesSz cx="6805613" cy="99393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 baseline="-250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0D7FF46-06F0-4C98-92A0-5F1B68705095}">
          <p14:sldIdLst>
            <p14:sldId id="475"/>
            <p14:sldId id="478"/>
            <p14:sldId id="479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orient="horz" pos="4210" userDrawn="1">
          <p15:clr>
            <a:srgbClr val="A4A3A4"/>
          </p15:clr>
        </p15:guide>
        <p15:guide id="3" orient="horz" pos="3891" userDrawn="1">
          <p15:clr>
            <a:srgbClr val="A4A3A4"/>
          </p15:clr>
        </p15:guide>
        <p15:guide id="4" orient="horz" pos="1276" userDrawn="1">
          <p15:clr>
            <a:srgbClr val="A4A3A4"/>
          </p15:clr>
        </p15:guide>
        <p15:guide id="5" pos="5862" userDrawn="1">
          <p15:clr>
            <a:srgbClr val="A4A3A4"/>
          </p15:clr>
        </p15:guide>
        <p15:guide id="6" pos="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e Ross" initials="CR" lastIdx="19" clrIdx="0">
    <p:extLst>
      <p:ext uri="{19B8F6BF-5375-455C-9EA6-DF929625EA0E}">
        <p15:presenceInfo xmlns:p15="http://schemas.microsoft.com/office/powerpoint/2012/main" userId="S-1-5-21-1654118576-1171154588-4058606850-913934" providerId="AD"/>
      </p:ext>
    </p:extLst>
  </p:cmAuthor>
  <p:cmAuthor id="2" name="Alix Campbell" initials="AC" lastIdx="6" clrIdx="1">
    <p:extLst>
      <p:ext uri="{19B8F6BF-5375-455C-9EA6-DF929625EA0E}">
        <p15:presenceInfo xmlns:p15="http://schemas.microsoft.com/office/powerpoint/2012/main" userId="S-1-5-21-1654118576-1171154588-4058606850-249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2C9"/>
    <a:srgbClr val="84F75B"/>
    <a:srgbClr val="66F533"/>
    <a:srgbClr val="40D80A"/>
    <a:srgbClr val="E7FDDF"/>
    <a:srgbClr val="AFFA94"/>
    <a:srgbClr val="60F52B"/>
    <a:srgbClr val="37A400"/>
    <a:srgbClr val="0065A4"/>
    <a:srgbClr val="006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9707" autoAdjust="0"/>
  </p:normalViewPr>
  <p:slideViewPr>
    <p:cSldViewPr snapToGrid="0">
      <p:cViewPr varScale="1">
        <p:scale>
          <a:sx n="114" d="100"/>
          <a:sy n="114" d="100"/>
        </p:scale>
        <p:origin x="1176" y="120"/>
      </p:cViewPr>
      <p:guideLst>
        <p:guide orient="horz" pos="346"/>
        <p:guide orient="horz" pos="4210"/>
        <p:guide orient="horz" pos="3891"/>
        <p:guide orient="horz" pos="1276"/>
        <p:guide pos="5862"/>
        <p:guide pos="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308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1" y="1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9276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1" y="9439276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6C4AA2-891E-4519-93C0-2966D88178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3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1" y="1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>
            <a:lvl1pPr algn="r"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321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9" y="4722814"/>
            <a:ext cx="5443537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276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1" y="9439276"/>
            <a:ext cx="29495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4" tIns="45762" rIns="91524" bIns="45762" numCol="1" anchor="b" anchorCtr="0" compatLnSpc="1">
            <a:prstTxWarp prst="textNoShape">
              <a:avLst/>
            </a:prstTxWarp>
          </a:bodyPr>
          <a:lstStyle>
            <a:lvl1pPr algn="r" defTabSz="915862">
              <a:defRPr sz="1200" baseline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EA2E80E-94F3-4A5C-B971-DC4E65EFFD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46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A2E80E-94F3-4A5C-B971-DC4E65EFFD3C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1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aseline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41927617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8378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58090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6748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3233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6997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131" y="273052"/>
            <a:ext cx="2228850" cy="5603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81" y="273052"/>
            <a:ext cx="6521450" cy="5603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2036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3581" y="741365"/>
            <a:ext cx="8420100" cy="1470025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7339" y="2205040"/>
            <a:ext cx="6934200" cy="5032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6655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2969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346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81" y="1909763"/>
            <a:ext cx="43751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909763"/>
            <a:ext cx="43751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816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aseline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371382411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74269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0295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9024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0323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23622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09389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0131" y="273052"/>
            <a:ext cx="2228850" cy="5603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81" y="273052"/>
            <a:ext cx="6521450" cy="5603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0719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81" y="273050"/>
            <a:ext cx="8915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93581" y="1909763"/>
            <a:ext cx="8915400" cy="3967162"/>
          </a:xfrm>
        </p:spPr>
        <p:txBody>
          <a:bodyPr/>
          <a:lstStyle/>
          <a:p>
            <a:pPr lvl="0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740572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aseline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6754134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aseline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19599964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aseline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endParaRPr lang="en-US" sz="1800" baseline="0"/>
          </a:p>
        </p:txBody>
      </p:sp>
    </p:spTree>
    <p:extLst>
      <p:ext uri="{BB962C8B-B14F-4D97-AF65-F5344CB8AC3E}">
        <p14:creationId xmlns:p14="http://schemas.microsoft.com/office/powerpoint/2010/main" val="4057065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852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949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81" y="1909763"/>
            <a:ext cx="43751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909763"/>
            <a:ext cx="4375150" cy="3967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4934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1918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85738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1800" baseline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2" descr="N:\AU\Melbourne\Projects\13\Brand\Logo\Logo\GHD Logos\Logo_only\Logo 3015C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2" y="6297184"/>
            <a:ext cx="436328" cy="3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  <p:sldLayoutId id="2147484405" r:id="rId12"/>
    <p:sldLayoutId id="2147484406" r:id="rId13"/>
    <p:sldLayoutId id="2147484407" r:id="rId14"/>
    <p:sldLayoutId id="2147484408" r:id="rId15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7338" indent="-2857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601663" indent="-31273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973138" indent="-3698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0" y="0"/>
            <a:ext cx="9906000" cy="185738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sz="1800" baseline="0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581" y="273050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581" y="1909763"/>
            <a:ext cx="89154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3" name="Text Box 46"/>
          <p:cNvSpPr txBox="1">
            <a:spLocks noChangeArrowheads="1"/>
          </p:cNvSpPr>
          <p:nvPr/>
        </p:nvSpPr>
        <p:spPr bwMode="auto">
          <a:xfrm>
            <a:off x="6132777" y="6564313"/>
            <a:ext cx="3173016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AU" sz="1000" baseline="0">
                <a:solidFill>
                  <a:srgbClr val="000000"/>
                </a:solidFill>
                <a:latin typeface="Arial Black" pitchFamily="34" charset="0"/>
              </a:rPr>
              <a:t>GHD </a:t>
            </a:r>
            <a:r>
              <a:rPr lang="en-AU" sz="1000" baseline="0">
                <a:solidFill>
                  <a:srgbClr val="000000"/>
                </a:solidFill>
              </a:rPr>
              <a:t>Environment</a:t>
            </a:r>
          </a:p>
        </p:txBody>
      </p:sp>
      <p:pic>
        <p:nvPicPr>
          <p:cNvPr id="15" name="Picture 2" descr="N:\AU\Melbourne\Projects\13\Brand\Logo\Logo\GHD Logos\Logo_only\Logo 3015C.gif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2" y="6297184"/>
            <a:ext cx="436328" cy="3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87338" indent="-2857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2pPr>
      <a:lvl3pPr marL="601663" indent="-31273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973138" indent="-3698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odesyapps.ga.gov.au/grid-to-geographi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4" descr="PPT template2010_cover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8595B"/>
              </a:clrFrom>
              <a:clrTo>
                <a:srgbClr val="58595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6"/>
          <a:stretch>
            <a:fillRect/>
          </a:stretch>
        </p:blipFill>
        <p:spPr bwMode="auto">
          <a:xfrm>
            <a:off x="0" y="0"/>
            <a:ext cx="9906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35"/>
          <p:cNvSpPr>
            <a:spLocks noChangeArrowheads="1"/>
          </p:cNvSpPr>
          <p:nvPr/>
        </p:nvSpPr>
        <p:spPr bwMode="auto">
          <a:xfrm>
            <a:off x="381000" y="5895976"/>
            <a:ext cx="9144000" cy="962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1622503" y="962501"/>
            <a:ext cx="7047571" cy="1774825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AU" sz="4000" dirty="0">
                <a:solidFill>
                  <a:schemeClr val="tx1"/>
                </a:solidFill>
              </a:rPr>
              <a:t>Map Elevation Tool</a:t>
            </a:r>
            <a:endParaRPr lang="en-AU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6" name="Rectangle 1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54638" y="6386170"/>
            <a:ext cx="3714750" cy="32895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indent="0" algn="r">
              <a:spcBef>
                <a:spcPct val="50000"/>
              </a:spcBef>
            </a:pPr>
            <a:r>
              <a:rPr lang="en-AU" sz="1400" dirty="0">
                <a:latin typeface="Arial Black" pitchFamily="34" charset="0"/>
              </a:rPr>
              <a:t>16 December 2019</a:t>
            </a:r>
            <a:endParaRPr lang="en-AU" sz="1400" dirty="0"/>
          </a:p>
        </p:txBody>
      </p:sp>
      <p:sp>
        <p:nvSpPr>
          <p:cNvPr id="10247" name="Text Box 33"/>
          <p:cNvSpPr txBox="1">
            <a:spLocks noChangeArrowheads="1"/>
          </p:cNvSpPr>
          <p:nvPr/>
        </p:nvSpPr>
        <p:spPr bwMode="auto">
          <a:xfrm>
            <a:off x="742950" y="6238875"/>
            <a:ext cx="3143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aseline="-2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2400">
                <a:latin typeface="Arial Black" pitchFamily="34" charset="0"/>
              </a:rPr>
              <a:t>GHD Water</a:t>
            </a:r>
            <a:endParaRPr lang="en-US" sz="2400">
              <a:latin typeface="Arial Black" pitchFamily="34" charset="0"/>
            </a:endParaRPr>
          </a:p>
        </p:txBody>
      </p:sp>
      <p:pic>
        <p:nvPicPr>
          <p:cNvPr id="9" name="Picture 2" descr="N:\AU\Melbourne\Projects\13\Brand\Logo\Logo\GHD Logos\Logo_only\Logo 3015C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53" y="454025"/>
            <a:ext cx="726442" cy="7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1298" y="2605780"/>
            <a:ext cx="4562323" cy="342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4371975" y="368495"/>
            <a:ext cx="5400675" cy="70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8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601663" indent="-31273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973138" indent="-3698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spcBef>
                <a:spcPct val="50000"/>
              </a:spcBef>
            </a:pPr>
            <a:r>
              <a:rPr lang="en-AU" sz="1400" i="1" kern="0" baseline="0" dirty="0">
                <a:solidFill>
                  <a:srgbClr val="FF0000"/>
                </a:solidFill>
              </a:rPr>
              <a:t>Notes: Not all slides were discussed during the workshop.</a:t>
            </a:r>
          </a:p>
          <a:p>
            <a:pPr marL="0" indent="0" algn="r">
              <a:spcBef>
                <a:spcPct val="50000"/>
              </a:spcBef>
            </a:pPr>
            <a:r>
              <a:rPr lang="en-US" sz="1400" i="1" kern="0" baseline="0" dirty="0">
                <a:solidFill>
                  <a:srgbClr val="FF0000"/>
                </a:solidFill>
              </a:rPr>
              <a:t>Provided to supplement workshop minutes for reference by MW.</a:t>
            </a:r>
            <a:endParaRPr lang="en-AU" sz="1400" i="1" kern="0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630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endParaRPr lang="en-AU" dirty="0">
              <a:latin typeface="Arial" charset="0"/>
            </a:endParaRPr>
          </a:p>
        </p:txBody>
      </p:sp>
      <p:sp>
        <p:nvSpPr>
          <p:cNvPr id="1116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36481" y="1416050"/>
            <a:ext cx="8229600" cy="2455862"/>
          </a:xfrm>
        </p:spPr>
        <p:txBody>
          <a:bodyPr/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Sometimes we want to get the profile of the land for a pipeline alignment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Prelim assessment where GIS is costly and just want an idea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7" y="2559050"/>
            <a:ext cx="8057488" cy="29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72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50A6-BEB7-4558-B847-0A54810C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Cement Creek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7BDF-C7C0-48F9-8CE0-963869E1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Task took 3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Need to use a Google Map API that was modified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D791E-CC77-43A8-B604-D4A04D9E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46" y="2591889"/>
            <a:ext cx="3082056" cy="3660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0EF5-925D-4A29-BD6A-E438AEE0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40" y="2798099"/>
            <a:ext cx="4071184" cy="34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837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ECA2-3E50-4FD1-A51F-361BB80C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0917-0F24-4C2F-9901-6755BB8F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Maps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Gives coordinates but very slowly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Has map view that helps us where densely vegetated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Has no elevation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Earth Pro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Need to install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Shows path and elevation but cannot export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Aerial view so difficult to see under vegetation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Cannot get co-ordinates of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Costly and takes time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EF169-76E3-49F2-9029-3C16F611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39" y="1416050"/>
            <a:ext cx="2398542" cy="27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28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686D-BF4B-4A0A-96A5-8B028D52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897CB-DB9E-4CBE-B106-42B04E9E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S:/</a:t>
            </a:r>
          </a:p>
          <a:p>
            <a:r>
              <a:rPr lang="en-AU" dirty="0">
                <a:hlinkClick r:id="rId2"/>
              </a:rPr>
              <a:t>https://geodesyapps.ga.gov.au/grid-to-geographic</a:t>
            </a:r>
            <a:endParaRPr lang="en-AU" dirty="0"/>
          </a:p>
          <a:p>
            <a:r>
              <a:rPr lang="en-AU" b="1" dirty="0"/>
              <a:t>N-E</a:t>
            </a:r>
          </a:p>
          <a:p>
            <a:r>
              <a:rPr lang="en-AU" dirty="0"/>
              <a:t>389157, 5826214</a:t>
            </a:r>
          </a:p>
          <a:p>
            <a:r>
              <a:rPr lang="en-AU" b="1" dirty="0" err="1"/>
              <a:t>LatLng</a:t>
            </a:r>
            <a:endParaRPr lang="en-AU" b="1" dirty="0"/>
          </a:p>
          <a:p>
            <a:r>
              <a:rPr lang="en-AU" dirty="0"/>
              <a:t>-37.704613099, 145.742565545</a:t>
            </a:r>
          </a:p>
          <a:p>
            <a:endParaRPr lang="en-AU" dirty="0"/>
          </a:p>
          <a:p>
            <a:r>
              <a:rPr lang="en-AU" b="1" dirty="0"/>
              <a:t>N-E</a:t>
            </a:r>
          </a:p>
          <a:p>
            <a:r>
              <a:rPr lang="en-AU" dirty="0"/>
              <a:t>388777, 5824826</a:t>
            </a:r>
          </a:p>
          <a:p>
            <a:r>
              <a:rPr lang="en-AU" b="1" dirty="0" err="1"/>
              <a:t>LatLng</a:t>
            </a:r>
            <a:endParaRPr lang="en-AU" b="1" dirty="0"/>
          </a:p>
          <a:p>
            <a:r>
              <a:rPr lang="en-AU" dirty="0"/>
              <a:t>-37.717074532, 145.738043553</a:t>
            </a:r>
          </a:p>
        </p:txBody>
      </p:sp>
    </p:spTree>
    <p:extLst>
      <p:ext uri="{BB962C8B-B14F-4D97-AF65-F5344CB8AC3E}">
        <p14:creationId xmlns:p14="http://schemas.microsoft.com/office/powerpoint/2010/main" val="196815400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GHD Water template 2013">
  <a:themeElements>
    <a:clrScheme name="small picture mast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5A4"/>
      </a:accent1>
      <a:accent2>
        <a:srgbClr val="2C7FB6"/>
      </a:accent2>
      <a:accent3>
        <a:srgbClr val="FFFFFF"/>
      </a:accent3>
      <a:accent4>
        <a:srgbClr val="000000"/>
      </a:accent4>
      <a:accent5>
        <a:srgbClr val="AAB8CF"/>
      </a:accent5>
      <a:accent6>
        <a:srgbClr val="2772A5"/>
      </a:accent6>
      <a:hlink>
        <a:srgbClr val="749FCB"/>
      </a:hlink>
      <a:folHlink>
        <a:srgbClr val="B3C8E3"/>
      </a:folHlink>
    </a:clrScheme>
    <a:fontScheme name="small picture master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mall picture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5A4"/>
        </a:accent1>
        <a:accent2>
          <a:srgbClr val="8DC63F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7FB338"/>
        </a:accent6>
        <a:hlink>
          <a:srgbClr val="E50E63"/>
        </a:hlink>
        <a:folHlink>
          <a:srgbClr val="FFDE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all picture 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5A4"/>
        </a:accent1>
        <a:accent2>
          <a:srgbClr val="2C7FB6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2772A5"/>
        </a:accent6>
        <a:hlink>
          <a:srgbClr val="749FCB"/>
        </a:hlink>
        <a:folHlink>
          <a:srgbClr val="B3C8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all picture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A9AC"/>
        </a:accent1>
        <a:accent2>
          <a:srgbClr val="C0C9CA"/>
        </a:accent2>
        <a:accent3>
          <a:srgbClr val="FFFFFF"/>
        </a:accent3>
        <a:accent4>
          <a:srgbClr val="000000"/>
        </a:accent4>
        <a:accent5>
          <a:srgbClr val="D0D1D2"/>
        </a:accent5>
        <a:accent6>
          <a:srgbClr val="AEB6B7"/>
        </a:accent6>
        <a:hlink>
          <a:srgbClr val="D1D2D4"/>
        </a:hlink>
        <a:folHlink>
          <a:srgbClr val="E7E7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all picture master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DC63F"/>
        </a:accent1>
        <a:accent2>
          <a:srgbClr val="A9D56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99C164"/>
        </a:accent6>
        <a:hlink>
          <a:srgbClr val="C6E39F"/>
        </a:hlink>
        <a:folHlink>
          <a:srgbClr val="E2F1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all picture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50E63"/>
        </a:accent1>
        <a:accent2>
          <a:srgbClr val="EB4A8A"/>
        </a:accent2>
        <a:accent3>
          <a:srgbClr val="FFFFFF"/>
        </a:accent3>
        <a:accent4>
          <a:srgbClr val="000000"/>
        </a:accent4>
        <a:accent5>
          <a:srgbClr val="F0AAB7"/>
        </a:accent5>
        <a:accent6>
          <a:srgbClr val="D5427D"/>
        </a:accent6>
        <a:hlink>
          <a:srgbClr val="F095A2"/>
        </a:hlink>
        <a:folHlink>
          <a:srgbClr val="F8C3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all picture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FFDE4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E7C939"/>
        </a:accent6>
        <a:hlink>
          <a:srgbClr val="FFE980"/>
        </a:hlink>
        <a:folHlink>
          <a:srgbClr val="FFF4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ull picture master">
  <a:themeElements>
    <a:clrScheme name="full picture master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5A4"/>
      </a:accent1>
      <a:accent2>
        <a:srgbClr val="2C7FB6"/>
      </a:accent2>
      <a:accent3>
        <a:srgbClr val="FFFFFF"/>
      </a:accent3>
      <a:accent4>
        <a:srgbClr val="000000"/>
      </a:accent4>
      <a:accent5>
        <a:srgbClr val="AAB8CF"/>
      </a:accent5>
      <a:accent6>
        <a:srgbClr val="2772A5"/>
      </a:accent6>
      <a:hlink>
        <a:srgbClr val="749FCB"/>
      </a:hlink>
      <a:folHlink>
        <a:srgbClr val="B3C8E3"/>
      </a:folHlink>
    </a:clrScheme>
    <a:fontScheme name="full picture master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full picture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5A4"/>
        </a:accent1>
        <a:accent2>
          <a:srgbClr val="8DC63F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7FB338"/>
        </a:accent6>
        <a:hlink>
          <a:srgbClr val="E50E63"/>
        </a:hlink>
        <a:folHlink>
          <a:srgbClr val="FFDE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picture 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5A4"/>
        </a:accent1>
        <a:accent2>
          <a:srgbClr val="2C7FB6"/>
        </a:accent2>
        <a:accent3>
          <a:srgbClr val="FFFFFF"/>
        </a:accent3>
        <a:accent4>
          <a:srgbClr val="000000"/>
        </a:accent4>
        <a:accent5>
          <a:srgbClr val="AAB8CF"/>
        </a:accent5>
        <a:accent6>
          <a:srgbClr val="2772A5"/>
        </a:accent6>
        <a:hlink>
          <a:srgbClr val="749FCB"/>
        </a:hlink>
        <a:folHlink>
          <a:srgbClr val="B3C8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picture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A9AC"/>
        </a:accent1>
        <a:accent2>
          <a:srgbClr val="C0C9CA"/>
        </a:accent2>
        <a:accent3>
          <a:srgbClr val="FFFFFF"/>
        </a:accent3>
        <a:accent4>
          <a:srgbClr val="000000"/>
        </a:accent4>
        <a:accent5>
          <a:srgbClr val="D0D1D2"/>
        </a:accent5>
        <a:accent6>
          <a:srgbClr val="AEB6B7"/>
        </a:accent6>
        <a:hlink>
          <a:srgbClr val="D1D2D4"/>
        </a:hlink>
        <a:folHlink>
          <a:srgbClr val="E7E7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picture master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DC63F"/>
        </a:accent1>
        <a:accent2>
          <a:srgbClr val="A9D56F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99C164"/>
        </a:accent6>
        <a:hlink>
          <a:srgbClr val="C6E39F"/>
        </a:hlink>
        <a:folHlink>
          <a:srgbClr val="E2F1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picture 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50E63"/>
        </a:accent1>
        <a:accent2>
          <a:srgbClr val="EB4A8A"/>
        </a:accent2>
        <a:accent3>
          <a:srgbClr val="FFFFFF"/>
        </a:accent3>
        <a:accent4>
          <a:srgbClr val="000000"/>
        </a:accent4>
        <a:accent5>
          <a:srgbClr val="F0AAB7"/>
        </a:accent5>
        <a:accent6>
          <a:srgbClr val="D5427D"/>
        </a:accent6>
        <a:hlink>
          <a:srgbClr val="F095A2"/>
        </a:hlink>
        <a:folHlink>
          <a:srgbClr val="F8C3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picture 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FFDE4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E7C939"/>
        </a:accent6>
        <a:hlink>
          <a:srgbClr val="FFE980"/>
        </a:hlink>
        <a:folHlink>
          <a:srgbClr val="FFF4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6974c133175453496f9936f9a03a5a6 xmlns="c0053e3c-1697-4ac4-9a83-8ee3b582d76f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Unclassified</TermName>
          <TermId xmlns="http://schemas.microsoft.com/office/infopath/2007/PartnerControls">5bcd1335-87be-43aa-9aa8-adc620b22826</TermId>
        </TermInfo>
      </Terms>
    </e6974c133175453496f9936f9a03a5a6>
    <ServiceLine xmlns="c0053e3c-1697-4ac4-9a83-8ee3b582d76f">Water Transmission &amp; Distribution</ServiceLine>
    <OperatingCentreNumber xmlns="c0053e3c-1697-4ac4-9a83-8ee3b582d76f">31</OperatingCentreNumber>
    <j50e3e2613b74262b37fea1aa274b670 xmlns="c0053e3c-1697-4ac4-9a83-8ee3b582d76f">
      <Terms xmlns="http://schemas.microsoft.com/office/infopath/2007/PartnerControls"/>
    </j50e3e2613b74262b37fea1aa274b670>
    <ProposalNumber xmlns="c0053e3c-1697-4ac4-9a83-8ee3b582d76f" xsi:nil="true"/>
    <DLCPolicyLabelValue xmlns="c0053e3c-1697-4ac4-9a83-8ee3b582d76f" xsi:nil="true"/>
    <Discipline_ xmlns="51a34a8e-4e09-4abb-8f02-e64411ff01cf">Alignment options</Discipline_>
    <Market xmlns="c0053e3c-1697-4ac4-9a83-8ee3b582d76f">Water | Utilities</Market>
    <DeliveryNumber xmlns="c0053e3c-1697-4ac4-9a83-8ee3b582d76f">12516103</DeliveryNumber>
    <Document_x0020_Approval xmlns="51a34a8e-4e09-4abb-8f02-e64411ff01cf">
      <Url xsi:nil="true"/>
      <Description xsi:nil="true"/>
    </Document_x0020_Approval>
    <GHDDiscipline xmlns="c0053e3c-1697-4ac4-9a83-8ee3b582d76f"></GHDDiscipline>
    <GHDProjectDocumentType xmlns="c0053e3c-1697-4ac4-9a83-8ee3b582d76f"></GHDProjectDocumentType>
    <df4ef19112d74a6ea7510bfd204a59a6 xmlns="c0053e3c-1697-4ac4-9a83-8ee3b582d76f">
      <Terms xmlns="http://schemas.microsoft.com/office/infopath/2007/PartnerControls"/>
    </df4ef19112d74a6ea7510bfd204a59a6>
    <DocumentOwner xmlns="c0053e3c-1697-4ac4-9a83-8ee3b582d76f">
      <UserInfo>
        <DisplayName>i:0#.w|ghdnet\atarulli</DisplayName>
        <AccountId>608</AccountId>
        <AccountType/>
      </UserInfo>
    </DocumentOwner>
    <Subdiscipline xmlns="c0053e3c-1697-4ac4-9a83-8ee3b582d76f">MCA</Subdiscipline>
    <TaxCatchAll xmlns="c0053e3c-1697-4ac4-9a83-8ee3b582d76f">
      <Value>20</Value>
      <Value>19</Value>
      <Value>3</Value>
      <Value>2</Value>
      <Value>1</Value>
    </TaxCatchAll>
    <GHDProjectDocumentCategory xmlns="c0053e3c-1697-4ac4-9a83-8ee3b582d76f"></GHDProjectDocumentCategory>
    <Client xmlns="c0053e3c-1697-4ac4-9a83-8ee3b582d76f">Melbourne Water Corporation</Client>
    <GHDSubject xmlns="c0053e3c-1697-4ac4-9a83-8ee3b582d76f" xsi:nil="true"/>
    <m3551dab83554b9ba25052931f7db87c xmlns="c0053e3c-1697-4ac4-9a83-8ee3b582d76f">
      <Terms xmlns="http://schemas.microsoft.com/office/infopath/2007/PartnerControls">
        <TermInfo xmlns="http://schemas.microsoft.com/office/infopath/2007/PartnerControls">
          <TermName xmlns="http://schemas.microsoft.com/office/infopath/2007/PartnerControls">(Not Categorised)</TermName>
          <TermId xmlns="http://schemas.microsoft.com/office/infopath/2007/PartnerControls">f4f9c753-b57a-44c0-a441-0f219a3b091b</TermId>
        </TermInfo>
      </Terms>
    </m3551dab83554b9ba25052931f7db87c>
    <b61bccce3caa4ede9231dabc37a516eb xmlns="c0053e3c-1697-4ac4-9a83-8ee3b582d76f">
      <Terms xmlns="http://schemas.microsoft.com/office/infopath/2007/PartnerControls">
        <TermInfo xmlns="http://schemas.microsoft.com/office/infopath/2007/PartnerControls">
          <TermName xmlns="http://schemas.microsoft.com/office/infopath/2007/PartnerControls">Victoria</TermName>
          <TermId xmlns="http://schemas.microsoft.com/office/infopath/2007/PartnerControls">dac0b128-dd9a-4785-991b-62e5de2e885b</TermId>
        </TermInfo>
      </Terms>
    </b61bccce3caa4ede9231dabc37a516eb>
    <Doc_Type xmlns="51a34a8e-4e09-4abb-8f02-e64411ff01cf">Presentation</Doc_Type>
    <ServiceGroup xmlns="c0053e3c-1697-4ac4-9a83-8ee3b582d76f">Victoria Water Infrastructure</ServiceGroup>
    <ProjectName xmlns="c0053e3c-1697-4ac4-9a83-8ee3b582d76f">Hobsons Bay Main Yarra Crossing - Functional Design</ProjectName>
    <o4cbc39bdab54bab82c5edea44c6ebe9 xmlns="c0053e3c-1697-4ac4-9a83-8ee3b582d76f">
      <Terms xmlns="http://schemas.microsoft.com/office/infopath/2007/PartnerControls">
        <TermInfo xmlns="http://schemas.microsoft.com/office/infopath/2007/PartnerControls">
          <TermName xmlns="http://schemas.microsoft.com/office/infopath/2007/PartnerControls">Australia</TermName>
          <TermId xmlns="http://schemas.microsoft.com/office/infopath/2007/PartnerControls">4b5dc0ee-7645-4358-b0c1-3ec636294e6b</TermId>
        </TermInfo>
      </Terms>
    </o4cbc39bdab54bab82c5edea44c6ebe9>
    <TaxKeywordTaxHTField xmlns="c0053e3c-1697-4ac4-9a83-8ee3b582d76f">
      <Terms xmlns="http://schemas.microsoft.com/office/infopath/2007/PartnerControls"/>
    </TaxKeywordTaxHTField>
    <Doc_Category xmlns="51a34a8e-4e09-4abb-8f02-e64411ff01cf">In_Development</Doc_Category>
    <MarketSubSector xmlns="c0053e3c-1697-4ac4-9a83-8ee3b582d76f" xsi:nil="true"/>
    <nb7d366067e243d7b9cb9c8366db41c6 xmlns="c0053e3c-1697-4ac4-9a83-8ee3b582d76f">
      <Terms xmlns="http://schemas.microsoft.com/office/infopath/2007/PartnerControls"/>
    </nb7d366067e243d7b9cb9c8366db41c6>
    <ServiceGroupCode xmlns="c0053e3c-1697-4ac4-9a83-8ee3b582d76f">113104</ServiceGroupCode>
    <OpportunityNumber xmlns="c0053e3c-1697-4ac4-9a83-8ee3b582d76f">60259</OpportunityNumber>
    <_dlc_DocId xmlns="c0053e3c-1697-4ac4-9a83-8ee3b582d76f">12516103-56104</_dlc_DocId>
    <_dlc_DocIdUrl xmlns="c0053e3c-1697-4ac4-9a83-8ee3b582d76f">
      <Url>https://projectsportal.ghd.com/sites/pp17_01/hobsonsbaymainyarrac/_layouts/15/DocIdRedir.aspx?ID=12516103-56104</Url>
      <Description>12516103-56104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oject Document" ma:contentTypeID="0x010100DF7DE8659D2E4069B707ECFA3CD7A8600054701FFDF6EC419FA11C2E6F6594747400F5E41BCD01AF784ABDC6A77E90D13B09" ma:contentTypeVersion="12" ma:contentTypeDescription="Project Document Type" ma:contentTypeScope="" ma:versionID="394341eee638ff5d0fb98b039b64b34d">
  <xsd:schema xmlns:xsd="http://www.w3.org/2001/XMLSchema" xmlns:xs="http://www.w3.org/2001/XMLSchema" xmlns:p="http://schemas.microsoft.com/office/2006/metadata/properties" xmlns:ns2="c0053e3c-1697-4ac4-9a83-8ee3b582d76f" xmlns:ns4="51a34a8e-4e09-4abb-8f02-e64411ff01cf" targetNamespace="http://schemas.microsoft.com/office/2006/metadata/properties" ma:root="true" ma:fieldsID="c32319713e5f6ba359d478c850885b07" ns2:_="" ns4:_="">
    <xsd:import namespace="c0053e3c-1697-4ac4-9a83-8ee3b582d76f"/>
    <xsd:import namespace="51a34a8e-4e09-4abb-8f02-e64411ff01cf"/>
    <xsd:element name="properties">
      <xsd:complexType>
        <xsd:sequence>
          <xsd:element name="documentManagement">
            <xsd:complexType>
              <xsd:all>
                <xsd:element ref="ns2:ServiceGroup" minOccurs="0"/>
                <xsd:element ref="ns2:ServiceGroupCode" minOccurs="0"/>
                <xsd:element ref="ns2:ServiceLine" minOccurs="0"/>
                <xsd:element ref="ns2:Client" minOccurs="0"/>
                <xsd:element ref="ns2:Market" minOccurs="0"/>
                <xsd:element ref="ns2:MarketSubSector" minOccurs="0"/>
                <xsd:element ref="ns2:ProjectName" minOccurs="0"/>
                <xsd:element ref="ns2:OpportunityNumber" minOccurs="0"/>
                <xsd:element ref="ns2:ProposalNumber" minOccurs="0"/>
                <xsd:element ref="ns2:DeliveryNumber" minOccurs="0"/>
                <xsd:element ref="ns2:DocumentOwner" minOccurs="0"/>
                <xsd:element ref="ns2:GHDProjectDocumentCategory" minOccurs="0"/>
                <xsd:element ref="ns2:GHDProjectDocumentType" minOccurs="0"/>
                <xsd:element ref="ns2:OperatingCentreNumber" minOccurs="0"/>
                <xsd:element ref="ns2:GHDDiscipline" minOccurs="0"/>
                <xsd:element ref="ns2:Subdiscipline" minOccurs="0"/>
                <xsd:element ref="ns2:DLCPolicyLabelValue" minOccurs="0"/>
                <xsd:element ref="ns2:GHDSubject" minOccurs="0"/>
                <xsd:element ref="ns2:_dlc_DocId" minOccurs="0"/>
                <xsd:element ref="ns2:_dlc_DocIdUrl" minOccurs="0"/>
                <xsd:element ref="ns2:_dlc_DocIdPersistId" minOccurs="0"/>
                <xsd:element ref="ns2:j50e3e2613b74262b37fea1aa274b670" minOccurs="0"/>
                <xsd:element ref="ns2:m3551dab83554b9ba25052931f7db87c" minOccurs="0"/>
                <xsd:element ref="ns2:nb7d366067e243d7b9cb9c8366db41c6" minOccurs="0"/>
                <xsd:element ref="ns2:o4cbc39bdab54bab82c5edea44c6ebe9" minOccurs="0"/>
                <xsd:element ref="ns2:b61bccce3caa4ede9231dabc37a516eb" minOccurs="0"/>
                <xsd:element ref="ns2:df4ef19112d74a6ea7510bfd204a59a6" minOccurs="0"/>
                <xsd:element ref="ns2:e6974c133175453496f9936f9a03a5a6" minOccurs="0"/>
                <xsd:element ref="ns2:TaxCatchAllLabel" minOccurs="0"/>
                <xsd:element ref="ns2:TaxKeywordTaxHTField" minOccurs="0"/>
                <xsd:element ref="ns2:TaxCatchAll" minOccurs="0"/>
                <xsd:element ref="ns4:Document_x0020_Approval" minOccurs="0"/>
                <xsd:element ref="ns4:Doc_Category" minOccurs="0"/>
                <xsd:element ref="ns4:Doc_Type" minOccurs="0"/>
                <xsd:element ref="ns4:Discipline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53e3c-1697-4ac4-9a83-8ee3b582d76f" elementFormDefault="qualified">
    <xsd:import namespace="http://schemas.microsoft.com/office/2006/documentManagement/types"/>
    <xsd:import namespace="http://schemas.microsoft.com/office/infopath/2007/PartnerControls"/>
    <xsd:element name="ServiceGroup" ma:index="2" nillable="true" ma:displayName="Service Group" ma:default="Victoria Water Infrastructure" ma:internalName="ServiceGroup">
      <xsd:simpleType>
        <xsd:restriction base="dms:Text"/>
      </xsd:simpleType>
    </xsd:element>
    <xsd:element name="ServiceGroupCode" ma:index="3" nillable="true" ma:displayName="Service Group Code" ma:default="113104" ma:internalName="ServiceGroupCode" ma:readOnly="false">
      <xsd:simpleType>
        <xsd:restriction base="dms:Text"/>
      </xsd:simpleType>
    </xsd:element>
    <xsd:element name="ServiceLine" ma:index="4" nillable="true" ma:displayName="Service Line" ma:default="Water Transmission &amp; Distribution" ma:internalName="ServiceLine">
      <xsd:simpleType>
        <xsd:restriction base="dms:Text"/>
      </xsd:simpleType>
    </xsd:element>
    <xsd:element name="Client" ma:index="5" nillable="true" ma:displayName="Client" ma:default="Melbourne Water Corporation" ma:internalName="Client">
      <xsd:simpleType>
        <xsd:restriction base="dms:Text"/>
      </xsd:simpleType>
    </xsd:element>
    <xsd:element name="Market" ma:index="6" nillable="true" ma:displayName="Market" ma:default="Water | Utilities" ma:internalName="Market">
      <xsd:simpleType>
        <xsd:restriction base="dms:Text"/>
      </xsd:simpleType>
    </xsd:element>
    <xsd:element name="MarketSubSector" ma:index="7" nillable="true" ma:displayName="Market Sub Sector" ma:internalName="MarketSubSector" ma:readOnly="false">
      <xsd:simpleType>
        <xsd:restriction base="dms:Text"/>
      </xsd:simpleType>
    </xsd:element>
    <xsd:element name="ProjectName" ma:index="8" nillable="true" ma:displayName="Project Name" ma:default="Hobsons Bay Main Yarra Crossing - Functional Design" ma:internalName="ProjectName">
      <xsd:simpleType>
        <xsd:restriction base="dms:Text"/>
      </xsd:simpleType>
    </xsd:element>
    <xsd:element name="OpportunityNumber" ma:index="9" nillable="true" ma:displayName="Opportunity Number" ma:default="60259" ma:internalName="OpportunityNumber" ma:readOnly="false">
      <xsd:simpleType>
        <xsd:restriction base="dms:Text"/>
      </xsd:simpleType>
    </xsd:element>
    <xsd:element name="ProposalNumber" ma:index="10" nillable="true" ma:displayName="Proposal Number" ma:default="" ma:internalName="ProposalNumber" ma:readOnly="false">
      <xsd:simpleType>
        <xsd:restriction base="dms:Text"/>
      </xsd:simpleType>
    </xsd:element>
    <xsd:element name="DeliveryNumber" ma:index="11" nillable="true" ma:displayName="Delivery Number" ma:default="12516103" ma:internalName="DeliveryNumber" ma:readOnly="false">
      <xsd:simpleType>
        <xsd:restriction base="dms:Text"/>
      </xsd:simpleType>
    </xsd:element>
    <xsd:element name="DocumentOwner" ma:index="13" nillable="true" ma:displayName="Document Owner" ma:SearchPeopleOnly="false" ma:internalName="DocumentOwn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GHDProjectDocumentCategory" ma:index="15" nillable="true" ma:displayName="Document Category" ma:default="" ma:format="Dropdown" ma:internalName="GHDProjectDocumentCategory" ma:readOnly="false">
      <xsd:simpleType>
        <xsd:restriction base="dms:Choice">
          <xsd:enumeration value=""/>
          <xsd:enumeration value="Client-supplied information"/>
          <xsd:enumeration value="Deliverable"/>
          <xsd:enumeration value="In Development"/>
          <xsd:enumeration value="Project Management"/>
          <xsd:enumeration value="Review Record"/>
          <xsd:enumeration value="Vendor / Subconsultant information"/>
          <xsd:enumeration value="Workings"/>
        </xsd:restriction>
      </xsd:simpleType>
    </xsd:element>
    <xsd:element name="GHDProjectDocumentType" ma:index="16" nillable="true" ma:displayName="Document Type" ma:default="" ma:format="Dropdown" ma:internalName="GHDProjectDocumentType" ma:readOnly="false">
      <xsd:simpleType>
        <xsd:restriction base="dms:Choice">
          <xsd:enumeration value=""/>
          <xsd:enumeration value="Agenda"/>
          <xsd:enumeration value="Analytical"/>
          <xsd:enumeration value="Appendix"/>
          <xsd:enumeration value="Billing / Invoicing"/>
          <xsd:enumeration value="Brief"/>
          <xsd:enumeration value="Calculation"/>
          <xsd:enumeration value="Construction Submittals"/>
          <xsd:enumeration value="Contract / Legal"/>
          <xsd:enumeration value="CV"/>
          <xsd:enumeration value="Drawing / Figure"/>
          <xsd:enumeration value="Estimate"/>
          <xsd:enumeration value="Field / Project Site notes"/>
          <xsd:enumeration value="File note"/>
          <xsd:enumeration value="Form"/>
          <xsd:enumeration value="Letter"/>
          <xsd:enumeration value="Memorandum"/>
          <xsd:enumeration value="Minutes"/>
          <xsd:enumeration value="Presentation"/>
          <xsd:enumeration value="Program / Schedule"/>
          <xsd:enumeration value="Proposal"/>
          <xsd:enumeration value="Purchase Order"/>
          <xsd:enumeration value="Register"/>
          <xsd:enumeration value="Report"/>
          <xsd:enumeration value="Request for Information"/>
          <xsd:enumeration value="Review / Check Pack"/>
          <xsd:enumeration value="Safety-related"/>
          <xsd:enumeration value="Specification"/>
          <xsd:enumeration value="Variation"/>
        </xsd:restriction>
      </xsd:simpleType>
    </xsd:element>
    <xsd:element name="OperatingCentreNumber" ma:index="19" nillable="true" ma:displayName="Operating Centre Number" ma:default="31" ma:internalName="OperatingCentreNumber" ma:readOnly="false">
      <xsd:simpleType>
        <xsd:restriction base="dms:Text"/>
      </xsd:simpleType>
    </xsd:element>
    <xsd:element name="GHDDiscipline" ma:index="22" nillable="true" ma:displayName="Discipline" ma:default="" ma:format="Dropdown" ma:internalName="GHDDiscipline" ma:readOnly="false">
      <xsd:simpleType>
        <xsd:restriction base="dms:Choice">
          <xsd:enumeration value=""/>
          <xsd:enumeration value="Architectural"/>
          <xsd:enumeration value="Asset Management"/>
          <xsd:enumeration value="Building Services"/>
          <xsd:enumeration value="Chemical"/>
          <xsd:enumeration value="Civil"/>
          <xsd:enumeration value="Construction"/>
          <xsd:enumeration value="Contamination"/>
          <xsd:enumeration value="Electrical"/>
          <xsd:enumeration value="Environmental"/>
          <xsd:enumeration value="Geotechnical"/>
          <xsd:enumeration value="Hydrology / Hydraulics"/>
          <xsd:enumeration value="Marine"/>
          <xsd:enumeration value="Materials Technology"/>
          <xsd:enumeration value="Mechanical"/>
          <xsd:enumeration value="Planning"/>
          <xsd:enumeration value="Process"/>
          <xsd:enumeration value="Project Management"/>
          <xsd:enumeration value="Structural"/>
          <xsd:enumeration value="Telecommunications"/>
          <xsd:enumeration value="Transportation"/>
          <xsd:enumeration value="Waste Management"/>
          <xsd:enumeration value="Water / Wastewater"/>
          <xsd:enumeration value="Other"/>
        </xsd:restriction>
      </xsd:simpleType>
    </xsd:element>
    <xsd:element name="Subdiscipline" ma:index="24" nillable="true" ma:displayName="Free field 1" ma:internalName="Subdiscipline" ma:readOnly="false">
      <xsd:simpleType>
        <xsd:restriction base="dms:Text"/>
      </xsd:simpleType>
    </xsd:element>
    <xsd:element name="DLCPolicyLabelValue" ma:index="26" nillable="true" ma:displayName="Label" ma:internalName="DLCPolicyLabelValue" ma:readOnly="false">
      <xsd:simpleType>
        <xsd:restriction base="dms:Note">
          <xsd:maxLength value="255"/>
        </xsd:restriction>
      </xsd:simpleType>
    </xsd:element>
    <xsd:element name="GHDSubject" ma:index="27" nillable="true" ma:displayName="Free field 2" ma:internalName="GHDSubject" ma:readOnly="false">
      <xsd:simpleType>
        <xsd:restriction base="dms:Text"/>
      </xsd:simpleType>
    </xsd:element>
    <xsd:element name="_dlc_DocId" ma:index="3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j50e3e2613b74262b37fea1aa274b670" ma:index="34" nillable="true" ma:taxonomy="true" ma:internalName="j50e3e2613b74262b37fea1aa274b670" ma:taxonomyFieldName="GHDCountry" ma:displayName="Country" ma:readOnly="false" ma:fieldId="{350e3e26-13b7-4262-b37f-ea1aa274b670}" ma:taxonomyMulti="true" ma:sspId="53e7a919-4f0a-4938-8814-3e8d216b717b" ma:termSetId="9e92e0d0-09f3-4db8-b409-0c363e29e4d7" ma:anchorId="9461eca6-4d93-4db2-a545-5c9fef9aabcc" ma:open="false" ma:isKeyword="false">
      <xsd:complexType>
        <xsd:sequence>
          <xsd:element ref="pc:Terms" minOccurs="0" maxOccurs="1"/>
        </xsd:sequence>
      </xsd:complexType>
    </xsd:element>
    <xsd:element name="m3551dab83554b9ba25052931f7db87c" ma:index="36" nillable="true" ma:taxonomy="true" ma:internalName="m3551dab83554b9ba25052931f7db87c" ma:taxonomyFieldName="ProjectDocumentCategory" ma:displayName="Document Category" ma:readOnly="false" ma:default="3;#(Not Categorised)|f4f9c753-b57a-44c0-a441-0f219a3b091b" ma:fieldId="{63551dab-8355-4b9b-a250-52931f7db87c}" ma:sspId="53e7a919-4f0a-4938-8814-3e8d216b717b" ma:termSetId="591f7810-df82-44d3-b143-089fecfe998b" ma:anchorId="1bb8654a-ca84-426b-8a0a-b0e1d6f9dae3" ma:open="false" ma:isKeyword="false">
      <xsd:complexType>
        <xsd:sequence>
          <xsd:element ref="pc:Terms" minOccurs="0" maxOccurs="1"/>
        </xsd:sequence>
      </xsd:complexType>
    </xsd:element>
    <xsd:element name="nb7d366067e243d7b9cb9c8366db41c6" ma:index="38" nillable="true" ma:taxonomy="true" ma:internalName="nb7d366067e243d7b9cb9c8366db41c6" ma:taxonomyFieldName="ProjectDocumentType" ma:displayName="Document Type" ma:readOnly="false" ma:fieldId="{7b7d3660-67e2-43d7-b9cb-9c8366db41c6}" ma:sspId="53e7a919-4f0a-4938-8814-3e8d216b717b" ma:termSetId="591f7810-df82-44d3-b143-089fecfe998b" ma:anchorId="624de915-3ee9-4d85-9e35-5cc5218065e3" ma:open="false" ma:isKeyword="false">
      <xsd:complexType>
        <xsd:sequence>
          <xsd:element ref="pc:Terms" minOccurs="0" maxOccurs="1"/>
        </xsd:sequence>
      </xsd:complexType>
    </xsd:element>
    <xsd:element name="o4cbc39bdab54bab82c5edea44c6ebe9" ma:index="39" nillable="true" ma:taxonomy="true" ma:internalName="o4cbc39bdab54bab82c5edea44c6ebe9" ma:taxonomyFieldName="GHDRegion" ma:displayName="Region" ma:readOnly="false" ma:default="3;#Australia|4b5dc0ee-7645-4358-b0c1-3ec636294e6b" ma:fieldId="{84cbc39b-dab5-4bab-82c5-edea44c6ebe9}" ma:taxonomyMulti="true" ma:sspId="53e7a919-4f0a-4938-8814-3e8d216b717b" ma:termSetId="9e92e0d0-09f3-4db8-b409-0c363e29e4d7" ma:anchorId="97ae399a-aaf0-4db8-bb01-e1c6e11e51d5" ma:open="false" ma:isKeyword="false">
      <xsd:complexType>
        <xsd:sequence>
          <xsd:element ref="pc:Terms" minOccurs="0" maxOccurs="1"/>
        </xsd:sequence>
      </xsd:complexType>
    </xsd:element>
    <xsd:element name="b61bccce3caa4ede9231dabc37a516eb" ma:index="41" nillable="true" ma:taxonomy="true" ma:internalName="b61bccce3caa4ede9231dabc37a516eb" ma:taxonomyFieldName="GHDOperatingCentre" ma:displayName="Operating Centre" ma:readOnly="false" ma:default="2;#Victoria|dac0b128-dd9a-4785-991b-62e5de2e885b" ma:fieldId="{b61bccce-3caa-4ede-9231-dabc37a516eb}" ma:taxonomyMulti="true" ma:sspId="53e7a919-4f0a-4938-8814-3e8d216b717b" ma:termSetId="9e92e0d0-09f3-4db8-b409-0c363e29e4d7" ma:anchorId="4456b394-13fb-4a91-ba48-4ed356ada668" ma:open="false" ma:isKeyword="false">
      <xsd:complexType>
        <xsd:sequence>
          <xsd:element ref="pc:Terms" minOccurs="0" maxOccurs="1"/>
        </xsd:sequence>
      </xsd:complexType>
    </xsd:element>
    <xsd:element name="df4ef19112d74a6ea7510bfd204a59a6" ma:index="42" nillable="true" ma:taxonomy="true" ma:internalName="df4ef19112d74a6ea7510bfd204a59a6" ma:taxonomyFieldName="Discipline" ma:displayName="Discipline" ma:readOnly="false" ma:fieldId="{df4ef191-12d7-4a6e-a751-0bfd204a59a6}" ma:taxonomyMulti="true" ma:sspId="53e7a919-4f0a-4938-8814-3e8d216b717b" ma:termSetId="9e92e0d0-09f3-4db8-b409-0c363e29e4d7" ma:anchorId="90079323-8951-441f-8b6f-7170f92db9f6" ma:open="false" ma:isKeyword="false">
      <xsd:complexType>
        <xsd:sequence>
          <xsd:element ref="pc:Terms" minOccurs="0" maxOccurs="1"/>
        </xsd:sequence>
      </xsd:complexType>
    </xsd:element>
    <xsd:element name="e6974c133175453496f9936f9a03a5a6" ma:index="44" nillable="true" ma:taxonomy="true" ma:internalName="e6974c133175453496f9936f9a03a5a6" ma:taxonomyFieldName="Classification" ma:displayName="Classification" ma:readOnly="false" ma:default="2;#Unclassified|5bcd1335-87be-43aa-9aa8-adc620b22826" ma:fieldId="{e6974c13-3175-4534-96f9-936f9a03a5a6}" ma:sspId="53e7a919-4f0a-4938-8814-3e8d216b717b" ma:termSetId="9e92e0d0-09f3-4db8-b409-0c363e29e4d7" ma:anchorId="3fbf9ba4-dfe3-43b5-9ed4-4014acdc3b99" ma:open="false" ma:isKeyword="false">
      <xsd:complexType>
        <xsd:sequence>
          <xsd:element ref="pc:Terms" minOccurs="0" maxOccurs="1"/>
        </xsd:sequence>
      </xsd:complexType>
    </xsd:element>
    <xsd:element name="TaxCatchAllLabel" ma:index="45" nillable="true" ma:displayName="Taxonomy Catch All Column1" ma:hidden="true" ma:list="{e66343ae-3ce8-4e69-a0bb-64834adbdb93}" ma:internalName="TaxCatchAllLabel" ma:readOnly="true" ma:showField="CatchAllDataLabel" ma:web="c0053e3c-1697-4ac4-9a83-8ee3b582d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46" nillable="true" ma:taxonomy="true" ma:internalName="TaxKeywordTaxHTField" ma:taxonomyFieldName="TaxKeyword" ma:displayName="Enterprise Keywords" ma:readOnly="false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47" nillable="true" ma:displayName="Taxonomy Catch All Column" ma:hidden="true" ma:list="{e66343ae-3ce8-4e69-a0bb-64834adbdb93}" ma:internalName="TaxCatchAll" ma:showField="CatchAllData" ma:web="c0053e3c-1697-4ac4-9a83-8ee3b582d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34a8e-4e09-4abb-8f02-e64411ff01cf" elementFormDefault="qualified">
    <xsd:import namespace="http://schemas.microsoft.com/office/2006/documentManagement/types"/>
    <xsd:import namespace="http://schemas.microsoft.com/office/infopath/2007/PartnerControls"/>
    <xsd:element name="Document_x0020_Approval" ma:index="48" nillable="true" ma:displayName="Document Approval" ma:internalName="Document_x0020_Approva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c_Category" ma:index="49" nillable="true" ma:displayName="Doc_Category" ma:default="To Be Filed" ma:format="Dropdown" ma:internalName="Doc_Category">
      <xsd:simpleType>
        <xsd:restriction base="dms:Choice">
          <xsd:enumeration value="To Be Filed"/>
          <xsd:enumeration value="Deliverable"/>
          <xsd:enumeration value="In_Development"/>
          <xsd:enumeration value="Review_Record"/>
          <xsd:enumeration value="Workings"/>
          <xsd:enumeration value="Project_Mgmt"/>
          <xsd:enumeration value="Vendor/Subconsultant"/>
          <xsd:enumeration value="3rd_Party_Documents"/>
          <xsd:enumeration value="Superseded"/>
        </xsd:restriction>
      </xsd:simpleType>
    </xsd:element>
    <xsd:element name="Doc_Type" ma:index="50" nillable="true" ma:displayName="Doc_Type" ma:default="To Be Filed" ma:format="Dropdown" ma:internalName="Doc_Type">
      <xsd:simpleType>
        <xsd:restriction base="dms:Choice">
          <xsd:enumeration value="To Be Filed"/>
          <xsd:enumeration value="Agenda"/>
          <xsd:enumeration value="Appendix"/>
          <xsd:enumeration value="Assessment"/>
          <xsd:enumeration value="Briefing"/>
          <xsd:enumeration value="Calculation"/>
          <xsd:enumeration value="Contract / Legal"/>
          <xsd:enumeration value="Cost Control"/>
          <xsd:enumeration value="Delivery / Reporting"/>
          <xsd:enumeration value="Drawings"/>
          <xsd:enumeration value="Figures"/>
          <xsd:enumeration value="File note"/>
          <xsd:enumeration value="Invoicing"/>
          <xsd:enumeration value="Letter"/>
          <xsd:enumeration value="Memorandum"/>
          <xsd:enumeration value="Minutes"/>
          <xsd:enumeration value="Modelling"/>
          <xsd:enumeration value="Presentation"/>
          <xsd:enumeration value="Program"/>
          <xsd:enumeration value="Proposal"/>
          <xsd:enumeration value="QA"/>
          <xsd:enumeration value="Register"/>
          <xsd:enumeration value="Report"/>
          <xsd:enumeration value="Resourcing"/>
          <xsd:enumeration value="Safety"/>
          <xsd:enumeration value="Sketch"/>
          <xsd:enumeration value="Specification"/>
          <xsd:enumeration value="Survey"/>
          <xsd:enumeration value="Template"/>
          <xsd:enumeration value="Tender Documentation"/>
          <xsd:enumeration value="Variation"/>
        </xsd:restriction>
      </xsd:simpleType>
    </xsd:element>
    <xsd:element name="Discipline_" ma:index="51" nillable="true" ma:displayName="Discipline_" ma:default="To Be Filed" ma:format="Dropdown" ma:internalName="Discipline_">
      <xsd:simpleType>
        <xsd:restriction base="dms:Choice">
          <xsd:enumeration value="To Be Filed"/>
          <xsd:enumeration value="Alignment options"/>
          <xsd:enumeration value="Community Engagement"/>
          <xsd:enumeration value="Contamination"/>
          <xsd:enumeration value="Cultural Heritage"/>
          <xsd:enumeration value="Delivery"/>
          <xsd:enumeration value="Electrical"/>
          <xsd:enumeration value="Existing Utilities"/>
          <xsd:enumeration value="Flora and Fauna"/>
          <xsd:enumeration value="General"/>
          <xsd:enumeration value="Geology_Geotechnical"/>
          <xsd:enumeration value="GIS"/>
          <xsd:enumeration value="Groundwater"/>
          <xsd:enumeration value="Hydraulics_CFD"/>
          <xsd:enumeration value="Materials Technology"/>
          <xsd:enumeration value="Meetings and Workshops"/>
          <xsd:enumeration value="Modelling"/>
          <xsd:enumeration value="Odour"/>
          <xsd:enumeration value="Other"/>
          <xsd:enumeration value="Pipes and pumps"/>
          <xsd:enumeration value="Planning"/>
          <xsd:enumeration value="Safety"/>
          <xsd:enumeration value="Structural"/>
          <xsd:enumeration value="Survey"/>
          <xsd:enumeration value="Tunnels and shaf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4" ma:displayName="Author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AC190C-A4C6-4E58-B54C-867C4707D44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8FF1919-07AA-4F19-8CD3-36A5B2F51888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c0053e3c-1697-4ac4-9a83-8ee3b582d76f"/>
    <ds:schemaRef ds:uri="http://www.w3.org/XML/1998/namespace"/>
    <ds:schemaRef ds:uri="http://schemas.microsoft.com/office/infopath/2007/PartnerControls"/>
    <ds:schemaRef ds:uri="51a34a8e-4e09-4abb-8f02-e64411ff01cf"/>
  </ds:schemaRefs>
</ds:datastoreItem>
</file>

<file path=customXml/itemProps3.xml><?xml version="1.0" encoding="utf-8"?>
<ds:datastoreItem xmlns:ds="http://schemas.openxmlformats.org/officeDocument/2006/customXml" ds:itemID="{3947AA60-07CF-4911-BA53-5A450A8D7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053e3c-1697-4ac4-9a83-8ee3b582d76f"/>
    <ds:schemaRef ds:uri="51a34a8e-4e09-4abb-8f02-e64411ff0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069B372-6D0F-4229-B834-D335284B14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GHD Water template 2015</Template>
  <TotalTime>7077</TotalTime>
  <Words>161</Words>
  <Application>Microsoft Office PowerPoint</Application>
  <PresentationFormat>A4 Paper (210x297 mm)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GHD Water template 2013</vt:lpstr>
      <vt:lpstr>full picture master</vt:lpstr>
      <vt:lpstr>Map Elevation Tool</vt:lpstr>
      <vt:lpstr>Example</vt:lpstr>
      <vt:lpstr>Cement Creek</vt:lpstr>
      <vt:lpstr>Current Tools</vt:lpstr>
      <vt:lpstr>Demo</vt:lpstr>
    </vt:vector>
  </TitlesOfParts>
  <Company>GHD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Tarulli</dc:creator>
  <cp:lastModifiedBy>David Le</cp:lastModifiedBy>
  <cp:revision>259</cp:revision>
  <cp:lastPrinted>2019-12-15T22:08:03Z</cp:lastPrinted>
  <dcterms:created xsi:type="dcterms:W3CDTF">2019-11-06T07:20:17Z</dcterms:created>
  <dcterms:modified xsi:type="dcterms:W3CDTF">2020-01-19T20:50:11Z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0x010100DF7DE8659D2E4069B707ECFA3CD7A8600054701FFDF6EC419FA11C2E6F6594747400F5E41BCD01AF784ABDC6A77E90D13B09</vt:lpwstr>
  </property>
  <property fmtid="{D5CDD505-2E9C-101B-9397-08002B2CF9AE}" pid="3" name="de8d7342c5b5450c9b842a5dc64d425d">
    <vt:lpwstr>(Not Categorised)|54c8a4fd-8769-4f61-8c90-9588a1422cbc</vt:lpwstr>
  </property>
  <property fmtid="{D5CDD505-2E9C-101B-9397-08002B2CF9AE}" pid="4" name="_dlc_DocIdItemGuid">
    <vt:lpwstr>c230e530-af4c-446e-8b81-c011d2cb91de</vt:lpwstr>
  </property>
  <property fmtid="{D5CDD505-2E9C-101B-9397-08002B2CF9AE}" pid="5" name="TaxKeyword">
    <vt:lpwstr/>
  </property>
  <property fmtid="{D5CDD505-2E9C-101B-9397-08002B2CF9AE}" pid="6" name="Discipline">
    <vt:lpwstr/>
  </property>
  <property fmtid="{D5CDD505-2E9C-101B-9397-08002B2CF9AE}" pid="7" name="DocumentTransfer">
    <vt:lpwstr>20;#(Not Categorised)|54c8a4fd-8769-4f61-8c90-9588a1422cbc</vt:lpwstr>
  </property>
  <property fmtid="{D5CDD505-2E9C-101B-9397-08002B2CF9AE}" pid="8" name="GHDRegion">
    <vt:lpwstr>3;#Australia|4b5dc0ee-7645-4358-b0c1-3ec636294e6b</vt:lpwstr>
  </property>
  <property fmtid="{D5CDD505-2E9C-101B-9397-08002B2CF9AE}" pid="9" name="ProjectDocumentCategory">
    <vt:lpwstr>19;#(Not Categorised)|f4f9c753-b57a-44c0-a441-0f219a3b091b</vt:lpwstr>
  </property>
  <property fmtid="{D5CDD505-2E9C-101B-9397-08002B2CF9AE}" pid="10" name="GHDOperatingCentre">
    <vt:lpwstr>2;#Victoria|dac0b128-dd9a-4785-991b-62e5de2e885b</vt:lpwstr>
  </property>
  <property fmtid="{D5CDD505-2E9C-101B-9397-08002B2CF9AE}" pid="11" name="Classification">
    <vt:lpwstr>1;#Unclassified|5bcd1335-87be-43aa-9aa8-adc620b22826</vt:lpwstr>
  </property>
  <property fmtid="{D5CDD505-2E9C-101B-9397-08002B2CF9AE}" pid="12" name="ProjectDocumentType">
    <vt:lpwstr/>
  </property>
  <property fmtid="{D5CDD505-2E9C-101B-9397-08002B2CF9AE}" pid="13" name="GHDCountry">
    <vt:lpwstr/>
  </property>
</Properties>
</file>