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259" r:id="rId3"/>
    <p:sldId id="271" r:id="rId4"/>
    <p:sldId id="272" r:id="rId5"/>
    <p:sldId id="263" r:id="rId6"/>
    <p:sldId id="260" r:id="rId7"/>
    <p:sldId id="262" r:id="rId8"/>
    <p:sldId id="261" r:id="rId9"/>
    <p:sldId id="258" r:id="rId10"/>
    <p:sldId id="257" r:id="rId11"/>
    <p:sldId id="265" r:id="rId12"/>
    <p:sldId id="266" r:id="rId13"/>
    <p:sldId id="268" r:id="rId14"/>
    <p:sldId id="269" r:id="rId15"/>
    <p:sldId id="273" r:id="rId16"/>
    <p:sldId id="270" r:id="rId17"/>
    <p:sldId id="275" r:id="rId18"/>
    <p:sldId id="274" r:id="rId19"/>
    <p:sldId id="26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6711" autoAdjust="0"/>
  </p:normalViewPr>
  <p:slideViewPr>
    <p:cSldViewPr snapToGrid="0">
      <p:cViewPr varScale="1">
        <p:scale>
          <a:sx n="45" d="100"/>
          <a:sy n="45" d="100"/>
        </p:scale>
        <p:origin x="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E7D-9494-4BDF-BB44-5511E97FE78F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597B4-47BE-4AAB-83C3-7B370738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focus</a:t>
            </a:r>
            <a:r>
              <a:rPr lang="en-US" baseline="0" dirty="0" smtClean="0"/>
              <a:t> on PEcAn as a workflow; but it is a very specific workflow for model data synthesis. </a:t>
            </a:r>
            <a:r>
              <a:rPr lang="en-US" dirty="0" smtClean="0"/>
              <a:t>Mike Dietze will present</a:t>
            </a:r>
            <a:r>
              <a:rPr lang="en-US" baseline="0" dirty="0" smtClean="0"/>
              <a:t> the model-data synthesis “inference engine” part in the next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597B4-47BE-4AAB-83C3-7B3707383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Biofuels: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 smtClean="0"/>
              <a:t>What species?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 smtClean="0"/>
              <a:t>Where can they be grown?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 smtClean="0"/>
              <a:t>How much can they produce?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 smtClean="0"/>
              <a:t>What are ecological consequences?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597B4-47BE-4AAB-83C3-7B3707383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Modularity is a key feature</a:t>
            </a:r>
          </a:p>
          <a:p>
            <a:r>
              <a:rPr lang="en-US" sz="1200" dirty="0" smtClean="0"/>
              <a:t>each module is an “R” package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Each model requires two translator functions: 1) write inputs and executable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2) Convert outputs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597B4-47BE-4AAB-83C3-7B3707383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Start with data, our foundation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7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Available as a virtual machine. This facilitates teaching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59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focus</a:t>
            </a:r>
            <a:r>
              <a:rPr lang="en-US" baseline="0" dirty="0" smtClean="0"/>
              <a:t> on PEcAn as a workflow; but it is a very specific workflow for model data synthesis. </a:t>
            </a:r>
            <a:r>
              <a:rPr lang="en-US" dirty="0" smtClean="0"/>
              <a:t>Mike Dietze will present</a:t>
            </a:r>
            <a:r>
              <a:rPr lang="en-US" baseline="0" dirty="0" smtClean="0"/>
              <a:t> the model-data synthesis “inference engine” part in the next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597B4-47BE-4AAB-83C3-7B3707383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relatively straightforward model.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Ultimately,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global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trait mean, is the model parameter.</a:t>
            </a:r>
          </a:p>
          <a:p>
            <a:pPr lvl="0" fontAlgn="base"/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Overall Data Model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sample mean of the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site by treatment combination (sample unit), </a:t>
            </a:r>
          </a:p>
          <a:p>
            <a:pPr lvl="0" fontAlgn="base"/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unobserved ’true’ value of the trait for the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unit.</a:t>
            </a:r>
          </a:p>
          <a:p>
            <a:pPr lvl="0" fontAlgn="base"/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linear regression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meta-analysis partitions trait variability into among site, among treatment, and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within-unit variance. 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unobserved ’true’ trait mean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linear function of the global trait mean,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random effects for study site (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treatment (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tr|site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a fixed effect for greenhouse (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lvl="0" fontAlgn="base"/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 study site,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 each treatment within a study, and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 variable set to 0 for field studies and 1 for studies conducted in a greenhouse,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growth chamber, or pot experiment. The parameter used in the ecosystem model is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 estimate of the global mean trait value,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 an informed prior functional 239	form and parameter specification that varies by trait and species or PFT.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Data Uncertainty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observation precision (precision = 1/variance) for the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mean,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 based on the within-unit precision,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sample size,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 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SD/	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common within sample unit precision,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assumed in order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accommodate literature values with missing sample sizes or variance estimates. The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standard error,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drawn from a Gamma distribution with parameters 259	informed by the sample size,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within-site precision, </a:t>
            </a:r>
            <a:r>
              <a:rPr lang="en-US" sz="120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u="none" strike="noStrike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i="1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Gamma( )	(3)</a:t>
            </a: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n-US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diffuse gamma prior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597B4-47BE-4AAB-83C3-7B3707383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8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PEcAn: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The </a:t>
            </a:r>
            <a:r>
              <a:rPr lang="en-US" sz="4000" b="1" cap="none" dirty="0" smtClean="0">
                <a:solidFill>
                  <a:schemeClr val="tx1"/>
                </a:solidFill>
              </a:rPr>
              <a:t>P</a:t>
            </a:r>
            <a:r>
              <a:rPr lang="en-US" sz="4000" cap="none" dirty="0" smtClean="0"/>
              <a:t>redictive </a:t>
            </a:r>
            <a:r>
              <a:rPr lang="en-US" sz="4000" b="1" cap="none" dirty="0" smtClean="0">
                <a:solidFill>
                  <a:schemeClr val="tx1"/>
                </a:solidFill>
              </a:rPr>
              <a:t>Ec</a:t>
            </a:r>
            <a:r>
              <a:rPr lang="en-US" sz="4000" cap="none" dirty="0" smtClean="0"/>
              <a:t>osystem </a:t>
            </a:r>
            <a:r>
              <a:rPr lang="en-US" sz="4000" b="1" cap="none" dirty="0" smtClean="0">
                <a:solidFill>
                  <a:schemeClr val="tx1"/>
                </a:solidFill>
              </a:rPr>
              <a:t>An</a:t>
            </a:r>
            <a:r>
              <a:rPr lang="en-US" sz="4000" cap="none" dirty="0" smtClean="0"/>
              <a:t>alyzer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209940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Intercomparisons</a:t>
            </a:r>
            <a:endParaRPr lang="en-US" dirty="0" smtClean="0"/>
          </a:p>
          <a:p>
            <a:r>
              <a:rPr lang="en-US" dirty="0" smtClean="0"/>
              <a:t>Integration into existing workflows</a:t>
            </a:r>
          </a:p>
          <a:p>
            <a:r>
              <a:rPr lang="en-US" dirty="0" smtClean="0"/>
              <a:t>Automated ‘real-time’ data assimilation</a:t>
            </a:r>
          </a:p>
          <a:p>
            <a:r>
              <a:rPr lang="en-US" dirty="0" smtClean="0"/>
              <a:t>Improved web-interface – enable end users to ask new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PEcAn: How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The </a:t>
            </a:r>
            <a:r>
              <a:rPr lang="en-US" sz="4000" b="1" cap="none" dirty="0" smtClean="0">
                <a:solidFill>
                  <a:schemeClr val="tx1"/>
                </a:solidFill>
              </a:rPr>
              <a:t>P</a:t>
            </a:r>
            <a:r>
              <a:rPr lang="en-US" sz="4000" cap="none" dirty="0" smtClean="0"/>
              <a:t>redictive </a:t>
            </a:r>
            <a:r>
              <a:rPr lang="en-US" sz="4000" b="1" cap="none" dirty="0" smtClean="0">
                <a:solidFill>
                  <a:schemeClr val="tx1"/>
                </a:solidFill>
              </a:rPr>
              <a:t>Ec</a:t>
            </a:r>
            <a:r>
              <a:rPr lang="en-US" sz="4000" cap="none" dirty="0" smtClean="0"/>
              <a:t>osystem </a:t>
            </a:r>
            <a:r>
              <a:rPr lang="en-US" sz="4000" b="1" cap="none" dirty="0" smtClean="0">
                <a:solidFill>
                  <a:schemeClr val="tx1"/>
                </a:solidFill>
              </a:rPr>
              <a:t>An</a:t>
            </a:r>
            <a:r>
              <a:rPr lang="en-US" sz="4000" cap="none" dirty="0" smtClean="0"/>
              <a:t>alyzer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942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Data</a:t>
            </a:r>
          </a:p>
          <a:p>
            <a:r>
              <a:rPr lang="en-US" b="1" dirty="0" smtClean="0"/>
              <a:t>Create Priors</a:t>
            </a:r>
          </a:p>
          <a:p>
            <a:r>
              <a:rPr lang="en-US" b="1" dirty="0" smtClean="0"/>
              <a:t>Plant Functional Types</a:t>
            </a:r>
          </a:p>
          <a:p>
            <a:r>
              <a:rPr lang="en-US" b="1" dirty="0" smtClean="0"/>
              <a:t>Meta-analysis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21079"/>
            <a:ext cx="5181600" cy="66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BETYdb: strives for ‘homogenization’, which is a difficult process that – without exception - requires human to interpret data</a:t>
            </a:r>
          </a:p>
          <a:p>
            <a:endParaRPr lang="en-US" b="1" dirty="0"/>
          </a:p>
          <a:p>
            <a:r>
              <a:rPr lang="en-US" b="1" dirty="0"/>
              <a:t>Documentation</a:t>
            </a:r>
          </a:p>
          <a:p>
            <a:r>
              <a:rPr lang="en-US" b="1" dirty="0" smtClean="0"/>
              <a:t>* BETYdb Data Entry</a:t>
            </a:r>
          </a:p>
          <a:p>
            <a:r>
              <a:rPr lang="en-US" b="1" dirty="0" smtClean="0"/>
              <a:t>*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36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Data</a:t>
            </a:r>
          </a:p>
          <a:p>
            <a:r>
              <a:rPr lang="en-US" b="1" dirty="0" smtClean="0"/>
              <a:t>Create Priors</a:t>
            </a:r>
          </a:p>
          <a:p>
            <a:r>
              <a:rPr lang="en-US" b="1" dirty="0" smtClean="0"/>
              <a:t>Plant Functional Types</a:t>
            </a:r>
          </a:p>
          <a:p>
            <a:r>
              <a:rPr lang="en-US" b="1" dirty="0" smtClean="0"/>
              <a:t>Meta-analysis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98" t="5870" b="68760"/>
          <a:stretch/>
        </p:blipFill>
        <p:spPr>
          <a:xfrm>
            <a:off x="7848600" y="41057"/>
            <a:ext cx="2844800" cy="16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952" t="22373" r="-1715" b="55844"/>
          <a:stretch/>
        </p:blipFill>
        <p:spPr>
          <a:xfrm>
            <a:off x="7955280" y="179279"/>
            <a:ext cx="3200400" cy="145648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968498"/>
            <a:ext cx="5866130" cy="4130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150" y="4385630"/>
            <a:ext cx="5734850" cy="31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832" y="4873353"/>
            <a:ext cx="6754168" cy="323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517" y="5370601"/>
            <a:ext cx="632548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37360"/>
            <a:ext cx="8657376" cy="44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Who:</a:t>
            </a:r>
          </a:p>
          <a:p>
            <a:r>
              <a:rPr lang="en-US" dirty="0" smtClean="0"/>
              <a:t>David LeBauer, University of Illinois</a:t>
            </a:r>
          </a:p>
          <a:p>
            <a:r>
              <a:rPr lang="en-US" dirty="0" smtClean="0"/>
              <a:t>Mike Dietze, Boston University</a:t>
            </a:r>
          </a:p>
          <a:p>
            <a:r>
              <a:rPr lang="en-US" dirty="0" smtClean="0"/>
              <a:t>Rob Kooper, National Center for </a:t>
            </a:r>
            <a:r>
              <a:rPr lang="en-US" dirty="0"/>
              <a:t>S</a:t>
            </a:r>
            <a:r>
              <a:rPr lang="en-US" dirty="0" smtClean="0"/>
              <a:t>upercomputing Applications</a:t>
            </a:r>
          </a:p>
          <a:p>
            <a:r>
              <a:rPr lang="en-US" dirty="0" smtClean="0"/>
              <a:t>Shawn Serbin, Brookhaven National Laboratories</a:t>
            </a:r>
          </a:p>
          <a:p>
            <a:r>
              <a:rPr lang="en-US" b="1" dirty="0" smtClean="0"/>
              <a:t>Where:</a:t>
            </a:r>
          </a:p>
          <a:p>
            <a:r>
              <a:rPr lang="en-US" dirty="0"/>
              <a:t>p</a:t>
            </a:r>
            <a:r>
              <a:rPr lang="en-US" dirty="0" smtClean="0"/>
              <a:t>ecanproject.org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PecanProject</a:t>
            </a:r>
            <a:endParaRPr lang="en-US" dirty="0" smtClean="0"/>
          </a:p>
          <a:p>
            <a:r>
              <a:rPr lang="en-US" b="1" dirty="0" smtClean="0"/>
              <a:t>Funding: </a:t>
            </a:r>
          </a:p>
          <a:p>
            <a:r>
              <a:rPr lang="en-US" dirty="0" smtClean="0"/>
              <a:t>Energy Biosciences Institute, NSF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Synthesize heterogeneous data</a:t>
            </a:r>
          </a:p>
          <a:p>
            <a:r>
              <a:rPr lang="en-US" dirty="0" smtClean="0"/>
              <a:t>Bridge gap between conceptual and computational models</a:t>
            </a:r>
          </a:p>
          <a:p>
            <a:r>
              <a:rPr lang="en-US" dirty="0" smtClean="0"/>
              <a:t>Summarize </a:t>
            </a:r>
            <a:r>
              <a:rPr lang="en-US" dirty="0"/>
              <a:t>what we know, based on available data and mechanistic models</a:t>
            </a:r>
          </a:p>
          <a:p>
            <a:r>
              <a:rPr lang="en-US" dirty="0"/>
              <a:t>Identify sources of uncertainty -&gt; prioritize data collection and model improvement</a:t>
            </a:r>
          </a:p>
          <a:p>
            <a:r>
              <a:rPr lang="en-US" dirty="0"/>
              <a:t>Make complex workflows accessible, reproducible, </a:t>
            </a:r>
            <a:r>
              <a:rPr lang="en-US" dirty="0" smtClean="0"/>
              <a:t>and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Who:</a:t>
            </a:r>
          </a:p>
          <a:p>
            <a:r>
              <a:rPr lang="en-US" dirty="0" smtClean="0"/>
              <a:t>David LeBauer, University of Illinois</a:t>
            </a:r>
          </a:p>
          <a:p>
            <a:r>
              <a:rPr lang="en-US" dirty="0" smtClean="0"/>
              <a:t>Mike Dietze, Boston University</a:t>
            </a:r>
          </a:p>
          <a:p>
            <a:r>
              <a:rPr lang="en-US" dirty="0" smtClean="0"/>
              <a:t>Rob Kooper, National Center for </a:t>
            </a:r>
            <a:r>
              <a:rPr lang="en-US" dirty="0"/>
              <a:t>S</a:t>
            </a:r>
            <a:r>
              <a:rPr lang="en-US" dirty="0" smtClean="0"/>
              <a:t>upercomputing Applications</a:t>
            </a:r>
          </a:p>
          <a:p>
            <a:r>
              <a:rPr lang="en-US" dirty="0" smtClean="0"/>
              <a:t>Shawn Serbin, Brookhaven National Laboratories</a:t>
            </a:r>
          </a:p>
          <a:p>
            <a:r>
              <a:rPr lang="en-US" b="1" dirty="0" smtClean="0"/>
              <a:t>Where:</a:t>
            </a:r>
          </a:p>
          <a:p>
            <a:r>
              <a:rPr lang="en-US" dirty="0"/>
              <a:t>p</a:t>
            </a:r>
            <a:r>
              <a:rPr lang="en-US" dirty="0" smtClean="0"/>
              <a:t>ecanproject.org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PecanProject</a:t>
            </a:r>
            <a:endParaRPr lang="en-US" dirty="0" smtClean="0"/>
          </a:p>
          <a:p>
            <a:r>
              <a:rPr lang="en-US" b="1" dirty="0" smtClean="0"/>
              <a:t>Funding: </a:t>
            </a:r>
          </a:p>
          <a:p>
            <a:r>
              <a:rPr lang="en-US" dirty="0" smtClean="0"/>
              <a:t>Energy Biosciences Institute, NSF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Ecosystems:</a:t>
            </a:r>
          </a:p>
          <a:p>
            <a:r>
              <a:rPr lang="en-US" dirty="0" smtClean="0"/>
              <a:t>* </a:t>
            </a:r>
            <a:r>
              <a:rPr lang="en-US" dirty="0" smtClean="0"/>
              <a:t>Biofuel Feedstocks</a:t>
            </a:r>
          </a:p>
          <a:p>
            <a:r>
              <a:rPr lang="en-US" dirty="0" smtClean="0"/>
              <a:t>* Temperate, Tropical, Tundra</a:t>
            </a:r>
            <a:r>
              <a:rPr lang="en-US" dirty="0" smtClean="0"/>
              <a:t>*</a:t>
            </a:r>
          </a:p>
          <a:p>
            <a:r>
              <a:rPr lang="en-US" dirty="0" smtClean="0"/>
              <a:t>Questions:</a:t>
            </a:r>
          </a:p>
          <a:p>
            <a:r>
              <a:rPr lang="en-US" dirty="0" smtClean="0"/>
              <a:t>* Carbon, Water balance (i.e.,) </a:t>
            </a:r>
          </a:p>
          <a:p>
            <a:r>
              <a:rPr lang="en-US" dirty="0" smtClean="0"/>
              <a:t>* Ecosystem Services (i.e. yield</a:t>
            </a:r>
            <a:r>
              <a:rPr lang="en-US" dirty="0"/>
              <a:t>, carbon storage, water use </a:t>
            </a:r>
            <a:r>
              <a:rPr lang="en-US" dirty="0" smtClean="0"/>
              <a:t>efficiency)</a:t>
            </a:r>
          </a:p>
        </p:txBody>
      </p:sp>
    </p:spTree>
    <p:extLst>
      <p:ext uri="{BB962C8B-B14F-4D97-AF65-F5344CB8AC3E}">
        <p14:creationId xmlns:p14="http://schemas.microsoft.com/office/powerpoint/2010/main" val="2428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uncertainty</a:t>
            </a:r>
            <a:endParaRPr lang="en-US" dirty="0"/>
          </a:p>
        </p:txBody>
      </p:sp>
      <p:pic>
        <p:nvPicPr>
          <p:cNvPr id="5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1920749"/>
            <a:ext cx="7839749" cy="20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"/>
          <p:cNvSpPr txBox="1">
            <a:spLocks/>
          </p:cNvSpPr>
          <p:nvPr/>
        </p:nvSpPr>
        <p:spPr>
          <a:xfrm>
            <a:off x="-914400" y="1200150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951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Modular: </a:t>
            </a:r>
          </a:p>
          <a:p>
            <a:pPr lvl="1"/>
            <a:r>
              <a:rPr lang="en-US" dirty="0" smtClean="0"/>
              <a:t>models can be coupled within PEcAn</a:t>
            </a:r>
          </a:p>
          <a:p>
            <a:pPr lvl="1"/>
            <a:r>
              <a:rPr lang="en-US" dirty="0" smtClean="0"/>
              <a:t>PEcAn can be embedded into other workflows</a:t>
            </a:r>
          </a:p>
          <a:p>
            <a:r>
              <a:rPr lang="en-US" dirty="0" smtClean="0"/>
              <a:t>High level functions </a:t>
            </a:r>
          </a:p>
          <a:p>
            <a:pPr lvl="1"/>
            <a:r>
              <a:rPr lang="en-US" dirty="0" smtClean="0"/>
              <a:t>e.g. ‘</a:t>
            </a:r>
            <a:r>
              <a:rPr lang="en-US" dirty="0" err="1" smtClean="0"/>
              <a:t>run.meta.analysis</a:t>
            </a:r>
            <a:r>
              <a:rPr lang="en-US" dirty="0" smtClean="0"/>
              <a:t>’; ‘</a:t>
            </a:r>
            <a:r>
              <a:rPr lang="en-US" dirty="0" err="1" smtClean="0"/>
              <a:t>start.model.runs</a:t>
            </a:r>
            <a:r>
              <a:rPr lang="en-US" dirty="0" smtClean="0"/>
              <a:t>(model)’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Remote execution of simulation models on HPC</a:t>
            </a:r>
          </a:p>
          <a:p>
            <a:r>
              <a:rPr lang="en-US" dirty="0" smtClean="0"/>
              <a:t>Adoption of existing standards, libraries where possible</a:t>
            </a:r>
          </a:p>
          <a:p>
            <a:r>
              <a:rPr lang="en-US" dirty="0" smtClean="0"/>
              <a:t>Virtual Machines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easy to get up and running</a:t>
            </a:r>
          </a:p>
        </p:txBody>
      </p:sp>
      <p:pic>
        <p:nvPicPr>
          <p:cNvPr id="5" name="graphics2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8707903" y="664047"/>
            <a:ext cx="3046776" cy="496020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049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74585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Meta-analysis</a:t>
            </a:r>
          </a:p>
          <a:p>
            <a:pPr lvl="1"/>
            <a:r>
              <a:rPr lang="en-US" dirty="0" smtClean="0"/>
              <a:t>Data assimilation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Priors</a:t>
            </a:r>
            <a:endParaRPr lang="en-US" dirty="0"/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i="1" dirty="0" smtClean="0"/>
              <a:t>more</a:t>
            </a:r>
            <a:r>
              <a:rPr lang="en-US" dirty="0" smtClean="0"/>
              <a:t> …</a:t>
            </a:r>
          </a:p>
          <a:p>
            <a:r>
              <a:rPr lang="en-US" dirty="0"/>
              <a:t>Utilities: </a:t>
            </a:r>
          </a:p>
          <a:p>
            <a:pPr lvl="1"/>
            <a:r>
              <a:rPr lang="en-US" dirty="0"/>
              <a:t>QAQC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Logger</a:t>
            </a:r>
          </a:p>
          <a:p>
            <a:pPr lvl="1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63977" y="1845734"/>
            <a:ext cx="499209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Models (min 2 functions each): </a:t>
            </a:r>
          </a:p>
          <a:p>
            <a:pPr lvl="1"/>
            <a:r>
              <a:rPr lang="en-US" dirty="0" smtClean="0"/>
              <a:t>Ecosystem Demography v2</a:t>
            </a:r>
          </a:p>
          <a:p>
            <a:pPr lvl="1"/>
            <a:r>
              <a:rPr lang="en-US" dirty="0" smtClean="0"/>
              <a:t>BioCro</a:t>
            </a:r>
          </a:p>
          <a:p>
            <a:pPr lvl="1"/>
            <a:r>
              <a:rPr lang="en-US" dirty="0" err="1" smtClean="0"/>
              <a:t>Sipnet</a:t>
            </a:r>
            <a:endParaRPr lang="en-US" dirty="0" smtClean="0"/>
          </a:p>
          <a:p>
            <a:pPr lvl="1"/>
            <a:r>
              <a:rPr lang="en-US" dirty="0" err="1" smtClean="0"/>
              <a:t>Dalec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 smtClean="0"/>
              <a:t>BETYdb: </a:t>
            </a:r>
            <a:r>
              <a:rPr lang="en-US" dirty="0" smtClean="0"/>
              <a:t>Informatics Backend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87119" y="3642663"/>
            <a:ext cx="1766375" cy="839991"/>
            <a:chOff x="2530475" y="2469582"/>
            <a:chExt cx="1766375" cy="839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2530475" y="2469582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Cultivar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2925250" y="2852373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Species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788104" y="3965253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4735044" y="3182269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Covariates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119275" y="3556054"/>
            <a:ext cx="92619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4592" y="2730980"/>
            <a:ext cx="1550661" cy="1727259"/>
            <a:chOff x="-163186" y="12700"/>
            <a:chExt cx="1550661" cy="1727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-163186" y="1282759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15875" y="12700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5875" y="473075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Citation</a:t>
              </a: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15875" y="923699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Treatment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3703748" y="4360979"/>
            <a:ext cx="176348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Functional Type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832132" y="2562766"/>
            <a:ext cx="2442356" cy="1094748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Traits, Yields,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Ecosystem Services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01" y="1394911"/>
            <a:ext cx="7121812" cy="5140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723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7624036" y="4036163"/>
            <a:ext cx="176348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Functional Type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38199" y="317512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/>
              <a:t>BETYdb</a:t>
            </a:r>
            <a:r>
              <a:rPr lang="en-US" b="1" dirty="0" smtClean="0"/>
              <a:t> (part II): </a:t>
            </a:r>
            <a:r>
              <a:rPr lang="en-US" dirty="0" smtClean="0"/>
              <a:t>Model provenance</a:t>
            </a:r>
            <a:endParaRPr lang="en-US" sz="4400" i="0" u="none" strike="noStrike" cap="none" baseline="0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113205" y="3525032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Machines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6936305" y="1725890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56491" y="3128744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737757" y="3117785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239188" y="2778757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6684166" y="2110465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Ensembles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344483" y="4412684"/>
            <a:ext cx="1766375" cy="839991"/>
            <a:chOff x="2530475" y="2469582"/>
            <a:chExt cx="1766375" cy="839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2530475" y="2469582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Cultivar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925250" y="2852373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Species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4845468" y="4735274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Prior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92408" y="3952290"/>
            <a:ext cx="1024167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Covariates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176639" y="4326075"/>
            <a:ext cx="92619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Variable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1956" y="3501001"/>
            <a:ext cx="1550661" cy="1727259"/>
            <a:chOff x="-163186" y="12700"/>
            <a:chExt cx="1550661" cy="1727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-163186" y="1282759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15875" y="12700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Site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5875" y="473075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Citation</a:t>
              </a: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5875" y="923699"/>
              <a:ext cx="1371600" cy="4572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</a:rPr>
                <a:t>Treatment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3761112" y="5131000"/>
            <a:ext cx="176348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Functional Type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889496" y="3332787"/>
            <a:ext cx="2442356" cy="109474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Traits, Yields,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Ecosystem Services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8042681" y="3657514"/>
            <a:ext cx="926196" cy="4572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56" idx="0"/>
            <a:endCxn id="58" idx="1"/>
          </p:cNvCxnSpPr>
          <p:nvPr/>
        </p:nvCxnSpPr>
        <p:spPr>
          <a:xfrm flipV="1">
            <a:off x="4642855" y="4264763"/>
            <a:ext cx="2981181" cy="8662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3"/>
            <a:endCxn id="59" idx="1"/>
          </p:cNvCxnSpPr>
          <p:nvPr/>
        </p:nvCxnSpPr>
        <p:spPr>
          <a:xfrm flipV="1">
            <a:off x="5102835" y="3886114"/>
            <a:ext cx="2939846" cy="668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856748" y="2474611"/>
            <a:ext cx="1183283" cy="4382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Workflows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>
            <a:stCxn id="53" idx="0"/>
            <a:endCxn id="43" idx="1"/>
          </p:cNvCxnSpPr>
          <p:nvPr/>
        </p:nvCxnSpPr>
        <p:spPr>
          <a:xfrm flipV="1">
            <a:off x="1326817" y="3007357"/>
            <a:ext cx="4912371" cy="4936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7859950" y="2761322"/>
            <a:ext cx="1828800" cy="96636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Posteriors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93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b="1" dirty="0" smtClean="0"/>
              <a:t>PEcAn: </a:t>
            </a:r>
            <a:r>
              <a:rPr lang="en-US" dirty="0" smtClean="0"/>
              <a:t>Web Interface</a:t>
            </a:r>
            <a:endParaRPr lang="en-US" dirty="0"/>
          </a:p>
        </p:txBody>
      </p:sp>
      <p:grpSp>
        <p:nvGrpSpPr>
          <p:cNvPr id="16" name="Shape 305"/>
          <p:cNvGrpSpPr/>
          <p:nvPr/>
        </p:nvGrpSpPr>
        <p:grpSpPr>
          <a:xfrm>
            <a:off x="367003" y="2931491"/>
            <a:ext cx="2743199" cy="2931885"/>
            <a:chOff x="4953000" y="694922"/>
            <a:chExt cx="2743199" cy="2931885"/>
          </a:xfrm>
        </p:grpSpPr>
        <p:sp>
          <p:nvSpPr>
            <p:cNvPr id="17" name="Shape 306"/>
            <p:cNvSpPr/>
            <p:nvPr/>
          </p:nvSpPr>
          <p:spPr>
            <a:xfrm>
              <a:off x="4953000" y="694922"/>
              <a:ext cx="2743199" cy="293188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8" name="Shape 307"/>
            <p:cNvSpPr/>
            <p:nvPr/>
          </p:nvSpPr>
          <p:spPr>
            <a:xfrm>
              <a:off x="5967789" y="1085850"/>
              <a:ext cx="1728409" cy="254095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9" name="Shape 308"/>
          <p:cNvSpPr txBox="1"/>
          <p:nvPr/>
        </p:nvSpPr>
        <p:spPr>
          <a:xfrm>
            <a:off x="484790" y="2527340"/>
            <a:ext cx="27431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Run</a:t>
            </a:r>
          </a:p>
        </p:txBody>
      </p:sp>
      <p:sp>
        <p:nvSpPr>
          <p:cNvPr id="20" name="Shape 309"/>
          <p:cNvSpPr/>
          <p:nvPr/>
        </p:nvSpPr>
        <p:spPr>
          <a:xfrm>
            <a:off x="3230430" y="2931496"/>
            <a:ext cx="2743201" cy="22930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" name="Shape 310"/>
          <p:cNvSpPr txBox="1"/>
          <p:nvPr/>
        </p:nvSpPr>
        <p:spPr>
          <a:xfrm>
            <a:off x="3169680" y="2527358"/>
            <a:ext cx="27431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Visualize, Export Results</a:t>
            </a:r>
          </a:p>
        </p:txBody>
      </p:sp>
      <p:sp>
        <p:nvSpPr>
          <p:cNvPr id="22" name="Shape 311"/>
          <p:cNvSpPr/>
          <p:nvPr/>
        </p:nvSpPr>
        <p:spPr>
          <a:xfrm>
            <a:off x="5973637" y="2861800"/>
            <a:ext cx="2867025" cy="1981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3" name="Shape 312"/>
          <p:cNvSpPr/>
          <p:nvPr/>
        </p:nvSpPr>
        <p:spPr>
          <a:xfrm>
            <a:off x="8838187" y="2959450"/>
            <a:ext cx="2324100" cy="2209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4" name="Shape 313"/>
          <p:cNvSpPr txBox="1"/>
          <p:nvPr/>
        </p:nvSpPr>
        <p:spPr>
          <a:xfrm>
            <a:off x="6035554" y="2527358"/>
            <a:ext cx="27431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in R</a:t>
            </a:r>
          </a:p>
        </p:txBody>
      </p:sp>
      <p:sp>
        <p:nvSpPr>
          <p:cNvPr id="25" name="Shape 314"/>
          <p:cNvSpPr txBox="1"/>
          <p:nvPr/>
        </p:nvSpPr>
        <p:spPr>
          <a:xfrm>
            <a:off x="8547587" y="2527350"/>
            <a:ext cx="2806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Previous Runs</a:t>
            </a:r>
          </a:p>
        </p:txBody>
      </p:sp>
    </p:spTree>
    <p:extLst>
      <p:ext uri="{BB962C8B-B14F-4D97-AF65-F5344CB8AC3E}">
        <p14:creationId xmlns:p14="http://schemas.microsoft.com/office/powerpoint/2010/main" val="14621417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A2013">
  <a:themeElements>
    <a:clrScheme name="Seb &amp; Yvo">
      <a:dk1>
        <a:srgbClr val="000000"/>
      </a:dk1>
      <a:lt1>
        <a:sysClr val="window" lastClr="FFFFFF"/>
      </a:lt1>
      <a:dk2>
        <a:srgbClr val="482C21"/>
      </a:dk2>
      <a:lt2>
        <a:srgbClr val="E9DEB0"/>
      </a:lt2>
      <a:accent1>
        <a:srgbClr val="CE7E0E"/>
      </a:accent1>
      <a:accent2>
        <a:srgbClr val="A73E2B"/>
      </a:accent2>
      <a:accent3>
        <a:srgbClr val="2F615E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Lato / Droid">
      <a:majorFont>
        <a:latin typeface="Lato"/>
        <a:ea typeface=""/>
        <a:cs typeface=""/>
      </a:majorFont>
      <a:minorFont>
        <a:latin typeface="Droid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A2013" id="{DD6DB219-3704-474D-9A51-6854005F1287}" vid="{18BE3919-72DE-4521-8072-69D5EC8B29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ESA2013</Template>
  <TotalTime>391</TotalTime>
  <Words>753</Words>
  <Application>Microsoft Office PowerPoint</Application>
  <PresentationFormat>Widescreen</PresentationFormat>
  <Paragraphs>176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Droid Sans</vt:lpstr>
      <vt:lpstr>Lato</vt:lpstr>
      <vt:lpstr>Wingdings</vt:lpstr>
      <vt:lpstr>ESA2013</vt:lpstr>
      <vt:lpstr>PEcAn: Intro</vt:lpstr>
      <vt:lpstr>Motivation</vt:lpstr>
      <vt:lpstr>Scientific Questions</vt:lpstr>
      <vt:lpstr>Adding uncertainty</vt:lpstr>
      <vt:lpstr>Design </vt:lpstr>
      <vt:lpstr>Modules</vt:lpstr>
      <vt:lpstr>BETYdb: Informatics Backend</vt:lpstr>
      <vt:lpstr>BETYdb (part II): Model provenance</vt:lpstr>
      <vt:lpstr>PEcAn: Web Interface</vt:lpstr>
      <vt:lpstr>Future Directions</vt:lpstr>
      <vt:lpstr>PEcAn: How To</vt:lpstr>
      <vt:lpstr>Methods</vt:lpstr>
      <vt:lpstr>Add Data</vt:lpstr>
      <vt:lpstr>Create Priors</vt:lpstr>
      <vt:lpstr>Meta Analysis</vt:lpstr>
      <vt:lpstr>Sensitivity Analysis</vt:lpstr>
      <vt:lpstr>Variance Decomposition</vt:lpstr>
      <vt:lpstr>Ensemble Analysis</vt:lpstr>
      <vt:lpstr>Methods</vt:lpstr>
      <vt:lpstr>More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PEcAn</dc:title>
  <dc:creator>David LeBauer</dc:creator>
  <cp:lastModifiedBy>David LeBauer</cp:lastModifiedBy>
  <cp:revision>20</cp:revision>
  <dcterms:created xsi:type="dcterms:W3CDTF">2014-03-25T09:51:46Z</dcterms:created>
  <dcterms:modified xsi:type="dcterms:W3CDTF">2014-08-07T23:24:50Z</dcterms:modified>
</cp:coreProperties>
</file>