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74" autoAdjust="0"/>
  </p:normalViewPr>
  <p:slideViewPr>
    <p:cSldViewPr>
      <p:cViewPr varScale="1">
        <p:scale>
          <a:sx n="80" d="100"/>
          <a:sy n="80" d="100"/>
        </p:scale>
        <p:origin x="8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0CBFA-8578-48C9-ACFD-037F01CF434F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866EC-BC7B-4203-8AD1-6195EDE1C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06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Actually 13%, Nagoya protocol from the Convention on Biological Diversity aim</a:t>
            </a:r>
            <a:r>
              <a:rPr lang="en-US" baseline="0" dirty="0"/>
              <a:t> at &gt;17% by 2020</a:t>
            </a:r>
          </a:p>
          <a:p>
            <a:r>
              <a:rPr lang="en-US" baseline="0" dirty="0"/>
              <a:t>One time: acquisition and recurrent costs: stewardship (overhead and management)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66EC-BC7B-4203-8AD1-6195EDE1C5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Outweight</a:t>
            </a:r>
            <a:r>
              <a:rPr lang="en-US" dirty="0"/>
              <a:t> acquisition costs over time and become main drivers</a:t>
            </a:r>
          </a:p>
          <a:p>
            <a:r>
              <a:rPr lang="en-US" dirty="0"/>
              <a:t>Rare studies who do cares it varies in both direction-&gt; snapshot = +++ constrained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66EC-BC7B-4203-8AD1-6195EDE1C5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12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They span 10 states and range in size from 1.5ha to 570ha and in acquisition price from 100% donation to more than $6 million.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Survey: staff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time / spendings  / trips   -&gt;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cpi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correct,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 (NB: log =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incr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dep variable is not just </a:t>
            </a:r>
            <a:r>
              <a:rPr lang="en-US" sz="1200" kern="1200" baseline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pdct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multiplicative error structure)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66EC-BC7B-4203-8AD1-6195EDE1C5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7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66EC-BC7B-4203-8AD1-6195EDE1C5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66EC-BC7B-4203-8AD1-6195EDE1C5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267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866EC-BC7B-4203-8AD1-6195EDE1C52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57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2D57-A1DD-472D-8D60-4CF2928254F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D3F3-7B33-4076-B6BA-9E43B569A1C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2D57-A1DD-472D-8D60-4CF2928254F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D3F3-7B33-4076-B6BA-9E43B569A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2D57-A1DD-472D-8D60-4CF2928254F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D3F3-7B33-4076-B6BA-9E43B569A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2D57-A1DD-472D-8D60-4CF2928254F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D3F3-7B33-4076-B6BA-9E43B569A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2D57-A1DD-472D-8D60-4CF2928254F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D3F3-7B33-4076-B6BA-9E43B569A1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2D57-A1DD-472D-8D60-4CF2928254F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D3F3-7B33-4076-B6BA-9E43B569A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2D57-A1DD-472D-8D60-4CF2928254F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D3F3-7B33-4076-B6BA-9E43B569A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2D57-A1DD-472D-8D60-4CF2928254F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D3F3-7B33-4076-B6BA-9E43B569A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2D57-A1DD-472D-8D60-4CF2928254F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D3F3-7B33-4076-B6BA-9E43B569A1C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B2D57-A1DD-472D-8D60-4CF2928254F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6D3F3-7B33-4076-B6BA-9E43B569A1C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130B2D57-A1DD-472D-8D60-4CF2928254F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64F6D3F3-7B33-4076-B6BA-9E43B569A1C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130B2D57-A1DD-472D-8D60-4CF2928254FB}" type="datetimeFigureOut">
              <a:rPr lang="en-US" smtClean="0"/>
              <a:t>8/9/2016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64F6D3F3-7B33-4076-B6BA-9E43B569A1C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90600"/>
            <a:ext cx="8839200" cy="1673352"/>
          </a:xfrm>
        </p:spPr>
        <p:txBody>
          <a:bodyPr>
            <a:noAutofit/>
          </a:bodyPr>
          <a:lstStyle/>
          <a:p>
            <a:pPr algn="ctr"/>
            <a:r>
              <a:rPr lang="en-US" sz="3900" dirty="0">
                <a:solidFill>
                  <a:schemeClr val="accent3"/>
                </a:solidFill>
              </a:rPr>
              <a:t>Investigating the dynamic patterns</a:t>
            </a:r>
            <a:br>
              <a:rPr lang="en-US" sz="3900" dirty="0">
                <a:solidFill>
                  <a:schemeClr val="accent3"/>
                </a:solidFill>
              </a:rPr>
            </a:br>
            <a:r>
              <a:rPr lang="en-US" sz="3900" dirty="0">
                <a:solidFill>
                  <a:schemeClr val="accent3"/>
                </a:solidFill>
              </a:rPr>
              <a:t>of management costs in protected areas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975" y="2133600"/>
            <a:ext cx="8077200" cy="509016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Informing more effective investments in land conservation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19800" y="5410200"/>
            <a:ext cx="30480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Diane LE BOUILLE</a:t>
            </a:r>
          </a:p>
          <a:p>
            <a:pPr algn="ctr"/>
            <a:r>
              <a:rPr lang="en-US" dirty="0"/>
              <a:t>dlebouille@utk.edu</a:t>
            </a:r>
          </a:p>
          <a:p>
            <a:endParaRPr lang="en-US" sz="900" dirty="0"/>
          </a:p>
          <a:p>
            <a:r>
              <a:rPr lang="en-US" dirty="0"/>
              <a:t>     University of</a:t>
            </a:r>
          </a:p>
          <a:p>
            <a:r>
              <a:rPr lang="en-US" dirty="0"/>
              <a:t>       Tennessee </a:t>
            </a:r>
          </a:p>
        </p:txBody>
      </p:sp>
      <p:sp>
        <p:nvSpPr>
          <p:cNvPr id="5" name="AutoShape 2" descr="Image result for TN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C:\Users\LeBouilleD\Desktop\TNC 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494556"/>
            <a:ext cx="28289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ieee.eecs.utk.edu/images/ut_wrdmk_1colo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29" t="38328" r="4622" b="34306"/>
          <a:stretch/>
        </p:blipFill>
        <p:spPr bwMode="auto">
          <a:xfrm>
            <a:off x="7772399" y="6019799"/>
            <a:ext cx="1403499" cy="74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85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4999"/>
            <a:ext cx="8229600" cy="1143001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dirty="0"/>
              <a:t>Protected areas</a:t>
            </a:r>
          </a:p>
          <a:p>
            <a:pPr marL="118872" indent="0">
              <a:buClr>
                <a:schemeClr val="accent3"/>
              </a:buClr>
              <a:buNone/>
            </a:pPr>
            <a:endParaRPr lang="en-US" dirty="0"/>
          </a:p>
          <a:p>
            <a:pPr marL="118872" indent="0">
              <a:buClr>
                <a:schemeClr val="accent3"/>
              </a:buClr>
              <a:buNone/>
            </a:pPr>
            <a:endParaRPr lang="en-US" sz="2400" dirty="0"/>
          </a:p>
          <a:p>
            <a:pPr marL="118872" indent="0">
              <a:buClr>
                <a:schemeClr val="accent3"/>
              </a:buClr>
              <a:buNone/>
            </a:pPr>
            <a:endParaRPr lang="en-US" sz="24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8074" y="4124325"/>
            <a:ext cx="4242438" cy="2695575"/>
            <a:chOff x="28074" y="4124325"/>
            <a:chExt cx="4242438" cy="2695575"/>
          </a:xfrm>
        </p:grpSpPr>
        <p:pic>
          <p:nvPicPr>
            <p:cNvPr id="4" name="Picture 2" descr="C:\Users\LeBouilleD\Documents\01_Thesis\CLS - Writings\_Global map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7" t="37083" r="12255" b="36111"/>
            <a:stretch/>
          </p:blipFill>
          <p:spPr bwMode="auto">
            <a:xfrm>
              <a:off x="304799" y="4668114"/>
              <a:ext cx="3965713" cy="1784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C:\Users\LeBouilleD\Documents\01_Thesis\CLS - Writings\_Global map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637" t="65705" r="52157" b="18750"/>
            <a:stretch/>
          </p:blipFill>
          <p:spPr bwMode="auto">
            <a:xfrm>
              <a:off x="28074" y="5963513"/>
              <a:ext cx="1583902" cy="8563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Content Placeholder 3"/>
            <p:cNvSpPr txBox="1">
              <a:spLocks/>
            </p:cNvSpPr>
            <p:nvPr/>
          </p:nvSpPr>
          <p:spPr>
            <a:xfrm>
              <a:off x="76200" y="4124325"/>
              <a:ext cx="4040188" cy="522288"/>
            </a:xfrm>
            <a:prstGeom prst="rect">
              <a:avLst/>
            </a:prstGeom>
          </p:spPr>
          <p:txBody>
            <a:bodyPr/>
            <a:lstStyle>
              <a:lvl1pPr marL="438912" indent="-320040" algn="l" rtl="0" eaLnBrk="1" latinLnBrk="0" hangingPunct="1">
                <a:spcBef>
                  <a:spcPts val="0"/>
                </a:spcBef>
                <a:buClr>
                  <a:schemeClr val="accent1"/>
                </a:buClr>
                <a:buSzPct val="80000"/>
                <a:buFont typeface="Wingdings 2"/>
                <a:buChar char=""/>
                <a:defRPr kumimoji="0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/>
                <a:buChar char=""/>
                <a:defRPr kumimoji="0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6696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/>
                <a:buChar char="▪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6152" indent="-18288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/>
                <a:buChar char="▪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indent="-182880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Wingdings 3"/>
                <a:buChar char=""/>
                <a:defRPr kumimoji="0" lang="en-US" sz="20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27632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100000"/>
                <a:buFont typeface="Wingdings 2"/>
                <a:buChar char="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 2"/>
                <a:buChar char="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31136" indent="-18288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2" pitchFamily="18" charset="2"/>
                <a:buChar char="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>
                <a:buClr>
                  <a:schemeClr val="accent3"/>
                </a:buClr>
                <a:buFont typeface="Wingdings" panose="05000000000000000000" pitchFamily="2" charset="2"/>
                <a:buChar char="Ø"/>
              </a:pPr>
              <a:r>
                <a:rPr lang="en-US" sz="2000" dirty="0"/>
                <a:t>Acquisition costs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495800" y="4124325"/>
            <a:ext cx="4539305" cy="2518949"/>
            <a:chOff x="4495800" y="4124325"/>
            <a:chExt cx="4539305" cy="2518949"/>
          </a:xfrm>
        </p:grpSpPr>
        <p:sp>
          <p:nvSpPr>
            <p:cNvPr id="7" name="Content Placeholder 3"/>
            <p:cNvSpPr txBox="1">
              <a:spLocks/>
            </p:cNvSpPr>
            <p:nvPr/>
          </p:nvSpPr>
          <p:spPr>
            <a:xfrm>
              <a:off x="4495800" y="4124325"/>
              <a:ext cx="4040188" cy="522288"/>
            </a:xfrm>
            <a:prstGeom prst="rect">
              <a:avLst/>
            </a:prstGeom>
          </p:spPr>
          <p:txBody>
            <a:bodyPr/>
            <a:lstStyle>
              <a:lvl1pPr marL="438912" indent="-320040" algn="l" rtl="0" eaLnBrk="1" latinLnBrk="0" hangingPunct="1">
                <a:spcBef>
                  <a:spcPts val="0"/>
                </a:spcBef>
                <a:buClr>
                  <a:schemeClr val="accent1"/>
                </a:buClr>
                <a:buSzPct val="80000"/>
                <a:buFont typeface="Wingdings 2"/>
                <a:buChar char=""/>
                <a:defRPr kumimoji="0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/>
                <a:buChar char=""/>
                <a:defRPr kumimoji="0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6696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/>
                <a:buChar char="▪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6152" indent="-18288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/>
                <a:buChar char="▪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indent="-182880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Wingdings 3"/>
                <a:buChar char=""/>
                <a:defRPr kumimoji="0" lang="en-US" sz="20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27632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100000"/>
                <a:buFont typeface="Wingdings 2"/>
                <a:buChar char="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 2"/>
                <a:buChar char="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31136" indent="-18288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2" pitchFamily="18" charset="2"/>
                <a:buChar char="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>
                <a:buClr>
                  <a:schemeClr val="accent3"/>
                </a:buClr>
                <a:buFont typeface="Wingdings" panose="05000000000000000000" pitchFamily="2" charset="2"/>
                <a:buChar char="Ø"/>
              </a:pPr>
              <a:r>
                <a:rPr lang="en-US" sz="2000"/>
                <a:t>Management </a:t>
              </a:r>
              <a:r>
                <a:rPr lang="en-US" sz="2000" dirty="0"/>
                <a:t>costs</a:t>
              </a:r>
            </a:p>
          </p:txBody>
        </p:sp>
        <p:pic>
          <p:nvPicPr>
            <p:cNvPr id="8" name="Picture 7" descr="Z:\Research\funding\timelineOfInvestment.bmp"/>
            <p:cNvPicPr/>
            <p:nvPr/>
          </p:nvPicPr>
          <p:blipFill rotWithShape="1">
            <a:blip r:embed="rId5" cstate="print"/>
            <a:srcRect l="4582" t="6471" b="6081"/>
            <a:stretch/>
          </p:blipFill>
          <p:spPr bwMode="auto">
            <a:xfrm>
              <a:off x="4648200" y="4581525"/>
              <a:ext cx="3276600" cy="2061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51" descr="Z:\ArmsworthLab\Shared\CNH_FieldData\Pictures\WV_PikeKnob\DSCF3870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8867" y="5267325"/>
              <a:ext cx="770733" cy="57816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50" descr="Z:\ArmsworthLab\Shared\CNH_FieldData\Pictures\SCPickens\DSCF1714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4077" y="5267325"/>
              <a:ext cx="771028" cy="578165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8" descr="Z:\ArmsworthLab\Shared\CNH_FieldData\Pictures\TNFranklin\DSCF1148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5610" y="4267415"/>
              <a:ext cx="656934" cy="875869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http://www.nature.org/cs/groups/webcontent/@web/@colorado/documents/media/jeff-crandall-640x350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4775" y="5992734"/>
              <a:ext cx="1129356" cy="61761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Group 15"/>
          <p:cNvGrpSpPr/>
          <p:nvPr/>
        </p:nvGrpSpPr>
        <p:grpSpPr>
          <a:xfrm>
            <a:off x="76200" y="1600200"/>
            <a:ext cx="9058275" cy="2015222"/>
            <a:chOff x="76200" y="1600200"/>
            <a:chExt cx="9058275" cy="2015222"/>
          </a:xfrm>
        </p:grpSpPr>
        <p:grpSp>
          <p:nvGrpSpPr>
            <p:cNvPr id="15" name="Group 14"/>
            <p:cNvGrpSpPr/>
            <p:nvPr/>
          </p:nvGrpSpPr>
          <p:grpSpPr>
            <a:xfrm>
              <a:off x="5029200" y="1600200"/>
              <a:ext cx="4105275" cy="2015222"/>
              <a:chOff x="5029200" y="1600200"/>
              <a:chExt cx="4105275" cy="2015222"/>
            </a:xfrm>
          </p:grpSpPr>
          <p:pic>
            <p:nvPicPr>
              <p:cNvPr id="2053" name="Picture 5" descr="C:\Users\LeBouilleD\Documents\01_Thesis\CLS - Writings\Protected Areas - continental US.jpg"/>
              <p:cNvPicPr>
                <a:picLocks noChangeAspect="1" noChangeArrowheads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638" t="43750" r="11894" b="28125"/>
              <a:stretch/>
            </p:blipFill>
            <p:spPr bwMode="auto">
              <a:xfrm>
                <a:off x="5029200" y="1600200"/>
                <a:ext cx="4105275" cy="192881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5" name="Picture 7" descr="C:\Users\LeBouilleD\Documents\01_Thesis\CLS - Writings\Protected Areas - continental US (legend).jpg"/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142" r="10280"/>
              <a:stretch/>
            </p:blipFill>
            <p:spPr bwMode="auto">
              <a:xfrm>
                <a:off x="5077587" y="2952749"/>
                <a:ext cx="1247013" cy="6626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9" name="Content Placeholder 3"/>
            <p:cNvSpPr txBox="1">
              <a:spLocks/>
            </p:cNvSpPr>
            <p:nvPr/>
          </p:nvSpPr>
          <p:spPr>
            <a:xfrm>
              <a:off x="76200" y="2525712"/>
              <a:ext cx="4040188" cy="522288"/>
            </a:xfrm>
            <a:prstGeom prst="rect">
              <a:avLst/>
            </a:prstGeom>
          </p:spPr>
          <p:txBody>
            <a:bodyPr/>
            <a:lstStyle>
              <a:lvl1pPr marL="438912" indent="-320040" algn="l" rtl="0" eaLnBrk="1" latinLnBrk="0" hangingPunct="1">
                <a:spcBef>
                  <a:spcPts val="0"/>
                </a:spcBef>
                <a:buClr>
                  <a:schemeClr val="accent1"/>
                </a:buClr>
                <a:buSzPct val="80000"/>
                <a:buFont typeface="Wingdings 2"/>
                <a:buChar char=""/>
                <a:defRPr kumimoji="0"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31520" indent="-27432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SzPct val="90000"/>
                <a:buFont typeface="Wingdings"/>
                <a:buChar char=""/>
                <a:defRPr kumimoji="0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96696" indent="-22860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Arial"/>
                <a:buChar char="▪"/>
                <a:defRPr kumimoji="0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6152" indent="-182880" algn="l" rtl="0" eaLnBrk="1" latinLnBrk="0" hangingPunct="1">
                <a:spcBef>
                  <a:spcPct val="20000"/>
                </a:spcBef>
                <a:buClr>
                  <a:schemeClr val="accent4"/>
                </a:buClr>
                <a:buFont typeface="Arial"/>
                <a:buChar char="▪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indent="-182880" algn="l" rtl="0" eaLnBrk="1" latinLnBrk="0" hangingPunct="1">
                <a:spcBef>
                  <a:spcPct val="20000"/>
                </a:spcBef>
                <a:buClr>
                  <a:schemeClr val="accent5"/>
                </a:buClr>
                <a:buFont typeface="Wingdings 3"/>
                <a:buChar char=""/>
                <a:defRPr kumimoji="0" lang="en-US" sz="2000" kern="1200" smtClean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27632" indent="-182880" algn="l" rtl="0" eaLnBrk="1" latinLnBrk="0" hangingPunct="1">
                <a:spcBef>
                  <a:spcPct val="20000"/>
                </a:spcBef>
                <a:buClr>
                  <a:schemeClr val="accent6"/>
                </a:buClr>
                <a:buSzPct val="100000"/>
                <a:buFont typeface="Wingdings 2"/>
                <a:buChar char=""/>
                <a:defRPr kumimoji="0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828800" indent="-182880" algn="l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Wingdings 2"/>
                <a:buChar char="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029968" indent="-182880" algn="l" rtl="0" eaLnBrk="1" latinLnBrk="0" hangingPunct="1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kumimoji="0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31136" indent="-182880" algn="l" rtl="0" eaLnBrk="1" latinLnBrk="0" hangingPunct="1">
                <a:spcBef>
                  <a:spcPct val="20000"/>
                </a:spcBef>
                <a:buClr>
                  <a:schemeClr val="accent3"/>
                </a:buClr>
                <a:buFont typeface="Wingdings 2" pitchFamily="18" charset="2"/>
                <a:buChar char=""/>
                <a:defRPr kumimoji="0"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  <a:extLst/>
            </a:lstStyle>
            <a:p>
              <a:pPr>
                <a:buClr>
                  <a:schemeClr val="accent3"/>
                </a:buClr>
                <a:buFont typeface="Wingdings" panose="05000000000000000000" pitchFamily="2" charset="2"/>
                <a:buChar char="Ø"/>
              </a:pPr>
              <a:r>
                <a:rPr lang="en-US" sz="2000" dirty="0"/>
                <a:t>and The Nature Conservancy</a:t>
              </a:r>
            </a:p>
          </p:txBody>
        </p:sp>
      </p:grpSp>
      <p:sp>
        <p:nvSpPr>
          <p:cNvPr id="23" name="Content Placeholder 2"/>
          <p:cNvSpPr txBox="1">
            <a:spLocks/>
          </p:cNvSpPr>
          <p:nvPr/>
        </p:nvSpPr>
        <p:spPr>
          <a:xfrm>
            <a:off x="457200" y="3505414"/>
            <a:ext cx="8229600" cy="914186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3"/>
              </a:buClr>
            </a:pPr>
            <a:r>
              <a:rPr lang="en-US" dirty="0"/>
              <a:t>Conservation costs</a:t>
            </a:r>
          </a:p>
          <a:p>
            <a:pPr marL="118872" indent="0">
              <a:buClr>
                <a:schemeClr val="accent3"/>
              </a:buClr>
              <a:buFont typeface="Wingdings 2"/>
              <a:buNone/>
            </a:pPr>
            <a:endParaRPr lang="en-US" dirty="0"/>
          </a:p>
          <a:p>
            <a:pPr marL="118872" indent="0">
              <a:buClr>
                <a:schemeClr val="accent3"/>
              </a:buClr>
              <a:buFont typeface="Wingdings 2"/>
              <a:buNone/>
            </a:pPr>
            <a:endParaRPr lang="en-US" sz="2400" dirty="0"/>
          </a:p>
          <a:p>
            <a:pPr marL="118872" indent="0">
              <a:buClr>
                <a:schemeClr val="accent3"/>
              </a:buClr>
              <a:buFont typeface="Wingdings 2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32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Management costs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2667000"/>
            <a:ext cx="4040188" cy="715355"/>
          </a:xfrm>
        </p:spPr>
        <p:txBody>
          <a:bodyPr/>
          <a:lstStyle/>
          <a:p>
            <a:r>
              <a:rPr lang="en-US" dirty="0"/>
              <a:t>Spatial variation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" y="3124200"/>
            <a:ext cx="4497388" cy="2895600"/>
          </a:xfrm>
        </p:spPr>
        <p:txBody>
          <a:bodyPr/>
          <a:lstStyle/>
          <a:p>
            <a:pPr marL="118872" indent="0">
              <a:buClr>
                <a:schemeClr val="accent3"/>
              </a:buClr>
              <a:buNone/>
            </a:pPr>
            <a:r>
              <a:rPr lang="en-US" dirty="0"/>
              <a:t>conservation goals and needs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53000" y="2667000"/>
            <a:ext cx="3657600" cy="715355"/>
          </a:xfrm>
        </p:spPr>
        <p:txBody>
          <a:bodyPr/>
          <a:lstStyle/>
          <a:p>
            <a:r>
              <a:rPr lang="en-US" dirty="0"/>
              <a:t>Temporal variation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124200"/>
            <a:ext cx="4041775" cy="3276600"/>
          </a:xfrm>
        </p:spPr>
        <p:txBody>
          <a:bodyPr/>
          <a:lstStyle/>
          <a:p>
            <a:pPr marL="118872" indent="0">
              <a:buClr>
                <a:schemeClr val="accent3"/>
              </a:buClr>
              <a:buNone/>
            </a:pPr>
            <a:r>
              <a:rPr lang="en-US" dirty="0"/>
              <a:t>        … and why it matters </a:t>
            </a:r>
          </a:p>
        </p:txBody>
      </p:sp>
      <p:pic>
        <p:nvPicPr>
          <p:cNvPr id="8" name="Picture 3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99" r="3704"/>
          <a:stretch/>
        </p:blipFill>
        <p:spPr bwMode="auto">
          <a:xfrm>
            <a:off x="4837773" y="4114800"/>
            <a:ext cx="3938716" cy="260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752600"/>
            <a:ext cx="8229600" cy="1143001"/>
          </a:xfrm>
          <a:prstGeom prst="rect">
            <a:avLst/>
          </a:prstGeom>
        </p:spPr>
        <p:txBody>
          <a:bodyPr vert="horz" lIns="146304" tIns="91440" rtlCol="0" anchor="ctr">
            <a:normAutofit/>
          </a:bodyPr>
          <a:lstStyle>
            <a:lvl1pPr marL="0" indent="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300" b="1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None/>
              <a:defRPr kumimoji="0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None/>
              <a:defRPr kumimoji="0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None/>
              <a:defRPr kumimoji="0" lang="en-US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None/>
              <a:defRPr kumimoji="0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None/>
              <a:defRPr kumimoji="0"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Clr>
                <a:schemeClr val="accent3"/>
              </a:buClr>
            </a:pPr>
            <a:endParaRPr lang="en-US" dirty="0"/>
          </a:p>
          <a:p>
            <a:pPr marL="438912" lvl="0" indent="-320040">
              <a:buClr>
                <a:srgbClr val="E66C7D"/>
              </a:buClr>
              <a:buFont typeface="Wingdings 2"/>
              <a:buChar char=""/>
            </a:pPr>
            <a:r>
              <a:rPr lang="en-US" sz="3200" b="0" cap="none" dirty="0">
                <a:solidFill>
                  <a:prstClr val="black"/>
                </a:solidFill>
              </a:rPr>
              <a:t>Often left out of spatial optimization…</a:t>
            </a:r>
            <a:endParaRPr lang="en-US" dirty="0"/>
          </a:p>
          <a:p>
            <a:pPr marL="118872">
              <a:buClr>
                <a:schemeClr val="accent3"/>
              </a:buClr>
            </a:pPr>
            <a:endParaRPr lang="en-US" sz="2400" dirty="0"/>
          </a:p>
          <a:p>
            <a:pPr marL="118872">
              <a:buClr>
                <a:schemeClr val="accent3"/>
              </a:buClr>
            </a:pPr>
            <a:endParaRPr lang="en-US" sz="2400" dirty="0"/>
          </a:p>
        </p:txBody>
      </p:sp>
      <p:pic>
        <p:nvPicPr>
          <p:cNvPr id="3075" name="Picture 3" descr="Z:\Shared\_Photos\CNH-Apps\WV_PikeKnob\DSCF4001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4602412"/>
            <a:ext cx="1524929" cy="2033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Z:\Shared\_Photos\CNH-Apps\MDAllegany\DSCF2976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71" y="3714750"/>
            <a:ext cx="18288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Z:\Shared\_Photos\CNH-Apps\PickettTN\DSCF0959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75" y="4639793"/>
            <a:ext cx="1560342" cy="2080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Z:\Research\funding\timelineOfInvestment.bmp"/>
          <p:cNvPicPr/>
          <p:nvPr/>
        </p:nvPicPr>
        <p:blipFill rotWithShape="1">
          <a:blip r:embed="rId7" cstate="print"/>
          <a:srcRect l="4582" t="6471" b="6081"/>
          <a:stretch/>
        </p:blipFill>
        <p:spPr bwMode="auto">
          <a:xfrm>
            <a:off x="4191001" y="3581400"/>
            <a:ext cx="1752600" cy="12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/>
          <p:nvPr/>
        </p:nvSpPr>
        <p:spPr>
          <a:xfrm>
            <a:off x="4953000" y="3539977"/>
            <a:ext cx="1066800" cy="34622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</a:endParaRPr>
          </a:p>
        </p:txBody>
      </p:sp>
      <p:pic>
        <p:nvPicPr>
          <p:cNvPr id="16" name="Picture 15" descr="Z:\Research\funding\timelineOfInvestment.bmp"/>
          <p:cNvPicPr/>
          <p:nvPr/>
        </p:nvPicPr>
        <p:blipFill rotWithShape="1">
          <a:blip r:embed="rId7" cstate="print"/>
          <a:srcRect l="4582" t="6471" b="6081"/>
          <a:stretch/>
        </p:blipFill>
        <p:spPr bwMode="auto">
          <a:xfrm>
            <a:off x="4229100" y="3667125"/>
            <a:ext cx="4547389" cy="2978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55476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267200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2400" dirty="0"/>
              <a:t>How do investments in site management change through time and in association with site characteristics?</a:t>
            </a:r>
          </a:p>
          <a:p>
            <a:pPr>
              <a:buClr>
                <a:schemeClr val="accent3"/>
              </a:buClr>
            </a:pPr>
            <a:endParaRPr lang="en-US" sz="2400" dirty="0"/>
          </a:p>
          <a:p>
            <a:pPr>
              <a:buClr>
                <a:schemeClr val="accent3"/>
              </a:buClr>
            </a:pPr>
            <a:endParaRPr lang="en-US" sz="2400" dirty="0"/>
          </a:p>
          <a:p>
            <a:pPr>
              <a:buClr>
                <a:schemeClr val="accent3"/>
              </a:buClr>
            </a:pPr>
            <a:r>
              <a:rPr lang="en-US" sz="2400" dirty="0"/>
              <a:t>How wrong are we when we disregard this temporal variability?</a:t>
            </a:r>
          </a:p>
          <a:p>
            <a:pPr>
              <a:buClr>
                <a:schemeClr val="accent3"/>
              </a:buClr>
            </a:pPr>
            <a:endParaRPr lang="en-US" sz="2400" dirty="0"/>
          </a:p>
          <a:p>
            <a:pPr>
              <a:buClr>
                <a:schemeClr val="accent3"/>
              </a:buClr>
            </a:pPr>
            <a:endParaRPr lang="en-US" sz="2400" dirty="0"/>
          </a:p>
          <a:p>
            <a:pPr>
              <a:buClr>
                <a:schemeClr val="accent3"/>
              </a:buClr>
            </a:pPr>
            <a:r>
              <a:rPr lang="en-US" sz="2400" dirty="0"/>
              <a:t>How do costs and their patterns compare to resulting ecological benefits?</a:t>
            </a:r>
          </a:p>
        </p:txBody>
      </p:sp>
    </p:spTree>
    <p:extLst>
      <p:ext uri="{BB962C8B-B14F-4D97-AF65-F5344CB8AC3E}">
        <p14:creationId xmlns:p14="http://schemas.microsoft.com/office/powerpoint/2010/main" val="1016924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229600" cy="5086349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sz="2000" dirty="0"/>
              <a:t>42 protected areas</a:t>
            </a:r>
          </a:p>
          <a:p>
            <a:pPr>
              <a:buClr>
                <a:schemeClr val="accent3"/>
              </a:buClr>
            </a:pPr>
            <a:r>
              <a:rPr lang="en-US" sz="2000" dirty="0"/>
              <a:t>South. and Central Apps</a:t>
            </a:r>
          </a:p>
          <a:p>
            <a:pPr>
              <a:buClr>
                <a:schemeClr val="accent3"/>
              </a:buClr>
            </a:pPr>
            <a:r>
              <a:rPr lang="en-US" sz="2000" dirty="0"/>
              <a:t>Acquired and maintained by TNC since 2000</a:t>
            </a:r>
          </a:p>
          <a:p>
            <a:pPr marL="118872" indent="0">
              <a:buClr>
                <a:schemeClr val="accent3"/>
              </a:buClr>
              <a:buNone/>
            </a:pPr>
            <a:endParaRPr lang="en-US" sz="2000" dirty="0"/>
          </a:p>
          <a:p>
            <a:pPr>
              <a:buClr>
                <a:schemeClr val="accent3"/>
              </a:buClr>
            </a:pPr>
            <a:r>
              <a:rPr lang="en-US" sz="2000" dirty="0"/>
              <a:t>Survey -&gt; TNC land managers</a:t>
            </a:r>
          </a:p>
          <a:p>
            <a:pPr marL="118872" indent="0">
              <a:buClr>
                <a:schemeClr val="accent3"/>
              </a:buClr>
              <a:buNone/>
            </a:pPr>
            <a:endParaRPr lang="en-US" sz="2000" dirty="0"/>
          </a:p>
          <a:p>
            <a:pPr marL="118872" indent="0">
              <a:buClr>
                <a:schemeClr val="accent3"/>
              </a:buClr>
              <a:buNone/>
            </a:pPr>
            <a:endParaRPr lang="en-US" sz="1000" i="1" dirty="0"/>
          </a:p>
          <a:p>
            <a:pPr lvl="0">
              <a:buClr>
                <a:srgbClr val="E66C7D"/>
              </a:buClr>
            </a:pPr>
            <a:r>
              <a:rPr lang="en-US" sz="2000" i="1" dirty="0">
                <a:solidFill>
                  <a:prstClr val="black"/>
                </a:solidFill>
              </a:rPr>
              <a:t>Independent variables:</a:t>
            </a:r>
          </a:p>
          <a:p>
            <a:pPr lvl="1">
              <a:buClr>
                <a:srgbClr val="E66C7D"/>
              </a:buClr>
              <a:buFont typeface="Courier New" panose="02070309020205020404" pitchFamily="49" charset="0"/>
              <a:buChar char="o"/>
            </a:pPr>
            <a:r>
              <a:rPr lang="en-US" sz="1400" i="1" dirty="0"/>
              <a:t>Time since protection</a:t>
            </a:r>
          </a:p>
          <a:p>
            <a:pPr lvl="1">
              <a:buClr>
                <a:srgbClr val="E66C7D"/>
              </a:buClr>
              <a:buFont typeface="Courier New" panose="02070309020205020404" pitchFamily="49" charset="0"/>
              <a:buChar char="o"/>
            </a:pPr>
            <a:endParaRPr lang="en-US" sz="1400" i="1" dirty="0"/>
          </a:p>
          <a:p>
            <a:pPr lvl="1">
              <a:buClr>
                <a:srgbClr val="E66C7D"/>
              </a:buClr>
              <a:buFont typeface="Courier New" panose="02070309020205020404" pitchFamily="49" charset="0"/>
              <a:buChar char="o"/>
            </a:pPr>
            <a:r>
              <a:rPr lang="en-US" sz="1400" i="1" dirty="0"/>
              <a:t>Area size </a:t>
            </a:r>
          </a:p>
          <a:p>
            <a:pPr lvl="1">
              <a:buClr>
                <a:srgbClr val="E66C7D"/>
              </a:buClr>
              <a:buFont typeface="Courier New" panose="02070309020205020404" pitchFamily="49" charset="0"/>
              <a:buChar char="o"/>
            </a:pPr>
            <a:r>
              <a:rPr lang="en-US" sz="1400" i="1" dirty="0"/>
              <a:t>Protected area density</a:t>
            </a:r>
          </a:p>
          <a:p>
            <a:pPr lvl="1">
              <a:buClr>
                <a:srgbClr val="E66C7D"/>
              </a:buClr>
              <a:buFont typeface="Courier New" panose="02070309020205020404" pitchFamily="49" charset="0"/>
              <a:buChar char="o"/>
            </a:pPr>
            <a:r>
              <a:rPr lang="en-US" sz="1400" i="1" dirty="0"/>
              <a:t>Urban Areas density</a:t>
            </a:r>
          </a:p>
          <a:p>
            <a:pPr lvl="1">
              <a:buClr>
                <a:srgbClr val="E66C7D"/>
              </a:buClr>
              <a:buFont typeface="Courier New" panose="02070309020205020404" pitchFamily="49" charset="0"/>
              <a:buChar char="o"/>
            </a:pPr>
            <a:r>
              <a:rPr lang="en-US" sz="1400" i="1" dirty="0"/>
              <a:t>Road density</a:t>
            </a:r>
          </a:p>
          <a:p>
            <a:pPr lvl="1">
              <a:buClr>
                <a:srgbClr val="E66C7D"/>
              </a:buClr>
              <a:buFont typeface="Courier New" panose="02070309020205020404" pitchFamily="49" charset="0"/>
              <a:buChar char="o"/>
            </a:pPr>
            <a:r>
              <a:rPr lang="en-US" sz="1400" i="1" dirty="0"/>
              <a:t>Agricultural land density</a:t>
            </a:r>
          </a:p>
          <a:p>
            <a:pPr lvl="1">
              <a:buClr>
                <a:srgbClr val="E66C7D"/>
              </a:buClr>
              <a:buFont typeface="Courier New" panose="02070309020205020404" pitchFamily="49" charset="0"/>
              <a:buChar char="o"/>
            </a:pPr>
            <a:r>
              <a:rPr lang="en-US" sz="1400" i="1" dirty="0"/>
              <a:t>Easement density</a:t>
            </a:r>
          </a:p>
          <a:p>
            <a:pPr lvl="1">
              <a:buClr>
                <a:srgbClr val="E66C7D"/>
              </a:buClr>
              <a:buFont typeface="Courier New" panose="02070309020205020404" pitchFamily="49" charset="0"/>
              <a:buChar char="o"/>
            </a:pPr>
            <a:r>
              <a:rPr lang="en-US" sz="1400" i="1" dirty="0"/>
              <a:t>Fire management</a:t>
            </a:r>
          </a:p>
        </p:txBody>
      </p:sp>
      <p:pic>
        <p:nvPicPr>
          <p:cNvPr id="4" name="Picture 3" descr="C:\Users\LeBouilleD\Desktop\Map Selected Areas.jp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3" t="26617" r="9883" b="3714"/>
          <a:stretch/>
        </p:blipFill>
        <p:spPr bwMode="auto">
          <a:xfrm>
            <a:off x="5410200" y="1828800"/>
            <a:ext cx="3615690" cy="44958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1692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Investment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3"/>
              </a:buClr>
            </a:pPr>
            <a:endParaRPr lang="en-US"/>
          </a:p>
        </p:txBody>
      </p:sp>
      <p:pic>
        <p:nvPicPr>
          <p:cNvPr id="4" name="Picture 3"/>
          <p:cNvPicPr/>
          <p:nvPr/>
        </p:nvPicPr>
        <p:blipFill rotWithShape="1">
          <a:blip r:embed="rId2"/>
          <a:srcRect r="796"/>
          <a:stretch/>
        </p:blipFill>
        <p:spPr>
          <a:xfrm>
            <a:off x="428625" y="1666875"/>
            <a:ext cx="831532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2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Explaining the variation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19250"/>
            <a:ext cx="8382000" cy="5086349"/>
          </a:xfrm>
        </p:spPr>
        <p:txBody>
          <a:bodyPr>
            <a:normAutofit/>
          </a:bodyPr>
          <a:lstStyle/>
          <a:p>
            <a:pPr>
              <a:buClr>
                <a:schemeClr val="accent3"/>
              </a:buClr>
            </a:pPr>
            <a:r>
              <a:rPr lang="en-US" dirty="0"/>
              <a:t>Building a regression model in time</a:t>
            </a:r>
          </a:p>
          <a:p>
            <a:pPr marL="118872" indent="0">
              <a:buClr>
                <a:schemeClr val="accent3"/>
              </a:buClr>
              <a:buNone/>
            </a:pPr>
            <a:endParaRPr lang="en-US" sz="1600" dirty="0"/>
          </a:p>
          <a:p>
            <a:pPr>
              <a:buClr>
                <a:schemeClr val="accent3"/>
              </a:buClr>
            </a:pPr>
            <a:r>
              <a:rPr lang="en-US" sz="1600" i="1" dirty="0"/>
              <a:t>No time :</a:t>
            </a:r>
          </a:p>
          <a:p>
            <a:pPr marL="118872" indent="0">
              <a:buClr>
                <a:schemeClr val="accent3"/>
              </a:buClr>
              <a:buNone/>
            </a:pPr>
            <a:r>
              <a:rPr lang="en-US" sz="1600" dirty="0"/>
              <a:t>Costs = α + β</a:t>
            </a:r>
            <a:r>
              <a:rPr lang="en-US" sz="1600" baseline="-25000" dirty="0"/>
              <a:t>1</a:t>
            </a:r>
            <a:r>
              <a:rPr lang="en-US" sz="1600" dirty="0"/>
              <a:t>*Size+ β</a:t>
            </a:r>
            <a:r>
              <a:rPr lang="en-US" sz="1600" baseline="-25000" dirty="0"/>
              <a:t>2</a:t>
            </a:r>
            <a:r>
              <a:rPr lang="en-US" sz="1600" dirty="0"/>
              <a:t>*Fire+ β</a:t>
            </a:r>
            <a:r>
              <a:rPr lang="en-US" sz="1600" baseline="-25000" dirty="0"/>
              <a:t>3</a:t>
            </a:r>
            <a:r>
              <a:rPr lang="en-US" sz="1600" dirty="0"/>
              <a:t>*</a:t>
            </a:r>
            <a:r>
              <a:rPr lang="en-US" sz="1600" dirty="0" err="1"/>
              <a:t>Agri</a:t>
            </a:r>
            <a:r>
              <a:rPr lang="en-US" sz="1600" dirty="0"/>
              <a:t>+ β</a:t>
            </a:r>
            <a:r>
              <a:rPr lang="en-US" sz="1600" baseline="-25000" dirty="0"/>
              <a:t>4</a:t>
            </a:r>
            <a:r>
              <a:rPr lang="en-US" sz="1600" dirty="0"/>
              <a:t>*Easements + β</a:t>
            </a:r>
            <a:r>
              <a:rPr lang="en-US" sz="1600" baseline="-25000" dirty="0"/>
              <a:t>5</a:t>
            </a:r>
            <a:r>
              <a:rPr lang="en-US" sz="1600" dirty="0"/>
              <a:t>*PAs + β</a:t>
            </a:r>
            <a:r>
              <a:rPr lang="en-US" sz="1600" baseline="-25000" dirty="0"/>
              <a:t>6</a:t>
            </a:r>
            <a:r>
              <a:rPr lang="en-US" sz="1600" dirty="0"/>
              <a:t>*Roads + β</a:t>
            </a:r>
            <a:r>
              <a:rPr lang="en-US" sz="1600" baseline="-25000" dirty="0"/>
              <a:t>5</a:t>
            </a:r>
            <a:r>
              <a:rPr lang="en-US" sz="1600" dirty="0"/>
              <a:t>*</a:t>
            </a:r>
            <a:r>
              <a:rPr lang="en-US" sz="1600" dirty="0" err="1"/>
              <a:t>UrbanAreas</a:t>
            </a:r>
            <a:r>
              <a:rPr lang="en-US" sz="1600" dirty="0"/>
              <a:t> + ε</a:t>
            </a:r>
            <a:endParaRPr lang="en-US" sz="1600" i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779559"/>
              </p:ext>
            </p:extLst>
          </p:nvPr>
        </p:nvGraphicFramePr>
        <p:xfrm>
          <a:off x="1143000" y="3200400"/>
          <a:ext cx="6705600" cy="3124200"/>
        </p:xfrm>
        <a:graphic>
          <a:graphicData uri="http://schemas.openxmlformats.org/drawingml/2006/table">
            <a:tbl>
              <a:tblPr>
                <a:tableStyleId>{F5AB1C69-6EDB-4FF4-983F-18BD219EF322}</a:tableStyleId>
              </a:tblPr>
              <a:tblGrid>
                <a:gridCol w="4179127">
                  <a:extLst>
                    <a:ext uri="{9D8B030D-6E8A-4147-A177-3AD203B41FA5}">
                      <a16:colId xmlns:a16="http://schemas.microsoft.com/office/drawing/2014/main" val="1954795257"/>
                    </a:ext>
                  </a:extLst>
                </a:gridCol>
                <a:gridCol w="1443153">
                  <a:extLst>
                    <a:ext uri="{9D8B030D-6E8A-4147-A177-3AD203B41FA5}">
                      <a16:colId xmlns:a16="http://schemas.microsoft.com/office/drawing/2014/main" val="231017570"/>
                    </a:ext>
                  </a:extLst>
                </a:gridCol>
                <a:gridCol w="1083320">
                  <a:extLst>
                    <a:ext uri="{9D8B030D-6E8A-4147-A177-3AD203B41FA5}">
                      <a16:colId xmlns:a16="http://schemas.microsoft.com/office/drawing/2014/main" val="2236614438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Variable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Estimate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P-value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1541710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Size </a:t>
                      </a:r>
                      <a:r>
                        <a:rPr lang="en-US" sz="1400" u="none" strike="noStrike" dirty="0">
                          <a:effectLst/>
                        </a:rPr>
                        <a:t>(ha)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0.004256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5956380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Fire Management </a:t>
                      </a:r>
                      <a:r>
                        <a:rPr lang="en-US" sz="1400" u="none" strike="noStrike" dirty="0">
                          <a:effectLst/>
                        </a:rPr>
                        <a:t>(yes or no)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1.30697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515634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Agricultural lands </a:t>
                      </a:r>
                      <a:r>
                        <a:rPr lang="en-US" sz="1400" u="none" strike="noStrike" dirty="0">
                          <a:effectLst/>
                        </a:rPr>
                        <a:t>(prop)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-2.3839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3392448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Easements </a:t>
                      </a:r>
                      <a:r>
                        <a:rPr lang="en-US" sz="1400" u="none" strike="noStrike" dirty="0">
                          <a:effectLst/>
                        </a:rPr>
                        <a:t>(prop)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1.61833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12044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Protected Areas </a:t>
                      </a:r>
                      <a:r>
                        <a:rPr lang="en-US" sz="1400" u="none" strike="noStrike" dirty="0">
                          <a:effectLst/>
                        </a:rPr>
                        <a:t>(prop)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0.011065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8619323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Road Density </a:t>
                      </a:r>
                      <a:r>
                        <a:rPr lang="en-US" sz="1400" u="none" strike="noStrike" dirty="0">
                          <a:effectLst/>
                        </a:rPr>
                        <a:t>(density)</a:t>
                      </a:r>
                      <a:endParaRPr lang="en-US" sz="1600" u="none" strike="noStrike" dirty="0">
                        <a:effectLst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0.552102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***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4538274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   Urban Area </a:t>
                      </a:r>
                      <a:r>
                        <a:rPr lang="en-US" sz="1400" u="none" strike="noStrike" dirty="0">
                          <a:effectLst/>
                        </a:rPr>
                        <a:t>(prop)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-0.4201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198518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410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So does time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9250"/>
            <a:ext cx="8229600" cy="5086349"/>
          </a:xfrm>
        </p:spPr>
        <p:txBody>
          <a:bodyPr>
            <a:normAutofit/>
          </a:bodyPr>
          <a:lstStyle/>
          <a:p>
            <a:pPr marL="118872" indent="0">
              <a:buClr>
                <a:schemeClr val="accent3"/>
              </a:buClr>
              <a:buNone/>
            </a:pPr>
            <a:endParaRPr lang="en-US" sz="2000" i="1" dirty="0"/>
          </a:p>
          <a:p>
            <a:pPr>
              <a:buClr>
                <a:schemeClr val="accent3"/>
              </a:buClr>
            </a:pPr>
            <a:r>
              <a:rPr lang="en-US" dirty="0"/>
              <a:t>Same time effect across sites</a:t>
            </a:r>
          </a:p>
          <a:p>
            <a:pPr marL="118872" indent="0">
              <a:buClr>
                <a:schemeClr val="accent3"/>
              </a:buClr>
              <a:buNone/>
            </a:pPr>
            <a:endParaRPr lang="en-US" sz="2400" i="1" dirty="0"/>
          </a:p>
          <a:p>
            <a:pPr marL="118872" indent="0">
              <a:buClr>
                <a:schemeClr val="accent3"/>
              </a:buClr>
              <a:buNone/>
            </a:pPr>
            <a:r>
              <a:rPr lang="en-US" sz="2000" i="1" dirty="0"/>
              <a:t>management costs =</a:t>
            </a:r>
          </a:p>
          <a:p>
            <a:pPr marL="118872" indent="0">
              <a:buClr>
                <a:schemeClr val="accent3"/>
              </a:buClr>
              <a:buNone/>
            </a:pPr>
            <a:r>
              <a:rPr lang="en-US" sz="2000" dirty="0"/>
              <a:t>α + β</a:t>
            </a:r>
            <a:r>
              <a:rPr lang="en-US" sz="2000" baseline="-25000" dirty="0"/>
              <a:t>1</a:t>
            </a:r>
            <a:r>
              <a:rPr lang="en-US" sz="2000" dirty="0"/>
              <a:t>*predictor</a:t>
            </a:r>
            <a:r>
              <a:rPr lang="en-US" sz="2000" baseline="-25000" dirty="0"/>
              <a:t>1</a:t>
            </a:r>
            <a:r>
              <a:rPr lang="en-US" sz="2000" dirty="0"/>
              <a:t> + … + β</a:t>
            </a:r>
            <a:r>
              <a:rPr lang="en-US" sz="2000" baseline="-25000" dirty="0"/>
              <a:t>n</a:t>
            </a:r>
            <a:r>
              <a:rPr lang="en-US" sz="2000" dirty="0"/>
              <a:t>*</a:t>
            </a:r>
            <a:r>
              <a:rPr lang="en-US" sz="2000" dirty="0" err="1"/>
              <a:t>predictor</a:t>
            </a:r>
            <a:r>
              <a:rPr lang="en-US" sz="2000" baseline="-25000" dirty="0" err="1"/>
              <a:t>n</a:t>
            </a:r>
            <a:r>
              <a:rPr lang="en-US" sz="2000" dirty="0"/>
              <a:t> + [ a + b*(</a:t>
            </a:r>
            <a:r>
              <a:rPr lang="en-US" sz="2000" dirty="0">
                <a:solidFill>
                  <a:schemeClr val="accent3"/>
                </a:solidFill>
              </a:rPr>
              <a:t>time since protection</a:t>
            </a:r>
            <a:r>
              <a:rPr lang="en-US" sz="2000" dirty="0"/>
              <a:t>)]+ ε</a:t>
            </a:r>
          </a:p>
          <a:p>
            <a:pPr marL="118872" indent="0">
              <a:buClr>
                <a:schemeClr val="accent3"/>
              </a:buClr>
              <a:buNone/>
            </a:pPr>
            <a:endParaRPr lang="en-US" sz="2400" dirty="0"/>
          </a:p>
          <a:p>
            <a:pPr marL="118872" indent="0">
              <a:buClr>
                <a:schemeClr val="accent3"/>
              </a:buClr>
              <a:buNone/>
            </a:pPr>
            <a:endParaRPr lang="en-US" sz="2400" dirty="0"/>
          </a:p>
          <a:p>
            <a:pPr lvl="0">
              <a:buClr>
                <a:srgbClr val="E66C7D"/>
              </a:buClr>
            </a:pPr>
            <a:r>
              <a:rPr lang="en-US" dirty="0">
                <a:solidFill>
                  <a:prstClr val="black"/>
                </a:solidFill>
              </a:rPr>
              <a:t>Time x characteristics</a:t>
            </a:r>
          </a:p>
          <a:p>
            <a:pPr marL="118872" lvl="0" indent="0">
              <a:buClr>
                <a:srgbClr val="E66C7D"/>
              </a:buClr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118872" indent="0">
              <a:buClr>
                <a:schemeClr val="accent3"/>
              </a:buClr>
              <a:buNone/>
            </a:pPr>
            <a:r>
              <a:rPr lang="en-US" sz="2000" i="1" dirty="0"/>
              <a:t>management costs =</a:t>
            </a:r>
          </a:p>
          <a:p>
            <a:pPr marL="118872" indent="0">
              <a:buClr>
                <a:schemeClr val="accent3"/>
              </a:buClr>
              <a:buNone/>
            </a:pPr>
            <a:r>
              <a:rPr lang="en-US" sz="2000" dirty="0"/>
              <a:t>α + β</a:t>
            </a:r>
            <a:r>
              <a:rPr lang="en-US" sz="2000" baseline="-25000" dirty="0"/>
              <a:t>1</a:t>
            </a:r>
            <a:r>
              <a:rPr lang="en-US" sz="2000" dirty="0"/>
              <a:t>*predictor</a:t>
            </a:r>
            <a:r>
              <a:rPr lang="en-US" sz="2000" baseline="-25000" dirty="0"/>
              <a:t>1</a:t>
            </a:r>
            <a:r>
              <a:rPr lang="en-US" sz="2000" dirty="0"/>
              <a:t> + … + β</a:t>
            </a:r>
            <a:r>
              <a:rPr lang="en-US" sz="2000" baseline="-25000" dirty="0"/>
              <a:t>n</a:t>
            </a:r>
            <a:r>
              <a:rPr lang="en-US" sz="2000" dirty="0"/>
              <a:t>*</a:t>
            </a:r>
            <a:r>
              <a:rPr lang="en-US" sz="2000" dirty="0" err="1"/>
              <a:t>predictor</a:t>
            </a:r>
            <a:r>
              <a:rPr lang="en-US" sz="2000" baseline="-25000" dirty="0" err="1"/>
              <a:t>n</a:t>
            </a:r>
            <a:r>
              <a:rPr lang="en-US" sz="2000" dirty="0"/>
              <a:t> + [ a</a:t>
            </a:r>
            <a:r>
              <a:rPr lang="en-US" sz="2000" baseline="-25000" dirty="0"/>
              <a:t>1</a:t>
            </a:r>
            <a:r>
              <a:rPr lang="en-US" sz="2000" dirty="0"/>
              <a:t> + a</a:t>
            </a:r>
            <a:r>
              <a:rPr lang="en-US" sz="2000" baseline="-25000" dirty="0"/>
              <a:t>2</a:t>
            </a:r>
            <a:r>
              <a:rPr lang="en-US" sz="2000" dirty="0"/>
              <a:t>(</a:t>
            </a:r>
            <a:r>
              <a:rPr lang="en-US" sz="2000" dirty="0" err="1"/>
              <a:t>predictor</a:t>
            </a:r>
            <a:r>
              <a:rPr lang="en-US" sz="2000" baseline="-25000" dirty="0" err="1"/>
              <a:t>i</a:t>
            </a:r>
            <a:r>
              <a:rPr lang="en-US" sz="2000" dirty="0"/>
              <a:t>)](</a:t>
            </a:r>
            <a:r>
              <a:rPr lang="en-US" sz="2000" dirty="0">
                <a:solidFill>
                  <a:schemeClr val="accent3"/>
                </a:solidFill>
              </a:rPr>
              <a:t>time since protection</a:t>
            </a:r>
            <a:r>
              <a:rPr lang="en-US" sz="2000" dirty="0"/>
              <a:t>)+ ε</a:t>
            </a:r>
          </a:p>
        </p:txBody>
      </p:sp>
    </p:spTree>
    <p:extLst>
      <p:ext uri="{BB962C8B-B14F-4D97-AF65-F5344CB8AC3E}">
        <p14:creationId xmlns:p14="http://schemas.microsoft.com/office/powerpoint/2010/main" val="2980317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500" dirty="0">
                <a:solidFill>
                  <a:schemeClr val="accent3"/>
                </a:solidFill>
              </a:rPr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73936"/>
            <a:ext cx="4038600" cy="435864"/>
          </a:xfrm>
        </p:spPr>
        <p:txBody>
          <a:bodyPr>
            <a:normAutofit lnSpcReduction="10000"/>
          </a:bodyPr>
          <a:lstStyle/>
          <a:p>
            <a:pPr marL="118872" indent="0">
              <a:buClr>
                <a:srgbClr val="E66C7D"/>
              </a:buClr>
              <a:buNone/>
            </a:pPr>
            <a:r>
              <a:rPr lang="en-US" sz="2000" dirty="0">
                <a:solidFill>
                  <a:schemeClr val="accent3"/>
                </a:solidFill>
              </a:rPr>
              <a:t>To the </a:t>
            </a:r>
            <a:r>
              <a:rPr lang="en-US" sz="2000" dirty="0" err="1">
                <a:solidFill>
                  <a:schemeClr val="accent3"/>
                </a:solidFill>
              </a:rPr>
              <a:t>Armsworth</a:t>
            </a:r>
            <a:r>
              <a:rPr lang="en-US" sz="2000" dirty="0">
                <a:solidFill>
                  <a:schemeClr val="accent3"/>
                </a:solidFill>
              </a:rPr>
              <a:t> lab: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48200" y="2207514"/>
            <a:ext cx="4038600" cy="4190238"/>
          </a:xfrm>
        </p:spPr>
        <p:txBody>
          <a:bodyPr>
            <a:normAutofit lnSpcReduction="10000"/>
          </a:bodyPr>
          <a:lstStyle/>
          <a:p>
            <a:pPr marL="118872" lvl="0" indent="0">
              <a:buClr>
                <a:srgbClr val="E66C7D"/>
              </a:buClr>
              <a:buNone/>
            </a:pPr>
            <a:r>
              <a:rPr lang="en-AU" sz="1600" i="1" dirty="0"/>
              <a:t>All the state chapter managers, who answered my many questions:</a:t>
            </a:r>
          </a:p>
          <a:p>
            <a:pPr marL="118872" lvl="0" indent="0">
              <a:buClr>
                <a:srgbClr val="E66C7D"/>
              </a:buClr>
              <a:buNone/>
            </a:pPr>
            <a:endParaRPr lang="en-AU" sz="1600" i="1" dirty="0"/>
          </a:p>
          <a:p>
            <a:pPr marL="118872" lvl="0" indent="0">
              <a:buClr>
                <a:srgbClr val="E66C7D"/>
              </a:buClr>
              <a:buNone/>
            </a:pPr>
            <a:endParaRPr lang="en-AU" sz="1600" i="1" dirty="0"/>
          </a:p>
          <a:p>
            <a:pPr marL="118872" lvl="0" indent="0">
              <a:buClr>
                <a:srgbClr val="E66C7D"/>
              </a:buClr>
              <a:buNone/>
            </a:pPr>
            <a:endParaRPr lang="en-AU" sz="1600" i="1" dirty="0"/>
          </a:p>
          <a:p>
            <a:pPr marL="118872" lvl="0" indent="0">
              <a:buClr>
                <a:srgbClr val="E66C7D"/>
              </a:buClr>
              <a:buNone/>
            </a:pPr>
            <a:endParaRPr lang="en-AU" sz="1600" i="1" dirty="0"/>
          </a:p>
          <a:p>
            <a:pPr marL="118872" lvl="0" indent="0">
              <a:buClr>
                <a:srgbClr val="E66C7D"/>
              </a:buClr>
              <a:buNone/>
            </a:pPr>
            <a:endParaRPr lang="en-AU" sz="1600" i="1" dirty="0"/>
          </a:p>
          <a:p>
            <a:pPr marL="118872" lvl="0" indent="0">
              <a:buClr>
                <a:srgbClr val="E66C7D"/>
              </a:buClr>
              <a:buNone/>
            </a:pPr>
            <a:endParaRPr lang="en-AU" sz="1600" i="1" dirty="0"/>
          </a:p>
          <a:p>
            <a:pPr marL="118872" lvl="0" indent="0">
              <a:buClr>
                <a:srgbClr val="E66C7D"/>
              </a:buClr>
              <a:buNone/>
            </a:pPr>
            <a:endParaRPr lang="en-AU" sz="1600" i="1" dirty="0"/>
          </a:p>
          <a:p>
            <a:pPr marL="118872" lvl="0" indent="0">
              <a:buClr>
                <a:srgbClr val="E66C7D"/>
              </a:buClr>
              <a:buNone/>
            </a:pPr>
            <a:r>
              <a:rPr lang="en-AU" sz="1600" i="1" dirty="0"/>
              <a:t>TNC head office staff, who provided protected area data:</a:t>
            </a:r>
          </a:p>
          <a:p>
            <a:pPr marL="118872" lvl="0" indent="0">
              <a:buClr>
                <a:srgbClr val="E66C7D"/>
              </a:buClr>
              <a:buNone/>
            </a:pPr>
            <a:r>
              <a:rPr lang="en-AU" sz="1400" i="1" dirty="0"/>
              <a:t>Melissa Clark              Joe </a:t>
            </a:r>
            <a:r>
              <a:rPr lang="en-AU" sz="1400" i="1" dirty="0" err="1"/>
              <a:t>Fargione</a:t>
            </a:r>
            <a:r>
              <a:rPr lang="en-AU" sz="1400" i="1" dirty="0"/>
              <a:t>        Thomas </a:t>
            </a:r>
            <a:r>
              <a:rPr lang="en-AU" sz="1400" i="1" dirty="0" err="1"/>
              <a:t>Minney</a:t>
            </a:r>
            <a:endParaRPr lang="en-US" sz="1400" dirty="0">
              <a:solidFill>
                <a:prstClr val="black"/>
              </a:solidFill>
            </a:endParaRPr>
          </a:p>
          <a:p>
            <a:pPr marL="118872" indent="0">
              <a:buNone/>
            </a:pP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333375" y="2247900"/>
            <a:ext cx="4114800" cy="2092881"/>
            <a:chOff x="304800" y="2209800"/>
            <a:chExt cx="4114800" cy="2092881"/>
          </a:xfrm>
        </p:grpSpPr>
        <p:sp>
          <p:nvSpPr>
            <p:cNvPr id="6" name="TextBox 5"/>
            <p:cNvSpPr txBox="1"/>
            <p:nvPr/>
          </p:nvSpPr>
          <p:spPr>
            <a:xfrm>
              <a:off x="304800" y="2209800"/>
              <a:ext cx="2286000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8872" lvl="0">
                <a:buClr>
                  <a:srgbClr val="E66C7D"/>
                </a:buClr>
                <a:buSzPct val="80000"/>
              </a:pPr>
              <a:r>
                <a:rPr lang="en-US" sz="1400" dirty="0">
                  <a:solidFill>
                    <a:prstClr val="black"/>
                  </a:solidFill>
                </a:rPr>
                <a:t>Paul </a:t>
              </a:r>
              <a:r>
                <a:rPr lang="en-US" sz="1400" dirty="0" err="1">
                  <a:solidFill>
                    <a:prstClr val="black"/>
                  </a:solidFill>
                </a:rPr>
                <a:t>Armsworth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</a:p>
            <a:p>
              <a:pPr marL="118872" lvl="0">
                <a:buClr>
                  <a:srgbClr val="E66C7D"/>
                </a:buClr>
                <a:buSzPct val="80000"/>
              </a:pPr>
              <a:endParaRPr lang="en-US" sz="1000" dirty="0">
                <a:solidFill>
                  <a:prstClr val="black"/>
                </a:solidFill>
              </a:endParaRPr>
            </a:p>
            <a:p>
              <a:pPr marL="118872" lvl="0">
                <a:buClr>
                  <a:srgbClr val="E66C7D"/>
                </a:buClr>
                <a:buSzPct val="80000"/>
              </a:pPr>
              <a:r>
                <a:rPr lang="en-US" sz="1400" dirty="0">
                  <a:solidFill>
                    <a:prstClr val="black"/>
                  </a:solidFill>
                </a:rPr>
                <a:t>Benjamin Crain</a:t>
              </a:r>
            </a:p>
            <a:p>
              <a:pPr marL="118872" lvl="0">
                <a:buClr>
                  <a:srgbClr val="E66C7D"/>
                </a:buClr>
                <a:buSzPct val="80000"/>
              </a:pPr>
              <a:r>
                <a:rPr lang="en-US" sz="1400" dirty="0">
                  <a:solidFill>
                    <a:prstClr val="black"/>
                  </a:solidFill>
                </a:rPr>
                <a:t>Christine </a:t>
              </a:r>
              <a:r>
                <a:rPr lang="en-US" sz="1400" dirty="0" err="1">
                  <a:solidFill>
                    <a:prstClr val="black"/>
                  </a:solidFill>
                </a:rPr>
                <a:t>Dumoulin</a:t>
              </a:r>
              <a:r>
                <a:rPr lang="en-US" sz="1400" dirty="0">
                  <a:solidFill>
                    <a:prstClr val="black"/>
                  </a:solidFill>
                </a:rPr>
                <a:t> </a:t>
              </a:r>
            </a:p>
            <a:p>
              <a:pPr marL="118872" lvl="0">
                <a:buClr>
                  <a:srgbClr val="E66C7D"/>
                </a:buClr>
                <a:buSzPct val="80000"/>
              </a:pPr>
              <a:r>
                <a:rPr lang="en-US" sz="1400" dirty="0">
                  <a:solidFill>
                    <a:prstClr val="black"/>
                  </a:solidFill>
                </a:rPr>
                <a:t>Rachel </a:t>
              </a:r>
              <a:r>
                <a:rPr lang="en-US" sz="1400" dirty="0" err="1">
                  <a:solidFill>
                    <a:prstClr val="black"/>
                  </a:solidFill>
                </a:rPr>
                <a:t>Fovargue</a:t>
              </a:r>
              <a:endParaRPr lang="en-US" sz="1400" dirty="0">
                <a:solidFill>
                  <a:prstClr val="black"/>
                </a:solidFill>
              </a:endParaRPr>
            </a:p>
            <a:p>
              <a:pPr marL="118872" lvl="0">
                <a:buClr>
                  <a:srgbClr val="E66C7D"/>
                </a:buClr>
                <a:buSzPct val="80000"/>
              </a:pPr>
              <a:r>
                <a:rPr lang="en-US" sz="1400" dirty="0">
                  <a:solidFill>
                    <a:prstClr val="black"/>
                  </a:solidFill>
                </a:rPr>
                <a:t>Gwen </a:t>
              </a:r>
              <a:r>
                <a:rPr lang="en-US" sz="1400" dirty="0" err="1">
                  <a:solidFill>
                    <a:prstClr val="black"/>
                  </a:solidFill>
                </a:rPr>
                <a:t>Iacona</a:t>
              </a:r>
              <a:endParaRPr lang="en-US" sz="1400" dirty="0">
                <a:solidFill>
                  <a:prstClr val="black"/>
                </a:solidFill>
              </a:endParaRPr>
            </a:p>
            <a:p>
              <a:pPr marL="118872">
                <a:buClr>
                  <a:srgbClr val="E66C7D"/>
                </a:buClr>
                <a:buSzPct val="80000"/>
              </a:pPr>
              <a:r>
                <a:rPr lang="en-US" sz="1400" dirty="0">
                  <a:solidFill>
                    <a:prstClr val="black"/>
                  </a:solidFill>
                </a:rPr>
                <a:t>Heather Jackson</a:t>
              </a:r>
            </a:p>
            <a:p>
              <a:pPr marL="118872" lvl="0">
                <a:buClr>
                  <a:srgbClr val="E66C7D"/>
                </a:buClr>
                <a:buSzPct val="80000"/>
              </a:pPr>
              <a:endParaRPr lang="en-US" sz="1600" dirty="0">
                <a:solidFill>
                  <a:prstClr val="black"/>
                </a:solidFill>
              </a:endParaRPr>
            </a:p>
            <a:p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133600" y="2609850"/>
              <a:ext cx="2286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18872" lvl="0">
                <a:buClr>
                  <a:srgbClr val="E66C7D"/>
                </a:buClr>
                <a:buSzPct val="80000"/>
              </a:pPr>
              <a:r>
                <a:rPr lang="en-US" sz="1400" dirty="0">
                  <a:solidFill>
                    <a:prstClr val="black"/>
                  </a:solidFill>
                </a:rPr>
                <a:t>Patrick McKenzie</a:t>
              </a:r>
            </a:p>
            <a:p>
              <a:pPr marL="118872" lvl="0">
                <a:buClr>
                  <a:srgbClr val="E66C7D"/>
                </a:buClr>
                <a:buSzPct val="80000"/>
              </a:pPr>
              <a:r>
                <a:rPr lang="en-US" sz="1400" dirty="0">
                  <a:solidFill>
                    <a:prstClr val="black"/>
                  </a:solidFill>
                </a:rPr>
                <a:t>Austin Milt</a:t>
              </a:r>
            </a:p>
            <a:p>
              <a:pPr marL="118872" lvl="0">
                <a:buClr>
                  <a:srgbClr val="E66C7D"/>
                </a:buClr>
                <a:buSzPct val="80000"/>
              </a:pPr>
              <a:r>
                <a:rPr lang="en-US" sz="1400" dirty="0">
                  <a:solidFill>
                    <a:prstClr val="black"/>
                  </a:solidFill>
                </a:rPr>
                <a:t>Ana </a:t>
              </a:r>
              <a:r>
                <a:rPr lang="en-US" sz="1400" dirty="0" err="1">
                  <a:solidFill>
                    <a:prstClr val="black"/>
                  </a:solidFill>
                </a:rPr>
                <a:t>Reboredo</a:t>
              </a:r>
              <a:r>
                <a:rPr lang="en-US" sz="1400" dirty="0">
                  <a:solidFill>
                    <a:prstClr val="black"/>
                  </a:solidFill>
                </a:rPr>
                <a:t> Segovia</a:t>
              </a:r>
            </a:p>
            <a:p>
              <a:pPr marL="118872" lvl="0">
                <a:buClr>
                  <a:srgbClr val="E66C7D"/>
                </a:buClr>
                <a:buSzPct val="80000"/>
              </a:pPr>
              <a:r>
                <a:rPr lang="en-US" sz="1400" dirty="0">
                  <a:solidFill>
                    <a:prstClr val="black"/>
                  </a:solidFill>
                </a:rPr>
                <a:t>Chad </a:t>
              </a:r>
              <a:r>
                <a:rPr lang="en-US" sz="1400" dirty="0" err="1">
                  <a:solidFill>
                    <a:prstClr val="black"/>
                  </a:solidFill>
                </a:rPr>
                <a:t>Stachowiak</a:t>
              </a:r>
              <a:endParaRPr lang="en-US" sz="1400" dirty="0">
                <a:solidFill>
                  <a:prstClr val="black"/>
                </a:solidFill>
              </a:endParaRPr>
            </a:p>
            <a:p>
              <a:pPr marL="118872" lvl="0">
                <a:buClr>
                  <a:srgbClr val="E66C7D"/>
                </a:buClr>
                <a:buSzPct val="80000"/>
              </a:pPr>
              <a:r>
                <a:rPr lang="en-US" sz="1400" dirty="0">
                  <a:solidFill>
                    <a:prstClr val="black"/>
                  </a:solidFill>
                </a:rPr>
                <a:t>Nate Sutton</a:t>
              </a:r>
            </a:p>
            <a:p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752975" y="2729805"/>
            <a:ext cx="3933825" cy="1384995"/>
            <a:chOff x="4752975" y="2609850"/>
            <a:chExt cx="3933825" cy="1384995"/>
          </a:xfrm>
        </p:grpSpPr>
        <p:sp>
          <p:nvSpPr>
            <p:cNvPr id="8" name="TextBox 7"/>
            <p:cNvSpPr txBox="1"/>
            <p:nvPr/>
          </p:nvSpPr>
          <p:spPr>
            <a:xfrm>
              <a:off x="4752975" y="2609850"/>
              <a:ext cx="19812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Chuck Byrd</a:t>
              </a:r>
            </a:p>
            <a:p>
              <a:r>
                <a:rPr lang="en-US" sz="1200" dirty="0"/>
                <a:t>Malcolm Hodges</a:t>
              </a:r>
            </a:p>
            <a:p>
              <a:r>
                <a:rPr lang="en-US" sz="1200" dirty="0"/>
                <a:t>Chris Minor</a:t>
              </a:r>
            </a:p>
            <a:p>
              <a:r>
                <a:rPr lang="en-US" sz="1200" dirty="0"/>
                <a:t>Deborah Barber</a:t>
              </a:r>
            </a:p>
            <a:p>
              <a:r>
                <a:rPr lang="en-US" sz="1200" dirty="0"/>
                <a:t>Megan Sutton</a:t>
              </a:r>
            </a:p>
            <a:p>
              <a:r>
                <a:rPr lang="en-US" sz="1200" dirty="0"/>
                <a:t>Elizabeth Johnson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29400" y="2609850"/>
              <a:ext cx="20574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Corey Giles</a:t>
              </a:r>
            </a:p>
            <a:p>
              <a:r>
                <a:rPr lang="en-US" sz="1200" dirty="0"/>
                <a:t>Kristen Austin</a:t>
              </a:r>
            </a:p>
            <a:p>
              <a:r>
                <a:rPr lang="en-US" sz="1200" dirty="0"/>
                <a:t>Marek Smith</a:t>
              </a:r>
            </a:p>
            <a:p>
              <a:r>
                <a:rPr lang="en-US" sz="1200" dirty="0"/>
                <a:t>Sam </a:t>
              </a:r>
              <a:r>
                <a:rPr lang="en-US" sz="1200" dirty="0" err="1"/>
                <a:t>Lindblom</a:t>
              </a:r>
              <a:endParaRPr lang="en-US" sz="1200" dirty="0"/>
            </a:p>
            <a:p>
              <a:r>
                <a:rPr lang="en-US" sz="1200" dirty="0" err="1"/>
                <a:t>Braven</a:t>
              </a:r>
              <a:r>
                <a:rPr lang="en-US" sz="1200" dirty="0"/>
                <a:t> </a:t>
              </a:r>
              <a:r>
                <a:rPr lang="en-US" sz="1200" dirty="0" err="1"/>
                <a:t>Beaty</a:t>
              </a:r>
              <a:endParaRPr lang="en-US" sz="1200" dirty="0"/>
            </a:p>
            <a:p>
              <a:r>
                <a:rPr lang="en-US" sz="1200" dirty="0"/>
                <a:t>Mike Powell</a:t>
              </a:r>
            </a:p>
            <a:p>
              <a:endParaRPr lang="en-US" sz="1200" dirty="0"/>
            </a:p>
          </p:txBody>
        </p:sp>
      </p:grpSp>
      <p:sp>
        <p:nvSpPr>
          <p:cNvPr id="11" name="Content Placeholder 2"/>
          <p:cNvSpPr txBox="1">
            <a:spLocks/>
          </p:cNvSpPr>
          <p:nvPr/>
        </p:nvSpPr>
        <p:spPr>
          <a:xfrm>
            <a:off x="4572000" y="1771650"/>
            <a:ext cx="4038600" cy="435864"/>
          </a:xfrm>
          <a:prstGeom prst="rect">
            <a:avLst/>
          </a:prstGeom>
        </p:spPr>
        <p:txBody>
          <a:bodyPr vert="horz" lIns="91440" tIns="91440" rtlCol="0">
            <a:normAutofit lnSpcReduction="10000"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8872" indent="0">
              <a:buClr>
                <a:srgbClr val="E66C7D"/>
              </a:buClr>
              <a:buFont typeface="Wingdings 2"/>
              <a:buNone/>
            </a:pPr>
            <a:r>
              <a:rPr lang="en-US" sz="2000" dirty="0">
                <a:solidFill>
                  <a:schemeClr val="accent3"/>
                </a:solidFill>
              </a:rPr>
              <a:t>To The Nature Conservancy</a:t>
            </a:r>
          </a:p>
        </p:txBody>
      </p:sp>
      <p:pic>
        <p:nvPicPr>
          <p:cNvPr id="12" name="Picture 4" descr="C:\Users\LeBouilleD\Desktop\TNC 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5512235"/>
            <a:ext cx="2828925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http://agriculture.tennessee.edu/news/releases/images/2008/UT%20logo.jpg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3150" y="5733822"/>
            <a:ext cx="2664450" cy="5759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68590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550</TotalTime>
  <Words>494</Words>
  <Application>Microsoft Office PowerPoint</Application>
  <PresentationFormat>On-screen Show (4:3)</PresentationFormat>
  <Paragraphs>136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Wingdings</vt:lpstr>
      <vt:lpstr>Wingdings 2</vt:lpstr>
      <vt:lpstr>Wingdings 3</vt:lpstr>
      <vt:lpstr>Module</vt:lpstr>
      <vt:lpstr>Investigating the dynamic patterns of management costs in protected areas</vt:lpstr>
      <vt:lpstr>Intro</vt:lpstr>
      <vt:lpstr>Management costs</vt:lpstr>
      <vt:lpstr>Questions</vt:lpstr>
      <vt:lpstr>Methods</vt:lpstr>
      <vt:lpstr>Investment Pattern</vt:lpstr>
      <vt:lpstr>Explaining the variation</vt:lpstr>
      <vt:lpstr>So does time matter?</vt:lpstr>
      <vt:lpstr>Thanks!</vt:lpstr>
    </vt:vector>
  </TitlesOfParts>
  <Company>University of Tennessee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Diane Le Bouille</dc:creator>
  <cp:lastModifiedBy>Diane Le Bouille</cp:lastModifiedBy>
  <cp:revision>43</cp:revision>
  <dcterms:created xsi:type="dcterms:W3CDTF">2016-04-07T21:48:39Z</dcterms:created>
  <dcterms:modified xsi:type="dcterms:W3CDTF">2016-08-09T13:15:15Z</dcterms:modified>
</cp:coreProperties>
</file>