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 id="2147484222" r:id="rId2"/>
  </p:sldMasterIdLst>
  <p:notesMasterIdLst>
    <p:notesMasterId r:id="rId17"/>
  </p:notesMasterIdLst>
  <p:handoutMasterIdLst>
    <p:handoutMasterId r:id="rId18"/>
  </p:handoutMasterIdLst>
  <p:sldIdLst>
    <p:sldId id="344" r:id="rId3"/>
    <p:sldId id="370" r:id="rId4"/>
    <p:sldId id="356" r:id="rId5"/>
    <p:sldId id="355" r:id="rId6"/>
    <p:sldId id="365" r:id="rId7"/>
    <p:sldId id="358" r:id="rId8"/>
    <p:sldId id="359" r:id="rId9"/>
    <p:sldId id="361" r:id="rId10"/>
    <p:sldId id="364" r:id="rId11"/>
    <p:sldId id="367" r:id="rId12"/>
    <p:sldId id="366" r:id="rId13"/>
    <p:sldId id="368" r:id="rId14"/>
    <p:sldId id="369" r:id="rId15"/>
    <p:sldId id="371" r:id="rId16"/>
  </p:sldIdLst>
  <p:sldSz cx="12192000" cy="68580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8280" userDrawn="1">
          <p15:clr>
            <a:srgbClr val="A4A3A4"/>
          </p15:clr>
        </p15:guide>
        <p15:guide id="33" orient="horz" pos="2160" userDrawn="1">
          <p15:clr>
            <a:srgbClr val="A4A3A4"/>
          </p15:clr>
        </p15:guide>
        <p15:guide id="34"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 Wensley" initials="MW" lastIdx="50" clrIdx="0"/>
  <p:cmAuthor id="2" name="Jonas Elfving" initials="JE" lastIdx="1" clrIdx="1"/>
  <p:cmAuthor id="3" name="Ein Microsoft Office-Anwender" initials="EMO" lastIdx="0" clrIdx="2"/>
  <p:cmAuthor id="4" name="Linda van Manen" initials="LvM"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6"/>
    <a:srgbClr val="E64415"/>
    <a:srgbClr val="2BACF3"/>
    <a:srgbClr val="F09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0" autoAdjust="0"/>
    <p:restoredTop sz="86429" autoAdjust="0"/>
  </p:normalViewPr>
  <p:slideViewPr>
    <p:cSldViewPr snapToGrid="0" snapToObjects="1" showGuides="1">
      <p:cViewPr varScale="1">
        <p:scale>
          <a:sx n="60" d="100"/>
          <a:sy n="60" d="100"/>
        </p:scale>
        <p:origin x="96" y="56"/>
      </p:cViewPr>
      <p:guideLst>
        <p:guide pos="8280"/>
        <p:guide orient="horz" pos="2160"/>
        <p:guide pos="3840"/>
      </p:guideLst>
    </p:cSldViewPr>
  </p:slideViewPr>
  <p:outlineViewPr>
    <p:cViewPr>
      <p:scale>
        <a:sx n="33" d="100"/>
        <a:sy n="33" d="100"/>
      </p:scale>
      <p:origin x="0" y="-278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04" d="100"/>
          <a:sy n="104" d="100"/>
        </p:scale>
        <p:origin x="-426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CF0D9-3410-484F-82A4-082C0A53FDCB}" type="doc">
      <dgm:prSet loTypeId="urn:microsoft.com/office/officeart/2005/8/layout/StepDownProcess" loCatId="process" qsTypeId="urn:microsoft.com/office/officeart/2005/8/quickstyle/simple2" qsCatId="simple" csTypeId="urn:microsoft.com/office/officeart/2005/8/colors/accent0_1" csCatId="mainScheme" phldr="1"/>
      <dgm:spPr/>
    </dgm:pt>
    <dgm:pt modelId="{7E88269D-0572-4FA2-8E77-A8C91FC0359C}">
      <dgm:prSet phldrT="[Text]"/>
      <dgm:spPr/>
      <dgm:t>
        <a:bodyPr/>
        <a:lstStyle/>
        <a:p>
          <a:r>
            <a:rPr lang="en-US" dirty="0" err="1" smtClean="0"/>
            <a:t>Fastq</a:t>
          </a:r>
          <a:endParaRPr lang="en-US" dirty="0"/>
        </a:p>
      </dgm:t>
    </dgm:pt>
    <dgm:pt modelId="{4BF48D96-85D9-4B2E-A6F4-E8397E8338DA}" type="parTrans" cxnId="{46E04740-BCA9-460E-A9E7-126711BA37C4}">
      <dgm:prSet/>
      <dgm:spPr/>
      <dgm:t>
        <a:bodyPr/>
        <a:lstStyle/>
        <a:p>
          <a:endParaRPr lang="en-US"/>
        </a:p>
      </dgm:t>
    </dgm:pt>
    <dgm:pt modelId="{9B07974B-B3A0-4A84-A2DD-8D93C6ED9501}" type="sibTrans" cxnId="{46E04740-BCA9-460E-A9E7-126711BA37C4}">
      <dgm:prSet/>
      <dgm:spPr/>
      <dgm:t>
        <a:bodyPr/>
        <a:lstStyle/>
        <a:p>
          <a:endParaRPr lang="en-US"/>
        </a:p>
      </dgm:t>
    </dgm:pt>
    <dgm:pt modelId="{92EA63BD-6493-4688-9BF2-0ABB0EBA673C}">
      <dgm:prSet phldrT="[Text]"/>
      <dgm:spPr/>
      <dgm:t>
        <a:bodyPr/>
        <a:lstStyle/>
        <a:p>
          <a:r>
            <a:rPr lang="en-US" dirty="0" smtClean="0"/>
            <a:t>Quality and Adaptor Trimming</a:t>
          </a:r>
          <a:endParaRPr lang="en-US" dirty="0"/>
        </a:p>
      </dgm:t>
    </dgm:pt>
    <dgm:pt modelId="{E68485DC-0D7C-43DA-BB39-0C992C311912}" type="parTrans" cxnId="{6EE02C9D-25BD-4AF4-BAE5-BDD384BBEC26}">
      <dgm:prSet/>
      <dgm:spPr/>
      <dgm:t>
        <a:bodyPr/>
        <a:lstStyle/>
        <a:p>
          <a:endParaRPr lang="en-US"/>
        </a:p>
      </dgm:t>
    </dgm:pt>
    <dgm:pt modelId="{A795311D-DC7D-42F3-AA09-174DEA6106FC}" type="sibTrans" cxnId="{6EE02C9D-25BD-4AF4-BAE5-BDD384BBEC26}">
      <dgm:prSet/>
      <dgm:spPr/>
      <dgm:t>
        <a:bodyPr/>
        <a:lstStyle/>
        <a:p>
          <a:endParaRPr lang="en-US"/>
        </a:p>
      </dgm:t>
    </dgm:pt>
    <dgm:pt modelId="{17E67FE4-5A02-4192-9FEB-85D15C8CB12B}">
      <dgm:prSet phldrT="[Text]"/>
      <dgm:spPr/>
      <dgm:t>
        <a:bodyPr/>
        <a:lstStyle/>
        <a:p>
          <a:r>
            <a:rPr lang="en-US" dirty="0" smtClean="0"/>
            <a:t>Removal of </a:t>
          </a:r>
          <a:r>
            <a:rPr lang="en-US" dirty="0" err="1" smtClean="0"/>
            <a:t>rRNA</a:t>
          </a:r>
          <a:r>
            <a:rPr lang="en-US" dirty="0" smtClean="0"/>
            <a:t> and other sequences</a:t>
          </a:r>
          <a:endParaRPr lang="en-US" dirty="0"/>
        </a:p>
      </dgm:t>
    </dgm:pt>
    <dgm:pt modelId="{51F867A2-E16D-4078-BB6B-804CCDDB526A}" type="parTrans" cxnId="{BB7A82C3-1CBB-401E-8C8B-53E8EB319972}">
      <dgm:prSet/>
      <dgm:spPr/>
      <dgm:t>
        <a:bodyPr/>
        <a:lstStyle/>
        <a:p>
          <a:endParaRPr lang="en-US"/>
        </a:p>
      </dgm:t>
    </dgm:pt>
    <dgm:pt modelId="{5AE2434A-A8C9-47A9-A754-91376D6B00E5}" type="sibTrans" cxnId="{BB7A82C3-1CBB-401E-8C8B-53E8EB319972}">
      <dgm:prSet/>
      <dgm:spPr/>
      <dgm:t>
        <a:bodyPr/>
        <a:lstStyle/>
        <a:p>
          <a:endParaRPr lang="en-US"/>
        </a:p>
      </dgm:t>
    </dgm:pt>
    <dgm:pt modelId="{B0FE9640-2EDA-4175-A227-E1FCBA6BFA49}">
      <dgm:prSet/>
      <dgm:spPr/>
      <dgm:t>
        <a:bodyPr/>
        <a:lstStyle/>
        <a:p>
          <a:r>
            <a:rPr lang="en-US" dirty="0" smtClean="0"/>
            <a:t>PE Alignment with STAR to Human Genome</a:t>
          </a:r>
          <a:endParaRPr lang="en-US" dirty="0"/>
        </a:p>
      </dgm:t>
    </dgm:pt>
    <dgm:pt modelId="{9F0FACD4-2598-45BA-9154-29DF596689BB}" type="parTrans" cxnId="{51BEC5C1-706B-4C07-B533-44B95205AB9F}">
      <dgm:prSet/>
      <dgm:spPr/>
      <dgm:t>
        <a:bodyPr/>
        <a:lstStyle/>
        <a:p>
          <a:endParaRPr lang="en-US"/>
        </a:p>
      </dgm:t>
    </dgm:pt>
    <dgm:pt modelId="{54CF7518-C528-43F5-89FD-D02405F064E2}" type="sibTrans" cxnId="{51BEC5C1-706B-4C07-B533-44B95205AB9F}">
      <dgm:prSet/>
      <dgm:spPr/>
      <dgm:t>
        <a:bodyPr/>
        <a:lstStyle/>
        <a:p>
          <a:endParaRPr lang="en-US"/>
        </a:p>
      </dgm:t>
    </dgm:pt>
    <dgm:pt modelId="{596FC529-A327-4BD7-B542-B3CE4C3CB9C7}" type="pres">
      <dgm:prSet presAssocID="{32CCF0D9-3410-484F-82A4-082C0A53FDCB}" presName="rootnode" presStyleCnt="0">
        <dgm:presLayoutVars>
          <dgm:chMax/>
          <dgm:chPref/>
          <dgm:dir/>
          <dgm:animLvl val="lvl"/>
        </dgm:presLayoutVars>
      </dgm:prSet>
      <dgm:spPr/>
    </dgm:pt>
    <dgm:pt modelId="{51B8578B-965B-4D8C-9442-A98DFF383C14}" type="pres">
      <dgm:prSet presAssocID="{7E88269D-0572-4FA2-8E77-A8C91FC0359C}" presName="composite" presStyleCnt="0"/>
      <dgm:spPr/>
    </dgm:pt>
    <dgm:pt modelId="{748BA5F8-3BA4-4CC7-A71A-8479CB41C616}" type="pres">
      <dgm:prSet presAssocID="{7E88269D-0572-4FA2-8E77-A8C91FC0359C}" presName="bentUpArrow1" presStyleLbl="alignImgPlace1" presStyleIdx="0" presStyleCnt="3"/>
      <dgm:spPr/>
    </dgm:pt>
    <dgm:pt modelId="{D249C787-C3FF-4FC9-982C-320323474476}" type="pres">
      <dgm:prSet presAssocID="{7E88269D-0572-4FA2-8E77-A8C91FC0359C}" presName="ParentText" presStyleLbl="node1" presStyleIdx="0" presStyleCnt="4">
        <dgm:presLayoutVars>
          <dgm:chMax val="1"/>
          <dgm:chPref val="1"/>
          <dgm:bulletEnabled val="1"/>
        </dgm:presLayoutVars>
      </dgm:prSet>
      <dgm:spPr/>
    </dgm:pt>
    <dgm:pt modelId="{E3009F50-888D-4E57-8318-E216225626BB}" type="pres">
      <dgm:prSet presAssocID="{7E88269D-0572-4FA2-8E77-A8C91FC0359C}" presName="ChildText" presStyleLbl="revTx" presStyleIdx="0" presStyleCnt="3">
        <dgm:presLayoutVars>
          <dgm:chMax val="0"/>
          <dgm:chPref val="0"/>
          <dgm:bulletEnabled val="1"/>
        </dgm:presLayoutVars>
      </dgm:prSet>
      <dgm:spPr/>
    </dgm:pt>
    <dgm:pt modelId="{3BF75DB8-C87B-4BED-92C6-939981C81D38}" type="pres">
      <dgm:prSet presAssocID="{9B07974B-B3A0-4A84-A2DD-8D93C6ED9501}" presName="sibTrans" presStyleCnt="0"/>
      <dgm:spPr/>
    </dgm:pt>
    <dgm:pt modelId="{60665422-E1BD-49FC-9BB2-70D1BDFD2967}" type="pres">
      <dgm:prSet presAssocID="{92EA63BD-6493-4688-9BF2-0ABB0EBA673C}" presName="composite" presStyleCnt="0"/>
      <dgm:spPr/>
    </dgm:pt>
    <dgm:pt modelId="{BEE66D94-A261-4261-AFE3-00442D639DD4}" type="pres">
      <dgm:prSet presAssocID="{92EA63BD-6493-4688-9BF2-0ABB0EBA673C}" presName="bentUpArrow1" presStyleLbl="alignImgPlace1" presStyleIdx="1" presStyleCnt="3"/>
      <dgm:spPr/>
    </dgm:pt>
    <dgm:pt modelId="{B1B9B013-E5C8-4A96-AAC4-FBFAD738E062}" type="pres">
      <dgm:prSet presAssocID="{92EA63BD-6493-4688-9BF2-0ABB0EBA673C}" presName="ParentText" presStyleLbl="node1" presStyleIdx="1" presStyleCnt="4">
        <dgm:presLayoutVars>
          <dgm:chMax val="1"/>
          <dgm:chPref val="1"/>
          <dgm:bulletEnabled val="1"/>
        </dgm:presLayoutVars>
      </dgm:prSet>
      <dgm:spPr/>
    </dgm:pt>
    <dgm:pt modelId="{04D98724-4013-48C3-A392-88259AF0F968}" type="pres">
      <dgm:prSet presAssocID="{92EA63BD-6493-4688-9BF2-0ABB0EBA673C}" presName="ChildText" presStyleLbl="revTx" presStyleIdx="1" presStyleCnt="3">
        <dgm:presLayoutVars>
          <dgm:chMax val="0"/>
          <dgm:chPref val="0"/>
          <dgm:bulletEnabled val="1"/>
        </dgm:presLayoutVars>
      </dgm:prSet>
      <dgm:spPr/>
    </dgm:pt>
    <dgm:pt modelId="{438DA2F2-9AFE-49ED-9C91-ED1A779CC24A}" type="pres">
      <dgm:prSet presAssocID="{A795311D-DC7D-42F3-AA09-174DEA6106FC}" presName="sibTrans" presStyleCnt="0"/>
      <dgm:spPr/>
    </dgm:pt>
    <dgm:pt modelId="{DA694D68-7582-4432-87FF-41C7BD1441AF}" type="pres">
      <dgm:prSet presAssocID="{17E67FE4-5A02-4192-9FEB-85D15C8CB12B}" presName="composite" presStyleCnt="0"/>
      <dgm:spPr/>
    </dgm:pt>
    <dgm:pt modelId="{344C1D65-AF32-4D4D-809F-6FD68F927C69}" type="pres">
      <dgm:prSet presAssocID="{17E67FE4-5A02-4192-9FEB-85D15C8CB12B}" presName="bentUpArrow1" presStyleLbl="alignImgPlace1" presStyleIdx="2" presStyleCnt="3"/>
      <dgm:spPr/>
    </dgm:pt>
    <dgm:pt modelId="{E28C2393-1E63-4C0A-BFB0-9E762DF9FC1F}" type="pres">
      <dgm:prSet presAssocID="{17E67FE4-5A02-4192-9FEB-85D15C8CB12B}" presName="ParentText" presStyleLbl="node1" presStyleIdx="2" presStyleCnt="4">
        <dgm:presLayoutVars>
          <dgm:chMax val="1"/>
          <dgm:chPref val="1"/>
          <dgm:bulletEnabled val="1"/>
        </dgm:presLayoutVars>
      </dgm:prSet>
      <dgm:spPr/>
    </dgm:pt>
    <dgm:pt modelId="{22DA66E3-5426-441A-923E-10EC7C7D708E}" type="pres">
      <dgm:prSet presAssocID="{17E67FE4-5A02-4192-9FEB-85D15C8CB12B}" presName="ChildText" presStyleLbl="revTx" presStyleIdx="2" presStyleCnt="3">
        <dgm:presLayoutVars>
          <dgm:chMax val="0"/>
          <dgm:chPref val="0"/>
          <dgm:bulletEnabled val="1"/>
        </dgm:presLayoutVars>
      </dgm:prSet>
      <dgm:spPr/>
    </dgm:pt>
    <dgm:pt modelId="{CCDC654E-630C-4A2F-BE98-7F59920C154A}" type="pres">
      <dgm:prSet presAssocID="{5AE2434A-A8C9-47A9-A754-91376D6B00E5}" presName="sibTrans" presStyleCnt="0"/>
      <dgm:spPr/>
    </dgm:pt>
    <dgm:pt modelId="{ACB6D8B9-F68C-4A16-982F-1B668D636304}" type="pres">
      <dgm:prSet presAssocID="{B0FE9640-2EDA-4175-A227-E1FCBA6BFA49}" presName="composite" presStyleCnt="0"/>
      <dgm:spPr/>
    </dgm:pt>
    <dgm:pt modelId="{FA5557D2-6AFB-4470-AF00-23991CD7BEF9}" type="pres">
      <dgm:prSet presAssocID="{B0FE9640-2EDA-4175-A227-E1FCBA6BFA49}" presName="ParentText" presStyleLbl="node1" presStyleIdx="3" presStyleCnt="4">
        <dgm:presLayoutVars>
          <dgm:chMax val="1"/>
          <dgm:chPref val="1"/>
          <dgm:bulletEnabled val="1"/>
        </dgm:presLayoutVars>
      </dgm:prSet>
      <dgm:spPr/>
    </dgm:pt>
  </dgm:ptLst>
  <dgm:cxnLst>
    <dgm:cxn modelId="{DB28D718-1CF1-41D7-8FDF-1B280EA663A2}" type="presOf" srcId="{17E67FE4-5A02-4192-9FEB-85D15C8CB12B}" destId="{E28C2393-1E63-4C0A-BFB0-9E762DF9FC1F}" srcOrd="0" destOrd="0" presId="urn:microsoft.com/office/officeart/2005/8/layout/StepDownProcess"/>
    <dgm:cxn modelId="{46E04740-BCA9-460E-A9E7-126711BA37C4}" srcId="{32CCF0D9-3410-484F-82A4-082C0A53FDCB}" destId="{7E88269D-0572-4FA2-8E77-A8C91FC0359C}" srcOrd="0" destOrd="0" parTransId="{4BF48D96-85D9-4B2E-A6F4-E8397E8338DA}" sibTransId="{9B07974B-B3A0-4A84-A2DD-8D93C6ED9501}"/>
    <dgm:cxn modelId="{51BEC5C1-706B-4C07-B533-44B95205AB9F}" srcId="{32CCF0D9-3410-484F-82A4-082C0A53FDCB}" destId="{B0FE9640-2EDA-4175-A227-E1FCBA6BFA49}" srcOrd="3" destOrd="0" parTransId="{9F0FACD4-2598-45BA-9154-29DF596689BB}" sibTransId="{54CF7518-C528-43F5-89FD-D02405F064E2}"/>
    <dgm:cxn modelId="{BB7A82C3-1CBB-401E-8C8B-53E8EB319972}" srcId="{32CCF0D9-3410-484F-82A4-082C0A53FDCB}" destId="{17E67FE4-5A02-4192-9FEB-85D15C8CB12B}" srcOrd="2" destOrd="0" parTransId="{51F867A2-E16D-4078-BB6B-804CCDDB526A}" sibTransId="{5AE2434A-A8C9-47A9-A754-91376D6B00E5}"/>
    <dgm:cxn modelId="{A5BA6FBF-D0F8-4F26-9146-BCF3F5573056}" type="presOf" srcId="{7E88269D-0572-4FA2-8E77-A8C91FC0359C}" destId="{D249C787-C3FF-4FC9-982C-320323474476}" srcOrd="0" destOrd="0" presId="urn:microsoft.com/office/officeart/2005/8/layout/StepDownProcess"/>
    <dgm:cxn modelId="{8F6ECB5E-2A11-46FA-B409-96B3C19E4307}" type="presOf" srcId="{B0FE9640-2EDA-4175-A227-E1FCBA6BFA49}" destId="{FA5557D2-6AFB-4470-AF00-23991CD7BEF9}" srcOrd="0" destOrd="0" presId="urn:microsoft.com/office/officeart/2005/8/layout/StepDownProcess"/>
    <dgm:cxn modelId="{6EE02C9D-25BD-4AF4-BAE5-BDD384BBEC26}" srcId="{32CCF0D9-3410-484F-82A4-082C0A53FDCB}" destId="{92EA63BD-6493-4688-9BF2-0ABB0EBA673C}" srcOrd="1" destOrd="0" parTransId="{E68485DC-0D7C-43DA-BB39-0C992C311912}" sibTransId="{A795311D-DC7D-42F3-AA09-174DEA6106FC}"/>
    <dgm:cxn modelId="{F41789F3-2573-44A9-B668-9864AEF16518}" type="presOf" srcId="{92EA63BD-6493-4688-9BF2-0ABB0EBA673C}" destId="{B1B9B013-E5C8-4A96-AAC4-FBFAD738E062}" srcOrd="0" destOrd="0" presId="urn:microsoft.com/office/officeart/2005/8/layout/StepDownProcess"/>
    <dgm:cxn modelId="{00A45888-8188-456E-9EEA-753496FEBDD8}" type="presOf" srcId="{32CCF0D9-3410-484F-82A4-082C0A53FDCB}" destId="{596FC529-A327-4BD7-B542-B3CE4C3CB9C7}" srcOrd="0" destOrd="0" presId="urn:microsoft.com/office/officeart/2005/8/layout/StepDownProcess"/>
    <dgm:cxn modelId="{93B48F83-8C14-41BC-8C45-3B68A5E432EE}" type="presParOf" srcId="{596FC529-A327-4BD7-B542-B3CE4C3CB9C7}" destId="{51B8578B-965B-4D8C-9442-A98DFF383C14}" srcOrd="0" destOrd="0" presId="urn:microsoft.com/office/officeart/2005/8/layout/StepDownProcess"/>
    <dgm:cxn modelId="{5421121B-B42A-4AD6-9928-345863058C42}" type="presParOf" srcId="{51B8578B-965B-4D8C-9442-A98DFF383C14}" destId="{748BA5F8-3BA4-4CC7-A71A-8479CB41C616}" srcOrd="0" destOrd="0" presId="urn:microsoft.com/office/officeart/2005/8/layout/StepDownProcess"/>
    <dgm:cxn modelId="{F5C38933-00AE-4B7B-850E-430C92EA9EFB}" type="presParOf" srcId="{51B8578B-965B-4D8C-9442-A98DFF383C14}" destId="{D249C787-C3FF-4FC9-982C-320323474476}" srcOrd="1" destOrd="0" presId="urn:microsoft.com/office/officeart/2005/8/layout/StepDownProcess"/>
    <dgm:cxn modelId="{35520A48-B1C0-4BBE-9FEC-6C69B4A660AD}" type="presParOf" srcId="{51B8578B-965B-4D8C-9442-A98DFF383C14}" destId="{E3009F50-888D-4E57-8318-E216225626BB}" srcOrd="2" destOrd="0" presId="urn:microsoft.com/office/officeart/2005/8/layout/StepDownProcess"/>
    <dgm:cxn modelId="{935235F5-6812-4389-B608-FD9EBE1C219B}" type="presParOf" srcId="{596FC529-A327-4BD7-B542-B3CE4C3CB9C7}" destId="{3BF75DB8-C87B-4BED-92C6-939981C81D38}" srcOrd="1" destOrd="0" presId="urn:microsoft.com/office/officeart/2005/8/layout/StepDownProcess"/>
    <dgm:cxn modelId="{378B488F-8033-4487-940B-258C6A458581}" type="presParOf" srcId="{596FC529-A327-4BD7-B542-B3CE4C3CB9C7}" destId="{60665422-E1BD-49FC-9BB2-70D1BDFD2967}" srcOrd="2" destOrd="0" presId="urn:microsoft.com/office/officeart/2005/8/layout/StepDownProcess"/>
    <dgm:cxn modelId="{40989C99-DFFF-4D5E-9EDD-30460BC14740}" type="presParOf" srcId="{60665422-E1BD-49FC-9BB2-70D1BDFD2967}" destId="{BEE66D94-A261-4261-AFE3-00442D639DD4}" srcOrd="0" destOrd="0" presId="urn:microsoft.com/office/officeart/2005/8/layout/StepDownProcess"/>
    <dgm:cxn modelId="{4BD64385-6834-4261-8121-40543647ECFC}" type="presParOf" srcId="{60665422-E1BD-49FC-9BB2-70D1BDFD2967}" destId="{B1B9B013-E5C8-4A96-AAC4-FBFAD738E062}" srcOrd="1" destOrd="0" presId="urn:microsoft.com/office/officeart/2005/8/layout/StepDownProcess"/>
    <dgm:cxn modelId="{BE8593CF-33B0-4EE0-9D38-1C7D6F4C0584}" type="presParOf" srcId="{60665422-E1BD-49FC-9BB2-70D1BDFD2967}" destId="{04D98724-4013-48C3-A392-88259AF0F968}" srcOrd="2" destOrd="0" presId="urn:microsoft.com/office/officeart/2005/8/layout/StepDownProcess"/>
    <dgm:cxn modelId="{1F70A0CA-658C-43B0-90D1-DB46BC01CB2E}" type="presParOf" srcId="{596FC529-A327-4BD7-B542-B3CE4C3CB9C7}" destId="{438DA2F2-9AFE-49ED-9C91-ED1A779CC24A}" srcOrd="3" destOrd="0" presId="urn:microsoft.com/office/officeart/2005/8/layout/StepDownProcess"/>
    <dgm:cxn modelId="{B389B262-E3EB-43AA-8E5F-83FC56D7C6E9}" type="presParOf" srcId="{596FC529-A327-4BD7-B542-B3CE4C3CB9C7}" destId="{DA694D68-7582-4432-87FF-41C7BD1441AF}" srcOrd="4" destOrd="0" presId="urn:microsoft.com/office/officeart/2005/8/layout/StepDownProcess"/>
    <dgm:cxn modelId="{9EC8F36E-5FDE-4352-A08E-6B76C84E3F89}" type="presParOf" srcId="{DA694D68-7582-4432-87FF-41C7BD1441AF}" destId="{344C1D65-AF32-4D4D-809F-6FD68F927C69}" srcOrd="0" destOrd="0" presId="urn:microsoft.com/office/officeart/2005/8/layout/StepDownProcess"/>
    <dgm:cxn modelId="{140C6B80-B621-4319-9FB6-4EC83DD92F12}" type="presParOf" srcId="{DA694D68-7582-4432-87FF-41C7BD1441AF}" destId="{E28C2393-1E63-4C0A-BFB0-9E762DF9FC1F}" srcOrd="1" destOrd="0" presId="urn:microsoft.com/office/officeart/2005/8/layout/StepDownProcess"/>
    <dgm:cxn modelId="{9D77B6D8-5EFF-4E8F-8169-D6F8A79B3379}" type="presParOf" srcId="{DA694D68-7582-4432-87FF-41C7BD1441AF}" destId="{22DA66E3-5426-441A-923E-10EC7C7D708E}" srcOrd="2" destOrd="0" presId="urn:microsoft.com/office/officeart/2005/8/layout/StepDownProcess"/>
    <dgm:cxn modelId="{09556022-AE49-4791-B66E-3703751CF06C}" type="presParOf" srcId="{596FC529-A327-4BD7-B542-B3CE4C3CB9C7}" destId="{CCDC654E-630C-4A2F-BE98-7F59920C154A}" srcOrd="5" destOrd="0" presId="urn:microsoft.com/office/officeart/2005/8/layout/StepDownProcess"/>
    <dgm:cxn modelId="{A740366D-344E-494B-9E87-BA121142AAD7}" type="presParOf" srcId="{596FC529-A327-4BD7-B542-B3CE4C3CB9C7}" destId="{ACB6D8B9-F68C-4A16-982F-1B668D636304}" srcOrd="6" destOrd="0" presId="urn:microsoft.com/office/officeart/2005/8/layout/StepDownProcess"/>
    <dgm:cxn modelId="{80C4028B-CD12-4D51-AE0C-9F23564DC7CA}" type="presParOf" srcId="{ACB6D8B9-F68C-4A16-982F-1B668D636304}" destId="{FA5557D2-6AFB-4470-AF00-23991CD7BEF9}"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BA5F8-3BA4-4CC7-A71A-8479CB41C616}">
      <dsp:nvSpPr>
        <dsp:cNvPr id="0" name=""/>
        <dsp:cNvSpPr/>
      </dsp:nvSpPr>
      <dsp:spPr>
        <a:xfrm rot="5400000">
          <a:off x="239118" y="935923"/>
          <a:ext cx="891065" cy="1014446"/>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249C787-C3FF-4FC9-982C-320323474476}">
      <dsp:nvSpPr>
        <dsp:cNvPr id="0" name=""/>
        <dsp:cNvSpPr/>
      </dsp:nvSpPr>
      <dsp:spPr>
        <a:xfrm>
          <a:off x="3040" y="-51840"/>
          <a:ext cx="1500029" cy="104997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Fastq</a:t>
          </a:r>
          <a:endParaRPr lang="en-US" sz="1500" kern="1200" dirty="0"/>
        </a:p>
      </dsp:txBody>
      <dsp:txXfrm>
        <a:off x="54305" y="-575"/>
        <a:ext cx="1397499" cy="947442"/>
      </dsp:txXfrm>
    </dsp:sp>
    <dsp:sp modelId="{E3009F50-888D-4E57-8318-E216225626BB}">
      <dsp:nvSpPr>
        <dsp:cNvPr id="0" name=""/>
        <dsp:cNvSpPr/>
      </dsp:nvSpPr>
      <dsp:spPr>
        <a:xfrm>
          <a:off x="1503070" y="48298"/>
          <a:ext cx="1090978" cy="848633"/>
        </a:xfrm>
        <a:prstGeom prst="rect">
          <a:avLst/>
        </a:prstGeom>
        <a:noFill/>
        <a:ln>
          <a:noFill/>
        </a:ln>
        <a:effectLst/>
      </dsp:spPr>
      <dsp:style>
        <a:lnRef idx="0">
          <a:scrgbClr r="0" g="0" b="0"/>
        </a:lnRef>
        <a:fillRef idx="0">
          <a:scrgbClr r="0" g="0" b="0"/>
        </a:fillRef>
        <a:effectRef idx="0">
          <a:scrgbClr r="0" g="0" b="0"/>
        </a:effectRef>
        <a:fontRef idx="minor"/>
      </dsp:style>
    </dsp:sp>
    <dsp:sp modelId="{BEE66D94-A261-4261-AFE3-00442D639DD4}">
      <dsp:nvSpPr>
        <dsp:cNvPr id="0" name=""/>
        <dsp:cNvSpPr/>
      </dsp:nvSpPr>
      <dsp:spPr>
        <a:xfrm rot="5400000">
          <a:off x="1482802" y="2115388"/>
          <a:ext cx="891065" cy="1014446"/>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1B9B013-E5C8-4A96-AAC4-FBFAD738E062}">
      <dsp:nvSpPr>
        <dsp:cNvPr id="0" name=""/>
        <dsp:cNvSpPr/>
      </dsp:nvSpPr>
      <dsp:spPr>
        <a:xfrm>
          <a:off x="1246724" y="1127624"/>
          <a:ext cx="1500029" cy="104997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Quality and Adaptor Trimming</a:t>
          </a:r>
          <a:endParaRPr lang="en-US" sz="1500" kern="1200" dirty="0"/>
        </a:p>
      </dsp:txBody>
      <dsp:txXfrm>
        <a:off x="1297989" y="1178889"/>
        <a:ext cx="1397499" cy="947442"/>
      </dsp:txXfrm>
    </dsp:sp>
    <dsp:sp modelId="{04D98724-4013-48C3-A392-88259AF0F968}">
      <dsp:nvSpPr>
        <dsp:cNvPr id="0" name=""/>
        <dsp:cNvSpPr/>
      </dsp:nvSpPr>
      <dsp:spPr>
        <a:xfrm>
          <a:off x="2746754" y="1227763"/>
          <a:ext cx="1090978" cy="848633"/>
        </a:xfrm>
        <a:prstGeom prst="rect">
          <a:avLst/>
        </a:prstGeom>
        <a:noFill/>
        <a:ln>
          <a:noFill/>
        </a:ln>
        <a:effectLst/>
      </dsp:spPr>
      <dsp:style>
        <a:lnRef idx="0">
          <a:scrgbClr r="0" g="0" b="0"/>
        </a:lnRef>
        <a:fillRef idx="0">
          <a:scrgbClr r="0" g="0" b="0"/>
        </a:fillRef>
        <a:effectRef idx="0">
          <a:scrgbClr r="0" g="0" b="0"/>
        </a:effectRef>
        <a:fontRef idx="minor"/>
      </dsp:style>
    </dsp:sp>
    <dsp:sp modelId="{344C1D65-AF32-4D4D-809F-6FD68F927C69}">
      <dsp:nvSpPr>
        <dsp:cNvPr id="0" name=""/>
        <dsp:cNvSpPr/>
      </dsp:nvSpPr>
      <dsp:spPr>
        <a:xfrm rot="5400000">
          <a:off x="2726486" y="3294854"/>
          <a:ext cx="891065" cy="1014446"/>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28C2393-1E63-4C0A-BFB0-9E762DF9FC1F}">
      <dsp:nvSpPr>
        <dsp:cNvPr id="0" name=""/>
        <dsp:cNvSpPr/>
      </dsp:nvSpPr>
      <dsp:spPr>
        <a:xfrm>
          <a:off x="2490408" y="2307090"/>
          <a:ext cx="1500029" cy="104997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Removal of </a:t>
          </a:r>
          <a:r>
            <a:rPr lang="en-US" sz="1500" kern="1200" dirty="0" err="1" smtClean="0"/>
            <a:t>rRNA</a:t>
          </a:r>
          <a:r>
            <a:rPr lang="en-US" sz="1500" kern="1200" dirty="0" smtClean="0"/>
            <a:t> and other sequences</a:t>
          </a:r>
          <a:endParaRPr lang="en-US" sz="1500" kern="1200" dirty="0"/>
        </a:p>
      </dsp:txBody>
      <dsp:txXfrm>
        <a:off x="2541673" y="2358355"/>
        <a:ext cx="1397499" cy="947442"/>
      </dsp:txXfrm>
    </dsp:sp>
    <dsp:sp modelId="{22DA66E3-5426-441A-923E-10EC7C7D708E}">
      <dsp:nvSpPr>
        <dsp:cNvPr id="0" name=""/>
        <dsp:cNvSpPr/>
      </dsp:nvSpPr>
      <dsp:spPr>
        <a:xfrm>
          <a:off x="3990438" y="2407228"/>
          <a:ext cx="1090978" cy="848633"/>
        </a:xfrm>
        <a:prstGeom prst="rect">
          <a:avLst/>
        </a:prstGeom>
        <a:noFill/>
        <a:ln>
          <a:noFill/>
        </a:ln>
        <a:effectLst/>
      </dsp:spPr>
      <dsp:style>
        <a:lnRef idx="0">
          <a:scrgbClr r="0" g="0" b="0"/>
        </a:lnRef>
        <a:fillRef idx="0">
          <a:scrgbClr r="0" g="0" b="0"/>
        </a:fillRef>
        <a:effectRef idx="0">
          <a:scrgbClr r="0" g="0" b="0"/>
        </a:effectRef>
        <a:fontRef idx="minor"/>
      </dsp:style>
    </dsp:sp>
    <dsp:sp modelId="{FA5557D2-6AFB-4470-AF00-23991CD7BEF9}">
      <dsp:nvSpPr>
        <dsp:cNvPr id="0" name=""/>
        <dsp:cNvSpPr/>
      </dsp:nvSpPr>
      <dsp:spPr>
        <a:xfrm>
          <a:off x="3734092" y="3486555"/>
          <a:ext cx="1500029" cy="104997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PE Alignment with STAR to Human Genome</a:t>
          </a:r>
          <a:endParaRPr lang="en-US" sz="1500" kern="1200" dirty="0"/>
        </a:p>
      </dsp:txBody>
      <dsp:txXfrm>
        <a:off x="3785357" y="3537820"/>
        <a:ext cx="1397499" cy="94744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rial"/>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AAE4B3-28D7-CA4F-A375-5E3C857462DF}" type="datetimeFigureOut">
              <a:rPr lang="de-DE" smtClean="0">
                <a:latin typeface="Arial"/>
              </a:rPr>
              <a:t>30.06.2021</a:t>
            </a:fld>
            <a:endParaRPr lang="de-DE" dirty="0">
              <a:latin typeface="Arial"/>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Arial"/>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20C49D-8B83-A944-B18F-F4D9318BDA22}" type="slidenum">
              <a:rPr lang="de-DE" smtClean="0">
                <a:latin typeface="Arial"/>
              </a:rPr>
              <a:t>‹#›</a:t>
            </a:fld>
            <a:endParaRPr lang="de-DE" dirty="0">
              <a:latin typeface="Arial"/>
            </a:endParaRPr>
          </a:p>
        </p:txBody>
      </p:sp>
    </p:spTree>
    <p:extLst>
      <p:ext uri="{BB962C8B-B14F-4D97-AF65-F5344CB8AC3E}">
        <p14:creationId xmlns:p14="http://schemas.microsoft.com/office/powerpoint/2010/main" val="4933415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r>
              <a:rPr lang="en-GB" noProof="0" dirty="0"/>
              <a:t>Header</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A3968910-CB8C-4D41-8DBB-45BF6930DF2F}" type="datetimeFigureOut">
              <a:rPr lang="en-GB" noProof="0" smtClean="0"/>
              <a:pPr/>
              <a:t>30/06/2021</a:t>
            </a:fld>
            <a:endParaRPr lang="en-GB" noProof="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err="1"/>
              <a:t>Mastertextformat</a:t>
            </a:r>
            <a:r>
              <a:rPr lang="en-GB" noProof="0" dirty="0"/>
              <a:t> </a:t>
            </a:r>
            <a:r>
              <a:rPr lang="en-GB" noProof="0" dirty="0" err="1"/>
              <a:t>bearbeiten</a:t>
            </a:r>
            <a:endParaRPr lang="en-GB" noProof="0" dirty="0"/>
          </a:p>
          <a:p>
            <a:pPr lvl="1"/>
            <a:r>
              <a:rPr lang="en-GB" noProof="0" dirty="0" err="1"/>
              <a:t>Zweite</a:t>
            </a:r>
            <a:r>
              <a:rPr lang="en-GB" noProof="0" dirty="0"/>
              <a:t> </a:t>
            </a:r>
            <a:r>
              <a:rPr lang="en-GB" noProof="0" dirty="0" err="1"/>
              <a:t>Ebene</a:t>
            </a:r>
            <a:endParaRPr lang="en-GB" noProof="0" dirty="0"/>
          </a:p>
          <a:p>
            <a:pPr lvl="2"/>
            <a:r>
              <a:rPr lang="en-GB" noProof="0" dirty="0" err="1"/>
              <a:t>Dritte</a:t>
            </a:r>
            <a:r>
              <a:rPr lang="en-GB" noProof="0" dirty="0"/>
              <a:t> </a:t>
            </a:r>
            <a:r>
              <a:rPr lang="en-GB" noProof="0" dirty="0" err="1"/>
              <a:t>Ebene</a:t>
            </a:r>
            <a:endParaRPr lang="en-GB" noProof="0" dirty="0"/>
          </a:p>
          <a:p>
            <a:pPr lvl="3"/>
            <a:r>
              <a:rPr lang="en-GB" noProof="0" dirty="0" err="1"/>
              <a:t>Vierte</a:t>
            </a:r>
            <a:r>
              <a:rPr lang="en-GB" noProof="0" dirty="0"/>
              <a:t> </a:t>
            </a:r>
            <a:r>
              <a:rPr lang="en-GB" noProof="0" dirty="0" err="1"/>
              <a:t>Ebene</a:t>
            </a:r>
            <a:endParaRPr lang="en-GB" noProof="0" dirty="0"/>
          </a:p>
          <a:p>
            <a:pPr lvl="4"/>
            <a:r>
              <a:rPr lang="en-GB" noProof="0" dirty="0" err="1"/>
              <a:t>Fünfte</a:t>
            </a:r>
            <a:r>
              <a:rPr lang="en-GB" noProof="0" dirty="0"/>
              <a:t> </a:t>
            </a:r>
            <a:r>
              <a:rPr lang="en-GB" noProof="0" dirty="0" err="1"/>
              <a:t>Ebene</a:t>
            </a:r>
            <a:endParaRPr lang="en-GB" noProof="0"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r>
              <a:rPr lang="en-GB" noProof="0" dirty="0"/>
              <a:t>Footer</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215B882-124D-B84F-9B74-EB250B3E95AE}" type="slidenum">
              <a:rPr lang="en-GB" noProof="0" smtClean="0"/>
              <a:pPr/>
              <a:t>‹#›</a:t>
            </a:fld>
            <a:endParaRPr lang="en-GB" noProof="0"/>
          </a:p>
        </p:txBody>
      </p:sp>
    </p:spTree>
    <p:extLst>
      <p:ext uri="{BB962C8B-B14F-4D97-AF65-F5344CB8AC3E}">
        <p14:creationId xmlns:p14="http://schemas.microsoft.com/office/powerpoint/2010/main" val="85386044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15B882-124D-B84F-9B74-EB250B3E95AE}" type="slidenum">
              <a:rPr lang="en-GB" noProof="0" smtClean="0"/>
              <a:pPr/>
              <a:t>1</a:t>
            </a:fld>
            <a:endParaRPr lang="en-GB" noProof="0"/>
          </a:p>
        </p:txBody>
      </p:sp>
    </p:spTree>
    <p:extLst>
      <p:ext uri="{BB962C8B-B14F-4D97-AF65-F5344CB8AC3E}">
        <p14:creationId xmlns:p14="http://schemas.microsoft.com/office/powerpoint/2010/main" val="7767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start by showing what the analysis workflow</a:t>
            </a:r>
            <a:r>
              <a:rPr lang="en-US" baseline="0" dirty="0" smtClean="0"/>
              <a:t> </a:t>
            </a:r>
            <a:r>
              <a:rPr lang="en-US" dirty="0" smtClean="0"/>
              <a:t>that</a:t>
            </a:r>
            <a:r>
              <a:rPr lang="en-US" baseline="0" dirty="0" smtClean="0"/>
              <a:t> generated the</a:t>
            </a:r>
            <a:r>
              <a:rPr lang="en-US" dirty="0" smtClean="0"/>
              <a:t> data I will present in the upcoming slides.</a:t>
            </a:r>
          </a:p>
          <a:p>
            <a:endParaRPr lang="en-US" dirty="0" smtClean="0"/>
          </a:p>
          <a:p>
            <a:r>
              <a:rPr lang="en-US" dirty="0" smtClean="0"/>
              <a:t>Say how </a:t>
            </a:r>
            <a:r>
              <a:rPr lang="en-US" dirty="0" err="1" smtClean="0"/>
              <a:t>picard</a:t>
            </a:r>
            <a:r>
              <a:rPr lang="en-US" baseline="0" dirty="0" smtClean="0"/>
              <a:t> calculates this coverage. </a:t>
            </a:r>
            <a:endParaRPr lang="en-US" dirty="0"/>
          </a:p>
        </p:txBody>
      </p:sp>
      <p:sp>
        <p:nvSpPr>
          <p:cNvPr id="4" name="Slide Number Placeholder 3"/>
          <p:cNvSpPr>
            <a:spLocks noGrp="1"/>
          </p:cNvSpPr>
          <p:nvPr>
            <p:ph type="sldNum" sz="quarter" idx="10"/>
          </p:nvPr>
        </p:nvSpPr>
        <p:spPr/>
        <p:txBody>
          <a:bodyPr/>
          <a:lstStyle/>
          <a:p>
            <a:fld id="{3215B882-124D-B84F-9B74-EB250B3E95AE}" type="slidenum">
              <a:rPr lang="en-GB" noProof="0" smtClean="0"/>
              <a:pPr/>
              <a:t>2</a:t>
            </a:fld>
            <a:endParaRPr lang="en-GB" noProof="0"/>
          </a:p>
        </p:txBody>
      </p:sp>
    </p:spTree>
    <p:extLst>
      <p:ext uri="{BB962C8B-B14F-4D97-AF65-F5344CB8AC3E}">
        <p14:creationId xmlns:p14="http://schemas.microsoft.com/office/powerpoint/2010/main" val="79601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MiSeq599</a:t>
            </a:r>
            <a:r>
              <a:rPr lang="en-US" baseline="0" dirty="0" smtClean="0"/>
              <a:t> </a:t>
            </a:r>
            <a:r>
              <a:rPr lang="en-US" dirty="0" smtClean="0"/>
              <a:t>(Run 1) &amp; MiSeq657 (Run2)</a:t>
            </a:r>
          </a:p>
          <a:p>
            <a:r>
              <a:rPr lang="en-US" dirty="0" smtClean="0"/>
              <a:t>722 Run3</a:t>
            </a:r>
            <a:endParaRPr lang="en-US" dirty="0"/>
          </a:p>
        </p:txBody>
      </p:sp>
      <p:sp>
        <p:nvSpPr>
          <p:cNvPr id="4" name="Slide Number Placeholder 3"/>
          <p:cNvSpPr>
            <a:spLocks noGrp="1"/>
          </p:cNvSpPr>
          <p:nvPr>
            <p:ph type="sldNum" sz="quarter" idx="10"/>
          </p:nvPr>
        </p:nvSpPr>
        <p:spPr/>
        <p:txBody>
          <a:bodyPr/>
          <a:lstStyle/>
          <a:p>
            <a:fld id="{3215B882-124D-B84F-9B74-EB250B3E95AE}" type="slidenum">
              <a:rPr lang="en-GB" noProof="0" smtClean="0"/>
              <a:pPr/>
              <a:t>4</a:t>
            </a:fld>
            <a:endParaRPr lang="en-GB" noProof="0"/>
          </a:p>
        </p:txBody>
      </p:sp>
    </p:spTree>
    <p:extLst>
      <p:ext uri="{BB962C8B-B14F-4D97-AF65-F5344CB8AC3E}">
        <p14:creationId xmlns:p14="http://schemas.microsoft.com/office/powerpoint/2010/main" val="203946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a:t>
            </a:r>
            <a:r>
              <a:rPr lang="en-US" baseline="0" dirty="0" smtClean="0"/>
              <a:t> slope of the </a:t>
            </a:r>
            <a:r>
              <a:rPr lang="en-US" baseline="0" dirty="0" err="1" smtClean="0"/>
              <a:t>Uplus</a:t>
            </a:r>
            <a:r>
              <a:rPr lang="en-US" baseline="0" dirty="0" smtClean="0"/>
              <a:t> samples? If putting the </a:t>
            </a:r>
            <a:r>
              <a:rPr lang="en-US" baseline="0" dirty="0" err="1" smtClean="0"/>
              <a:t>Uplus</a:t>
            </a:r>
            <a:r>
              <a:rPr lang="en-US" baseline="0" dirty="0" smtClean="0"/>
              <a:t> mean slope as the starting point how many </a:t>
            </a:r>
            <a:r>
              <a:rPr lang="en-US" baseline="0" dirty="0" err="1" smtClean="0"/>
              <a:t>std</a:t>
            </a:r>
            <a:r>
              <a:rPr lang="en-US" baseline="0" dirty="0" smtClean="0"/>
              <a:t> would 0.005 be?</a:t>
            </a:r>
            <a:endParaRPr lang="en-US" dirty="0"/>
          </a:p>
        </p:txBody>
      </p:sp>
      <p:sp>
        <p:nvSpPr>
          <p:cNvPr id="4" name="Slide Number Placeholder 3"/>
          <p:cNvSpPr>
            <a:spLocks noGrp="1"/>
          </p:cNvSpPr>
          <p:nvPr>
            <p:ph type="sldNum" sz="quarter" idx="10"/>
          </p:nvPr>
        </p:nvSpPr>
        <p:spPr/>
        <p:txBody>
          <a:bodyPr/>
          <a:lstStyle/>
          <a:p>
            <a:fld id="{3215B882-124D-B84F-9B74-EB250B3E95AE}" type="slidenum">
              <a:rPr lang="en-GB" noProof="0" smtClean="0"/>
              <a:pPr/>
              <a:t>7</a:t>
            </a:fld>
            <a:endParaRPr lang="en-GB" noProof="0"/>
          </a:p>
        </p:txBody>
      </p:sp>
    </p:spTree>
    <p:extLst>
      <p:ext uri="{BB962C8B-B14F-4D97-AF65-F5344CB8AC3E}">
        <p14:creationId xmlns:p14="http://schemas.microsoft.com/office/powerpoint/2010/main" val="258118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a:t>
            </a:r>
            <a:r>
              <a:rPr lang="en-US" baseline="0" dirty="0" smtClean="0"/>
              <a:t> I add how it looks like? Yes</a:t>
            </a:r>
          </a:p>
          <a:p>
            <a:r>
              <a:rPr lang="en-US" baseline="0" dirty="0" smtClean="0"/>
              <a:t>And what they mean.</a:t>
            </a:r>
          </a:p>
          <a:p>
            <a:endParaRPr lang="en-US" baseline="0" dirty="0" smtClean="0"/>
          </a:p>
          <a:p>
            <a:r>
              <a:rPr lang="en-US" baseline="0" dirty="0" smtClean="0"/>
              <a:t>Re-do </a:t>
            </a:r>
          </a:p>
          <a:p>
            <a:endParaRPr lang="en-US" dirty="0"/>
          </a:p>
        </p:txBody>
      </p:sp>
      <p:sp>
        <p:nvSpPr>
          <p:cNvPr id="4" name="Slide Number Placeholder 3"/>
          <p:cNvSpPr>
            <a:spLocks noGrp="1"/>
          </p:cNvSpPr>
          <p:nvPr>
            <p:ph type="sldNum" sz="quarter" idx="10"/>
          </p:nvPr>
        </p:nvSpPr>
        <p:spPr/>
        <p:txBody>
          <a:bodyPr/>
          <a:lstStyle/>
          <a:p>
            <a:fld id="{3215B882-124D-B84F-9B74-EB250B3E95AE}" type="slidenum">
              <a:rPr lang="en-GB" noProof="0" smtClean="0"/>
              <a:pPr/>
              <a:t>8</a:t>
            </a:fld>
            <a:endParaRPr lang="en-GB" noProof="0"/>
          </a:p>
        </p:txBody>
      </p:sp>
    </p:spTree>
    <p:extLst>
      <p:ext uri="{BB962C8B-B14F-4D97-AF65-F5344CB8AC3E}">
        <p14:creationId xmlns:p14="http://schemas.microsoft.com/office/powerpoint/2010/main" val="3678507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2">
    <p:spTree>
      <p:nvGrpSpPr>
        <p:cNvPr id="1" name=""/>
        <p:cNvGrpSpPr/>
        <p:nvPr/>
      </p:nvGrpSpPr>
      <p:grpSpPr>
        <a:xfrm>
          <a:off x="0" y="0"/>
          <a:ext cx="0" cy="0"/>
          <a:chOff x="0" y="0"/>
          <a:chExt cx="0" cy="0"/>
        </a:xfrm>
      </p:grpSpPr>
      <p:pic>
        <p:nvPicPr>
          <p:cNvPr id="12" name="Bild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4258"/>
            <a:ext cx="12230100" cy="6833742"/>
          </a:xfrm>
          <a:prstGeom prst="rect">
            <a:avLst/>
          </a:prstGeom>
        </p:spPr>
      </p:pic>
      <p:cxnSp>
        <p:nvCxnSpPr>
          <p:cNvPr id="7" name="Gerade Verbindung 6">
            <a:extLst>
              <a:ext uri="{FF2B5EF4-FFF2-40B4-BE49-F238E27FC236}">
                <a16:creationId xmlns:a16="http://schemas.microsoft.com/office/drawing/2014/main" id="{84DDECF7-C268-6342-ADB9-8532E71240F7}"/>
              </a:ext>
            </a:extLst>
          </p:cNvPr>
          <p:cNvCxnSpPr/>
          <p:nvPr userDrawn="1"/>
        </p:nvCxnSpPr>
        <p:spPr>
          <a:xfrm>
            <a:off x="0" y="24258"/>
            <a:ext cx="12192000" cy="0"/>
          </a:xfrm>
          <a:prstGeom prst="line">
            <a:avLst/>
          </a:prstGeom>
          <a:ln w="571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8" name="Gruppieren 7">
            <a:extLst>
              <a:ext uri="{FF2B5EF4-FFF2-40B4-BE49-F238E27FC236}">
                <a16:creationId xmlns:a16="http://schemas.microsoft.com/office/drawing/2014/main" id="{17CDA69C-8357-2544-B647-B930036EB2E9}"/>
              </a:ext>
            </a:extLst>
          </p:cNvPr>
          <p:cNvGrpSpPr/>
          <p:nvPr userDrawn="1"/>
        </p:nvGrpSpPr>
        <p:grpSpPr>
          <a:xfrm>
            <a:off x="2569942" y="2156490"/>
            <a:ext cx="7053316" cy="1942856"/>
            <a:chOff x="3096010" y="2606842"/>
            <a:chExt cx="5969501" cy="1644316"/>
          </a:xfrm>
        </p:grpSpPr>
        <p:sp>
          <p:nvSpPr>
            <p:cNvPr id="10" name="Rechteck 9">
              <a:extLst>
                <a:ext uri="{FF2B5EF4-FFF2-40B4-BE49-F238E27FC236}">
                  <a16:creationId xmlns:a16="http://schemas.microsoft.com/office/drawing/2014/main" id="{E48D2FCA-5861-5B4B-98DF-FA1294481B36}"/>
                </a:ext>
              </a:extLst>
            </p:cNvPr>
            <p:cNvSpPr/>
            <p:nvPr userDrawn="1"/>
          </p:nvSpPr>
          <p:spPr>
            <a:xfrm>
              <a:off x="3096010" y="2606842"/>
              <a:ext cx="5969501" cy="1644316"/>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noProof="0">
                <a:solidFill>
                  <a:schemeClr val="tx2"/>
                </a:solidFill>
                <a:latin typeface="Arial"/>
              </a:endParaRPr>
            </a:p>
          </p:txBody>
        </p:sp>
        <p:pic>
          <p:nvPicPr>
            <p:cNvPr id="11" name="Bild 1" descr="tec_3c_pos_RGB.png">
              <a:extLst>
                <a:ext uri="{FF2B5EF4-FFF2-40B4-BE49-F238E27FC236}">
                  <a16:creationId xmlns:a16="http://schemas.microsoft.com/office/drawing/2014/main" id="{F2300DB2-8988-924B-A485-157259A232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69564" y="2968752"/>
              <a:ext cx="5422392" cy="920496"/>
            </a:xfrm>
            <a:prstGeom prst="rect">
              <a:avLst/>
            </a:prstGeom>
          </p:spPr>
        </p:pic>
      </p:grpSp>
      <p:grpSp>
        <p:nvGrpSpPr>
          <p:cNvPr id="16" name="Group 15">
            <a:extLst>
              <a:ext uri="{FF2B5EF4-FFF2-40B4-BE49-F238E27FC236}">
                <a16:creationId xmlns:a16="http://schemas.microsoft.com/office/drawing/2014/main" id="{1BB2D273-669A-074D-B0F2-51592A0F6A88}"/>
              </a:ext>
            </a:extLst>
          </p:cNvPr>
          <p:cNvGrpSpPr/>
          <p:nvPr userDrawn="1"/>
        </p:nvGrpSpPr>
        <p:grpSpPr>
          <a:xfrm>
            <a:off x="469669" y="6410848"/>
            <a:ext cx="11322508" cy="237301"/>
            <a:chOff x="477418" y="6400800"/>
            <a:chExt cx="11386535" cy="237301"/>
          </a:xfrm>
        </p:grpSpPr>
        <p:pic>
          <p:nvPicPr>
            <p:cNvPr id="17" name="Bild 9" descr="Tecan_Barcode_color.png">
              <a:extLst>
                <a:ext uri="{FF2B5EF4-FFF2-40B4-BE49-F238E27FC236}">
                  <a16:creationId xmlns:a16="http://schemas.microsoft.com/office/drawing/2014/main" id="{C8334C37-8C7B-9543-ADDA-709F3C49371A}"/>
                </a:ext>
              </a:extLst>
            </p:cNvPr>
            <p:cNvPicPr>
              <a:picLocks/>
            </p:cNvPicPr>
            <p:nvPr userDrawn="1"/>
          </p:nvPicPr>
          <p:blipFill rotWithShape="1">
            <a:blip r:embed="rId4" cstate="print">
              <a:extLst>
                <a:ext uri="{28A0092B-C50C-407E-A947-70E740481C1C}">
                  <a14:useLocalDpi xmlns:a14="http://schemas.microsoft.com/office/drawing/2010/main"/>
                </a:ext>
              </a:extLst>
            </a:blip>
            <a:srcRect t="-6045" b="-2457"/>
            <a:stretch/>
          </p:blipFill>
          <p:spPr>
            <a:xfrm>
              <a:off x="477418" y="6400800"/>
              <a:ext cx="9441498" cy="237301"/>
            </a:xfrm>
            <a:prstGeom prst="rect">
              <a:avLst/>
            </a:prstGeom>
          </p:spPr>
        </p:pic>
        <p:pic>
          <p:nvPicPr>
            <p:cNvPr id="18" name="Bild 9" descr="Tecan_Barcode_color.png">
              <a:extLst>
                <a:ext uri="{FF2B5EF4-FFF2-40B4-BE49-F238E27FC236}">
                  <a16:creationId xmlns:a16="http://schemas.microsoft.com/office/drawing/2014/main" id="{9894C711-FDC3-6041-A761-26D2548B9093}"/>
                </a:ext>
              </a:extLst>
            </p:cNvPr>
            <p:cNvPicPr>
              <a:picLocks/>
            </p:cNvPicPr>
            <p:nvPr userDrawn="1"/>
          </p:nvPicPr>
          <p:blipFill rotWithShape="1">
            <a:blip r:embed="rId5" cstate="print">
              <a:extLst>
                <a:ext uri="{28A0092B-C50C-407E-A947-70E740481C1C}">
                  <a14:useLocalDpi xmlns:a14="http://schemas.microsoft.com/office/drawing/2010/main"/>
                </a:ext>
              </a:extLst>
            </a:blip>
            <a:srcRect t="-6046" b="-2455"/>
            <a:stretch/>
          </p:blipFill>
          <p:spPr>
            <a:xfrm>
              <a:off x="9996406" y="6400801"/>
              <a:ext cx="1867547" cy="237296"/>
            </a:xfrm>
            <a:prstGeom prst="rect">
              <a:avLst/>
            </a:prstGeom>
          </p:spPr>
        </p:pic>
      </p:grpSp>
    </p:spTree>
    <p:extLst>
      <p:ext uri="{BB962C8B-B14F-4D97-AF65-F5344CB8AC3E}">
        <p14:creationId xmlns:p14="http://schemas.microsoft.com/office/powerpoint/2010/main" val="3732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3201"/>
            <a:ext cx="11237083" cy="80486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3" name="Inhaltsplatzhalter 3"/>
          <p:cNvSpPr>
            <a:spLocks noGrp="1"/>
          </p:cNvSpPr>
          <p:nvPr>
            <p:ph sz="quarter" idx="15" hasCustomPrompt="1"/>
          </p:nvPr>
        </p:nvSpPr>
        <p:spPr>
          <a:xfrm>
            <a:off x="493185" y="1634100"/>
            <a:ext cx="11245848" cy="4484687"/>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0" name="Straight Connector 6">
            <a:extLst>
              <a:ext uri="{FF2B5EF4-FFF2-40B4-BE49-F238E27FC236}">
                <a16:creationId xmlns:a16="http://schemas.microsoft.com/office/drawing/2014/main" id="{AB6E8E86-1860-2A4C-9F91-99ACE2FF1D8E}"/>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Bild 9" descr="Tecan_Barcode_color.png">
            <a:extLst>
              <a:ext uri="{FF2B5EF4-FFF2-40B4-BE49-F238E27FC236}">
                <a16:creationId xmlns:a16="http://schemas.microsoft.com/office/drawing/2014/main" id="{8CF843D5-D97A-C042-951E-658628EDE8D1}"/>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9" name="Bild 12" descr="tec_3c_pos_RGB.png">
            <a:extLst>
              <a:ext uri="{FF2B5EF4-FFF2-40B4-BE49-F238E27FC236}">
                <a16:creationId xmlns:a16="http://schemas.microsoft.com/office/drawing/2014/main" id="{5031A24C-4A09-EC47-946B-7E724FCDD8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0" name="Foliennummernplatzhalter 3">
            <a:extLst>
              <a:ext uri="{FF2B5EF4-FFF2-40B4-BE49-F238E27FC236}">
                <a16:creationId xmlns:a16="http://schemas.microsoft.com/office/drawing/2014/main" id="{6283FD7F-DA98-4D4B-B0B3-F51BD119A1DE}"/>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412700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273665"/>
            <a:ext cx="11237083" cy="529209"/>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9" name="Inhaltsplatzhalter 3"/>
          <p:cNvSpPr>
            <a:spLocks noGrp="1"/>
          </p:cNvSpPr>
          <p:nvPr>
            <p:ph sz="quarter" idx="16" hasCustomPrompt="1"/>
          </p:nvPr>
        </p:nvSpPr>
        <p:spPr>
          <a:xfrm>
            <a:off x="493185" y="879539"/>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cxnSp>
        <p:nvCxnSpPr>
          <p:cNvPr id="11" name="Straight Connector 6">
            <a:extLst>
              <a:ext uri="{FF2B5EF4-FFF2-40B4-BE49-F238E27FC236}">
                <a16:creationId xmlns:a16="http://schemas.microsoft.com/office/drawing/2014/main" id="{E927E816-F442-BE4C-84AC-2DAC3B5160F9}"/>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 9" descr="Tecan_Barcode_color.png">
            <a:extLst>
              <a:ext uri="{FF2B5EF4-FFF2-40B4-BE49-F238E27FC236}">
                <a16:creationId xmlns:a16="http://schemas.microsoft.com/office/drawing/2014/main" id="{434E2CCC-9B3D-F34B-94F2-A94AA99C2AAC}"/>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7" name="Bild 12" descr="tec_3c_pos_RGB.png">
            <a:extLst>
              <a:ext uri="{FF2B5EF4-FFF2-40B4-BE49-F238E27FC236}">
                <a16:creationId xmlns:a16="http://schemas.microsoft.com/office/drawing/2014/main" id="{381EA350-9315-9049-8EA7-48B90C0EB6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8" name="Foliennummernplatzhalter 3">
            <a:extLst>
              <a:ext uri="{FF2B5EF4-FFF2-40B4-BE49-F238E27FC236}">
                <a16:creationId xmlns:a16="http://schemas.microsoft.com/office/drawing/2014/main" id="{925D707C-A539-F441-8904-5179ECA0C20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57197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4367"/>
            <a:ext cx="11237083" cy="79999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cxnSp>
        <p:nvCxnSpPr>
          <p:cNvPr id="7" name="Straight Connector 6">
            <a:extLst>
              <a:ext uri="{FF2B5EF4-FFF2-40B4-BE49-F238E27FC236}">
                <a16:creationId xmlns:a16="http://schemas.microsoft.com/office/drawing/2014/main" id="{53C7BD21-6571-3D49-BB9A-E9F2C90D5D30}"/>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4" name="Bild 9" descr="Tecan_Barcode_color.png">
            <a:extLst>
              <a:ext uri="{FF2B5EF4-FFF2-40B4-BE49-F238E27FC236}">
                <a16:creationId xmlns:a16="http://schemas.microsoft.com/office/drawing/2014/main" id="{44217E35-1715-A646-B5A7-D818E0CB4CC0}"/>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5" name="Bild 12" descr="tec_3c_pos_RGB.png">
            <a:extLst>
              <a:ext uri="{FF2B5EF4-FFF2-40B4-BE49-F238E27FC236}">
                <a16:creationId xmlns:a16="http://schemas.microsoft.com/office/drawing/2014/main" id="{C26B0C38-B58A-A043-8E83-25A9BE6F65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7" name="Foliennummernplatzhalter 3">
            <a:extLst>
              <a:ext uri="{FF2B5EF4-FFF2-40B4-BE49-F238E27FC236}">
                <a16:creationId xmlns:a16="http://schemas.microsoft.com/office/drawing/2014/main" id="{31F6C951-4533-594C-B82C-6CD9A38CE025}"/>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71321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cxnSp>
        <p:nvCxnSpPr>
          <p:cNvPr id="6" name="Straight Connector 6">
            <a:extLst>
              <a:ext uri="{FF2B5EF4-FFF2-40B4-BE49-F238E27FC236}">
                <a16:creationId xmlns:a16="http://schemas.microsoft.com/office/drawing/2014/main" id="{4EBA3F3C-0379-CB46-B20A-A4536BB006BC}"/>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 9" descr="Tecan_Barcode_color.png">
            <a:extLst>
              <a:ext uri="{FF2B5EF4-FFF2-40B4-BE49-F238E27FC236}">
                <a16:creationId xmlns:a16="http://schemas.microsoft.com/office/drawing/2014/main" id="{22CF537F-E103-6941-87C9-759F79D8078B}"/>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4" name="Bild 12" descr="tec_3c_pos_RGB.png">
            <a:extLst>
              <a:ext uri="{FF2B5EF4-FFF2-40B4-BE49-F238E27FC236}">
                <a16:creationId xmlns:a16="http://schemas.microsoft.com/office/drawing/2014/main" id="{7F3480D2-212D-2944-843E-135982972C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5" name="Foliennummernplatzhalter 3">
            <a:extLst>
              <a:ext uri="{FF2B5EF4-FFF2-40B4-BE49-F238E27FC236}">
                <a16:creationId xmlns:a16="http://schemas.microsoft.com/office/drawing/2014/main" id="{9E9144B6-A201-DA4E-8DA4-33F47632329F}"/>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dirty="0"/>
          </a:p>
        </p:txBody>
      </p:sp>
    </p:spTree>
    <p:extLst>
      <p:ext uri="{BB962C8B-B14F-4D97-AF65-F5344CB8AC3E}">
        <p14:creationId xmlns:p14="http://schemas.microsoft.com/office/powerpoint/2010/main" val="43527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arketing  //  Title + 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3201"/>
            <a:ext cx="11237083" cy="80486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3" name="Inhaltsplatzhalter 3"/>
          <p:cNvSpPr>
            <a:spLocks noGrp="1"/>
          </p:cNvSpPr>
          <p:nvPr>
            <p:ph sz="quarter" idx="15" hasCustomPrompt="1"/>
          </p:nvPr>
        </p:nvSpPr>
        <p:spPr>
          <a:xfrm>
            <a:off x="493185" y="1634101"/>
            <a:ext cx="11245848" cy="3687352"/>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0" name="Straight Connector 6">
            <a:extLst>
              <a:ext uri="{FF2B5EF4-FFF2-40B4-BE49-F238E27FC236}">
                <a16:creationId xmlns:a16="http://schemas.microsoft.com/office/drawing/2014/main" id="{AB6E8E86-1860-2A4C-9F91-99ACE2FF1D8E}"/>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Bild 9" descr="Tecan_Barcode_color.png">
            <a:extLst>
              <a:ext uri="{FF2B5EF4-FFF2-40B4-BE49-F238E27FC236}">
                <a16:creationId xmlns:a16="http://schemas.microsoft.com/office/drawing/2014/main" id="{8CF843D5-D97A-C042-951E-658628EDE8D1}"/>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9" name="Bild 12" descr="tec_3c_pos_RGB.png">
            <a:extLst>
              <a:ext uri="{FF2B5EF4-FFF2-40B4-BE49-F238E27FC236}">
                <a16:creationId xmlns:a16="http://schemas.microsoft.com/office/drawing/2014/main" id="{5031A24C-4A09-EC47-946B-7E724FCDD8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0" name="Foliennummernplatzhalter 3">
            <a:extLst>
              <a:ext uri="{FF2B5EF4-FFF2-40B4-BE49-F238E27FC236}">
                <a16:creationId xmlns:a16="http://schemas.microsoft.com/office/drawing/2014/main" id="{6283FD7F-DA98-4D4B-B0B3-F51BD119A1DE}"/>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grpSp>
        <p:nvGrpSpPr>
          <p:cNvPr id="42" name="Group 10">
            <a:extLst>
              <a:ext uri="{FF2B5EF4-FFF2-40B4-BE49-F238E27FC236}">
                <a16:creationId xmlns:a16="http://schemas.microsoft.com/office/drawing/2014/main" id="{0DB1F276-4630-8542-BC12-B633EE6D4783}"/>
              </a:ext>
            </a:extLst>
          </p:cNvPr>
          <p:cNvGrpSpPr/>
          <p:nvPr userDrawn="1"/>
        </p:nvGrpSpPr>
        <p:grpSpPr>
          <a:xfrm>
            <a:off x="8264086" y="5530956"/>
            <a:ext cx="1597891" cy="122686"/>
            <a:chOff x="2740076" y="2585814"/>
            <a:chExt cx="5871489" cy="450811"/>
          </a:xfrm>
          <a:solidFill>
            <a:srgbClr val="878786"/>
          </a:solidFill>
        </p:grpSpPr>
        <p:sp>
          <p:nvSpPr>
            <p:cNvPr id="44" name="Rectangle 2">
              <a:extLst>
                <a:ext uri="{FF2B5EF4-FFF2-40B4-BE49-F238E27FC236}">
                  <a16:creationId xmlns:a16="http://schemas.microsoft.com/office/drawing/2014/main" id="{4374A579-7E88-264D-9B22-5A64EF412349}"/>
                </a:ext>
              </a:extLst>
            </p:cNvPr>
            <p:cNvSpPr/>
            <p:nvPr/>
          </p:nvSpPr>
          <p:spPr>
            <a:xfrm>
              <a:off x="2740076" y="2603018"/>
              <a:ext cx="70510" cy="401319"/>
            </a:xfrm>
            <a:prstGeom prst="rect">
              <a:avLst/>
            </a:prstGeom>
            <a:grpFill/>
            <a:ln w="0" cap="flat" cmpd="sng">
              <a:noFill/>
              <a:prstDash val="solid"/>
              <a:miter lim="800000"/>
            </a:ln>
          </p:spPr>
          <p:txBody>
            <a:bodyPr anchor="ctr">
              <a:spAutoFit/>
            </a:bodyPr>
            <a:lstStyle/>
            <a:p>
              <a:pPr algn="ctr"/>
              <a:endParaRPr lang="en-US"/>
            </a:p>
          </p:txBody>
        </p:sp>
        <p:sp>
          <p:nvSpPr>
            <p:cNvPr id="45" name="Free Form 3">
              <a:extLst>
                <a:ext uri="{FF2B5EF4-FFF2-40B4-BE49-F238E27FC236}">
                  <a16:creationId xmlns:a16="http://schemas.microsoft.com/office/drawing/2014/main" id="{910C2122-D199-A241-B7DF-A33A21A81F13}"/>
                </a:ext>
              </a:extLst>
            </p:cNvPr>
            <p:cNvSpPr/>
            <p:nvPr/>
          </p:nvSpPr>
          <p:spPr>
            <a:xfrm>
              <a:off x="2909853" y="2695332"/>
              <a:ext cx="271732" cy="309004"/>
            </a:xfrm>
            <a:custGeom>
              <a:avLst/>
              <a:gdLst/>
              <a:ahLst/>
              <a:cxnLst/>
              <a:rect l="0" t="0" r="0" b="0"/>
              <a:pathLst>
                <a:path w="271731" h="309003">
                  <a:moveTo>
                    <a:pt x="0" y="6301"/>
                  </a:moveTo>
                  <a:lnTo>
                    <a:pt x="69367" y="6301"/>
                  </a:lnTo>
                  <a:lnTo>
                    <a:pt x="69367" y="52748"/>
                  </a:lnTo>
                  <a:cubicBezTo>
                    <a:pt x="88860" y="24651"/>
                    <a:pt x="116957" y="0"/>
                    <a:pt x="163967" y="0"/>
                  </a:cubicBezTo>
                  <a:cubicBezTo>
                    <a:pt x="232192" y="0"/>
                    <a:pt x="271731" y="45867"/>
                    <a:pt x="271731" y="115797"/>
                  </a:cubicBezTo>
                  <a:lnTo>
                    <a:pt x="271731" y="309003"/>
                  </a:lnTo>
                  <a:lnTo>
                    <a:pt x="202363" y="309003"/>
                  </a:lnTo>
                  <a:lnTo>
                    <a:pt x="202363" y="137012"/>
                  </a:lnTo>
                  <a:cubicBezTo>
                    <a:pt x="202363" y="90003"/>
                    <a:pt x="178863" y="63066"/>
                    <a:pt x="137592" y="63066"/>
                  </a:cubicBezTo>
                  <a:cubicBezTo>
                    <a:pt x="97446" y="63066"/>
                    <a:pt x="69367" y="91145"/>
                    <a:pt x="69367" y="138146"/>
                  </a:cubicBezTo>
                  <a:lnTo>
                    <a:pt x="69367" y="309003"/>
                  </a:lnTo>
                  <a:lnTo>
                    <a:pt x="0" y="309003"/>
                  </a:lnTo>
                  <a:close/>
                </a:path>
              </a:pathLst>
            </a:custGeom>
            <a:grpFill/>
            <a:ln w="0" cap="flat" cmpd="sng">
              <a:noFill/>
              <a:prstDash val="solid"/>
              <a:miter lim="800000"/>
            </a:ln>
          </p:spPr>
          <p:txBody>
            <a:bodyPr anchor="ctr">
              <a:spAutoFit/>
            </a:bodyPr>
            <a:lstStyle/>
            <a:p>
              <a:pPr algn="ctr"/>
              <a:endParaRPr lang="en-US"/>
            </a:p>
          </p:txBody>
        </p:sp>
        <p:grpSp>
          <p:nvGrpSpPr>
            <p:cNvPr id="46" name="Group 4">
              <a:extLst>
                <a:ext uri="{FF2B5EF4-FFF2-40B4-BE49-F238E27FC236}">
                  <a16:creationId xmlns:a16="http://schemas.microsoft.com/office/drawing/2014/main" id="{C9AC9F89-44A6-D34A-8DFB-4EB2A345DF30}"/>
                </a:ext>
              </a:extLst>
            </p:cNvPr>
            <p:cNvGrpSpPr/>
            <p:nvPr/>
          </p:nvGrpSpPr>
          <p:grpSpPr>
            <a:xfrm>
              <a:off x="3420942" y="2695331"/>
              <a:ext cx="667104" cy="341294"/>
              <a:chOff x="3420942" y="2695331"/>
              <a:chExt cx="667104" cy="341294"/>
            </a:xfrm>
            <a:grpFill/>
          </p:grpSpPr>
          <p:sp>
            <p:nvSpPr>
              <p:cNvPr id="66" name="Free Form 5">
                <a:extLst>
                  <a:ext uri="{FF2B5EF4-FFF2-40B4-BE49-F238E27FC236}">
                    <a16:creationId xmlns:a16="http://schemas.microsoft.com/office/drawing/2014/main" id="{BC1ED3C3-B17A-E440-B51C-3B47A6EB8B7E}"/>
                  </a:ext>
                </a:extLst>
              </p:cNvPr>
              <p:cNvSpPr/>
              <p:nvPr/>
            </p:nvSpPr>
            <p:spPr>
              <a:xfrm>
                <a:off x="3420942" y="2695331"/>
                <a:ext cx="280371" cy="315894"/>
              </a:xfrm>
              <a:custGeom>
                <a:avLst/>
                <a:gdLst/>
                <a:ahLst/>
                <a:cxnLst/>
                <a:rect l="0" t="0" r="0" b="0"/>
                <a:pathLst>
                  <a:path w="280371" h="315894">
                    <a:moveTo>
                      <a:pt x="0" y="159370"/>
                    </a:moveTo>
                    <a:lnTo>
                      <a:pt x="0" y="158228"/>
                    </a:lnTo>
                    <a:cubicBezTo>
                      <a:pt x="0" y="72241"/>
                      <a:pt x="66520" y="0"/>
                      <a:pt x="157665" y="0"/>
                    </a:cubicBezTo>
                    <a:cubicBezTo>
                      <a:pt x="214431" y="0"/>
                      <a:pt x="249980" y="21215"/>
                      <a:pt x="278639" y="52168"/>
                    </a:cubicBezTo>
                    <a:lnTo>
                      <a:pt x="235066" y="98615"/>
                    </a:lnTo>
                    <a:cubicBezTo>
                      <a:pt x="213850" y="76249"/>
                      <a:pt x="191492" y="60754"/>
                      <a:pt x="157112" y="60754"/>
                    </a:cubicBezTo>
                    <a:cubicBezTo>
                      <a:pt x="106648" y="60754"/>
                      <a:pt x="69367" y="104328"/>
                      <a:pt x="69367" y="157085"/>
                    </a:cubicBezTo>
                    <a:lnTo>
                      <a:pt x="69367" y="158228"/>
                    </a:lnTo>
                    <a:cubicBezTo>
                      <a:pt x="69367" y="212119"/>
                      <a:pt x="106648" y="255112"/>
                      <a:pt x="159950" y="255112"/>
                    </a:cubicBezTo>
                    <a:cubicBezTo>
                      <a:pt x="192635" y="255112"/>
                      <a:pt x="216715" y="240225"/>
                      <a:pt x="238493" y="217858"/>
                    </a:cubicBezTo>
                    <a:lnTo>
                      <a:pt x="280371" y="259129"/>
                    </a:lnTo>
                    <a:cubicBezTo>
                      <a:pt x="250542" y="292384"/>
                      <a:pt x="215573" y="315894"/>
                      <a:pt x="156523" y="315894"/>
                    </a:cubicBezTo>
                    <a:cubicBezTo>
                      <a:pt x="66520" y="315894"/>
                      <a:pt x="0" y="245384"/>
                      <a:pt x="0" y="159370"/>
                    </a:cubicBezTo>
                    <a:close/>
                  </a:path>
                </a:pathLst>
              </a:custGeom>
              <a:grpFill/>
              <a:ln w="0" cap="flat" cmpd="sng">
                <a:noFill/>
                <a:prstDash val="solid"/>
                <a:miter lim="800000"/>
              </a:ln>
            </p:spPr>
            <p:txBody>
              <a:bodyPr anchor="ctr">
                <a:spAutoFit/>
              </a:bodyPr>
              <a:lstStyle/>
              <a:p>
                <a:pPr algn="ctr"/>
                <a:endParaRPr lang="en-US"/>
              </a:p>
            </p:txBody>
          </p:sp>
          <p:sp>
            <p:nvSpPr>
              <p:cNvPr id="67" name="Free Form 6">
                <a:extLst>
                  <a:ext uri="{FF2B5EF4-FFF2-40B4-BE49-F238E27FC236}">
                    <a16:creationId xmlns:a16="http://schemas.microsoft.com/office/drawing/2014/main" id="{E22495F7-B301-B748-ACAC-743353BAFCC8}"/>
                  </a:ext>
                </a:extLst>
              </p:cNvPr>
              <p:cNvSpPr/>
              <p:nvPr/>
            </p:nvSpPr>
            <p:spPr>
              <a:xfrm>
                <a:off x="3739871" y="2695331"/>
                <a:ext cx="322775"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grpSp>
        <p:sp>
          <p:nvSpPr>
            <p:cNvPr id="47" name="Rectangle 7">
              <a:extLst>
                <a:ext uri="{FF2B5EF4-FFF2-40B4-BE49-F238E27FC236}">
                  <a16:creationId xmlns:a16="http://schemas.microsoft.com/office/drawing/2014/main" id="{BC046AD9-585D-924D-97DE-5E27C4BB541D}"/>
                </a:ext>
              </a:extLst>
            </p:cNvPr>
            <p:cNvSpPr/>
            <p:nvPr/>
          </p:nvSpPr>
          <p:spPr>
            <a:xfrm>
              <a:off x="4137381" y="2585819"/>
              <a:ext cx="69367" cy="418518"/>
            </a:xfrm>
            <a:prstGeom prst="rect">
              <a:avLst/>
            </a:prstGeom>
            <a:grpFill/>
            <a:ln w="0" cap="flat" cmpd="sng">
              <a:noFill/>
              <a:prstDash val="solid"/>
              <a:miter lim="800000"/>
            </a:ln>
          </p:spPr>
          <p:txBody>
            <a:bodyPr anchor="ctr">
              <a:spAutoFit/>
            </a:bodyPr>
            <a:lstStyle/>
            <a:p>
              <a:pPr algn="ctr"/>
              <a:endParaRPr lang="en-US"/>
            </a:p>
          </p:txBody>
        </p:sp>
        <p:grpSp>
          <p:nvGrpSpPr>
            <p:cNvPr id="48" name="Group 8">
              <a:extLst>
                <a:ext uri="{FF2B5EF4-FFF2-40B4-BE49-F238E27FC236}">
                  <a16:creationId xmlns:a16="http://schemas.microsoft.com/office/drawing/2014/main" id="{FE994763-85CE-644E-80C4-61E185956CA2}"/>
                </a:ext>
              </a:extLst>
            </p:cNvPr>
            <p:cNvGrpSpPr/>
            <p:nvPr/>
          </p:nvGrpSpPr>
          <p:grpSpPr>
            <a:xfrm>
              <a:off x="4301446" y="2585819"/>
              <a:ext cx="438830" cy="450222"/>
              <a:chOff x="4301446" y="2585819"/>
              <a:chExt cx="438830" cy="450222"/>
            </a:xfrm>
            <a:grpFill/>
          </p:grpSpPr>
          <p:sp>
            <p:nvSpPr>
              <p:cNvPr id="64" name="Rectangle 9">
                <a:extLst>
                  <a:ext uri="{FF2B5EF4-FFF2-40B4-BE49-F238E27FC236}">
                    <a16:creationId xmlns:a16="http://schemas.microsoft.com/office/drawing/2014/main" id="{CBA1A7BD-EC44-CD49-A1A2-444B59E12B75}"/>
                  </a:ext>
                </a:extLst>
              </p:cNvPr>
              <p:cNvSpPr/>
              <p:nvPr/>
            </p:nvSpPr>
            <p:spPr>
              <a:xfrm>
                <a:off x="4301446" y="2585819"/>
                <a:ext cx="69368" cy="418518"/>
              </a:xfrm>
              <a:prstGeom prst="rect">
                <a:avLst/>
              </a:prstGeom>
              <a:grpFill/>
              <a:ln w="0" cap="flat" cmpd="sng">
                <a:noFill/>
                <a:prstDash val="solid"/>
                <a:miter lim="800000"/>
              </a:ln>
            </p:spPr>
            <p:txBody>
              <a:bodyPr anchor="ctr">
                <a:spAutoFit/>
              </a:bodyPr>
              <a:lstStyle/>
              <a:p>
                <a:pPr algn="ctr"/>
                <a:endParaRPr lang="en-US"/>
              </a:p>
            </p:txBody>
          </p:sp>
          <p:sp>
            <p:nvSpPr>
              <p:cNvPr id="65" name="Free Form 10">
                <a:extLst>
                  <a:ext uri="{FF2B5EF4-FFF2-40B4-BE49-F238E27FC236}">
                    <a16:creationId xmlns:a16="http://schemas.microsoft.com/office/drawing/2014/main" id="{7AE69D74-316B-A84E-8BB0-BC9746289E15}"/>
                  </a:ext>
                </a:extLst>
              </p:cNvPr>
              <p:cNvSpPr/>
              <p:nvPr/>
            </p:nvSpPr>
            <p:spPr>
              <a:xfrm>
                <a:off x="4441422" y="2697621"/>
                <a:ext cx="273454"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82" y="60192"/>
                    </a:cubicBezTo>
                    <a:cubicBezTo>
                      <a:pt x="97464" y="60192"/>
                      <a:pt x="72232" y="67636"/>
                      <a:pt x="44715" y="79123"/>
                    </a:cubicBezTo>
                    <a:lnTo>
                      <a:pt x="26374" y="24642"/>
                    </a:lnTo>
                    <a:cubicBezTo>
                      <a:pt x="59630" y="9755"/>
                      <a:pt x="92305" y="0"/>
                      <a:pt x="140457" y="0"/>
                    </a:cubicBezTo>
                    <a:cubicBezTo>
                      <a:pt x="185736" y="0"/>
                      <a:pt x="219563" y="12040"/>
                      <a:pt x="240778" y="33818"/>
                    </a:cubicBezTo>
                    <a:cubicBezTo>
                      <a:pt x="263136" y="55622"/>
                      <a:pt x="273454" y="87709"/>
                      <a:pt x="273454" y="127275"/>
                    </a:cubicBezTo>
                    <a:lnTo>
                      <a:pt x="273454" y="306718"/>
                    </a:lnTo>
                    <a:lnTo>
                      <a:pt x="205809" y="306718"/>
                    </a:lnTo>
                    <a:lnTo>
                      <a:pt x="205809" y="268884"/>
                    </a:lnTo>
                    <a:cubicBezTo>
                      <a:pt x="185182" y="293527"/>
                      <a:pt x="153640" y="313020"/>
                      <a:pt x="107193"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48"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grpSp>
        <p:grpSp>
          <p:nvGrpSpPr>
            <p:cNvPr id="49" name="Group 11">
              <a:extLst>
                <a:ext uri="{FF2B5EF4-FFF2-40B4-BE49-F238E27FC236}">
                  <a16:creationId xmlns:a16="http://schemas.microsoft.com/office/drawing/2014/main" id="{A18E44AF-9C2C-3D48-A13E-146B35066B58}"/>
                </a:ext>
              </a:extLst>
            </p:cNvPr>
            <p:cNvGrpSpPr/>
            <p:nvPr/>
          </p:nvGrpSpPr>
          <p:grpSpPr>
            <a:xfrm>
              <a:off x="4798200" y="2585814"/>
              <a:ext cx="1508674" cy="450811"/>
              <a:chOff x="4798200" y="2585814"/>
              <a:chExt cx="1508674" cy="450811"/>
            </a:xfrm>
            <a:grpFill/>
          </p:grpSpPr>
          <p:sp>
            <p:nvSpPr>
              <p:cNvPr id="59" name="Free Form 12">
                <a:extLst>
                  <a:ext uri="{FF2B5EF4-FFF2-40B4-BE49-F238E27FC236}">
                    <a16:creationId xmlns:a16="http://schemas.microsoft.com/office/drawing/2014/main" id="{8110FADE-9780-184D-9D34-B55A2DAC2D26}"/>
                  </a:ext>
                </a:extLst>
              </p:cNvPr>
              <p:cNvSpPr/>
              <p:nvPr/>
            </p:nvSpPr>
            <p:spPr>
              <a:xfrm>
                <a:off x="4798200" y="2585814"/>
                <a:ext cx="313020" cy="424828"/>
              </a:xfrm>
              <a:custGeom>
                <a:avLst/>
                <a:gdLst/>
                <a:ahLst/>
                <a:cxnLst/>
                <a:rect l="0" t="0" r="0" b="0"/>
                <a:pathLst>
                  <a:path w="313020" h="424827">
                    <a:moveTo>
                      <a:pt x="69367" y="371516"/>
                    </a:moveTo>
                    <a:lnTo>
                      <a:pt x="69367" y="418526"/>
                    </a:lnTo>
                    <a:lnTo>
                      <a:pt x="0" y="418526"/>
                    </a:lnTo>
                    <a:lnTo>
                      <a:pt x="0" y="0"/>
                    </a:lnTo>
                    <a:lnTo>
                      <a:pt x="69367" y="0"/>
                    </a:lnTo>
                    <a:lnTo>
                      <a:pt x="69367" y="166278"/>
                    </a:lnTo>
                    <a:cubicBezTo>
                      <a:pt x="91725" y="134754"/>
                      <a:pt x="123267" y="109513"/>
                      <a:pt x="172562" y="109513"/>
                    </a:cubicBezTo>
                    <a:cubicBezTo>
                      <a:pt x="243652" y="109513"/>
                      <a:pt x="313020" y="165698"/>
                      <a:pt x="313020" y="266599"/>
                    </a:cubicBezTo>
                    <a:lnTo>
                      <a:pt x="313020" y="267742"/>
                    </a:lnTo>
                    <a:cubicBezTo>
                      <a:pt x="313020" y="368089"/>
                      <a:pt x="244214" y="424827"/>
                      <a:pt x="172562" y="424827"/>
                    </a:cubicBezTo>
                    <a:cubicBezTo>
                      <a:pt x="122116" y="424827"/>
                      <a:pt x="90592" y="399595"/>
                      <a:pt x="69367" y="371516"/>
                    </a:cubicBezTo>
                    <a:close/>
                    <a:moveTo>
                      <a:pt x="242510" y="267742"/>
                    </a:moveTo>
                    <a:lnTo>
                      <a:pt x="242510" y="266599"/>
                    </a:lnTo>
                    <a:cubicBezTo>
                      <a:pt x="242510" y="208129"/>
                      <a:pt x="202944" y="169715"/>
                      <a:pt x="155943" y="169715"/>
                    </a:cubicBezTo>
                    <a:cubicBezTo>
                      <a:pt x="108933" y="169715"/>
                      <a:pt x="67645" y="208692"/>
                      <a:pt x="67645" y="266599"/>
                    </a:cubicBezTo>
                    <a:lnTo>
                      <a:pt x="67645" y="267742"/>
                    </a:lnTo>
                    <a:cubicBezTo>
                      <a:pt x="67645" y="325649"/>
                      <a:pt x="108933" y="364626"/>
                      <a:pt x="155943" y="364626"/>
                    </a:cubicBezTo>
                    <a:cubicBezTo>
                      <a:pt x="203506" y="364626"/>
                      <a:pt x="242510" y="327381"/>
                      <a:pt x="242510" y="267742"/>
                    </a:cubicBezTo>
                    <a:close/>
                  </a:path>
                </a:pathLst>
              </a:custGeom>
              <a:grpFill/>
              <a:ln w="0" cap="flat" cmpd="sng">
                <a:noFill/>
                <a:prstDash val="solid"/>
                <a:miter lim="800000"/>
              </a:ln>
            </p:spPr>
            <p:txBody>
              <a:bodyPr anchor="ctr">
                <a:spAutoFit/>
              </a:bodyPr>
              <a:lstStyle/>
              <a:p>
                <a:pPr algn="ctr"/>
                <a:endParaRPr lang="en-US"/>
              </a:p>
            </p:txBody>
          </p:sp>
          <p:sp>
            <p:nvSpPr>
              <p:cNvPr id="60" name="Free Form 13">
                <a:extLst>
                  <a:ext uri="{FF2B5EF4-FFF2-40B4-BE49-F238E27FC236}">
                    <a16:creationId xmlns:a16="http://schemas.microsoft.com/office/drawing/2014/main" id="{A4B4D0CC-7455-5A46-82ED-FBA746BA9BD2}"/>
                  </a:ext>
                </a:extLst>
              </p:cNvPr>
              <p:cNvSpPr/>
              <p:nvPr/>
            </p:nvSpPr>
            <p:spPr>
              <a:xfrm>
                <a:off x="5166445"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93"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61" name="Free Form 14">
                <a:extLst>
                  <a:ext uri="{FF2B5EF4-FFF2-40B4-BE49-F238E27FC236}">
                    <a16:creationId xmlns:a16="http://schemas.microsoft.com/office/drawing/2014/main" id="{AABF2B91-1268-9041-80C0-13BB182B34A3}"/>
                  </a:ext>
                </a:extLst>
              </p:cNvPr>
              <p:cNvSpPr/>
              <p:nvPr/>
            </p:nvSpPr>
            <p:spPr>
              <a:xfrm>
                <a:off x="5559943" y="2693610"/>
                <a:ext cx="176570" cy="310726"/>
              </a:xfrm>
              <a:custGeom>
                <a:avLst/>
                <a:gdLst/>
                <a:ahLst/>
                <a:cxnLst/>
                <a:rect l="0" t="0" r="0" b="0"/>
                <a:pathLst>
                  <a:path w="176569" h="310726">
                    <a:moveTo>
                      <a:pt x="0" y="8023"/>
                    </a:moveTo>
                    <a:lnTo>
                      <a:pt x="69367" y="8023"/>
                    </a:lnTo>
                    <a:lnTo>
                      <a:pt x="69367" y="76249"/>
                    </a:lnTo>
                    <a:cubicBezTo>
                      <a:pt x="88271" y="30944"/>
                      <a:pt x="123267" y="0"/>
                      <a:pt x="176569" y="2284"/>
                    </a:cubicBezTo>
                    <a:lnTo>
                      <a:pt x="176569" y="75668"/>
                    </a:lnTo>
                    <a:lnTo>
                      <a:pt x="172553" y="75668"/>
                    </a:lnTo>
                    <a:cubicBezTo>
                      <a:pt x="111780" y="75668"/>
                      <a:pt x="69367" y="115226"/>
                      <a:pt x="69367" y="195491"/>
                    </a:cubicBezTo>
                    <a:lnTo>
                      <a:pt x="69367" y="310726"/>
                    </a:lnTo>
                    <a:lnTo>
                      <a:pt x="0" y="310726"/>
                    </a:lnTo>
                    <a:close/>
                  </a:path>
                </a:pathLst>
              </a:custGeom>
              <a:grpFill/>
              <a:ln w="0" cap="flat" cmpd="sng">
                <a:noFill/>
                <a:prstDash val="solid"/>
                <a:miter lim="800000"/>
              </a:ln>
            </p:spPr>
            <p:txBody>
              <a:bodyPr anchor="ctr">
                <a:spAutoFit/>
              </a:bodyPr>
              <a:lstStyle/>
              <a:p>
                <a:pPr algn="ctr"/>
                <a:endParaRPr lang="en-US"/>
              </a:p>
            </p:txBody>
          </p:sp>
          <p:sp>
            <p:nvSpPr>
              <p:cNvPr id="62" name="Free Form 15">
                <a:extLst>
                  <a:ext uri="{FF2B5EF4-FFF2-40B4-BE49-F238E27FC236}">
                    <a16:creationId xmlns:a16="http://schemas.microsoft.com/office/drawing/2014/main" id="{CF88FFED-8520-2B46-91B3-5C5937C7DC47}"/>
                  </a:ext>
                </a:extLst>
              </p:cNvPr>
              <p:cNvSpPr/>
              <p:nvPr/>
            </p:nvSpPr>
            <p:spPr>
              <a:xfrm>
                <a:off x="5762449" y="2697621"/>
                <a:ext cx="273455"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91" y="60192"/>
                    </a:cubicBezTo>
                    <a:cubicBezTo>
                      <a:pt x="97464" y="60192"/>
                      <a:pt x="72232" y="67636"/>
                      <a:pt x="44715" y="79123"/>
                    </a:cubicBezTo>
                    <a:lnTo>
                      <a:pt x="26374" y="24642"/>
                    </a:lnTo>
                    <a:cubicBezTo>
                      <a:pt x="59630" y="9755"/>
                      <a:pt x="92305" y="0"/>
                      <a:pt x="140457" y="0"/>
                    </a:cubicBezTo>
                    <a:cubicBezTo>
                      <a:pt x="185745" y="0"/>
                      <a:pt x="219563" y="12040"/>
                      <a:pt x="240778" y="33818"/>
                    </a:cubicBezTo>
                    <a:cubicBezTo>
                      <a:pt x="263136" y="55622"/>
                      <a:pt x="273454" y="87709"/>
                      <a:pt x="273454" y="127275"/>
                    </a:cubicBezTo>
                    <a:lnTo>
                      <a:pt x="273454" y="306718"/>
                    </a:lnTo>
                    <a:lnTo>
                      <a:pt x="205818" y="306718"/>
                    </a:lnTo>
                    <a:lnTo>
                      <a:pt x="205818" y="268884"/>
                    </a:lnTo>
                    <a:cubicBezTo>
                      <a:pt x="185182" y="293527"/>
                      <a:pt x="153649" y="313020"/>
                      <a:pt x="107202"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57"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sp>
            <p:nvSpPr>
              <p:cNvPr id="63" name="Free Form 16">
                <a:extLst>
                  <a:ext uri="{FF2B5EF4-FFF2-40B4-BE49-F238E27FC236}">
                    <a16:creationId xmlns:a16="http://schemas.microsoft.com/office/drawing/2014/main" id="{9C8F1FBD-0EA5-A14E-BC91-B8BFAB0FB057}"/>
                  </a:ext>
                </a:extLst>
              </p:cNvPr>
              <p:cNvSpPr/>
              <p:nvPr/>
            </p:nvSpPr>
            <p:spPr>
              <a:xfrm>
                <a:off x="6092275" y="2618490"/>
                <a:ext cx="189199" cy="391010"/>
              </a:xfrm>
              <a:custGeom>
                <a:avLst/>
                <a:gdLst/>
                <a:ahLst/>
                <a:cxnLst/>
                <a:rect l="0" t="0" r="0" b="0"/>
                <a:pathLst>
                  <a:path w="189199" h="391009">
                    <a:moveTo>
                      <a:pt x="38414" y="302149"/>
                    </a:moveTo>
                    <a:lnTo>
                      <a:pt x="38414" y="142760"/>
                    </a:lnTo>
                    <a:lnTo>
                      <a:pt x="0" y="142760"/>
                    </a:lnTo>
                    <a:lnTo>
                      <a:pt x="0" y="83139"/>
                    </a:lnTo>
                    <a:lnTo>
                      <a:pt x="38414" y="83139"/>
                    </a:lnTo>
                    <a:lnTo>
                      <a:pt x="38414" y="0"/>
                    </a:lnTo>
                    <a:lnTo>
                      <a:pt x="107782" y="0"/>
                    </a:lnTo>
                    <a:lnTo>
                      <a:pt x="107782" y="83139"/>
                    </a:lnTo>
                    <a:lnTo>
                      <a:pt x="189199" y="83139"/>
                    </a:lnTo>
                    <a:lnTo>
                      <a:pt x="189199" y="142760"/>
                    </a:lnTo>
                    <a:lnTo>
                      <a:pt x="107782" y="142760"/>
                    </a:lnTo>
                    <a:lnTo>
                      <a:pt x="107782" y="291251"/>
                    </a:lnTo>
                    <a:cubicBezTo>
                      <a:pt x="107782" y="318205"/>
                      <a:pt x="121536" y="329085"/>
                      <a:pt x="145036" y="329085"/>
                    </a:cubicBezTo>
                    <a:cubicBezTo>
                      <a:pt x="160539" y="329085"/>
                      <a:pt x="174284" y="325649"/>
                      <a:pt x="188056" y="318768"/>
                    </a:cubicBezTo>
                    <a:lnTo>
                      <a:pt x="188056" y="375533"/>
                    </a:lnTo>
                    <a:cubicBezTo>
                      <a:pt x="170848" y="385261"/>
                      <a:pt x="151926" y="391009"/>
                      <a:pt x="125552" y="391009"/>
                    </a:cubicBezTo>
                    <a:cubicBezTo>
                      <a:pt x="74526" y="391009"/>
                      <a:pt x="38414" y="368642"/>
                      <a:pt x="38414" y="302149"/>
                    </a:cubicBezTo>
                    <a:close/>
                  </a:path>
                </a:pathLst>
              </a:custGeom>
              <a:grpFill/>
              <a:ln w="0" cap="flat" cmpd="sng">
                <a:noFill/>
                <a:prstDash val="solid"/>
                <a:miter lim="800000"/>
              </a:ln>
            </p:spPr>
            <p:txBody>
              <a:bodyPr anchor="ctr">
                <a:spAutoFit/>
              </a:bodyPr>
              <a:lstStyle/>
              <a:p>
                <a:pPr algn="ctr"/>
                <a:endParaRPr lang="en-US"/>
              </a:p>
            </p:txBody>
          </p:sp>
        </p:grpSp>
        <p:grpSp>
          <p:nvGrpSpPr>
            <p:cNvPr id="50" name="Group 17">
              <a:extLst>
                <a:ext uri="{FF2B5EF4-FFF2-40B4-BE49-F238E27FC236}">
                  <a16:creationId xmlns:a16="http://schemas.microsoft.com/office/drawing/2014/main" id="{05754658-68C6-854B-A8E6-7F3169069F38}"/>
                </a:ext>
              </a:extLst>
            </p:cNvPr>
            <p:cNvGrpSpPr/>
            <p:nvPr/>
          </p:nvGrpSpPr>
          <p:grpSpPr>
            <a:xfrm>
              <a:off x="6353263" y="2589273"/>
              <a:ext cx="836881" cy="447352"/>
              <a:chOff x="6353263" y="2589273"/>
              <a:chExt cx="836881" cy="447352"/>
            </a:xfrm>
            <a:grpFill/>
          </p:grpSpPr>
          <p:sp>
            <p:nvSpPr>
              <p:cNvPr id="56" name="Free Form 18">
                <a:extLst>
                  <a:ext uri="{FF2B5EF4-FFF2-40B4-BE49-F238E27FC236}">
                    <a16:creationId xmlns:a16="http://schemas.microsoft.com/office/drawing/2014/main" id="{220ADDA0-1EE7-5A41-9170-C8916DB10D89}"/>
                  </a:ext>
                </a:extLst>
              </p:cNvPr>
              <p:cNvSpPr/>
              <p:nvPr/>
            </p:nvSpPr>
            <p:spPr>
              <a:xfrm>
                <a:off x="6353263" y="2589273"/>
                <a:ext cx="74536" cy="415064"/>
              </a:xfrm>
              <a:custGeom>
                <a:avLst/>
                <a:gdLst/>
                <a:ahLst/>
                <a:cxnLst/>
                <a:rect l="0" t="0" r="0" b="0"/>
                <a:pathLst>
                  <a:path w="74535" h="415063">
                    <a:moveTo>
                      <a:pt x="2873" y="415063"/>
                    </a:moveTo>
                    <a:lnTo>
                      <a:pt x="2873" y="112360"/>
                    </a:lnTo>
                    <a:lnTo>
                      <a:pt x="72232" y="112360"/>
                    </a:lnTo>
                    <a:lnTo>
                      <a:pt x="72232" y="415063"/>
                    </a:lnTo>
                    <a:close/>
                    <a:moveTo>
                      <a:pt x="0" y="65913"/>
                    </a:moveTo>
                    <a:lnTo>
                      <a:pt x="0" y="0"/>
                    </a:lnTo>
                    <a:lnTo>
                      <a:pt x="74535" y="0"/>
                    </a:lnTo>
                    <a:lnTo>
                      <a:pt x="74535" y="65913"/>
                    </a:lnTo>
                    <a:close/>
                  </a:path>
                </a:pathLst>
              </a:custGeom>
              <a:grpFill/>
              <a:ln w="0" cap="flat" cmpd="sng">
                <a:noFill/>
                <a:prstDash val="solid"/>
                <a:miter lim="800000"/>
              </a:ln>
            </p:spPr>
            <p:txBody>
              <a:bodyPr anchor="ctr">
                <a:spAutoFit/>
              </a:bodyPr>
              <a:lstStyle/>
              <a:p>
                <a:pPr algn="ctr"/>
                <a:endParaRPr lang="en-US"/>
              </a:p>
            </p:txBody>
          </p:sp>
          <p:sp>
            <p:nvSpPr>
              <p:cNvPr id="57" name="Free Form 19">
                <a:extLst>
                  <a:ext uri="{FF2B5EF4-FFF2-40B4-BE49-F238E27FC236}">
                    <a16:creationId xmlns:a16="http://schemas.microsoft.com/office/drawing/2014/main" id="{CEE16A78-54BB-9644-88D8-6C47E28F6568}"/>
                  </a:ext>
                </a:extLst>
              </p:cNvPr>
              <p:cNvSpPr/>
              <p:nvPr/>
            </p:nvSpPr>
            <p:spPr>
              <a:xfrm>
                <a:off x="6499518"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67"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58" name="Free Form 20">
                <a:extLst>
                  <a:ext uri="{FF2B5EF4-FFF2-40B4-BE49-F238E27FC236}">
                    <a16:creationId xmlns:a16="http://schemas.microsoft.com/office/drawing/2014/main" id="{02BD671C-6EC4-9D4E-B5B4-3ACD0D84CEF7}"/>
                  </a:ext>
                </a:extLst>
              </p:cNvPr>
              <p:cNvSpPr/>
              <p:nvPr/>
            </p:nvSpPr>
            <p:spPr>
              <a:xfrm>
                <a:off x="6893021" y="2695332"/>
                <a:ext cx="271723" cy="309004"/>
              </a:xfrm>
              <a:custGeom>
                <a:avLst/>
                <a:gdLst/>
                <a:ahLst/>
                <a:cxnLst/>
                <a:rect l="0" t="0" r="0" b="0"/>
                <a:pathLst>
                  <a:path w="271722" h="309003">
                    <a:moveTo>
                      <a:pt x="0" y="6301"/>
                    </a:moveTo>
                    <a:lnTo>
                      <a:pt x="69358" y="6301"/>
                    </a:lnTo>
                    <a:lnTo>
                      <a:pt x="69358" y="52748"/>
                    </a:lnTo>
                    <a:cubicBezTo>
                      <a:pt x="88851" y="24651"/>
                      <a:pt x="116957" y="0"/>
                      <a:pt x="163967" y="0"/>
                    </a:cubicBezTo>
                    <a:cubicBezTo>
                      <a:pt x="232192" y="0"/>
                      <a:pt x="271722" y="45867"/>
                      <a:pt x="271722" y="115797"/>
                    </a:cubicBezTo>
                    <a:lnTo>
                      <a:pt x="271722" y="309003"/>
                    </a:lnTo>
                    <a:lnTo>
                      <a:pt x="202363" y="309003"/>
                    </a:lnTo>
                    <a:lnTo>
                      <a:pt x="202363" y="137012"/>
                    </a:lnTo>
                    <a:cubicBezTo>
                      <a:pt x="202363" y="90003"/>
                      <a:pt x="178854" y="63066"/>
                      <a:pt x="137592" y="63066"/>
                    </a:cubicBezTo>
                    <a:cubicBezTo>
                      <a:pt x="97446" y="63066"/>
                      <a:pt x="69358" y="91145"/>
                      <a:pt x="69358" y="138146"/>
                    </a:cubicBezTo>
                    <a:lnTo>
                      <a:pt x="69358" y="309003"/>
                    </a:lnTo>
                    <a:lnTo>
                      <a:pt x="0" y="309003"/>
                    </a:lnTo>
                    <a:close/>
                  </a:path>
                </a:pathLst>
              </a:custGeom>
              <a:grpFill/>
              <a:ln w="0" cap="flat" cmpd="sng">
                <a:noFill/>
                <a:prstDash val="solid"/>
                <a:miter lim="800000"/>
              </a:ln>
            </p:spPr>
            <p:txBody>
              <a:bodyPr anchor="ctr">
                <a:spAutoFit/>
              </a:bodyPr>
              <a:lstStyle/>
              <a:p>
                <a:pPr algn="ctr"/>
                <a:endParaRPr lang="en-US"/>
              </a:p>
            </p:txBody>
          </p:sp>
        </p:grpSp>
        <p:grpSp>
          <p:nvGrpSpPr>
            <p:cNvPr id="51" name="Group 21">
              <a:extLst>
                <a:ext uri="{FF2B5EF4-FFF2-40B4-BE49-F238E27FC236}">
                  <a16:creationId xmlns:a16="http://schemas.microsoft.com/office/drawing/2014/main" id="{AA596DE2-9D0A-B044-B0DF-F51BD067DB50}"/>
                </a:ext>
              </a:extLst>
            </p:cNvPr>
            <p:cNvGrpSpPr/>
            <p:nvPr/>
          </p:nvGrpSpPr>
          <p:grpSpPr>
            <a:xfrm>
              <a:off x="7395515" y="2585817"/>
              <a:ext cx="1216050" cy="449083"/>
              <a:chOff x="7395515" y="2585817"/>
              <a:chExt cx="1216050" cy="449083"/>
            </a:xfrm>
            <a:grpFill/>
          </p:grpSpPr>
          <p:sp>
            <p:nvSpPr>
              <p:cNvPr id="52" name="Free Form 22">
                <a:extLst>
                  <a:ext uri="{FF2B5EF4-FFF2-40B4-BE49-F238E27FC236}">
                    <a16:creationId xmlns:a16="http://schemas.microsoft.com/office/drawing/2014/main" id="{C1916C2E-A224-F641-BC2F-20E091CAF95D}"/>
                  </a:ext>
                </a:extLst>
              </p:cNvPr>
              <p:cNvSpPr/>
              <p:nvPr/>
            </p:nvSpPr>
            <p:spPr>
              <a:xfrm>
                <a:off x="7395515" y="2700491"/>
                <a:ext cx="457504" cy="306130"/>
              </a:xfrm>
              <a:custGeom>
                <a:avLst/>
                <a:gdLst/>
                <a:ahLst/>
                <a:cxnLst/>
                <a:rect l="0" t="0" r="0" b="0"/>
                <a:pathLst>
                  <a:path w="457503" h="306129">
                    <a:moveTo>
                      <a:pt x="0" y="1142"/>
                    </a:moveTo>
                    <a:lnTo>
                      <a:pt x="71099" y="1142"/>
                    </a:lnTo>
                    <a:lnTo>
                      <a:pt x="131844" y="208683"/>
                    </a:lnTo>
                    <a:lnTo>
                      <a:pt x="198936" y="0"/>
                    </a:lnTo>
                    <a:lnTo>
                      <a:pt x="258566" y="0"/>
                    </a:lnTo>
                    <a:lnTo>
                      <a:pt x="325649" y="208683"/>
                    </a:lnTo>
                    <a:lnTo>
                      <a:pt x="387546" y="1142"/>
                    </a:lnTo>
                    <a:lnTo>
                      <a:pt x="457503" y="1142"/>
                    </a:lnTo>
                    <a:lnTo>
                      <a:pt x="358325" y="306129"/>
                    </a:lnTo>
                    <a:lnTo>
                      <a:pt x="295821" y="306129"/>
                    </a:lnTo>
                    <a:lnTo>
                      <a:pt x="228176" y="99169"/>
                    </a:lnTo>
                    <a:lnTo>
                      <a:pt x="159959" y="306129"/>
                    </a:lnTo>
                    <a:lnTo>
                      <a:pt x="98026" y="306129"/>
                    </a:lnTo>
                    <a:close/>
                  </a:path>
                </a:pathLst>
              </a:custGeom>
              <a:grpFill/>
              <a:ln w="0" cap="flat" cmpd="sng">
                <a:noFill/>
                <a:prstDash val="solid"/>
                <a:miter lim="800000"/>
              </a:ln>
            </p:spPr>
            <p:txBody>
              <a:bodyPr anchor="ctr">
                <a:spAutoFit/>
              </a:bodyPr>
              <a:lstStyle/>
              <a:p>
                <a:pPr algn="ctr"/>
                <a:endParaRPr lang="en-US"/>
              </a:p>
            </p:txBody>
          </p:sp>
          <p:sp>
            <p:nvSpPr>
              <p:cNvPr id="53" name="Free Form 23">
                <a:extLst>
                  <a:ext uri="{FF2B5EF4-FFF2-40B4-BE49-F238E27FC236}">
                    <a16:creationId xmlns:a16="http://schemas.microsoft.com/office/drawing/2014/main" id="{1BCE821A-8E48-BD46-86FF-B46D63610E38}"/>
                  </a:ext>
                </a:extLst>
              </p:cNvPr>
              <p:cNvSpPr/>
              <p:nvPr/>
            </p:nvSpPr>
            <p:spPr>
              <a:xfrm>
                <a:off x="7915785" y="2589273"/>
                <a:ext cx="74500" cy="415064"/>
              </a:xfrm>
              <a:custGeom>
                <a:avLst/>
                <a:gdLst/>
                <a:ahLst/>
                <a:cxnLst/>
                <a:rect l="0" t="0" r="0" b="0"/>
                <a:pathLst>
                  <a:path w="74499" h="415063">
                    <a:moveTo>
                      <a:pt x="2865" y="415063"/>
                    </a:moveTo>
                    <a:lnTo>
                      <a:pt x="2865" y="112360"/>
                    </a:lnTo>
                    <a:lnTo>
                      <a:pt x="72214" y="112360"/>
                    </a:lnTo>
                    <a:lnTo>
                      <a:pt x="72214" y="415063"/>
                    </a:lnTo>
                    <a:close/>
                    <a:moveTo>
                      <a:pt x="0" y="65913"/>
                    </a:moveTo>
                    <a:lnTo>
                      <a:pt x="0" y="0"/>
                    </a:lnTo>
                    <a:lnTo>
                      <a:pt x="74499" y="0"/>
                    </a:lnTo>
                    <a:lnTo>
                      <a:pt x="74499" y="65913"/>
                    </a:lnTo>
                    <a:close/>
                  </a:path>
                </a:pathLst>
              </a:custGeom>
              <a:grpFill/>
              <a:ln w="0" cap="flat" cmpd="sng">
                <a:noFill/>
                <a:prstDash val="solid"/>
                <a:miter lim="800000"/>
              </a:ln>
            </p:spPr>
            <p:txBody>
              <a:bodyPr anchor="ctr">
                <a:spAutoFit/>
              </a:bodyPr>
              <a:lstStyle/>
              <a:p>
                <a:pPr algn="ctr"/>
                <a:endParaRPr lang="en-US"/>
              </a:p>
            </p:txBody>
          </p:sp>
          <p:sp>
            <p:nvSpPr>
              <p:cNvPr id="54" name="Free Form 24">
                <a:extLst>
                  <a:ext uri="{FF2B5EF4-FFF2-40B4-BE49-F238E27FC236}">
                    <a16:creationId xmlns:a16="http://schemas.microsoft.com/office/drawing/2014/main" id="{0DC4B495-0E05-2F46-AD6F-17935CC0C5BA}"/>
                  </a:ext>
                </a:extLst>
              </p:cNvPr>
              <p:cNvSpPr/>
              <p:nvPr/>
            </p:nvSpPr>
            <p:spPr>
              <a:xfrm>
                <a:off x="8054602" y="2618490"/>
                <a:ext cx="189164" cy="391010"/>
              </a:xfrm>
              <a:custGeom>
                <a:avLst/>
                <a:gdLst/>
                <a:ahLst/>
                <a:cxnLst/>
                <a:rect l="0" t="0" r="0" b="0"/>
                <a:pathLst>
                  <a:path w="189163" h="391009">
                    <a:moveTo>
                      <a:pt x="38378" y="302149"/>
                    </a:moveTo>
                    <a:lnTo>
                      <a:pt x="38378" y="142760"/>
                    </a:lnTo>
                    <a:lnTo>
                      <a:pt x="0" y="142760"/>
                    </a:lnTo>
                    <a:lnTo>
                      <a:pt x="0" y="83139"/>
                    </a:lnTo>
                    <a:lnTo>
                      <a:pt x="38378" y="83139"/>
                    </a:lnTo>
                    <a:lnTo>
                      <a:pt x="38378" y="0"/>
                    </a:lnTo>
                    <a:lnTo>
                      <a:pt x="107737" y="0"/>
                    </a:lnTo>
                    <a:lnTo>
                      <a:pt x="107737" y="83139"/>
                    </a:lnTo>
                    <a:lnTo>
                      <a:pt x="189163" y="83139"/>
                    </a:lnTo>
                    <a:lnTo>
                      <a:pt x="189163" y="142760"/>
                    </a:lnTo>
                    <a:lnTo>
                      <a:pt x="107737" y="142760"/>
                    </a:lnTo>
                    <a:lnTo>
                      <a:pt x="107737" y="291251"/>
                    </a:lnTo>
                    <a:cubicBezTo>
                      <a:pt x="107737" y="318205"/>
                      <a:pt x="121509" y="329085"/>
                      <a:pt x="145045" y="329085"/>
                    </a:cubicBezTo>
                    <a:cubicBezTo>
                      <a:pt x="160495" y="329085"/>
                      <a:pt x="174267" y="325649"/>
                      <a:pt x="188038" y="318768"/>
                    </a:cubicBezTo>
                    <a:lnTo>
                      <a:pt x="188038" y="375533"/>
                    </a:lnTo>
                    <a:cubicBezTo>
                      <a:pt x="170812" y="385261"/>
                      <a:pt x="151909" y="391009"/>
                      <a:pt x="125534" y="391009"/>
                    </a:cubicBezTo>
                    <a:cubicBezTo>
                      <a:pt x="74508" y="391009"/>
                      <a:pt x="38378" y="368642"/>
                      <a:pt x="38378" y="302149"/>
                    </a:cubicBezTo>
                    <a:close/>
                  </a:path>
                </a:pathLst>
              </a:custGeom>
              <a:grpFill/>
              <a:ln w="0" cap="flat" cmpd="sng">
                <a:noFill/>
                <a:prstDash val="solid"/>
                <a:miter lim="800000"/>
              </a:ln>
            </p:spPr>
            <p:txBody>
              <a:bodyPr anchor="ctr">
                <a:spAutoFit/>
              </a:bodyPr>
              <a:lstStyle/>
              <a:p>
                <a:pPr algn="ctr"/>
                <a:endParaRPr lang="en-US"/>
              </a:p>
            </p:txBody>
          </p:sp>
          <p:sp>
            <p:nvSpPr>
              <p:cNvPr id="55" name="Free Form 25">
                <a:extLst>
                  <a:ext uri="{FF2B5EF4-FFF2-40B4-BE49-F238E27FC236}">
                    <a16:creationId xmlns:a16="http://schemas.microsoft.com/office/drawing/2014/main" id="{151C5DFA-3659-544C-98D0-BA2D78D265EE}"/>
                  </a:ext>
                </a:extLst>
              </p:cNvPr>
              <p:cNvSpPr/>
              <p:nvPr/>
            </p:nvSpPr>
            <p:spPr>
              <a:xfrm>
                <a:off x="8314388" y="2585817"/>
                <a:ext cx="271777" cy="418518"/>
              </a:xfrm>
              <a:custGeom>
                <a:avLst/>
                <a:gdLst/>
                <a:ahLst/>
                <a:cxnLst/>
                <a:rect l="0" t="0" r="0" b="0"/>
                <a:pathLst>
                  <a:path w="271776" h="418517">
                    <a:moveTo>
                      <a:pt x="0" y="0"/>
                    </a:moveTo>
                    <a:lnTo>
                      <a:pt x="69367" y="0"/>
                    </a:lnTo>
                    <a:lnTo>
                      <a:pt x="69367" y="162262"/>
                    </a:lnTo>
                    <a:cubicBezTo>
                      <a:pt x="88878" y="134165"/>
                      <a:pt x="116975" y="109513"/>
                      <a:pt x="163994" y="109513"/>
                    </a:cubicBezTo>
                    <a:cubicBezTo>
                      <a:pt x="232192" y="109513"/>
                      <a:pt x="271776" y="155381"/>
                      <a:pt x="271776" y="225311"/>
                    </a:cubicBezTo>
                    <a:lnTo>
                      <a:pt x="271776" y="418517"/>
                    </a:lnTo>
                    <a:lnTo>
                      <a:pt x="202408" y="418517"/>
                    </a:lnTo>
                    <a:lnTo>
                      <a:pt x="202408" y="246526"/>
                    </a:lnTo>
                    <a:cubicBezTo>
                      <a:pt x="202408" y="199516"/>
                      <a:pt x="178881" y="172580"/>
                      <a:pt x="137619" y="172580"/>
                    </a:cubicBezTo>
                    <a:cubicBezTo>
                      <a:pt x="97473" y="172580"/>
                      <a:pt x="69367" y="200659"/>
                      <a:pt x="69367" y="247668"/>
                    </a:cubicBezTo>
                    <a:lnTo>
                      <a:pt x="69367" y="418517"/>
                    </a:lnTo>
                    <a:lnTo>
                      <a:pt x="0" y="418517"/>
                    </a:lnTo>
                    <a:close/>
                  </a:path>
                </a:pathLst>
              </a:custGeom>
              <a:grpFill/>
              <a:ln w="0" cap="flat" cmpd="sng">
                <a:noFill/>
                <a:prstDash val="solid"/>
                <a:miter lim="800000"/>
              </a:ln>
            </p:spPr>
            <p:txBody>
              <a:bodyPr anchor="ctr">
                <a:spAutoFit/>
              </a:bodyPr>
              <a:lstStyle/>
              <a:p>
                <a:pPr algn="ctr"/>
                <a:endParaRPr lang="en-US"/>
              </a:p>
            </p:txBody>
          </p:sp>
        </p:grpSp>
      </p:grpSp>
      <p:sp>
        <p:nvSpPr>
          <p:cNvPr id="68" name="Bildplatzhalter 4">
            <a:extLst>
              <a:ext uri="{FF2B5EF4-FFF2-40B4-BE49-F238E27FC236}">
                <a16:creationId xmlns:a16="http://schemas.microsoft.com/office/drawing/2014/main" id="{F7FE0BBF-F4FB-1C45-95FE-FDD2DD440AFE}"/>
              </a:ext>
            </a:extLst>
          </p:cNvPr>
          <p:cNvSpPr>
            <a:spLocks noGrp="1"/>
          </p:cNvSpPr>
          <p:nvPr>
            <p:ph type="pic" sz="quarter" idx="18" hasCustomPrompt="1"/>
          </p:nvPr>
        </p:nvSpPr>
        <p:spPr>
          <a:xfrm>
            <a:off x="10344838" y="5512987"/>
            <a:ext cx="1380645" cy="520990"/>
          </a:xfrm>
          <a:noFill/>
        </p:spPr>
        <p:txBody>
          <a:bodyPr>
            <a:normAutofit/>
          </a:bodyPr>
          <a:lstStyle>
            <a:lvl1pPr marL="0" indent="0" algn="ctr">
              <a:buNone/>
              <a:defRPr sz="1400" b="1"/>
            </a:lvl1pPr>
          </a:lstStyle>
          <a:p>
            <a:r>
              <a:rPr lang="en-US" dirty="0"/>
              <a:t>Place Logo here</a:t>
            </a:r>
          </a:p>
        </p:txBody>
      </p:sp>
    </p:spTree>
    <p:extLst>
      <p:ext uri="{BB962C8B-B14F-4D97-AF65-F5344CB8AC3E}">
        <p14:creationId xmlns:p14="http://schemas.microsoft.com/office/powerpoint/2010/main" val="328633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arketing  //  Title + Subhead">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273665"/>
            <a:ext cx="11237083" cy="529209"/>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dirty="0"/>
              <a:t>Place headline here</a:t>
            </a:r>
          </a:p>
        </p:txBody>
      </p:sp>
      <p:sp>
        <p:nvSpPr>
          <p:cNvPr id="9" name="Inhaltsplatzhalter 3"/>
          <p:cNvSpPr>
            <a:spLocks noGrp="1"/>
          </p:cNvSpPr>
          <p:nvPr>
            <p:ph sz="quarter" idx="16" hasCustomPrompt="1"/>
          </p:nvPr>
        </p:nvSpPr>
        <p:spPr>
          <a:xfrm>
            <a:off x="493185" y="879539"/>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cxnSp>
        <p:nvCxnSpPr>
          <p:cNvPr id="11" name="Straight Connector 6">
            <a:extLst>
              <a:ext uri="{FF2B5EF4-FFF2-40B4-BE49-F238E27FC236}">
                <a16:creationId xmlns:a16="http://schemas.microsoft.com/office/drawing/2014/main" id="{E927E816-F442-BE4C-84AC-2DAC3B5160F9}"/>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 9" descr="Tecan_Barcode_color.png">
            <a:extLst>
              <a:ext uri="{FF2B5EF4-FFF2-40B4-BE49-F238E27FC236}">
                <a16:creationId xmlns:a16="http://schemas.microsoft.com/office/drawing/2014/main" id="{434E2CCC-9B3D-F34B-94F2-A94AA99C2AAC}"/>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7" name="Bild 12" descr="tec_3c_pos_RGB.png">
            <a:extLst>
              <a:ext uri="{FF2B5EF4-FFF2-40B4-BE49-F238E27FC236}">
                <a16:creationId xmlns:a16="http://schemas.microsoft.com/office/drawing/2014/main" id="{381EA350-9315-9049-8EA7-48B90C0EB6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8" name="Foliennummernplatzhalter 3">
            <a:extLst>
              <a:ext uri="{FF2B5EF4-FFF2-40B4-BE49-F238E27FC236}">
                <a16:creationId xmlns:a16="http://schemas.microsoft.com/office/drawing/2014/main" id="{925D707C-A539-F441-8904-5179ECA0C20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dirty="0"/>
          </a:p>
        </p:txBody>
      </p:sp>
      <p:grpSp>
        <p:nvGrpSpPr>
          <p:cNvPr id="8" name="Group 7">
            <a:extLst>
              <a:ext uri="{FF2B5EF4-FFF2-40B4-BE49-F238E27FC236}">
                <a16:creationId xmlns:a16="http://schemas.microsoft.com/office/drawing/2014/main" id="{972E76B4-40F4-0347-987A-9647E829F654}"/>
              </a:ext>
            </a:extLst>
          </p:cNvPr>
          <p:cNvGrpSpPr/>
          <p:nvPr userDrawn="1"/>
        </p:nvGrpSpPr>
        <p:grpSpPr>
          <a:xfrm>
            <a:off x="8264086" y="5530956"/>
            <a:ext cx="1597891" cy="122686"/>
            <a:chOff x="2740076" y="2585814"/>
            <a:chExt cx="5871489" cy="450811"/>
          </a:xfrm>
          <a:solidFill>
            <a:srgbClr val="878786"/>
          </a:solidFill>
        </p:grpSpPr>
        <p:sp>
          <p:nvSpPr>
            <p:cNvPr id="10" name="Rectangle 2">
              <a:extLst>
                <a:ext uri="{FF2B5EF4-FFF2-40B4-BE49-F238E27FC236}">
                  <a16:creationId xmlns:a16="http://schemas.microsoft.com/office/drawing/2014/main" id="{7E5522C9-D12D-E947-A53C-6D7705EAF5FD}"/>
                </a:ext>
              </a:extLst>
            </p:cNvPr>
            <p:cNvSpPr/>
            <p:nvPr/>
          </p:nvSpPr>
          <p:spPr>
            <a:xfrm>
              <a:off x="2740076" y="2603018"/>
              <a:ext cx="70510" cy="401319"/>
            </a:xfrm>
            <a:prstGeom prst="rect">
              <a:avLst/>
            </a:prstGeom>
            <a:grpFill/>
            <a:ln w="0" cap="flat" cmpd="sng">
              <a:noFill/>
              <a:prstDash val="solid"/>
              <a:miter lim="800000"/>
            </a:ln>
          </p:spPr>
          <p:txBody>
            <a:bodyPr anchor="ctr">
              <a:spAutoFit/>
            </a:bodyPr>
            <a:lstStyle/>
            <a:p>
              <a:pPr algn="ctr"/>
              <a:endParaRPr lang="en-US"/>
            </a:p>
          </p:txBody>
        </p:sp>
        <p:sp>
          <p:nvSpPr>
            <p:cNvPr id="12" name="Free Form 3">
              <a:extLst>
                <a:ext uri="{FF2B5EF4-FFF2-40B4-BE49-F238E27FC236}">
                  <a16:creationId xmlns:a16="http://schemas.microsoft.com/office/drawing/2014/main" id="{180222A8-FC89-B544-B384-C287FC4D1D9A}"/>
                </a:ext>
              </a:extLst>
            </p:cNvPr>
            <p:cNvSpPr/>
            <p:nvPr/>
          </p:nvSpPr>
          <p:spPr>
            <a:xfrm>
              <a:off x="2909853" y="2695332"/>
              <a:ext cx="271732" cy="309004"/>
            </a:xfrm>
            <a:custGeom>
              <a:avLst/>
              <a:gdLst/>
              <a:ahLst/>
              <a:cxnLst/>
              <a:rect l="0" t="0" r="0" b="0"/>
              <a:pathLst>
                <a:path w="271731" h="309003">
                  <a:moveTo>
                    <a:pt x="0" y="6301"/>
                  </a:moveTo>
                  <a:lnTo>
                    <a:pt x="69367" y="6301"/>
                  </a:lnTo>
                  <a:lnTo>
                    <a:pt x="69367" y="52748"/>
                  </a:lnTo>
                  <a:cubicBezTo>
                    <a:pt x="88860" y="24651"/>
                    <a:pt x="116957" y="0"/>
                    <a:pt x="163967" y="0"/>
                  </a:cubicBezTo>
                  <a:cubicBezTo>
                    <a:pt x="232192" y="0"/>
                    <a:pt x="271731" y="45867"/>
                    <a:pt x="271731" y="115797"/>
                  </a:cubicBezTo>
                  <a:lnTo>
                    <a:pt x="271731" y="309003"/>
                  </a:lnTo>
                  <a:lnTo>
                    <a:pt x="202363" y="309003"/>
                  </a:lnTo>
                  <a:lnTo>
                    <a:pt x="202363" y="137012"/>
                  </a:lnTo>
                  <a:cubicBezTo>
                    <a:pt x="202363" y="90003"/>
                    <a:pt x="178863" y="63066"/>
                    <a:pt x="137592" y="63066"/>
                  </a:cubicBezTo>
                  <a:cubicBezTo>
                    <a:pt x="97446" y="63066"/>
                    <a:pt x="69367" y="91145"/>
                    <a:pt x="69367" y="138146"/>
                  </a:cubicBezTo>
                  <a:lnTo>
                    <a:pt x="69367" y="309003"/>
                  </a:lnTo>
                  <a:lnTo>
                    <a:pt x="0" y="309003"/>
                  </a:lnTo>
                  <a:close/>
                </a:path>
              </a:pathLst>
            </a:custGeom>
            <a:grpFill/>
            <a:ln w="0" cap="flat" cmpd="sng">
              <a:noFill/>
              <a:prstDash val="solid"/>
              <a:miter lim="800000"/>
            </a:ln>
          </p:spPr>
          <p:txBody>
            <a:bodyPr anchor="ctr">
              <a:spAutoFit/>
            </a:bodyPr>
            <a:lstStyle/>
            <a:p>
              <a:pPr algn="ctr"/>
              <a:endParaRPr lang="en-US"/>
            </a:p>
          </p:txBody>
        </p:sp>
        <p:grpSp>
          <p:nvGrpSpPr>
            <p:cNvPr id="13" name="Group 4">
              <a:extLst>
                <a:ext uri="{FF2B5EF4-FFF2-40B4-BE49-F238E27FC236}">
                  <a16:creationId xmlns:a16="http://schemas.microsoft.com/office/drawing/2014/main" id="{38F78840-A7B2-0E4F-A43C-57D8BCF0ED9D}"/>
                </a:ext>
              </a:extLst>
            </p:cNvPr>
            <p:cNvGrpSpPr/>
            <p:nvPr/>
          </p:nvGrpSpPr>
          <p:grpSpPr>
            <a:xfrm>
              <a:off x="3420942" y="2695331"/>
              <a:ext cx="667104" cy="341294"/>
              <a:chOff x="3420942" y="2695331"/>
              <a:chExt cx="667104" cy="341294"/>
            </a:xfrm>
            <a:grpFill/>
          </p:grpSpPr>
          <p:sp>
            <p:nvSpPr>
              <p:cNvPr id="36" name="Free Form 5">
                <a:extLst>
                  <a:ext uri="{FF2B5EF4-FFF2-40B4-BE49-F238E27FC236}">
                    <a16:creationId xmlns:a16="http://schemas.microsoft.com/office/drawing/2014/main" id="{69E08C65-6754-1F40-8AF1-38BD0B18AD48}"/>
                  </a:ext>
                </a:extLst>
              </p:cNvPr>
              <p:cNvSpPr/>
              <p:nvPr/>
            </p:nvSpPr>
            <p:spPr>
              <a:xfrm>
                <a:off x="3420942" y="2695331"/>
                <a:ext cx="280371" cy="315894"/>
              </a:xfrm>
              <a:custGeom>
                <a:avLst/>
                <a:gdLst/>
                <a:ahLst/>
                <a:cxnLst/>
                <a:rect l="0" t="0" r="0" b="0"/>
                <a:pathLst>
                  <a:path w="280371" h="315894">
                    <a:moveTo>
                      <a:pt x="0" y="159370"/>
                    </a:moveTo>
                    <a:lnTo>
                      <a:pt x="0" y="158228"/>
                    </a:lnTo>
                    <a:cubicBezTo>
                      <a:pt x="0" y="72241"/>
                      <a:pt x="66520" y="0"/>
                      <a:pt x="157665" y="0"/>
                    </a:cubicBezTo>
                    <a:cubicBezTo>
                      <a:pt x="214431" y="0"/>
                      <a:pt x="249980" y="21215"/>
                      <a:pt x="278639" y="52168"/>
                    </a:cubicBezTo>
                    <a:lnTo>
                      <a:pt x="235066" y="98615"/>
                    </a:lnTo>
                    <a:cubicBezTo>
                      <a:pt x="213850" y="76249"/>
                      <a:pt x="191492" y="60754"/>
                      <a:pt x="157112" y="60754"/>
                    </a:cubicBezTo>
                    <a:cubicBezTo>
                      <a:pt x="106648" y="60754"/>
                      <a:pt x="69367" y="104328"/>
                      <a:pt x="69367" y="157085"/>
                    </a:cubicBezTo>
                    <a:lnTo>
                      <a:pt x="69367" y="158228"/>
                    </a:lnTo>
                    <a:cubicBezTo>
                      <a:pt x="69367" y="212119"/>
                      <a:pt x="106648" y="255112"/>
                      <a:pt x="159950" y="255112"/>
                    </a:cubicBezTo>
                    <a:cubicBezTo>
                      <a:pt x="192635" y="255112"/>
                      <a:pt x="216715" y="240225"/>
                      <a:pt x="238493" y="217858"/>
                    </a:cubicBezTo>
                    <a:lnTo>
                      <a:pt x="280371" y="259129"/>
                    </a:lnTo>
                    <a:cubicBezTo>
                      <a:pt x="250542" y="292384"/>
                      <a:pt x="215573" y="315894"/>
                      <a:pt x="156523" y="315894"/>
                    </a:cubicBezTo>
                    <a:cubicBezTo>
                      <a:pt x="66520" y="315894"/>
                      <a:pt x="0" y="245384"/>
                      <a:pt x="0" y="159370"/>
                    </a:cubicBezTo>
                    <a:close/>
                  </a:path>
                </a:pathLst>
              </a:custGeom>
              <a:grpFill/>
              <a:ln w="0" cap="flat" cmpd="sng">
                <a:noFill/>
                <a:prstDash val="solid"/>
                <a:miter lim="800000"/>
              </a:ln>
            </p:spPr>
            <p:txBody>
              <a:bodyPr anchor="ctr">
                <a:spAutoFit/>
              </a:bodyPr>
              <a:lstStyle/>
              <a:p>
                <a:pPr algn="ctr"/>
                <a:endParaRPr lang="en-US"/>
              </a:p>
            </p:txBody>
          </p:sp>
          <p:sp>
            <p:nvSpPr>
              <p:cNvPr id="37" name="Free Form 6">
                <a:extLst>
                  <a:ext uri="{FF2B5EF4-FFF2-40B4-BE49-F238E27FC236}">
                    <a16:creationId xmlns:a16="http://schemas.microsoft.com/office/drawing/2014/main" id="{47B9138A-E2EE-BD45-8BFA-B3882B97F45B}"/>
                  </a:ext>
                </a:extLst>
              </p:cNvPr>
              <p:cNvSpPr/>
              <p:nvPr/>
            </p:nvSpPr>
            <p:spPr>
              <a:xfrm>
                <a:off x="3739871" y="2695331"/>
                <a:ext cx="322775"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grpSp>
        <p:sp>
          <p:nvSpPr>
            <p:cNvPr id="14" name="Rectangle 7">
              <a:extLst>
                <a:ext uri="{FF2B5EF4-FFF2-40B4-BE49-F238E27FC236}">
                  <a16:creationId xmlns:a16="http://schemas.microsoft.com/office/drawing/2014/main" id="{396C3F63-6F46-5141-B39B-C5A041AAACEA}"/>
                </a:ext>
              </a:extLst>
            </p:cNvPr>
            <p:cNvSpPr/>
            <p:nvPr/>
          </p:nvSpPr>
          <p:spPr>
            <a:xfrm>
              <a:off x="4137381" y="2585819"/>
              <a:ext cx="69367" cy="418518"/>
            </a:xfrm>
            <a:prstGeom prst="rect">
              <a:avLst/>
            </a:prstGeom>
            <a:grpFill/>
            <a:ln w="0" cap="flat" cmpd="sng">
              <a:noFill/>
              <a:prstDash val="solid"/>
              <a:miter lim="800000"/>
            </a:ln>
          </p:spPr>
          <p:txBody>
            <a:bodyPr anchor="ctr">
              <a:spAutoFit/>
            </a:bodyPr>
            <a:lstStyle/>
            <a:p>
              <a:pPr algn="ctr"/>
              <a:endParaRPr lang="en-US"/>
            </a:p>
          </p:txBody>
        </p:sp>
        <p:grpSp>
          <p:nvGrpSpPr>
            <p:cNvPr id="15" name="Group 8">
              <a:extLst>
                <a:ext uri="{FF2B5EF4-FFF2-40B4-BE49-F238E27FC236}">
                  <a16:creationId xmlns:a16="http://schemas.microsoft.com/office/drawing/2014/main" id="{AA9858D9-B20D-9C47-B03E-4DC5FDADCB8B}"/>
                </a:ext>
              </a:extLst>
            </p:cNvPr>
            <p:cNvGrpSpPr/>
            <p:nvPr/>
          </p:nvGrpSpPr>
          <p:grpSpPr>
            <a:xfrm>
              <a:off x="4301446" y="2585819"/>
              <a:ext cx="438830" cy="450222"/>
              <a:chOff x="4301446" y="2585819"/>
              <a:chExt cx="438830" cy="450222"/>
            </a:xfrm>
            <a:grpFill/>
          </p:grpSpPr>
          <p:sp>
            <p:nvSpPr>
              <p:cNvPr id="34" name="Rectangle 9">
                <a:extLst>
                  <a:ext uri="{FF2B5EF4-FFF2-40B4-BE49-F238E27FC236}">
                    <a16:creationId xmlns:a16="http://schemas.microsoft.com/office/drawing/2014/main" id="{26F5895F-AFD9-8C4A-8889-9243E3A66D41}"/>
                  </a:ext>
                </a:extLst>
              </p:cNvPr>
              <p:cNvSpPr/>
              <p:nvPr/>
            </p:nvSpPr>
            <p:spPr>
              <a:xfrm>
                <a:off x="4301446" y="2585819"/>
                <a:ext cx="69368" cy="418518"/>
              </a:xfrm>
              <a:prstGeom prst="rect">
                <a:avLst/>
              </a:prstGeom>
              <a:grpFill/>
              <a:ln w="0" cap="flat" cmpd="sng">
                <a:noFill/>
                <a:prstDash val="solid"/>
                <a:miter lim="800000"/>
              </a:ln>
            </p:spPr>
            <p:txBody>
              <a:bodyPr anchor="ctr">
                <a:spAutoFit/>
              </a:bodyPr>
              <a:lstStyle/>
              <a:p>
                <a:pPr algn="ctr"/>
                <a:endParaRPr lang="en-US"/>
              </a:p>
            </p:txBody>
          </p:sp>
          <p:sp>
            <p:nvSpPr>
              <p:cNvPr id="35" name="Free Form 10">
                <a:extLst>
                  <a:ext uri="{FF2B5EF4-FFF2-40B4-BE49-F238E27FC236}">
                    <a16:creationId xmlns:a16="http://schemas.microsoft.com/office/drawing/2014/main" id="{F04A2B50-8045-1044-AF19-2BADA06FB674}"/>
                  </a:ext>
                </a:extLst>
              </p:cNvPr>
              <p:cNvSpPr/>
              <p:nvPr/>
            </p:nvSpPr>
            <p:spPr>
              <a:xfrm>
                <a:off x="4441422" y="2697621"/>
                <a:ext cx="273454"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82" y="60192"/>
                    </a:cubicBezTo>
                    <a:cubicBezTo>
                      <a:pt x="97464" y="60192"/>
                      <a:pt x="72232" y="67636"/>
                      <a:pt x="44715" y="79123"/>
                    </a:cubicBezTo>
                    <a:lnTo>
                      <a:pt x="26374" y="24642"/>
                    </a:lnTo>
                    <a:cubicBezTo>
                      <a:pt x="59630" y="9755"/>
                      <a:pt x="92305" y="0"/>
                      <a:pt x="140457" y="0"/>
                    </a:cubicBezTo>
                    <a:cubicBezTo>
                      <a:pt x="185736" y="0"/>
                      <a:pt x="219563" y="12040"/>
                      <a:pt x="240778" y="33818"/>
                    </a:cubicBezTo>
                    <a:cubicBezTo>
                      <a:pt x="263136" y="55622"/>
                      <a:pt x="273454" y="87709"/>
                      <a:pt x="273454" y="127275"/>
                    </a:cubicBezTo>
                    <a:lnTo>
                      <a:pt x="273454" y="306718"/>
                    </a:lnTo>
                    <a:lnTo>
                      <a:pt x="205809" y="306718"/>
                    </a:lnTo>
                    <a:lnTo>
                      <a:pt x="205809" y="268884"/>
                    </a:lnTo>
                    <a:cubicBezTo>
                      <a:pt x="185182" y="293527"/>
                      <a:pt x="153640" y="313020"/>
                      <a:pt x="107193"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48"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grpSp>
        <p:grpSp>
          <p:nvGrpSpPr>
            <p:cNvPr id="19" name="Group 11">
              <a:extLst>
                <a:ext uri="{FF2B5EF4-FFF2-40B4-BE49-F238E27FC236}">
                  <a16:creationId xmlns:a16="http://schemas.microsoft.com/office/drawing/2014/main" id="{74112F72-7B52-8B4C-A78A-250AC53EEDB3}"/>
                </a:ext>
              </a:extLst>
            </p:cNvPr>
            <p:cNvGrpSpPr/>
            <p:nvPr/>
          </p:nvGrpSpPr>
          <p:grpSpPr>
            <a:xfrm>
              <a:off x="4798200" y="2585814"/>
              <a:ext cx="1508674" cy="450811"/>
              <a:chOff x="4798200" y="2585814"/>
              <a:chExt cx="1508674" cy="450811"/>
            </a:xfrm>
            <a:grpFill/>
          </p:grpSpPr>
          <p:sp>
            <p:nvSpPr>
              <p:cNvPr id="29" name="Free Form 12">
                <a:extLst>
                  <a:ext uri="{FF2B5EF4-FFF2-40B4-BE49-F238E27FC236}">
                    <a16:creationId xmlns:a16="http://schemas.microsoft.com/office/drawing/2014/main" id="{EC2EBB67-98F6-1E4E-BE06-C2A762B8B87E}"/>
                  </a:ext>
                </a:extLst>
              </p:cNvPr>
              <p:cNvSpPr/>
              <p:nvPr/>
            </p:nvSpPr>
            <p:spPr>
              <a:xfrm>
                <a:off x="4798200" y="2585814"/>
                <a:ext cx="313020" cy="424828"/>
              </a:xfrm>
              <a:custGeom>
                <a:avLst/>
                <a:gdLst/>
                <a:ahLst/>
                <a:cxnLst/>
                <a:rect l="0" t="0" r="0" b="0"/>
                <a:pathLst>
                  <a:path w="313020" h="424827">
                    <a:moveTo>
                      <a:pt x="69367" y="371516"/>
                    </a:moveTo>
                    <a:lnTo>
                      <a:pt x="69367" y="418526"/>
                    </a:lnTo>
                    <a:lnTo>
                      <a:pt x="0" y="418526"/>
                    </a:lnTo>
                    <a:lnTo>
                      <a:pt x="0" y="0"/>
                    </a:lnTo>
                    <a:lnTo>
                      <a:pt x="69367" y="0"/>
                    </a:lnTo>
                    <a:lnTo>
                      <a:pt x="69367" y="166278"/>
                    </a:lnTo>
                    <a:cubicBezTo>
                      <a:pt x="91725" y="134754"/>
                      <a:pt x="123267" y="109513"/>
                      <a:pt x="172562" y="109513"/>
                    </a:cubicBezTo>
                    <a:cubicBezTo>
                      <a:pt x="243652" y="109513"/>
                      <a:pt x="313020" y="165698"/>
                      <a:pt x="313020" y="266599"/>
                    </a:cubicBezTo>
                    <a:lnTo>
                      <a:pt x="313020" y="267742"/>
                    </a:lnTo>
                    <a:cubicBezTo>
                      <a:pt x="313020" y="368089"/>
                      <a:pt x="244214" y="424827"/>
                      <a:pt x="172562" y="424827"/>
                    </a:cubicBezTo>
                    <a:cubicBezTo>
                      <a:pt x="122116" y="424827"/>
                      <a:pt x="90592" y="399595"/>
                      <a:pt x="69367" y="371516"/>
                    </a:cubicBezTo>
                    <a:close/>
                    <a:moveTo>
                      <a:pt x="242510" y="267742"/>
                    </a:moveTo>
                    <a:lnTo>
                      <a:pt x="242510" y="266599"/>
                    </a:lnTo>
                    <a:cubicBezTo>
                      <a:pt x="242510" y="208129"/>
                      <a:pt x="202944" y="169715"/>
                      <a:pt x="155943" y="169715"/>
                    </a:cubicBezTo>
                    <a:cubicBezTo>
                      <a:pt x="108933" y="169715"/>
                      <a:pt x="67645" y="208692"/>
                      <a:pt x="67645" y="266599"/>
                    </a:cubicBezTo>
                    <a:lnTo>
                      <a:pt x="67645" y="267742"/>
                    </a:lnTo>
                    <a:cubicBezTo>
                      <a:pt x="67645" y="325649"/>
                      <a:pt x="108933" y="364626"/>
                      <a:pt x="155943" y="364626"/>
                    </a:cubicBezTo>
                    <a:cubicBezTo>
                      <a:pt x="203506" y="364626"/>
                      <a:pt x="242510" y="327381"/>
                      <a:pt x="242510" y="267742"/>
                    </a:cubicBezTo>
                    <a:close/>
                  </a:path>
                </a:pathLst>
              </a:custGeom>
              <a:grpFill/>
              <a:ln w="0" cap="flat" cmpd="sng">
                <a:noFill/>
                <a:prstDash val="solid"/>
                <a:miter lim="800000"/>
              </a:ln>
            </p:spPr>
            <p:txBody>
              <a:bodyPr anchor="ctr">
                <a:spAutoFit/>
              </a:bodyPr>
              <a:lstStyle/>
              <a:p>
                <a:pPr algn="ctr"/>
                <a:endParaRPr lang="en-US"/>
              </a:p>
            </p:txBody>
          </p:sp>
          <p:sp>
            <p:nvSpPr>
              <p:cNvPr id="30" name="Free Form 13">
                <a:extLst>
                  <a:ext uri="{FF2B5EF4-FFF2-40B4-BE49-F238E27FC236}">
                    <a16:creationId xmlns:a16="http://schemas.microsoft.com/office/drawing/2014/main" id="{3D06A62C-C49F-9247-AF03-BE6439A01543}"/>
                  </a:ext>
                </a:extLst>
              </p:cNvPr>
              <p:cNvSpPr/>
              <p:nvPr/>
            </p:nvSpPr>
            <p:spPr>
              <a:xfrm>
                <a:off x="5166445"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93"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31" name="Free Form 14">
                <a:extLst>
                  <a:ext uri="{FF2B5EF4-FFF2-40B4-BE49-F238E27FC236}">
                    <a16:creationId xmlns:a16="http://schemas.microsoft.com/office/drawing/2014/main" id="{39534EEB-390B-7542-A06F-E19224AEB0B6}"/>
                  </a:ext>
                </a:extLst>
              </p:cNvPr>
              <p:cNvSpPr/>
              <p:nvPr/>
            </p:nvSpPr>
            <p:spPr>
              <a:xfrm>
                <a:off x="5559943" y="2693610"/>
                <a:ext cx="176570" cy="310726"/>
              </a:xfrm>
              <a:custGeom>
                <a:avLst/>
                <a:gdLst/>
                <a:ahLst/>
                <a:cxnLst/>
                <a:rect l="0" t="0" r="0" b="0"/>
                <a:pathLst>
                  <a:path w="176569" h="310726">
                    <a:moveTo>
                      <a:pt x="0" y="8023"/>
                    </a:moveTo>
                    <a:lnTo>
                      <a:pt x="69367" y="8023"/>
                    </a:lnTo>
                    <a:lnTo>
                      <a:pt x="69367" y="76249"/>
                    </a:lnTo>
                    <a:cubicBezTo>
                      <a:pt x="88271" y="30944"/>
                      <a:pt x="123267" y="0"/>
                      <a:pt x="176569" y="2284"/>
                    </a:cubicBezTo>
                    <a:lnTo>
                      <a:pt x="176569" y="75668"/>
                    </a:lnTo>
                    <a:lnTo>
                      <a:pt x="172553" y="75668"/>
                    </a:lnTo>
                    <a:cubicBezTo>
                      <a:pt x="111780" y="75668"/>
                      <a:pt x="69367" y="115226"/>
                      <a:pt x="69367" y="195491"/>
                    </a:cubicBezTo>
                    <a:lnTo>
                      <a:pt x="69367" y="310726"/>
                    </a:lnTo>
                    <a:lnTo>
                      <a:pt x="0" y="310726"/>
                    </a:lnTo>
                    <a:close/>
                  </a:path>
                </a:pathLst>
              </a:custGeom>
              <a:grpFill/>
              <a:ln w="0" cap="flat" cmpd="sng">
                <a:noFill/>
                <a:prstDash val="solid"/>
                <a:miter lim="800000"/>
              </a:ln>
            </p:spPr>
            <p:txBody>
              <a:bodyPr anchor="ctr">
                <a:spAutoFit/>
              </a:bodyPr>
              <a:lstStyle/>
              <a:p>
                <a:pPr algn="ctr"/>
                <a:endParaRPr lang="en-US"/>
              </a:p>
            </p:txBody>
          </p:sp>
          <p:sp>
            <p:nvSpPr>
              <p:cNvPr id="32" name="Free Form 15">
                <a:extLst>
                  <a:ext uri="{FF2B5EF4-FFF2-40B4-BE49-F238E27FC236}">
                    <a16:creationId xmlns:a16="http://schemas.microsoft.com/office/drawing/2014/main" id="{3A831111-C6DF-F647-AAAD-13F4D005F69C}"/>
                  </a:ext>
                </a:extLst>
              </p:cNvPr>
              <p:cNvSpPr/>
              <p:nvPr/>
            </p:nvSpPr>
            <p:spPr>
              <a:xfrm>
                <a:off x="5762449" y="2697621"/>
                <a:ext cx="273455"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91" y="60192"/>
                    </a:cubicBezTo>
                    <a:cubicBezTo>
                      <a:pt x="97464" y="60192"/>
                      <a:pt x="72232" y="67636"/>
                      <a:pt x="44715" y="79123"/>
                    </a:cubicBezTo>
                    <a:lnTo>
                      <a:pt x="26374" y="24642"/>
                    </a:lnTo>
                    <a:cubicBezTo>
                      <a:pt x="59630" y="9755"/>
                      <a:pt x="92305" y="0"/>
                      <a:pt x="140457" y="0"/>
                    </a:cubicBezTo>
                    <a:cubicBezTo>
                      <a:pt x="185745" y="0"/>
                      <a:pt x="219563" y="12040"/>
                      <a:pt x="240778" y="33818"/>
                    </a:cubicBezTo>
                    <a:cubicBezTo>
                      <a:pt x="263136" y="55622"/>
                      <a:pt x="273454" y="87709"/>
                      <a:pt x="273454" y="127275"/>
                    </a:cubicBezTo>
                    <a:lnTo>
                      <a:pt x="273454" y="306718"/>
                    </a:lnTo>
                    <a:lnTo>
                      <a:pt x="205818" y="306718"/>
                    </a:lnTo>
                    <a:lnTo>
                      <a:pt x="205818" y="268884"/>
                    </a:lnTo>
                    <a:cubicBezTo>
                      <a:pt x="185182" y="293527"/>
                      <a:pt x="153649" y="313020"/>
                      <a:pt x="107202"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57"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sp>
            <p:nvSpPr>
              <p:cNvPr id="33" name="Free Form 16">
                <a:extLst>
                  <a:ext uri="{FF2B5EF4-FFF2-40B4-BE49-F238E27FC236}">
                    <a16:creationId xmlns:a16="http://schemas.microsoft.com/office/drawing/2014/main" id="{F076D85B-335D-CE4D-B0C2-110AB5DD4480}"/>
                  </a:ext>
                </a:extLst>
              </p:cNvPr>
              <p:cNvSpPr/>
              <p:nvPr/>
            </p:nvSpPr>
            <p:spPr>
              <a:xfrm>
                <a:off x="6092275" y="2618490"/>
                <a:ext cx="189199" cy="391010"/>
              </a:xfrm>
              <a:custGeom>
                <a:avLst/>
                <a:gdLst/>
                <a:ahLst/>
                <a:cxnLst/>
                <a:rect l="0" t="0" r="0" b="0"/>
                <a:pathLst>
                  <a:path w="189199" h="391009">
                    <a:moveTo>
                      <a:pt x="38414" y="302149"/>
                    </a:moveTo>
                    <a:lnTo>
                      <a:pt x="38414" y="142760"/>
                    </a:lnTo>
                    <a:lnTo>
                      <a:pt x="0" y="142760"/>
                    </a:lnTo>
                    <a:lnTo>
                      <a:pt x="0" y="83139"/>
                    </a:lnTo>
                    <a:lnTo>
                      <a:pt x="38414" y="83139"/>
                    </a:lnTo>
                    <a:lnTo>
                      <a:pt x="38414" y="0"/>
                    </a:lnTo>
                    <a:lnTo>
                      <a:pt x="107782" y="0"/>
                    </a:lnTo>
                    <a:lnTo>
                      <a:pt x="107782" y="83139"/>
                    </a:lnTo>
                    <a:lnTo>
                      <a:pt x="189199" y="83139"/>
                    </a:lnTo>
                    <a:lnTo>
                      <a:pt x="189199" y="142760"/>
                    </a:lnTo>
                    <a:lnTo>
                      <a:pt x="107782" y="142760"/>
                    </a:lnTo>
                    <a:lnTo>
                      <a:pt x="107782" y="291251"/>
                    </a:lnTo>
                    <a:cubicBezTo>
                      <a:pt x="107782" y="318205"/>
                      <a:pt x="121536" y="329085"/>
                      <a:pt x="145036" y="329085"/>
                    </a:cubicBezTo>
                    <a:cubicBezTo>
                      <a:pt x="160539" y="329085"/>
                      <a:pt x="174284" y="325649"/>
                      <a:pt x="188056" y="318768"/>
                    </a:cubicBezTo>
                    <a:lnTo>
                      <a:pt x="188056" y="375533"/>
                    </a:lnTo>
                    <a:cubicBezTo>
                      <a:pt x="170848" y="385261"/>
                      <a:pt x="151926" y="391009"/>
                      <a:pt x="125552" y="391009"/>
                    </a:cubicBezTo>
                    <a:cubicBezTo>
                      <a:pt x="74526" y="391009"/>
                      <a:pt x="38414" y="368642"/>
                      <a:pt x="38414" y="302149"/>
                    </a:cubicBezTo>
                    <a:close/>
                  </a:path>
                </a:pathLst>
              </a:custGeom>
              <a:grpFill/>
              <a:ln w="0" cap="flat" cmpd="sng">
                <a:noFill/>
                <a:prstDash val="solid"/>
                <a:miter lim="800000"/>
              </a:ln>
            </p:spPr>
            <p:txBody>
              <a:bodyPr anchor="ctr">
                <a:spAutoFit/>
              </a:bodyPr>
              <a:lstStyle/>
              <a:p>
                <a:pPr algn="ctr"/>
                <a:endParaRPr lang="en-US"/>
              </a:p>
            </p:txBody>
          </p:sp>
        </p:grpSp>
        <p:grpSp>
          <p:nvGrpSpPr>
            <p:cNvPr id="20" name="Group 17">
              <a:extLst>
                <a:ext uri="{FF2B5EF4-FFF2-40B4-BE49-F238E27FC236}">
                  <a16:creationId xmlns:a16="http://schemas.microsoft.com/office/drawing/2014/main" id="{F418D981-12E1-EB48-ABB0-F9F57E103619}"/>
                </a:ext>
              </a:extLst>
            </p:cNvPr>
            <p:cNvGrpSpPr/>
            <p:nvPr/>
          </p:nvGrpSpPr>
          <p:grpSpPr>
            <a:xfrm>
              <a:off x="6353263" y="2589273"/>
              <a:ext cx="836881" cy="447352"/>
              <a:chOff x="6353263" y="2589273"/>
              <a:chExt cx="836881" cy="447352"/>
            </a:xfrm>
            <a:grpFill/>
          </p:grpSpPr>
          <p:sp>
            <p:nvSpPr>
              <p:cNvPr id="26" name="Free Form 18">
                <a:extLst>
                  <a:ext uri="{FF2B5EF4-FFF2-40B4-BE49-F238E27FC236}">
                    <a16:creationId xmlns:a16="http://schemas.microsoft.com/office/drawing/2014/main" id="{FEC1CE42-7DC4-6B4C-9C0F-1F831371FA47}"/>
                  </a:ext>
                </a:extLst>
              </p:cNvPr>
              <p:cNvSpPr/>
              <p:nvPr/>
            </p:nvSpPr>
            <p:spPr>
              <a:xfrm>
                <a:off x="6353263" y="2589273"/>
                <a:ext cx="74536" cy="415064"/>
              </a:xfrm>
              <a:custGeom>
                <a:avLst/>
                <a:gdLst/>
                <a:ahLst/>
                <a:cxnLst/>
                <a:rect l="0" t="0" r="0" b="0"/>
                <a:pathLst>
                  <a:path w="74535" h="415063">
                    <a:moveTo>
                      <a:pt x="2873" y="415063"/>
                    </a:moveTo>
                    <a:lnTo>
                      <a:pt x="2873" y="112360"/>
                    </a:lnTo>
                    <a:lnTo>
                      <a:pt x="72232" y="112360"/>
                    </a:lnTo>
                    <a:lnTo>
                      <a:pt x="72232" y="415063"/>
                    </a:lnTo>
                    <a:close/>
                    <a:moveTo>
                      <a:pt x="0" y="65913"/>
                    </a:moveTo>
                    <a:lnTo>
                      <a:pt x="0" y="0"/>
                    </a:lnTo>
                    <a:lnTo>
                      <a:pt x="74535" y="0"/>
                    </a:lnTo>
                    <a:lnTo>
                      <a:pt x="74535" y="65913"/>
                    </a:lnTo>
                    <a:close/>
                  </a:path>
                </a:pathLst>
              </a:custGeom>
              <a:grpFill/>
              <a:ln w="0" cap="flat" cmpd="sng">
                <a:noFill/>
                <a:prstDash val="solid"/>
                <a:miter lim="800000"/>
              </a:ln>
            </p:spPr>
            <p:txBody>
              <a:bodyPr anchor="ctr">
                <a:spAutoFit/>
              </a:bodyPr>
              <a:lstStyle/>
              <a:p>
                <a:pPr algn="ctr"/>
                <a:endParaRPr lang="en-US"/>
              </a:p>
            </p:txBody>
          </p:sp>
          <p:sp>
            <p:nvSpPr>
              <p:cNvPr id="27" name="Free Form 19">
                <a:extLst>
                  <a:ext uri="{FF2B5EF4-FFF2-40B4-BE49-F238E27FC236}">
                    <a16:creationId xmlns:a16="http://schemas.microsoft.com/office/drawing/2014/main" id="{1DEE3FBE-4466-2D48-86EC-7C28439A7EEE}"/>
                  </a:ext>
                </a:extLst>
              </p:cNvPr>
              <p:cNvSpPr/>
              <p:nvPr/>
            </p:nvSpPr>
            <p:spPr>
              <a:xfrm>
                <a:off x="6499518"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67"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28" name="Free Form 20">
                <a:extLst>
                  <a:ext uri="{FF2B5EF4-FFF2-40B4-BE49-F238E27FC236}">
                    <a16:creationId xmlns:a16="http://schemas.microsoft.com/office/drawing/2014/main" id="{48D07B00-D907-5F44-B7F6-AC083408CDAB}"/>
                  </a:ext>
                </a:extLst>
              </p:cNvPr>
              <p:cNvSpPr/>
              <p:nvPr/>
            </p:nvSpPr>
            <p:spPr>
              <a:xfrm>
                <a:off x="6893021" y="2695332"/>
                <a:ext cx="271723" cy="309004"/>
              </a:xfrm>
              <a:custGeom>
                <a:avLst/>
                <a:gdLst/>
                <a:ahLst/>
                <a:cxnLst/>
                <a:rect l="0" t="0" r="0" b="0"/>
                <a:pathLst>
                  <a:path w="271722" h="309003">
                    <a:moveTo>
                      <a:pt x="0" y="6301"/>
                    </a:moveTo>
                    <a:lnTo>
                      <a:pt x="69358" y="6301"/>
                    </a:lnTo>
                    <a:lnTo>
                      <a:pt x="69358" y="52748"/>
                    </a:lnTo>
                    <a:cubicBezTo>
                      <a:pt x="88851" y="24651"/>
                      <a:pt x="116957" y="0"/>
                      <a:pt x="163967" y="0"/>
                    </a:cubicBezTo>
                    <a:cubicBezTo>
                      <a:pt x="232192" y="0"/>
                      <a:pt x="271722" y="45867"/>
                      <a:pt x="271722" y="115797"/>
                    </a:cubicBezTo>
                    <a:lnTo>
                      <a:pt x="271722" y="309003"/>
                    </a:lnTo>
                    <a:lnTo>
                      <a:pt x="202363" y="309003"/>
                    </a:lnTo>
                    <a:lnTo>
                      <a:pt x="202363" y="137012"/>
                    </a:lnTo>
                    <a:cubicBezTo>
                      <a:pt x="202363" y="90003"/>
                      <a:pt x="178854" y="63066"/>
                      <a:pt x="137592" y="63066"/>
                    </a:cubicBezTo>
                    <a:cubicBezTo>
                      <a:pt x="97446" y="63066"/>
                      <a:pt x="69358" y="91145"/>
                      <a:pt x="69358" y="138146"/>
                    </a:cubicBezTo>
                    <a:lnTo>
                      <a:pt x="69358" y="309003"/>
                    </a:lnTo>
                    <a:lnTo>
                      <a:pt x="0" y="309003"/>
                    </a:lnTo>
                    <a:close/>
                  </a:path>
                </a:pathLst>
              </a:custGeom>
              <a:grpFill/>
              <a:ln w="0" cap="flat" cmpd="sng">
                <a:noFill/>
                <a:prstDash val="solid"/>
                <a:miter lim="800000"/>
              </a:ln>
            </p:spPr>
            <p:txBody>
              <a:bodyPr anchor="ctr">
                <a:spAutoFit/>
              </a:bodyPr>
              <a:lstStyle/>
              <a:p>
                <a:pPr algn="ctr"/>
                <a:endParaRPr lang="en-US"/>
              </a:p>
            </p:txBody>
          </p:sp>
        </p:grpSp>
        <p:grpSp>
          <p:nvGrpSpPr>
            <p:cNvPr id="21" name="Group 21">
              <a:extLst>
                <a:ext uri="{FF2B5EF4-FFF2-40B4-BE49-F238E27FC236}">
                  <a16:creationId xmlns:a16="http://schemas.microsoft.com/office/drawing/2014/main" id="{CF0E2F59-5B54-FF45-9D9B-776DFB7DF980}"/>
                </a:ext>
              </a:extLst>
            </p:cNvPr>
            <p:cNvGrpSpPr/>
            <p:nvPr/>
          </p:nvGrpSpPr>
          <p:grpSpPr>
            <a:xfrm>
              <a:off x="7395515" y="2585817"/>
              <a:ext cx="1216050" cy="449083"/>
              <a:chOff x="7395515" y="2585817"/>
              <a:chExt cx="1216050" cy="449083"/>
            </a:xfrm>
            <a:grpFill/>
          </p:grpSpPr>
          <p:sp>
            <p:nvSpPr>
              <p:cNvPr id="22" name="Free Form 22">
                <a:extLst>
                  <a:ext uri="{FF2B5EF4-FFF2-40B4-BE49-F238E27FC236}">
                    <a16:creationId xmlns:a16="http://schemas.microsoft.com/office/drawing/2014/main" id="{7F4E1F00-CE1E-B44B-AA26-91662EFE7101}"/>
                  </a:ext>
                </a:extLst>
              </p:cNvPr>
              <p:cNvSpPr/>
              <p:nvPr/>
            </p:nvSpPr>
            <p:spPr>
              <a:xfrm>
                <a:off x="7395515" y="2700491"/>
                <a:ext cx="457504" cy="306130"/>
              </a:xfrm>
              <a:custGeom>
                <a:avLst/>
                <a:gdLst/>
                <a:ahLst/>
                <a:cxnLst/>
                <a:rect l="0" t="0" r="0" b="0"/>
                <a:pathLst>
                  <a:path w="457503" h="306129">
                    <a:moveTo>
                      <a:pt x="0" y="1142"/>
                    </a:moveTo>
                    <a:lnTo>
                      <a:pt x="71099" y="1142"/>
                    </a:lnTo>
                    <a:lnTo>
                      <a:pt x="131844" y="208683"/>
                    </a:lnTo>
                    <a:lnTo>
                      <a:pt x="198936" y="0"/>
                    </a:lnTo>
                    <a:lnTo>
                      <a:pt x="258566" y="0"/>
                    </a:lnTo>
                    <a:lnTo>
                      <a:pt x="325649" y="208683"/>
                    </a:lnTo>
                    <a:lnTo>
                      <a:pt x="387546" y="1142"/>
                    </a:lnTo>
                    <a:lnTo>
                      <a:pt x="457503" y="1142"/>
                    </a:lnTo>
                    <a:lnTo>
                      <a:pt x="358325" y="306129"/>
                    </a:lnTo>
                    <a:lnTo>
                      <a:pt x="295821" y="306129"/>
                    </a:lnTo>
                    <a:lnTo>
                      <a:pt x="228176" y="99169"/>
                    </a:lnTo>
                    <a:lnTo>
                      <a:pt x="159959" y="306129"/>
                    </a:lnTo>
                    <a:lnTo>
                      <a:pt x="98026" y="306129"/>
                    </a:lnTo>
                    <a:close/>
                  </a:path>
                </a:pathLst>
              </a:custGeom>
              <a:grpFill/>
              <a:ln w="0" cap="flat" cmpd="sng">
                <a:noFill/>
                <a:prstDash val="solid"/>
                <a:miter lim="800000"/>
              </a:ln>
            </p:spPr>
            <p:txBody>
              <a:bodyPr anchor="ctr">
                <a:spAutoFit/>
              </a:bodyPr>
              <a:lstStyle/>
              <a:p>
                <a:pPr algn="ctr"/>
                <a:endParaRPr lang="en-US"/>
              </a:p>
            </p:txBody>
          </p:sp>
          <p:sp>
            <p:nvSpPr>
              <p:cNvPr id="23" name="Free Form 23">
                <a:extLst>
                  <a:ext uri="{FF2B5EF4-FFF2-40B4-BE49-F238E27FC236}">
                    <a16:creationId xmlns:a16="http://schemas.microsoft.com/office/drawing/2014/main" id="{4ECD5D28-F718-4245-9FEE-DADEA0AB2630}"/>
                  </a:ext>
                </a:extLst>
              </p:cNvPr>
              <p:cNvSpPr/>
              <p:nvPr/>
            </p:nvSpPr>
            <p:spPr>
              <a:xfrm>
                <a:off x="7915785" y="2589273"/>
                <a:ext cx="74500" cy="415064"/>
              </a:xfrm>
              <a:custGeom>
                <a:avLst/>
                <a:gdLst/>
                <a:ahLst/>
                <a:cxnLst/>
                <a:rect l="0" t="0" r="0" b="0"/>
                <a:pathLst>
                  <a:path w="74499" h="415063">
                    <a:moveTo>
                      <a:pt x="2865" y="415063"/>
                    </a:moveTo>
                    <a:lnTo>
                      <a:pt x="2865" y="112360"/>
                    </a:lnTo>
                    <a:lnTo>
                      <a:pt x="72214" y="112360"/>
                    </a:lnTo>
                    <a:lnTo>
                      <a:pt x="72214" y="415063"/>
                    </a:lnTo>
                    <a:close/>
                    <a:moveTo>
                      <a:pt x="0" y="65913"/>
                    </a:moveTo>
                    <a:lnTo>
                      <a:pt x="0" y="0"/>
                    </a:lnTo>
                    <a:lnTo>
                      <a:pt x="74499" y="0"/>
                    </a:lnTo>
                    <a:lnTo>
                      <a:pt x="74499" y="65913"/>
                    </a:lnTo>
                    <a:close/>
                  </a:path>
                </a:pathLst>
              </a:custGeom>
              <a:grpFill/>
              <a:ln w="0" cap="flat" cmpd="sng">
                <a:noFill/>
                <a:prstDash val="solid"/>
                <a:miter lim="800000"/>
              </a:ln>
            </p:spPr>
            <p:txBody>
              <a:bodyPr anchor="ctr">
                <a:spAutoFit/>
              </a:bodyPr>
              <a:lstStyle/>
              <a:p>
                <a:pPr algn="ctr"/>
                <a:endParaRPr lang="en-US"/>
              </a:p>
            </p:txBody>
          </p:sp>
          <p:sp>
            <p:nvSpPr>
              <p:cNvPr id="24" name="Free Form 24">
                <a:extLst>
                  <a:ext uri="{FF2B5EF4-FFF2-40B4-BE49-F238E27FC236}">
                    <a16:creationId xmlns:a16="http://schemas.microsoft.com/office/drawing/2014/main" id="{7694E375-7D97-1844-8CB8-1C17B9008F3D}"/>
                  </a:ext>
                </a:extLst>
              </p:cNvPr>
              <p:cNvSpPr/>
              <p:nvPr/>
            </p:nvSpPr>
            <p:spPr>
              <a:xfrm>
                <a:off x="8054602" y="2618490"/>
                <a:ext cx="189164" cy="391010"/>
              </a:xfrm>
              <a:custGeom>
                <a:avLst/>
                <a:gdLst/>
                <a:ahLst/>
                <a:cxnLst/>
                <a:rect l="0" t="0" r="0" b="0"/>
                <a:pathLst>
                  <a:path w="189163" h="391009">
                    <a:moveTo>
                      <a:pt x="38378" y="302149"/>
                    </a:moveTo>
                    <a:lnTo>
                      <a:pt x="38378" y="142760"/>
                    </a:lnTo>
                    <a:lnTo>
                      <a:pt x="0" y="142760"/>
                    </a:lnTo>
                    <a:lnTo>
                      <a:pt x="0" y="83139"/>
                    </a:lnTo>
                    <a:lnTo>
                      <a:pt x="38378" y="83139"/>
                    </a:lnTo>
                    <a:lnTo>
                      <a:pt x="38378" y="0"/>
                    </a:lnTo>
                    <a:lnTo>
                      <a:pt x="107737" y="0"/>
                    </a:lnTo>
                    <a:lnTo>
                      <a:pt x="107737" y="83139"/>
                    </a:lnTo>
                    <a:lnTo>
                      <a:pt x="189163" y="83139"/>
                    </a:lnTo>
                    <a:lnTo>
                      <a:pt x="189163" y="142760"/>
                    </a:lnTo>
                    <a:lnTo>
                      <a:pt x="107737" y="142760"/>
                    </a:lnTo>
                    <a:lnTo>
                      <a:pt x="107737" y="291251"/>
                    </a:lnTo>
                    <a:cubicBezTo>
                      <a:pt x="107737" y="318205"/>
                      <a:pt x="121509" y="329085"/>
                      <a:pt x="145045" y="329085"/>
                    </a:cubicBezTo>
                    <a:cubicBezTo>
                      <a:pt x="160495" y="329085"/>
                      <a:pt x="174267" y="325649"/>
                      <a:pt x="188038" y="318768"/>
                    </a:cubicBezTo>
                    <a:lnTo>
                      <a:pt x="188038" y="375533"/>
                    </a:lnTo>
                    <a:cubicBezTo>
                      <a:pt x="170812" y="385261"/>
                      <a:pt x="151909" y="391009"/>
                      <a:pt x="125534" y="391009"/>
                    </a:cubicBezTo>
                    <a:cubicBezTo>
                      <a:pt x="74508" y="391009"/>
                      <a:pt x="38378" y="368642"/>
                      <a:pt x="38378" y="302149"/>
                    </a:cubicBezTo>
                    <a:close/>
                  </a:path>
                </a:pathLst>
              </a:custGeom>
              <a:grpFill/>
              <a:ln w="0" cap="flat" cmpd="sng">
                <a:noFill/>
                <a:prstDash val="solid"/>
                <a:miter lim="800000"/>
              </a:ln>
            </p:spPr>
            <p:txBody>
              <a:bodyPr anchor="ctr">
                <a:spAutoFit/>
              </a:bodyPr>
              <a:lstStyle/>
              <a:p>
                <a:pPr algn="ctr"/>
                <a:endParaRPr lang="en-US"/>
              </a:p>
            </p:txBody>
          </p:sp>
          <p:sp>
            <p:nvSpPr>
              <p:cNvPr id="25" name="Free Form 25">
                <a:extLst>
                  <a:ext uri="{FF2B5EF4-FFF2-40B4-BE49-F238E27FC236}">
                    <a16:creationId xmlns:a16="http://schemas.microsoft.com/office/drawing/2014/main" id="{AA994588-4FFA-E943-A327-59F3EE6DB9EE}"/>
                  </a:ext>
                </a:extLst>
              </p:cNvPr>
              <p:cNvSpPr/>
              <p:nvPr/>
            </p:nvSpPr>
            <p:spPr>
              <a:xfrm>
                <a:off x="8314388" y="2585817"/>
                <a:ext cx="271777" cy="418518"/>
              </a:xfrm>
              <a:custGeom>
                <a:avLst/>
                <a:gdLst/>
                <a:ahLst/>
                <a:cxnLst/>
                <a:rect l="0" t="0" r="0" b="0"/>
                <a:pathLst>
                  <a:path w="271776" h="418517">
                    <a:moveTo>
                      <a:pt x="0" y="0"/>
                    </a:moveTo>
                    <a:lnTo>
                      <a:pt x="69367" y="0"/>
                    </a:lnTo>
                    <a:lnTo>
                      <a:pt x="69367" y="162262"/>
                    </a:lnTo>
                    <a:cubicBezTo>
                      <a:pt x="88878" y="134165"/>
                      <a:pt x="116975" y="109513"/>
                      <a:pt x="163994" y="109513"/>
                    </a:cubicBezTo>
                    <a:cubicBezTo>
                      <a:pt x="232192" y="109513"/>
                      <a:pt x="271776" y="155381"/>
                      <a:pt x="271776" y="225311"/>
                    </a:cubicBezTo>
                    <a:lnTo>
                      <a:pt x="271776" y="418517"/>
                    </a:lnTo>
                    <a:lnTo>
                      <a:pt x="202408" y="418517"/>
                    </a:lnTo>
                    <a:lnTo>
                      <a:pt x="202408" y="246526"/>
                    </a:lnTo>
                    <a:cubicBezTo>
                      <a:pt x="202408" y="199516"/>
                      <a:pt x="178881" y="172580"/>
                      <a:pt x="137619" y="172580"/>
                    </a:cubicBezTo>
                    <a:cubicBezTo>
                      <a:pt x="97473" y="172580"/>
                      <a:pt x="69367" y="200659"/>
                      <a:pt x="69367" y="247668"/>
                    </a:cubicBezTo>
                    <a:lnTo>
                      <a:pt x="69367" y="418517"/>
                    </a:lnTo>
                    <a:lnTo>
                      <a:pt x="0" y="418517"/>
                    </a:lnTo>
                    <a:close/>
                  </a:path>
                </a:pathLst>
              </a:custGeom>
              <a:grpFill/>
              <a:ln w="0" cap="flat" cmpd="sng">
                <a:noFill/>
                <a:prstDash val="solid"/>
                <a:miter lim="800000"/>
              </a:ln>
            </p:spPr>
            <p:txBody>
              <a:bodyPr anchor="ctr">
                <a:spAutoFit/>
              </a:bodyPr>
              <a:lstStyle/>
              <a:p>
                <a:pPr algn="ctr"/>
                <a:endParaRPr lang="en-US"/>
              </a:p>
            </p:txBody>
          </p:sp>
        </p:grpSp>
      </p:grpSp>
      <p:sp>
        <p:nvSpPr>
          <p:cNvPr id="39" name="Bildplatzhalter 4">
            <a:extLst>
              <a:ext uri="{FF2B5EF4-FFF2-40B4-BE49-F238E27FC236}">
                <a16:creationId xmlns:a16="http://schemas.microsoft.com/office/drawing/2014/main" id="{D8296E98-21CA-4041-8FD3-DC7B48F4A711}"/>
              </a:ext>
            </a:extLst>
          </p:cNvPr>
          <p:cNvSpPr>
            <a:spLocks noGrp="1"/>
          </p:cNvSpPr>
          <p:nvPr>
            <p:ph type="pic" sz="quarter" idx="18" hasCustomPrompt="1"/>
          </p:nvPr>
        </p:nvSpPr>
        <p:spPr>
          <a:xfrm>
            <a:off x="10344838" y="5512987"/>
            <a:ext cx="1380645" cy="520990"/>
          </a:xfrm>
          <a:noFill/>
        </p:spPr>
        <p:txBody>
          <a:bodyPr>
            <a:normAutofit/>
          </a:bodyPr>
          <a:lstStyle>
            <a:lvl1pPr marL="0" indent="0" algn="ctr">
              <a:buNone/>
              <a:defRPr sz="1400" b="1"/>
            </a:lvl1pPr>
          </a:lstStyle>
          <a:p>
            <a:r>
              <a:rPr lang="en-US" dirty="0"/>
              <a:t>Place Logo here</a:t>
            </a:r>
          </a:p>
        </p:txBody>
      </p:sp>
    </p:spTree>
    <p:extLst>
      <p:ext uri="{BB962C8B-B14F-4D97-AF65-F5344CB8AC3E}">
        <p14:creationId xmlns:p14="http://schemas.microsoft.com/office/powerpoint/2010/main" val="31423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arketing  //  Title only">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4367"/>
            <a:ext cx="11237083" cy="79999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dirty="0"/>
              <a:t>Place headline here</a:t>
            </a:r>
          </a:p>
        </p:txBody>
      </p:sp>
      <p:cxnSp>
        <p:nvCxnSpPr>
          <p:cNvPr id="7" name="Straight Connector 6">
            <a:extLst>
              <a:ext uri="{FF2B5EF4-FFF2-40B4-BE49-F238E27FC236}">
                <a16:creationId xmlns:a16="http://schemas.microsoft.com/office/drawing/2014/main" id="{53C7BD21-6571-3D49-BB9A-E9F2C90D5D30}"/>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4" name="Bild 9" descr="Tecan_Barcode_color.png">
            <a:extLst>
              <a:ext uri="{FF2B5EF4-FFF2-40B4-BE49-F238E27FC236}">
                <a16:creationId xmlns:a16="http://schemas.microsoft.com/office/drawing/2014/main" id="{44217E35-1715-A646-B5A7-D818E0CB4CC0}"/>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5" name="Bild 12" descr="tec_3c_pos_RGB.png">
            <a:extLst>
              <a:ext uri="{FF2B5EF4-FFF2-40B4-BE49-F238E27FC236}">
                <a16:creationId xmlns:a16="http://schemas.microsoft.com/office/drawing/2014/main" id="{C26B0C38-B58A-A043-8E83-25A9BE6F65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7" name="Foliennummernplatzhalter 3">
            <a:extLst>
              <a:ext uri="{FF2B5EF4-FFF2-40B4-BE49-F238E27FC236}">
                <a16:creationId xmlns:a16="http://schemas.microsoft.com/office/drawing/2014/main" id="{31F6C951-4533-594C-B82C-6CD9A38CE025}"/>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dirty="0"/>
          </a:p>
        </p:txBody>
      </p:sp>
      <p:grpSp>
        <p:nvGrpSpPr>
          <p:cNvPr id="8" name="Group 7">
            <a:extLst>
              <a:ext uri="{FF2B5EF4-FFF2-40B4-BE49-F238E27FC236}">
                <a16:creationId xmlns:a16="http://schemas.microsoft.com/office/drawing/2014/main" id="{DFAD0095-A115-7341-8A88-CE61E504614A}"/>
              </a:ext>
            </a:extLst>
          </p:cNvPr>
          <p:cNvGrpSpPr/>
          <p:nvPr userDrawn="1"/>
        </p:nvGrpSpPr>
        <p:grpSpPr>
          <a:xfrm>
            <a:off x="8264086" y="5530956"/>
            <a:ext cx="1597891" cy="122686"/>
            <a:chOff x="2740076" y="2585814"/>
            <a:chExt cx="5871489" cy="450811"/>
          </a:xfrm>
          <a:solidFill>
            <a:srgbClr val="878786"/>
          </a:solidFill>
        </p:grpSpPr>
        <p:sp>
          <p:nvSpPr>
            <p:cNvPr id="9" name="Rectangle 2">
              <a:extLst>
                <a:ext uri="{FF2B5EF4-FFF2-40B4-BE49-F238E27FC236}">
                  <a16:creationId xmlns:a16="http://schemas.microsoft.com/office/drawing/2014/main" id="{F1428FF3-44BD-FA42-87E4-381902866093}"/>
                </a:ext>
              </a:extLst>
            </p:cNvPr>
            <p:cNvSpPr/>
            <p:nvPr/>
          </p:nvSpPr>
          <p:spPr>
            <a:xfrm>
              <a:off x="2740076" y="2603018"/>
              <a:ext cx="70510" cy="401319"/>
            </a:xfrm>
            <a:prstGeom prst="rect">
              <a:avLst/>
            </a:prstGeom>
            <a:grpFill/>
            <a:ln w="0" cap="flat" cmpd="sng">
              <a:noFill/>
              <a:prstDash val="solid"/>
              <a:miter lim="800000"/>
            </a:ln>
          </p:spPr>
          <p:txBody>
            <a:bodyPr anchor="ctr">
              <a:spAutoFit/>
            </a:bodyPr>
            <a:lstStyle/>
            <a:p>
              <a:pPr algn="ctr"/>
              <a:endParaRPr lang="en-US"/>
            </a:p>
          </p:txBody>
        </p:sp>
        <p:sp>
          <p:nvSpPr>
            <p:cNvPr id="10" name="Free Form 3">
              <a:extLst>
                <a:ext uri="{FF2B5EF4-FFF2-40B4-BE49-F238E27FC236}">
                  <a16:creationId xmlns:a16="http://schemas.microsoft.com/office/drawing/2014/main" id="{6CD23E1D-621D-F945-8DBD-18DC1F7E4A89}"/>
                </a:ext>
              </a:extLst>
            </p:cNvPr>
            <p:cNvSpPr/>
            <p:nvPr/>
          </p:nvSpPr>
          <p:spPr>
            <a:xfrm>
              <a:off x="2909853" y="2695332"/>
              <a:ext cx="271732" cy="309004"/>
            </a:xfrm>
            <a:custGeom>
              <a:avLst/>
              <a:gdLst/>
              <a:ahLst/>
              <a:cxnLst/>
              <a:rect l="0" t="0" r="0" b="0"/>
              <a:pathLst>
                <a:path w="271731" h="309003">
                  <a:moveTo>
                    <a:pt x="0" y="6301"/>
                  </a:moveTo>
                  <a:lnTo>
                    <a:pt x="69367" y="6301"/>
                  </a:lnTo>
                  <a:lnTo>
                    <a:pt x="69367" y="52748"/>
                  </a:lnTo>
                  <a:cubicBezTo>
                    <a:pt x="88860" y="24651"/>
                    <a:pt x="116957" y="0"/>
                    <a:pt x="163967" y="0"/>
                  </a:cubicBezTo>
                  <a:cubicBezTo>
                    <a:pt x="232192" y="0"/>
                    <a:pt x="271731" y="45867"/>
                    <a:pt x="271731" y="115797"/>
                  </a:cubicBezTo>
                  <a:lnTo>
                    <a:pt x="271731" y="309003"/>
                  </a:lnTo>
                  <a:lnTo>
                    <a:pt x="202363" y="309003"/>
                  </a:lnTo>
                  <a:lnTo>
                    <a:pt x="202363" y="137012"/>
                  </a:lnTo>
                  <a:cubicBezTo>
                    <a:pt x="202363" y="90003"/>
                    <a:pt x="178863" y="63066"/>
                    <a:pt x="137592" y="63066"/>
                  </a:cubicBezTo>
                  <a:cubicBezTo>
                    <a:pt x="97446" y="63066"/>
                    <a:pt x="69367" y="91145"/>
                    <a:pt x="69367" y="138146"/>
                  </a:cubicBezTo>
                  <a:lnTo>
                    <a:pt x="69367" y="309003"/>
                  </a:lnTo>
                  <a:lnTo>
                    <a:pt x="0" y="309003"/>
                  </a:lnTo>
                  <a:close/>
                </a:path>
              </a:pathLst>
            </a:custGeom>
            <a:grpFill/>
            <a:ln w="0" cap="flat" cmpd="sng">
              <a:noFill/>
              <a:prstDash val="solid"/>
              <a:miter lim="800000"/>
            </a:ln>
          </p:spPr>
          <p:txBody>
            <a:bodyPr anchor="ctr">
              <a:spAutoFit/>
            </a:bodyPr>
            <a:lstStyle/>
            <a:p>
              <a:pPr algn="ctr"/>
              <a:endParaRPr lang="en-US"/>
            </a:p>
          </p:txBody>
        </p:sp>
        <p:grpSp>
          <p:nvGrpSpPr>
            <p:cNvPr id="11" name="Group 4">
              <a:extLst>
                <a:ext uri="{FF2B5EF4-FFF2-40B4-BE49-F238E27FC236}">
                  <a16:creationId xmlns:a16="http://schemas.microsoft.com/office/drawing/2014/main" id="{F6B70EF4-55AD-FA40-814C-9642942CC37E}"/>
                </a:ext>
              </a:extLst>
            </p:cNvPr>
            <p:cNvGrpSpPr/>
            <p:nvPr/>
          </p:nvGrpSpPr>
          <p:grpSpPr>
            <a:xfrm>
              <a:off x="3420942" y="2695331"/>
              <a:ext cx="667104" cy="341294"/>
              <a:chOff x="3420942" y="2695331"/>
              <a:chExt cx="667104" cy="341294"/>
            </a:xfrm>
            <a:grpFill/>
          </p:grpSpPr>
          <p:sp>
            <p:nvSpPr>
              <p:cNvPr id="34" name="Free Form 5">
                <a:extLst>
                  <a:ext uri="{FF2B5EF4-FFF2-40B4-BE49-F238E27FC236}">
                    <a16:creationId xmlns:a16="http://schemas.microsoft.com/office/drawing/2014/main" id="{15303219-598D-5E4D-803E-C1094DEFBF62}"/>
                  </a:ext>
                </a:extLst>
              </p:cNvPr>
              <p:cNvSpPr/>
              <p:nvPr/>
            </p:nvSpPr>
            <p:spPr>
              <a:xfrm>
                <a:off x="3420942" y="2695331"/>
                <a:ext cx="280371" cy="315894"/>
              </a:xfrm>
              <a:custGeom>
                <a:avLst/>
                <a:gdLst/>
                <a:ahLst/>
                <a:cxnLst/>
                <a:rect l="0" t="0" r="0" b="0"/>
                <a:pathLst>
                  <a:path w="280371" h="315894">
                    <a:moveTo>
                      <a:pt x="0" y="159370"/>
                    </a:moveTo>
                    <a:lnTo>
                      <a:pt x="0" y="158228"/>
                    </a:lnTo>
                    <a:cubicBezTo>
                      <a:pt x="0" y="72241"/>
                      <a:pt x="66520" y="0"/>
                      <a:pt x="157665" y="0"/>
                    </a:cubicBezTo>
                    <a:cubicBezTo>
                      <a:pt x="214431" y="0"/>
                      <a:pt x="249980" y="21215"/>
                      <a:pt x="278639" y="52168"/>
                    </a:cubicBezTo>
                    <a:lnTo>
                      <a:pt x="235066" y="98615"/>
                    </a:lnTo>
                    <a:cubicBezTo>
                      <a:pt x="213850" y="76249"/>
                      <a:pt x="191492" y="60754"/>
                      <a:pt x="157112" y="60754"/>
                    </a:cubicBezTo>
                    <a:cubicBezTo>
                      <a:pt x="106648" y="60754"/>
                      <a:pt x="69367" y="104328"/>
                      <a:pt x="69367" y="157085"/>
                    </a:cubicBezTo>
                    <a:lnTo>
                      <a:pt x="69367" y="158228"/>
                    </a:lnTo>
                    <a:cubicBezTo>
                      <a:pt x="69367" y="212119"/>
                      <a:pt x="106648" y="255112"/>
                      <a:pt x="159950" y="255112"/>
                    </a:cubicBezTo>
                    <a:cubicBezTo>
                      <a:pt x="192635" y="255112"/>
                      <a:pt x="216715" y="240225"/>
                      <a:pt x="238493" y="217858"/>
                    </a:cubicBezTo>
                    <a:lnTo>
                      <a:pt x="280371" y="259129"/>
                    </a:lnTo>
                    <a:cubicBezTo>
                      <a:pt x="250542" y="292384"/>
                      <a:pt x="215573" y="315894"/>
                      <a:pt x="156523" y="315894"/>
                    </a:cubicBezTo>
                    <a:cubicBezTo>
                      <a:pt x="66520" y="315894"/>
                      <a:pt x="0" y="245384"/>
                      <a:pt x="0" y="159370"/>
                    </a:cubicBezTo>
                    <a:close/>
                  </a:path>
                </a:pathLst>
              </a:custGeom>
              <a:grpFill/>
              <a:ln w="0" cap="flat" cmpd="sng">
                <a:noFill/>
                <a:prstDash val="solid"/>
                <a:miter lim="800000"/>
              </a:ln>
            </p:spPr>
            <p:txBody>
              <a:bodyPr anchor="ctr">
                <a:spAutoFit/>
              </a:bodyPr>
              <a:lstStyle/>
              <a:p>
                <a:pPr algn="ctr"/>
                <a:endParaRPr lang="en-US"/>
              </a:p>
            </p:txBody>
          </p:sp>
          <p:sp>
            <p:nvSpPr>
              <p:cNvPr id="35" name="Free Form 6">
                <a:extLst>
                  <a:ext uri="{FF2B5EF4-FFF2-40B4-BE49-F238E27FC236}">
                    <a16:creationId xmlns:a16="http://schemas.microsoft.com/office/drawing/2014/main" id="{2EE53EF6-CFBB-3545-98EF-3435D3791A6B}"/>
                  </a:ext>
                </a:extLst>
              </p:cNvPr>
              <p:cNvSpPr/>
              <p:nvPr/>
            </p:nvSpPr>
            <p:spPr>
              <a:xfrm>
                <a:off x="3739871" y="2695331"/>
                <a:ext cx="322775"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grpSp>
        <p:sp>
          <p:nvSpPr>
            <p:cNvPr id="12" name="Rectangle 7">
              <a:extLst>
                <a:ext uri="{FF2B5EF4-FFF2-40B4-BE49-F238E27FC236}">
                  <a16:creationId xmlns:a16="http://schemas.microsoft.com/office/drawing/2014/main" id="{E562BE26-2E2D-8F41-B02E-EEE8CF0A0C9B}"/>
                </a:ext>
              </a:extLst>
            </p:cNvPr>
            <p:cNvSpPr/>
            <p:nvPr/>
          </p:nvSpPr>
          <p:spPr>
            <a:xfrm>
              <a:off x="4137381" y="2585819"/>
              <a:ext cx="69367" cy="418518"/>
            </a:xfrm>
            <a:prstGeom prst="rect">
              <a:avLst/>
            </a:prstGeom>
            <a:grpFill/>
            <a:ln w="0" cap="flat" cmpd="sng">
              <a:noFill/>
              <a:prstDash val="solid"/>
              <a:miter lim="800000"/>
            </a:ln>
          </p:spPr>
          <p:txBody>
            <a:bodyPr anchor="ctr">
              <a:spAutoFit/>
            </a:bodyPr>
            <a:lstStyle/>
            <a:p>
              <a:pPr algn="ctr"/>
              <a:endParaRPr lang="en-US"/>
            </a:p>
          </p:txBody>
        </p:sp>
        <p:grpSp>
          <p:nvGrpSpPr>
            <p:cNvPr id="13" name="Group 8">
              <a:extLst>
                <a:ext uri="{FF2B5EF4-FFF2-40B4-BE49-F238E27FC236}">
                  <a16:creationId xmlns:a16="http://schemas.microsoft.com/office/drawing/2014/main" id="{3E29EF12-DAFB-AA4F-8E73-8ADA5FC8DE1F}"/>
                </a:ext>
              </a:extLst>
            </p:cNvPr>
            <p:cNvGrpSpPr/>
            <p:nvPr/>
          </p:nvGrpSpPr>
          <p:grpSpPr>
            <a:xfrm>
              <a:off x="4301446" y="2585819"/>
              <a:ext cx="438830" cy="450222"/>
              <a:chOff x="4301446" y="2585819"/>
              <a:chExt cx="438830" cy="450222"/>
            </a:xfrm>
            <a:grpFill/>
          </p:grpSpPr>
          <p:sp>
            <p:nvSpPr>
              <p:cNvPr id="32" name="Rectangle 9">
                <a:extLst>
                  <a:ext uri="{FF2B5EF4-FFF2-40B4-BE49-F238E27FC236}">
                    <a16:creationId xmlns:a16="http://schemas.microsoft.com/office/drawing/2014/main" id="{C220DE92-06FC-8C4A-8417-18866B3849E8}"/>
                  </a:ext>
                </a:extLst>
              </p:cNvPr>
              <p:cNvSpPr/>
              <p:nvPr/>
            </p:nvSpPr>
            <p:spPr>
              <a:xfrm>
                <a:off x="4301446" y="2585819"/>
                <a:ext cx="69368" cy="418518"/>
              </a:xfrm>
              <a:prstGeom prst="rect">
                <a:avLst/>
              </a:prstGeom>
              <a:grpFill/>
              <a:ln w="0" cap="flat" cmpd="sng">
                <a:noFill/>
                <a:prstDash val="solid"/>
                <a:miter lim="800000"/>
              </a:ln>
            </p:spPr>
            <p:txBody>
              <a:bodyPr anchor="ctr">
                <a:spAutoFit/>
              </a:bodyPr>
              <a:lstStyle/>
              <a:p>
                <a:pPr algn="ctr"/>
                <a:endParaRPr lang="en-US"/>
              </a:p>
            </p:txBody>
          </p:sp>
          <p:sp>
            <p:nvSpPr>
              <p:cNvPr id="33" name="Free Form 10">
                <a:extLst>
                  <a:ext uri="{FF2B5EF4-FFF2-40B4-BE49-F238E27FC236}">
                    <a16:creationId xmlns:a16="http://schemas.microsoft.com/office/drawing/2014/main" id="{D5C756CF-DC0D-9849-A724-A3F203E0341B}"/>
                  </a:ext>
                </a:extLst>
              </p:cNvPr>
              <p:cNvSpPr/>
              <p:nvPr/>
            </p:nvSpPr>
            <p:spPr>
              <a:xfrm>
                <a:off x="4441422" y="2697621"/>
                <a:ext cx="273454"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82" y="60192"/>
                    </a:cubicBezTo>
                    <a:cubicBezTo>
                      <a:pt x="97464" y="60192"/>
                      <a:pt x="72232" y="67636"/>
                      <a:pt x="44715" y="79123"/>
                    </a:cubicBezTo>
                    <a:lnTo>
                      <a:pt x="26374" y="24642"/>
                    </a:lnTo>
                    <a:cubicBezTo>
                      <a:pt x="59630" y="9755"/>
                      <a:pt x="92305" y="0"/>
                      <a:pt x="140457" y="0"/>
                    </a:cubicBezTo>
                    <a:cubicBezTo>
                      <a:pt x="185736" y="0"/>
                      <a:pt x="219563" y="12040"/>
                      <a:pt x="240778" y="33818"/>
                    </a:cubicBezTo>
                    <a:cubicBezTo>
                      <a:pt x="263136" y="55622"/>
                      <a:pt x="273454" y="87709"/>
                      <a:pt x="273454" y="127275"/>
                    </a:cubicBezTo>
                    <a:lnTo>
                      <a:pt x="273454" y="306718"/>
                    </a:lnTo>
                    <a:lnTo>
                      <a:pt x="205809" y="306718"/>
                    </a:lnTo>
                    <a:lnTo>
                      <a:pt x="205809" y="268884"/>
                    </a:lnTo>
                    <a:cubicBezTo>
                      <a:pt x="185182" y="293527"/>
                      <a:pt x="153640" y="313020"/>
                      <a:pt x="107193"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48"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grpSp>
        <p:grpSp>
          <p:nvGrpSpPr>
            <p:cNvPr id="16" name="Group 11">
              <a:extLst>
                <a:ext uri="{FF2B5EF4-FFF2-40B4-BE49-F238E27FC236}">
                  <a16:creationId xmlns:a16="http://schemas.microsoft.com/office/drawing/2014/main" id="{2D50B15E-0F9A-5642-A323-9917F21E094C}"/>
                </a:ext>
              </a:extLst>
            </p:cNvPr>
            <p:cNvGrpSpPr/>
            <p:nvPr/>
          </p:nvGrpSpPr>
          <p:grpSpPr>
            <a:xfrm>
              <a:off x="4798200" y="2585814"/>
              <a:ext cx="1508674" cy="450811"/>
              <a:chOff x="4798200" y="2585814"/>
              <a:chExt cx="1508674" cy="450811"/>
            </a:xfrm>
            <a:grpFill/>
          </p:grpSpPr>
          <p:sp>
            <p:nvSpPr>
              <p:cNvPr id="27" name="Free Form 12">
                <a:extLst>
                  <a:ext uri="{FF2B5EF4-FFF2-40B4-BE49-F238E27FC236}">
                    <a16:creationId xmlns:a16="http://schemas.microsoft.com/office/drawing/2014/main" id="{5F345F76-72A0-A74B-AE69-DB65715C6782}"/>
                  </a:ext>
                </a:extLst>
              </p:cNvPr>
              <p:cNvSpPr/>
              <p:nvPr/>
            </p:nvSpPr>
            <p:spPr>
              <a:xfrm>
                <a:off x="4798200" y="2585814"/>
                <a:ext cx="313020" cy="424828"/>
              </a:xfrm>
              <a:custGeom>
                <a:avLst/>
                <a:gdLst/>
                <a:ahLst/>
                <a:cxnLst/>
                <a:rect l="0" t="0" r="0" b="0"/>
                <a:pathLst>
                  <a:path w="313020" h="424827">
                    <a:moveTo>
                      <a:pt x="69367" y="371516"/>
                    </a:moveTo>
                    <a:lnTo>
                      <a:pt x="69367" y="418526"/>
                    </a:lnTo>
                    <a:lnTo>
                      <a:pt x="0" y="418526"/>
                    </a:lnTo>
                    <a:lnTo>
                      <a:pt x="0" y="0"/>
                    </a:lnTo>
                    <a:lnTo>
                      <a:pt x="69367" y="0"/>
                    </a:lnTo>
                    <a:lnTo>
                      <a:pt x="69367" y="166278"/>
                    </a:lnTo>
                    <a:cubicBezTo>
                      <a:pt x="91725" y="134754"/>
                      <a:pt x="123267" y="109513"/>
                      <a:pt x="172562" y="109513"/>
                    </a:cubicBezTo>
                    <a:cubicBezTo>
                      <a:pt x="243652" y="109513"/>
                      <a:pt x="313020" y="165698"/>
                      <a:pt x="313020" y="266599"/>
                    </a:cubicBezTo>
                    <a:lnTo>
                      <a:pt x="313020" y="267742"/>
                    </a:lnTo>
                    <a:cubicBezTo>
                      <a:pt x="313020" y="368089"/>
                      <a:pt x="244214" y="424827"/>
                      <a:pt x="172562" y="424827"/>
                    </a:cubicBezTo>
                    <a:cubicBezTo>
                      <a:pt x="122116" y="424827"/>
                      <a:pt x="90592" y="399595"/>
                      <a:pt x="69367" y="371516"/>
                    </a:cubicBezTo>
                    <a:close/>
                    <a:moveTo>
                      <a:pt x="242510" y="267742"/>
                    </a:moveTo>
                    <a:lnTo>
                      <a:pt x="242510" y="266599"/>
                    </a:lnTo>
                    <a:cubicBezTo>
                      <a:pt x="242510" y="208129"/>
                      <a:pt x="202944" y="169715"/>
                      <a:pt x="155943" y="169715"/>
                    </a:cubicBezTo>
                    <a:cubicBezTo>
                      <a:pt x="108933" y="169715"/>
                      <a:pt x="67645" y="208692"/>
                      <a:pt x="67645" y="266599"/>
                    </a:cubicBezTo>
                    <a:lnTo>
                      <a:pt x="67645" y="267742"/>
                    </a:lnTo>
                    <a:cubicBezTo>
                      <a:pt x="67645" y="325649"/>
                      <a:pt x="108933" y="364626"/>
                      <a:pt x="155943" y="364626"/>
                    </a:cubicBezTo>
                    <a:cubicBezTo>
                      <a:pt x="203506" y="364626"/>
                      <a:pt x="242510" y="327381"/>
                      <a:pt x="242510" y="267742"/>
                    </a:cubicBezTo>
                    <a:close/>
                  </a:path>
                </a:pathLst>
              </a:custGeom>
              <a:grpFill/>
              <a:ln w="0" cap="flat" cmpd="sng">
                <a:noFill/>
                <a:prstDash val="solid"/>
                <a:miter lim="800000"/>
              </a:ln>
            </p:spPr>
            <p:txBody>
              <a:bodyPr anchor="ctr">
                <a:spAutoFit/>
              </a:bodyPr>
              <a:lstStyle/>
              <a:p>
                <a:pPr algn="ctr"/>
                <a:endParaRPr lang="en-US"/>
              </a:p>
            </p:txBody>
          </p:sp>
          <p:sp>
            <p:nvSpPr>
              <p:cNvPr id="28" name="Free Form 13">
                <a:extLst>
                  <a:ext uri="{FF2B5EF4-FFF2-40B4-BE49-F238E27FC236}">
                    <a16:creationId xmlns:a16="http://schemas.microsoft.com/office/drawing/2014/main" id="{DCDB3FAD-8118-DC43-9377-7027836BE1B4}"/>
                  </a:ext>
                </a:extLst>
              </p:cNvPr>
              <p:cNvSpPr/>
              <p:nvPr/>
            </p:nvSpPr>
            <p:spPr>
              <a:xfrm>
                <a:off x="5166445"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93"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29" name="Free Form 14">
                <a:extLst>
                  <a:ext uri="{FF2B5EF4-FFF2-40B4-BE49-F238E27FC236}">
                    <a16:creationId xmlns:a16="http://schemas.microsoft.com/office/drawing/2014/main" id="{B39C63CE-07DF-D94B-9628-AF8B54B36E7A}"/>
                  </a:ext>
                </a:extLst>
              </p:cNvPr>
              <p:cNvSpPr/>
              <p:nvPr/>
            </p:nvSpPr>
            <p:spPr>
              <a:xfrm>
                <a:off x="5559943" y="2693610"/>
                <a:ext cx="176570" cy="310726"/>
              </a:xfrm>
              <a:custGeom>
                <a:avLst/>
                <a:gdLst/>
                <a:ahLst/>
                <a:cxnLst/>
                <a:rect l="0" t="0" r="0" b="0"/>
                <a:pathLst>
                  <a:path w="176569" h="310726">
                    <a:moveTo>
                      <a:pt x="0" y="8023"/>
                    </a:moveTo>
                    <a:lnTo>
                      <a:pt x="69367" y="8023"/>
                    </a:lnTo>
                    <a:lnTo>
                      <a:pt x="69367" y="76249"/>
                    </a:lnTo>
                    <a:cubicBezTo>
                      <a:pt x="88271" y="30944"/>
                      <a:pt x="123267" y="0"/>
                      <a:pt x="176569" y="2284"/>
                    </a:cubicBezTo>
                    <a:lnTo>
                      <a:pt x="176569" y="75668"/>
                    </a:lnTo>
                    <a:lnTo>
                      <a:pt x="172553" y="75668"/>
                    </a:lnTo>
                    <a:cubicBezTo>
                      <a:pt x="111780" y="75668"/>
                      <a:pt x="69367" y="115226"/>
                      <a:pt x="69367" y="195491"/>
                    </a:cubicBezTo>
                    <a:lnTo>
                      <a:pt x="69367" y="310726"/>
                    </a:lnTo>
                    <a:lnTo>
                      <a:pt x="0" y="310726"/>
                    </a:lnTo>
                    <a:close/>
                  </a:path>
                </a:pathLst>
              </a:custGeom>
              <a:grpFill/>
              <a:ln w="0" cap="flat" cmpd="sng">
                <a:noFill/>
                <a:prstDash val="solid"/>
                <a:miter lim="800000"/>
              </a:ln>
            </p:spPr>
            <p:txBody>
              <a:bodyPr anchor="ctr">
                <a:spAutoFit/>
              </a:bodyPr>
              <a:lstStyle/>
              <a:p>
                <a:pPr algn="ctr"/>
                <a:endParaRPr lang="en-US"/>
              </a:p>
            </p:txBody>
          </p:sp>
          <p:sp>
            <p:nvSpPr>
              <p:cNvPr id="30" name="Free Form 15">
                <a:extLst>
                  <a:ext uri="{FF2B5EF4-FFF2-40B4-BE49-F238E27FC236}">
                    <a16:creationId xmlns:a16="http://schemas.microsoft.com/office/drawing/2014/main" id="{52E6D878-B13C-6442-95E2-FA03911FD084}"/>
                  </a:ext>
                </a:extLst>
              </p:cNvPr>
              <p:cNvSpPr/>
              <p:nvPr/>
            </p:nvSpPr>
            <p:spPr>
              <a:xfrm>
                <a:off x="5762449" y="2697621"/>
                <a:ext cx="273455"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91" y="60192"/>
                    </a:cubicBezTo>
                    <a:cubicBezTo>
                      <a:pt x="97464" y="60192"/>
                      <a:pt x="72232" y="67636"/>
                      <a:pt x="44715" y="79123"/>
                    </a:cubicBezTo>
                    <a:lnTo>
                      <a:pt x="26374" y="24642"/>
                    </a:lnTo>
                    <a:cubicBezTo>
                      <a:pt x="59630" y="9755"/>
                      <a:pt x="92305" y="0"/>
                      <a:pt x="140457" y="0"/>
                    </a:cubicBezTo>
                    <a:cubicBezTo>
                      <a:pt x="185745" y="0"/>
                      <a:pt x="219563" y="12040"/>
                      <a:pt x="240778" y="33818"/>
                    </a:cubicBezTo>
                    <a:cubicBezTo>
                      <a:pt x="263136" y="55622"/>
                      <a:pt x="273454" y="87709"/>
                      <a:pt x="273454" y="127275"/>
                    </a:cubicBezTo>
                    <a:lnTo>
                      <a:pt x="273454" y="306718"/>
                    </a:lnTo>
                    <a:lnTo>
                      <a:pt x="205818" y="306718"/>
                    </a:lnTo>
                    <a:lnTo>
                      <a:pt x="205818" y="268884"/>
                    </a:lnTo>
                    <a:cubicBezTo>
                      <a:pt x="185182" y="293527"/>
                      <a:pt x="153649" y="313020"/>
                      <a:pt x="107202"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57"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sp>
            <p:nvSpPr>
              <p:cNvPr id="31" name="Free Form 16">
                <a:extLst>
                  <a:ext uri="{FF2B5EF4-FFF2-40B4-BE49-F238E27FC236}">
                    <a16:creationId xmlns:a16="http://schemas.microsoft.com/office/drawing/2014/main" id="{FFD41636-ECCC-6344-AD40-C58E08266632}"/>
                  </a:ext>
                </a:extLst>
              </p:cNvPr>
              <p:cNvSpPr/>
              <p:nvPr/>
            </p:nvSpPr>
            <p:spPr>
              <a:xfrm>
                <a:off x="6092275" y="2618490"/>
                <a:ext cx="189199" cy="391010"/>
              </a:xfrm>
              <a:custGeom>
                <a:avLst/>
                <a:gdLst/>
                <a:ahLst/>
                <a:cxnLst/>
                <a:rect l="0" t="0" r="0" b="0"/>
                <a:pathLst>
                  <a:path w="189199" h="391009">
                    <a:moveTo>
                      <a:pt x="38414" y="302149"/>
                    </a:moveTo>
                    <a:lnTo>
                      <a:pt x="38414" y="142760"/>
                    </a:lnTo>
                    <a:lnTo>
                      <a:pt x="0" y="142760"/>
                    </a:lnTo>
                    <a:lnTo>
                      <a:pt x="0" y="83139"/>
                    </a:lnTo>
                    <a:lnTo>
                      <a:pt x="38414" y="83139"/>
                    </a:lnTo>
                    <a:lnTo>
                      <a:pt x="38414" y="0"/>
                    </a:lnTo>
                    <a:lnTo>
                      <a:pt x="107782" y="0"/>
                    </a:lnTo>
                    <a:lnTo>
                      <a:pt x="107782" y="83139"/>
                    </a:lnTo>
                    <a:lnTo>
                      <a:pt x="189199" y="83139"/>
                    </a:lnTo>
                    <a:lnTo>
                      <a:pt x="189199" y="142760"/>
                    </a:lnTo>
                    <a:lnTo>
                      <a:pt x="107782" y="142760"/>
                    </a:lnTo>
                    <a:lnTo>
                      <a:pt x="107782" y="291251"/>
                    </a:lnTo>
                    <a:cubicBezTo>
                      <a:pt x="107782" y="318205"/>
                      <a:pt x="121536" y="329085"/>
                      <a:pt x="145036" y="329085"/>
                    </a:cubicBezTo>
                    <a:cubicBezTo>
                      <a:pt x="160539" y="329085"/>
                      <a:pt x="174284" y="325649"/>
                      <a:pt x="188056" y="318768"/>
                    </a:cubicBezTo>
                    <a:lnTo>
                      <a:pt x="188056" y="375533"/>
                    </a:lnTo>
                    <a:cubicBezTo>
                      <a:pt x="170848" y="385261"/>
                      <a:pt x="151926" y="391009"/>
                      <a:pt x="125552" y="391009"/>
                    </a:cubicBezTo>
                    <a:cubicBezTo>
                      <a:pt x="74526" y="391009"/>
                      <a:pt x="38414" y="368642"/>
                      <a:pt x="38414" y="302149"/>
                    </a:cubicBezTo>
                    <a:close/>
                  </a:path>
                </a:pathLst>
              </a:custGeom>
              <a:grpFill/>
              <a:ln w="0" cap="flat" cmpd="sng">
                <a:noFill/>
                <a:prstDash val="solid"/>
                <a:miter lim="800000"/>
              </a:ln>
            </p:spPr>
            <p:txBody>
              <a:bodyPr anchor="ctr">
                <a:spAutoFit/>
              </a:bodyPr>
              <a:lstStyle/>
              <a:p>
                <a:pPr algn="ctr"/>
                <a:endParaRPr lang="en-US"/>
              </a:p>
            </p:txBody>
          </p:sp>
        </p:grpSp>
        <p:grpSp>
          <p:nvGrpSpPr>
            <p:cNvPr id="18" name="Group 17">
              <a:extLst>
                <a:ext uri="{FF2B5EF4-FFF2-40B4-BE49-F238E27FC236}">
                  <a16:creationId xmlns:a16="http://schemas.microsoft.com/office/drawing/2014/main" id="{409CACCF-A51D-6E43-AF92-DCC2816C1E28}"/>
                </a:ext>
              </a:extLst>
            </p:cNvPr>
            <p:cNvGrpSpPr/>
            <p:nvPr/>
          </p:nvGrpSpPr>
          <p:grpSpPr>
            <a:xfrm>
              <a:off x="6353263" y="2589273"/>
              <a:ext cx="836881" cy="447352"/>
              <a:chOff x="6353263" y="2589273"/>
              <a:chExt cx="836881" cy="447352"/>
            </a:xfrm>
            <a:grpFill/>
          </p:grpSpPr>
          <p:sp>
            <p:nvSpPr>
              <p:cNvPr id="24" name="Free Form 18">
                <a:extLst>
                  <a:ext uri="{FF2B5EF4-FFF2-40B4-BE49-F238E27FC236}">
                    <a16:creationId xmlns:a16="http://schemas.microsoft.com/office/drawing/2014/main" id="{35802145-B9E7-3A4E-BD0E-C96BF9BCB906}"/>
                  </a:ext>
                </a:extLst>
              </p:cNvPr>
              <p:cNvSpPr/>
              <p:nvPr/>
            </p:nvSpPr>
            <p:spPr>
              <a:xfrm>
                <a:off x="6353263" y="2589273"/>
                <a:ext cx="74536" cy="415064"/>
              </a:xfrm>
              <a:custGeom>
                <a:avLst/>
                <a:gdLst/>
                <a:ahLst/>
                <a:cxnLst/>
                <a:rect l="0" t="0" r="0" b="0"/>
                <a:pathLst>
                  <a:path w="74535" h="415063">
                    <a:moveTo>
                      <a:pt x="2873" y="415063"/>
                    </a:moveTo>
                    <a:lnTo>
                      <a:pt x="2873" y="112360"/>
                    </a:lnTo>
                    <a:lnTo>
                      <a:pt x="72232" y="112360"/>
                    </a:lnTo>
                    <a:lnTo>
                      <a:pt x="72232" y="415063"/>
                    </a:lnTo>
                    <a:close/>
                    <a:moveTo>
                      <a:pt x="0" y="65913"/>
                    </a:moveTo>
                    <a:lnTo>
                      <a:pt x="0" y="0"/>
                    </a:lnTo>
                    <a:lnTo>
                      <a:pt x="74535" y="0"/>
                    </a:lnTo>
                    <a:lnTo>
                      <a:pt x="74535" y="65913"/>
                    </a:lnTo>
                    <a:close/>
                  </a:path>
                </a:pathLst>
              </a:custGeom>
              <a:grpFill/>
              <a:ln w="0" cap="flat" cmpd="sng">
                <a:noFill/>
                <a:prstDash val="solid"/>
                <a:miter lim="800000"/>
              </a:ln>
            </p:spPr>
            <p:txBody>
              <a:bodyPr anchor="ctr">
                <a:spAutoFit/>
              </a:bodyPr>
              <a:lstStyle/>
              <a:p>
                <a:pPr algn="ctr"/>
                <a:endParaRPr lang="en-US"/>
              </a:p>
            </p:txBody>
          </p:sp>
          <p:sp>
            <p:nvSpPr>
              <p:cNvPr id="25" name="Free Form 19">
                <a:extLst>
                  <a:ext uri="{FF2B5EF4-FFF2-40B4-BE49-F238E27FC236}">
                    <a16:creationId xmlns:a16="http://schemas.microsoft.com/office/drawing/2014/main" id="{A6B531F0-7915-8E48-88AE-D3FB2F347469}"/>
                  </a:ext>
                </a:extLst>
              </p:cNvPr>
              <p:cNvSpPr/>
              <p:nvPr/>
            </p:nvSpPr>
            <p:spPr>
              <a:xfrm>
                <a:off x="6499518"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67"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26" name="Free Form 20">
                <a:extLst>
                  <a:ext uri="{FF2B5EF4-FFF2-40B4-BE49-F238E27FC236}">
                    <a16:creationId xmlns:a16="http://schemas.microsoft.com/office/drawing/2014/main" id="{0DDE4F34-A327-F142-A1DF-05EB2FE2E160}"/>
                  </a:ext>
                </a:extLst>
              </p:cNvPr>
              <p:cNvSpPr/>
              <p:nvPr/>
            </p:nvSpPr>
            <p:spPr>
              <a:xfrm>
                <a:off x="6893021" y="2695332"/>
                <a:ext cx="271723" cy="309004"/>
              </a:xfrm>
              <a:custGeom>
                <a:avLst/>
                <a:gdLst/>
                <a:ahLst/>
                <a:cxnLst/>
                <a:rect l="0" t="0" r="0" b="0"/>
                <a:pathLst>
                  <a:path w="271722" h="309003">
                    <a:moveTo>
                      <a:pt x="0" y="6301"/>
                    </a:moveTo>
                    <a:lnTo>
                      <a:pt x="69358" y="6301"/>
                    </a:lnTo>
                    <a:lnTo>
                      <a:pt x="69358" y="52748"/>
                    </a:lnTo>
                    <a:cubicBezTo>
                      <a:pt x="88851" y="24651"/>
                      <a:pt x="116957" y="0"/>
                      <a:pt x="163967" y="0"/>
                    </a:cubicBezTo>
                    <a:cubicBezTo>
                      <a:pt x="232192" y="0"/>
                      <a:pt x="271722" y="45867"/>
                      <a:pt x="271722" y="115797"/>
                    </a:cubicBezTo>
                    <a:lnTo>
                      <a:pt x="271722" y="309003"/>
                    </a:lnTo>
                    <a:lnTo>
                      <a:pt x="202363" y="309003"/>
                    </a:lnTo>
                    <a:lnTo>
                      <a:pt x="202363" y="137012"/>
                    </a:lnTo>
                    <a:cubicBezTo>
                      <a:pt x="202363" y="90003"/>
                      <a:pt x="178854" y="63066"/>
                      <a:pt x="137592" y="63066"/>
                    </a:cubicBezTo>
                    <a:cubicBezTo>
                      <a:pt x="97446" y="63066"/>
                      <a:pt x="69358" y="91145"/>
                      <a:pt x="69358" y="138146"/>
                    </a:cubicBezTo>
                    <a:lnTo>
                      <a:pt x="69358" y="309003"/>
                    </a:lnTo>
                    <a:lnTo>
                      <a:pt x="0" y="309003"/>
                    </a:lnTo>
                    <a:close/>
                  </a:path>
                </a:pathLst>
              </a:custGeom>
              <a:grpFill/>
              <a:ln w="0" cap="flat" cmpd="sng">
                <a:noFill/>
                <a:prstDash val="solid"/>
                <a:miter lim="800000"/>
              </a:ln>
            </p:spPr>
            <p:txBody>
              <a:bodyPr anchor="ctr">
                <a:spAutoFit/>
              </a:bodyPr>
              <a:lstStyle/>
              <a:p>
                <a:pPr algn="ctr"/>
                <a:endParaRPr lang="en-US"/>
              </a:p>
            </p:txBody>
          </p:sp>
        </p:grpSp>
        <p:grpSp>
          <p:nvGrpSpPr>
            <p:cNvPr id="19" name="Group 21">
              <a:extLst>
                <a:ext uri="{FF2B5EF4-FFF2-40B4-BE49-F238E27FC236}">
                  <a16:creationId xmlns:a16="http://schemas.microsoft.com/office/drawing/2014/main" id="{3ACE1295-0214-9A4D-819E-C2368BB60091}"/>
                </a:ext>
              </a:extLst>
            </p:cNvPr>
            <p:cNvGrpSpPr/>
            <p:nvPr/>
          </p:nvGrpSpPr>
          <p:grpSpPr>
            <a:xfrm>
              <a:off x="7395515" y="2585817"/>
              <a:ext cx="1216050" cy="449083"/>
              <a:chOff x="7395515" y="2585817"/>
              <a:chExt cx="1216050" cy="449083"/>
            </a:xfrm>
            <a:grpFill/>
          </p:grpSpPr>
          <p:sp>
            <p:nvSpPr>
              <p:cNvPr id="20" name="Free Form 22">
                <a:extLst>
                  <a:ext uri="{FF2B5EF4-FFF2-40B4-BE49-F238E27FC236}">
                    <a16:creationId xmlns:a16="http://schemas.microsoft.com/office/drawing/2014/main" id="{AE508E1E-C17A-7D43-AD27-AC8099DD9B1D}"/>
                  </a:ext>
                </a:extLst>
              </p:cNvPr>
              <p:cNvSpPr/>
              <p:nvPr/>
            </p:nvSpPr>
            <p:spPr>
              <a:xfrm>
                <a:off x="7395515" y="2700491"/>
                <a:ext cx="457504" cy="306130"/>
              </a:xfrm>
              <a:custGeom>
                <a:avLst/>
                <a:gdLst/>
                <a:ahLst/>
                <a:cxnLst/>
                <a:rect l="0" t="0" r="0" b="0"/>
                <a:pathLst>
                  <a:path w="457503" h="306129">
                    <a:moveTo>
                      <a:pt x="0" y="1142"/>
                    </a:moveTo>
                    <a:lnTo>
                      <a:pt x="71099" y="1142"/>
                    </a:lnTo>
                    <a:lnTo>
                      <a:pt x="131844" y="208683"/>
                    </a:lnTo>
                    <a:lnTo>
                      <a:pt x="198936" y="0"/>
                    </a:lnTo>
                    <a:lnTo>
                      <a:pt x="258566" y="0"/>
                    </a:lnTo>
                    <a:lnTo>
                      <a:pt x="325649" y="208683"/>
                    </a:lnTo>
                    <a:lnTo>
                      <a:pt x="387546" y="1142"/>
                    </a:lnTo>
                    <a:lnTo>
                      <a:pt x="457503" y="1142"/>
                    </a:lnTo>
                    <a:lnTo>
                      <a:pt x="358325" y="306129"/>
                    </a:lnTo>
                    <a:lnTo>
                      <a:pt x="295821" y="306129"/>
                    </a:lnTo>
                    <a:lnTo>
                      <a:pt x="228176" y="99169"/>
                    </a:lnTo>
                    <a:lnTo>
                      <a:pt x="159959" y="306129"/>
                    </a:lnTo>
                    <a:lnTo>
                      <a:pt x="98026" y="306129"/>
                    </a:lnTo>
                    <a:close/>
                  </a:path>
                </a:pathLst>
              </a:custGeom>
              <a:grpFill/>
              <a:ln w="0" cap="flat" cmpd="sng">
                <a:noFill/>
                <a:prstDash val="solid"/>
                <a:miter lim="800000"/>
              </a:ln>
            </p:spPr>
            <p:txBody>
              <a:bodyPr anchor="ctr">
                <a:spAutoFit/>
              </a:bodyPr>
              <a:lstStyle/>
              <a:p>
                <a:pPr algn="ctr"/>
                <a:endParaRPr lang="en-US"/>
              </a:p>
            </p:txBody>
          </p:sp>
          <p:sp>
            <p:nvSpPr>
              <p:cNvPr id="21" name="Free Form 23">
                <a:extLst>
                  <a:ext uri="{FF2B5EF4-FFF2-40B4-BE49-F238E27FC236}">
                    <a16:creationId xmlns:a16="http://schemas.microsoft.com/office/drawing/2014/main" id="{6951D000-72E4-9F45-8EE3-2B1A0FCEC4EE}"/>
                  </a:ext>
                </a:extLst>
              </p:cNvPr>
              <p:cNvSpPr/>
              <p:nvPr/>
            </p:nvSpPr>
            <p:spPr>
              <a:xfrm>
                <a:off x="7915785" y="2589273"/>
                <a:ext cx="74500" cy="415064"/>
              </a:xfrm>
              <a:custGeom>
                <a:avLst/>
                <a:gdLst/>
                <a:ahLst/>
                <a:cxnLst/>
                <a:rect l="0" t="0" r="0" b="0"/>
                <a:pathLst>
                  <a:path w="74499" h="415063">
                    <a:moveTo>
                      <a:pt x="2865" y="415063"/>
                    </a:moveTo>
                    <a:lnTo>
                      <a:pt x="2865" y="112360"/>
                    </a:lnTo>
                    <a:lnTo>
                      <a:pt x="72214" y="112360"/>
                    </a:lnTo>
                    <a:lnTo>
                      <a:pt x="72214" y="415063"/>
                    </a:lnTo>
                    <a:close/>
                    <a:moveTo>
                      <a:pt x="0" y="65913"/>
                    </a:moveTo>
                    <a:lnTo>
                      <a:pt x="0" y="0"/>
                    </a:lnTo>
                    <a:lnTo>
                      <a:pt x="74499" y="0"/>
                    </a:lnTo>
                    <a:lnTo>
                      <a:pt x="74499" y="65913"/>
                    </a:lnTo>
                    <a:close/>
                  </a:path>
                </a:pathLst>
              </a:custGeom>
              <a:grpFill/>
              <a:ln w="0" cap="flat" cmpd="sng">
                <a:noFill/>
                <a:prstDash val="solid"/>
                <a:miter lim="800000"/>
              </a:ln>
            </p:spPr>
            <p:txBody>
              <a:bodyPr anchor="ctr">
                <a:spAutoFit/>
              </a:bodyPr>
              <a:lstStyle/>
              <a:p>
                <a:pPr algn="ctr"/>
                <a:endParaRPr lang="en-US"/>
              </a:p>
            </p:txBody>
          </p:sp>
          <p:sp>
            <p:nvSpPr>
              <p:cNvPr id="22" name="Free Form 24">
                <a:extLst>
                  <a:ext uri="{FF2B5EF4-FFF2-40B4-BE49-F238E27FC236}">
                    <a16:creationId xmlns:a16="http://schemas.microsoft.com/office/drawing/2014/main" id="{D834E570-3946-4F44-82D5-89DC9826C604}"/>
                  </a:ext>
                </a:extLst>
              </p:cNvPr>
              <p:cNvSpPr/>
              <p:nvPr/>
            </p:nvSpPr>
            <p:spPr>
              <a:xfrm>
                <a:off x="8054602" y="2618490"/>
                <a:ext cx="189164" cy="391010"/>
              </a:xfrm>
              <a:custGeom>
                <a:avLst/>
                <a:gdLst/>
                <a:ahLst/>
                <a:cxnLst/>
                <a:rect l="0" t="0" r="0" b="0"/>
                <a:pathLst>
                  <a:path w="189163" h="391009">
                    <a:moveTo>
                      <a:pt x="38378" y="302149"/>
                    </a:moveTo>
                    <a:lnTo>
                      <a:pt x="38378" y="142760"/>
                    </a:lnTo>
                    <a:lnTo>
                      <a:pt x="0" y="142760"/>
                    </a:lnTo>
                    <a:lnTo>
                      <a:pt x="0" y="83139"/>
                    </a:lnTo>
                    <a:lnTo>
                      <a:pt x="38378" y="83139"/>
                    </a:lnTo>
                    <a:lnTo>
                      <a:pt x="38378" y="0"/>
                    </a:lnTo>
                    <a:lnTo>
                      <a:pt x="107737" y="0"/>
                    </a:lnTo>
                    <a:lnTo>
                      <a:pt x="107737" y="83139"/>
                    </a:lnTo>
                    <a:lnTo>
                      <a:pt x="189163" y="83139"/>
                    </a:lnTo>
                    <a:lnTo>
                      <a:pt x="189163" y="142760"/>
                    </a:lnTo>
                    <a:lnTo>
                      <a:pt x="107737" y="142760"/>
                    </a:lnTo>
                    <a:lnTo>
                      <a:pt x="107737" y="291251"/>
                    </a:lnTo>
                    <a:cubicBezTo>
                      <a:pt x="107737" y="318205"/>
                      <a:pt x="121509" y="329085"/>
                      <a:pt x="145045" y="329085"/>
                    </a:cubicBezTo>
                    <a:cubicBezTo>
                      <a:pt x="160495" y="329085"/>
                      <a:pt x="174267" y="325649"/>
                      <a:pt x="188038" y="318768"/>
                    </a:cubicBezTo>
                    <a:lnTo>
                      <a:pt x="188038" y="375533"/>
                    </a:lnTo>
                    <a:cubicBezTo>
                      <a:pt x="170812" y="385261"/>
                      <a:pt x="151909" y="391009"/>
                      <a:pt x="125534" y="391009"/>
                    </a:cubicBezTo>
                    <a:cubicBezTo>
                      <a:pt x="74508" y="391009"/>
                      <a:pt x="38378" y="368642"/>
                      <a:pt x="38378" y="302149"/>
                    </a:cubicBezTo>
                    <a:close/>
                  </a:path>
                </a:pathLst>
              </a:custGeom>
              <a:grpFill/>
              <a:ln w="0" cap="flat" cmpd="sng">
                <a:noFill/>
                <a:prstDash val="solid"/>
                <a:miter lim="800000"/>
              </a:ln>
            </p:spPr>
            <p:txBody>
              <a:bodyPr anchor="ctr">
                <a:spAutoFit/>
              </a:bodyPr>
              <a:lstStyle/>
              <a:p>
                <a:pPr algn="ctr"/>
                <a:endParaRPr lang="en-US"/>
              </a:p>
            </p:txBody>
          </p:sp>
          <p:sp>
            <p:nvSpPr>
              <p:cNvPr id="23" name="Free Form 25">
                <a:extLst>
                  <a:ext uri="{FF2B5EF4-FFF2-40B4-BE49-F238E27FC236}">
                    <a16:creationId xmlns:a16="http://schemas.microsoft.com/office/drawing/2014/main" id="{024D1781-B21C-EA4C-909A-C6A38EB0A160}"/>
                  </a:ext>
                </a:extLst>
              </p:cNvPr>
              <p:cNvSpPr/>
              <p:nvPr/>
            </p:nvSpPr>
            <p:spPr>
              <a:xfrm>
                <a:off x="8314388" y="2585817"/>
                <a:ext cx="271777" cy="418518"/>
              </a:xfrm>
              <a:custGeom>
                <a:avLst/>
                <a:gdLst/>
                <a:ahLst/>
                <a:cxnLst/>
                <a:rect l="0" t="0" r="0" b="0"/>
                <a:pathLst>
                  <a:path w="271776" h="418517">
                    <a:moveTo>
                      <a:pt x="0" y="0"/>
                    </a:moveTo>
                    <a:lnTo>
                      <a:pt x="69367" y="0"/>
                    </a:lnTo>
                    <a:lnTo>
                      <a:pt x="69367" y="162262"/>
                    </a:lnTo>
                    <a:cubicBezTo>
                      <a:pt x="88878" y="134165"/>
                      <a:pt x="116975" y="109513"/>
                      <a:pt x="163994" y="109513"/>
                    </a:cubicBezTo>
                    <a:cubicBezTo>
                      <a:pt x="232192" y="109513"/>
                      <a:pt x="271776" y="155381"/>
                      <a:pt x="271776" y="225311"/>
                    </a:cubicBezTo>
                    <a:lnTo>
                      <a:pt x="271776" y="418517"/>
                    </a:lnTo>
                    <a:lnTo>
                      <a:pt x="202408" y="418517"/>
                    </a:lnTo>
                    <a:lnTo>
                      <a:pt x="202408" y="246526"/>
                    </a:lnTo>
                    <a:cubicBezTo>
                      <a:pt x="202408" y="199516"/>
                      <a:pt x="178881" y="172580"/>
                      <a:pt x="137619" y="172580"/>
                    </a:cubicBezTo>
                    <a:cubicBezTo>
                      <a:pt x="97473" y="172580"/>
                      <a:pt x="69367" y="200659"/>
                      <a:pt x="69367" y="247668"/>
                    </a:cubicBezTo>
                    <a:lnTo>
                      <a:pt x="69367" y="418517"/>
                    </a:lnTo>
                    <a:lnTo>
                      <a:pt x="0" y="418517"/>
                    </a:lnTo>
                    <a:close/>
                  </a:path>
                </a:pathLst>
              </a:custGeom>
              <a:grpFill/>
              <a:ln w="0" cap="flat" cmpd="sng">
                <a:noFill/>
                <a:prstDash val="solid"/>
                <a:miter lim="800000"/>
              </a:ln>
            </p:spPr>
            <p:txBody>
              <a:bodyPr anchor="ctr">
                <a:spAutoFit/>
              </a:bodyPr>
              <a:lstStyle/>
              <a:p>
                <a:pPr algn="ctr"/>
                <a:endParaRPr lang="en-US"/>
              </a:p>
            </p:txBody>
          </p:sp>
        </p:grpSp>
      </p:grpSp>
      <p:sp>
        <p:nvSpPr>
          <p:cNvPr id="37" name="Bildplatzhalter 4">
            <a:extLst>
              <a:ext uri="{FF2B5EF4-FFF2-40B4-BE49-F238E27FC236}">
                <a16:creationId xmlns:a16="http://schemas.microsoft.com/office/drawing/2014/main" id="{116AA2EB-8EEE-5849-851D-BE643320FA2E}"/>
              </a:ext>
            </a:extLst>
          </p:cNvPr>
          <p:cNvSpPr>
            <a:spLocks noGrp="1"/>
          </p:cNvSpPr>
          <p:nvPr>
            <p:ph type="pic" sz="quarter" idx="18" hasCustomPrompt="1"/>
          </p:nvPr>
        </p:nvSpPr>
        <p:spPr>
          <a:xfrm>
            <a:off x="10344838" y="5512987"/>
            <a:ext cx="1380645" cy="520990"/>
          </a:xfrm>
          <a:noFill/>
        </p:spPr>
        <p:txBody>
          <a:bodyPr>
            <a:normAutofit/>
          </a:bodyPr>
          <a:lstStyle>
            <a:lvl1pPr marL="0" indent="0" algn="ctr">
              <a:buNone/>
              <a:defRPr sz="1400" b="1"/>
            </a:lvl1pPr>
          </a:lstStyle>
          <a:p>
            <a:r>
              <a:rPr lang="en-US" dirty="0"/>
              <a:t>Place Logo here</a:t>
            </a:r>
          </a:p>
        </p:txBody>
      </p:sp>
    </p:spTree>
    <p:extLst>
      <p:ext uri="{BB962C8B-B14F-4D97-AF65-F5344CB8AC3E}">
        <p14:creationId xmlns:p14="http://schemas.microsoft.com/office/powerpoint/2010/main" val="210332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arketing  //  Empty">
    <p:spTree>
      <p:nvGrpSpPr>
        <p:cNvPr id="1" name=""/>
        <p:cNvGrpSpPr/>
        <p:nvPr/>
      </p:nvGrpSpPr>
      <p:grpSpPr>
        <a:xfrm>
          <a:off x="0" y="0"/>
          <a:ext cx="0" cy="0"/>
          <a:chOff x="0" y="0"/>
          <a:chExt cx="0" cy="0"/>
        </a:xfrm>
      </p:grpSpPr>
      <p:cxnSp>
        <p:nvCxnSpPr>
          <p:cNvPr id="6" name="Straight Connector 6">
            <a:extLst>
              <a:ext uri="{FF2B5EF4-FFF2-40B4-BE49-F238E27FC236}">
                <a16:creationId xmlns:a16="http://schemas.microsoft.com/office/drawing/2014/main" id="{4EBA3F3C-0379-CB46-B20A-A4536BB006BC}"/>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 9" descr="Tecan_Barcode_color.png">
            <a:extLst>
              <a:ext uri="{FF2B5EF4-FFF2-40B4-BE49-F238E27FC236}">
                <a16:creationId xmlns:a16="http://schemas.microsoft.com/office/drawing/2014/main" id="{22CF537F-E103-6941-87C9-759F79D8078B}"/>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4" name="Bild 12" descr="tec_3c_pos_RGB.png">
            <a:extLst>
              <a:ext uri="{FF2B5EF4-FFF2-40B4-BE49-F238E27FC236}">
                <a16:creationId xmlns:a16="http://schemas.microsoft.com/office/drawing/2014/main" id="{7F3480D2-212D-2944-843E-135982972C7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5" name="Foliennummernplatzhalter 3">
            <a:extLst>
              <a:ext uri="{FF2B5EF4-FFF2-40B4-BE49-F238E27FC236}">
                <a16:creationId xmlns:a16="http://schemas.microsoft.com/office/drawing/2014/main" id="{9E9144B6-A201-DA4E-8DA4-33F47632329F}"/>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dirty="0"/>
          </a:p>
        </p:txBody>
      </p:sp>
      <p:grpSp>
        <p:nvGrpSpPr>
          <p:cNvPr id="7" name="Group 6">
            <a:extLst>
              <a:ext uri="{FF2B5EF4-FFF2-40B4-BE49-F238E27FC236}">
                <a16:creationId xmlns:a16="http://schemas.microsoft.com/office/drawing/2014/main" id="{11C4AEDD-3CC1-0B47-93BB-60EC515DE7A8}"/>
              </a:ext>
            </a:extLst>
          </p:cNvPr>
          <p:cNvGrpSpPr/>
          <p:nvPr userDrawn="1"/>
        </p:nvGrpSpPr>
        <p:grpSpPr>
          <a:xfrm>
            <a:off x="8264086" y="5530956"/>
            <a:ext cx="1597891" cy="122686"/>
            <a:chOff x="2740076" y="2585814"/>
            <a:chExt cx="5871489" cy="450811"/>
          </a:xfrm>
          <a:solidFill>
            <a:srgbClr val="878786"/>
          </a:solidFill>
        </p:grpSpPr>
        <p:sp>
          <p:nvSpPr>
            <p:cNvPr id="8" name="Rectangle 2">
              <a:extLst>
                <a:ext uri="{FF2B5EF4-FFF2-40B4-BE49-F238E27FC236}">
                  <a16:creationId xmlns:a16="http://schemas.microsoft.com/office/drawing/2014/main" id="{21B9D415-9E70-B744-8FC4-48CEB6EA1AF6}"/>
                </a:ext>
              </a:extLst>
            </p:cNvPr>
            <p:cNvSpPr/>
            <p:nvPr/>
          </p:nvSpPr>
          <p:spPr>
            <a:xfrm>
              <a:off x="2740076" y="2603018"/>
              <a:ext cx="70510" cy="401319"/>
            </a:xfrm>
            <a:prstGeom prst="rect">
              <a:avLst/>
            </a:prstGeom>
            <a:grpFill/>
            <a:ln w="0" cap="flat" cmpd="sng">
              <a:noFill/>
              <a:prstDash val="solid"/>
              <a:miter lim="800000"/>
            </a:ln>
          </p:spPr>
          <p:txBody>
            <a:bodyPr anchor="ctr">
              <a:spAutoFit/>
            </a:bodyPr>
            <a:lstStyle/>
            <a:p>
              <a:pPr algn="ctr"/>
              <a:endParaRPr lang="en-US"/>
            </a:p>
          </p:txBody>
        </p:sp>
        <p:sp>
          <p:nvSpPr>
            <p:cNvPr id="9" name="Free Form 3">
              <a:extLst>
                <a:ext uri="{FF2B5EF4-FFF2-40B4-BE49-F238E27FC236}">
                  <a16:creationId xmlns:a16="http://schemas.microsoft.com/office/drawing/2014/main" id="{A2878F9B-32CA-C242-81C4-88D133D5F35B}"/>
                </a:ext>
              </a:extLst>
            </p:cNvPr>
            <p:cNvSpPr/>
            <p:nvPr/>
          </p:nvSpPr>
          <p:spPr>
            <a:xfrm>
              <a:off x="2909853" y="2695332"/>
              <a:ext cx="271732" cy="309004"/>
            </a:xfrm>
            <a:custGeom>
              <a:avLst/>
              <a:gdLst/>
              <a:ahLst/>
              <a:cxnLst/>
              <a:rect l="0" t="0" r="0" b="0"/>
              <a:pathLst>
                <a:path w="271731" h="309003">
                  <a:moveTo>
                    <a:pt x="0" y="6301"/>
                  </a:moveTo>
                  <a:lnTo>
                    <a:pt x="69367" y="6301"/>
                  </a:lnTo>
                  <a:lnTo>
                    <a:pt x="69367" y="52748"/>
                  </a:lnTo>
                  <a:cubicBezTo>
                    <a:pt x="88860" y="24651"/>
                    <a:pt x="116957" y="0"/>
                    <a:pt x="163967" y="0"/>
                  </a:cubicBezTo>
                  <a:cubicBezTo>
                    <a:pt x="232192" y="0"/>
                    <a:pt x="271731" y="45867"/>
                    <a:pt x="271731" y="115797"/>
                  </a:cubicBezTo>
                  <a:lnTo>
                    <a:pt x="271731" y="309003"/>
                  </a:lnTo>
                  <a:lnTo>
                    <a:pt x="202363" y="309003"/>
                  </a:lnTo>
                  <a:lnTo>
                    <a:pt x="202363" y="137012"/>
                  </a:lnTo>
                  <a:cubicBezTo>
                    <a:pt x="202363" y="90003"/>
                    <a:pt x="178863" y="63066"/>
                    <a:pt x="137592" y="63066"/>
                  </a:cubicBezTo>
                  <a:cubicBezTo>
                    <a:pt x="97446" y="63066"/>
                    <a:pt x="69367" y="91145"/>
                    <a:pt x="69367" y="138146"/>
                  </a:cubicBezTo>
                  <a:lnTo>
                    <a:pt x="69367" y="309003"/>
                  </a:lnTo>
                  <a:lnTo>
                    <a:pt x="0" y="309003"/>
                  </a:lnTo>
                  <a:close/>
                </a:path>
              </a:pathLst>
            </a:custGeom>
            <a:grpFill/>
            <a:ln w="0" cap="flat" cmpd="sng">
              <a:noFill/>
              <a:prstDash val="solid"/>
              <a:miter lim="800000"/>
            </a:ln>
          </p:spPr>
          <p:txBody>
            <a:bodyPr anchor="ctr">
              <a:spAutoFit/>
            </a:bodyPr>
            <a:lstStyle/>
            <a:p>
              <a:pPr algn="ctr"/>
              <a:endParaRPr lang="en-US"/>
            </a:p>
          </p:txBody>
        </p:sp>
        <p:grpSp>
          <p:nvGrpSpPr>
            <p:cNvPr id="10" name="Group 4">
              <a:extLst>
                <a:ext uri="{FF2B5EF4-FFF2-40B4-BE49-F238E27FC236}">
                  <a16:creationId xmlns:a16="http://schemas.microsoft.com/office/drawing/2014/main" id="{F712B098-E621-D94D-9417-D68F5AA01BCA}"/>
                </a:ext>
              </a:extLst>
            </p:cNvPr>
            <p:cNvGrpSpPr/>
            <p:nvPr/>
          </p:nvGrpSpPr>
          <p:grpSpPr>
            <a:xfrm>
              <a:off x="3420942" y="2695331"/>
              <a:ext cx="667104" cy="341294"/>
              <a:chOff x="3420942" y="2695331"/>
              <a:chExt cx="667104" cy="341294"/>
            </a:xfrm>
            <a:grpFill/>
          </p:grpSpPr>
          <p:sp>
            <p:nvSpPr>
              <p:cNvPr id="33" name="Free Form 5">
                <a:extLst>
                  <a:ext uri="{FF2B5EF4-FFF2-40B4-BE49-F238E27FC236}">
                    <a16:creationId xmlns:a16="http://schemas.microsoft.com/office/drawing/2014/main" id="{FF9FB94F-754F-6E4D-BF11-0375B5989827}"/>
                  </a:ext>
                </a:extLst>
              </p:cNvPr>
              <p:cNvSpPr/>
              <p:nvPr/>
            </p:nvSpPr>
            <p:spPr>
              <a:xfrm>
                <a:off x="3420942" y="2695331"/>
                <a:ext cx="280371" cy="315894"/>
              </a:xfrm>
              <a:custGeom>
                <a:avLst/>
                <a:gdLst/>
                <a:ahLst/>
                <a:cxnLst/>
                <a:rect l="0" t="0" r="0" b="0"/>
                <a:pathLst>
                  <a:path w="280371" h="315894">
                    <a:moveTo>
                      <a:pt x="0" y="159370"/>
                    </a:moveTo>
                    <a:lnTo>
                      <a:pt x="0" y="158228"/>
                    </a:lnTo>
                    <a:cubicBezTo>
                      <a:pt x="0" y="72241"/>
                      <a:pt x="66520" y="0"/>
                      <a:pt x="157665" y="0"/>
                    </a:cubicBezTo>
                    <a:cubicBezTo>
                      <a:pt x="214431" y="0"/>
                      <a:pt x="249980" y="21215"/>
                      <a:pt x="278639" y="52168"/>
                    </a:cubicBezTo>
                    <a:lnTo>
                      <a:pt x="235066" y="98615"/>
                    </a:lnTo>
                    <a:cubicBezTo>
                      <a:pt x="213850" y="76249"/>
                      <a:pt x="191492" y="60754"/>
                      <a:pt x="157112" y="60754"/>
                    </a:cubicBezTo>
                    <a:cubicBezTo>
                      <a:pt x="106648" y="60754"/>
                      <a:pt x="69367" y="104328"/>
                      <a:pt x="69367" y="157085"/>
                    </a:cubicBezTo>
                    <a:lnTo>
                      <a:pt x="69367" y="158228"/>
                    </a:lnTo>
                    <a:cubicBezTo>
                      <a:pt x="69367" y="212119"/>
                      <a:pt x="106648" y="255112"/>
                      <a:pt x="159950" y="255112"/>
                    </a:cubicBezTo>
                    <a:cubicBezTo>
                      <a:pt x="192635" y="255112"/>
                      <a:pt x="216715" y="240225"/>
                      <a:pt x="238493" y="217858"/>
                    </a:cubicBezTo>
                    <a:lnTo>
                      <a:pt x="280371" y="259129"/>
                    </a:lnTo>
                    <a:cubicBezTo>
                      <a:pt x="250542" y="292384"/>
                      <a:pt x="215573" y="315894"/>
                      <a:pt x="156523" y="315894"/>
                    </a:cubicBezTo>
                    <a:cubicBezTo>
                      <a:pt x="66520" y="315894"/>
                      <a:pt x="0" y="245384"/>
                      <a:pt x="0" y="159370"/>
                    </a:cubicBezTo>
                    <a:close/>
                  </a:path>
                </a:pathLst>
              </a:custGeom>
              <a:grpFill/>
              <a:ln w="0" cap="flat" cmpd="sng">
                <a:noFill/>
                <a:prstDash val="solid"/>
                <a:miter lim="800000"/>
              </a:ln>
            </p:spPr>
            <p:txBody>
              <a:bodyPr anchor="ctr">
                <a:spAutoFit/>
              </a:bodyPr>
              <a:lstStyle/>
              <a:p>
                <a:pPr algn="ctr"/>
                <a:endParaRPr lang="en-US"/>
              </a:p>
            </p:txBody>
          </p:sp>
          <p:sp>
            <p:nvSpPr>
              <p:cNvPr id="34" name="Free Form 6">
                <a:extLst>
                  <a:ext uri="{FF2B5EF4-FFF2-40B4-BE49-F238E27FC236}">
                    <a16:creationId xmlns:a16="http://schemas.microsoft.com/office/drawing/2014/main" id="{45AD1E11-1C7C-9A43-95AB-A4A6525E5235}"/>
                  </a:ext>
                </a:extLst>
              </p:cNvPr>
              <p:cNvSpPr/>
              <p:nvPr/>
            </p:nvSpPr>
            <p:spPr>
              <a:xfrm>
                <a:off x="3739871" y="2695331"/>
                <a:ext cx="322775"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grpSp>
        <p:sp>
          <p:nvSpPr>
            <p:cNvPr id="11" name="Rectangle 7">
              <a:extLst>
                <a:ext uri="{FF2B5EF4-FFF2-40B4-BE49-F238E27FC236}">
                  <a16:creationId xmlns:a16="http://schemas.microsoft.com/office/drawing/2014/main" id="{581AF1D5-D87D-4040-8848-27FC388B5AE2}"/>
                </a:ext>
              </a:extLst>
            </p:cNvPr>
            <p:cNvSpPr/>
            <p:nvPr/>
          </p:nvSpPr>
          <p:spPr>
            <a:xfrm>
              <a:off x="4137381" y="2585819"/>
              <a:ext cx="69367" cy="418518"/>
            </a:xfrm>
            <a:prstGeom prst="rect">
              <a:avLst/>
            </a:prstGeom>
            <a:grpFill/>
            <a:ln w="0" cap="flat" cmpd="sng">
              <a:noFill/>
              <a:prstDash val="solid"/>
              <a:miter lim="800000"/>
            </a:ln>
          </p:spPr>
          <p:txBody>
            <a:bodyPr anchor="ctr">
              <a:spAutoFit/>
            </a:bodyPr>
            <a:lstStyle/>
            <a:p>
              <a:pPr algn="ctr"/>
              <a:endParaRPr lang="en-US"/>
            </a:p>
          </p:txBody>
        </p:sp>
        <p:grpSp>
          <p:nvGrpSpPr>
            <p:cNvPr id="12" name="Group 8">
              <a:extLst>
                <a:ext uri="{FF2B5EF4-FFF2-40B4-BE49-F238E27FC236}">
                  <a16:creationId xmlns:a16="http://schemas.microsoft.com/office/drawing/2014/main" id="{BDC812FD-335E-1140-9E40-67D4828001A2}"/>
                </a:ext>
              </a:extLst>
            </p:cNvPr>
            <p:cNvGrpSpPr/>
            <p:nvPr/>
          </p:nvGrpSpPr>
          <p:grpSpPr>
            <a:xfrm>
              <a:off x="4301446" y="2585819"/>
              <a:ext cx="438830" cy="450222"/>
              <a:chOff x="4301446" y="2585819"/>
              <a:chExt cx="438830" cy="450222"/>
            </a:xfrm>
            <a:grpFill/>
          </p:grpSpPr>
          <p:sp>
            <p:nvSpPr>
              <p:cNvPr id="31" name="Rectangle 9">
                <a:extLst>
                  <a:ext uri="{FF2B5EF4-FFF2-40B4-BE49-F238E27FC236}">
                    <a16:creationId xmlns:a16="http://schemas.microsoft.com/office/drawing/2014/main" id="{BC242C9A-1FA0-7041-80BD-57BEF64BC52C}"/>
                  </a:ext>
                </a:extLst>
              </p:cNvPr>
              <p:cNvSpPr/>
              <p:nvPr/>
            </p:nvSpPr>
            <p:spPr>
              <a:xfrm>
                <a:off x="4301446" y="2585819"/>
                <a:ext cx="69368" cy="418518"/>
              </a:xfrm>
              <a:prstGeom prst="rect">
                <a:avLst/>
              </a:prstGeom>
              <a:grpFill/>
              <a:ln w="0" cap="flat" cmpd="sng">
                <a:noFill/>
                <a:prstDash val="solid"/>
                <a:miter lim="800000"/>
              </a:ln>
            </p:spPr>
            <p:txBody>
              <a:bodyPr anchor="ctr">
                <a:spAutoFit/>
              </a:bodyPr>
              <a:lstStyle/>
              <a:p>
                <a:pPr algn="ctr"/>
                <a:endParaRPr lang="en-US"/>
              </a:p>
            </p:txBody>
          </p:sp>
          <p:sp>
            <p:nvSpPr>
              <p:cNvPr id="32" name="Free Form 10">
                <a:extLst>
                  <a:ext uri="{FF2B5EF4-FFF2-40B4-BE49-F238E27FC236}">
                    <a16:creationId xmlns:a16="http://schemas.microsoft.com/office/drawing/2014/main" id="{91537B4D-182A-384B-B1BB-909F734C7231}"/>
                  </a:ext>
                </a:extLst>
              </p:cNvPr>
              <p:cNvSpPr/>
              <p:nvPr/>
            </p:nvSpPr>
            <p:spPr>
              <a:xfrm>
                <a:off x="4441422" y="2697621"/>
                <a:ext cx="273454"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82" y="60192"/>
                    </a:cubicBezTo>
                    <a:cubicBezTo>
                      <a:pt x="97464" y="60192"/>
                      <a:pt x="72232" y="67636"/>
                      <a:pt x="44715" y="79123"/>
                    </a:cubicBezTo>
                    <a:lnTo>
                      <a:pt x="26374" y="24642"/>
                    </a:lnTo>
                    <a:cubicBezTo>
                      <a:pt x="59630" y="9755"/>
                      <a:pt x="92305" y="0"/>
                      <a:pt x="140457" y="0"/>
                    </a:cubicBezTo>
                    <a:cubicBezTo>
                      <a:pt x="185736" y="0"/>
                      <a:pt x="219563" y="12040"/>
                      <a:pt x="240778" y="33818"/>
                    </a:cubicBezTo>
                    <a:cubicBezTo>
                      <a:pt x="263136" y="55622"/>
                      <a:pt x="273454" y="87709"/>
                      <a:pt x="273454" y="127275"/>
                    </a:cubicBezTo>
                    <a:lnTo>
                      <a:pt x="273454" y="306718"/>
                    </a:lnTo>
                    <a:lnTo>
                      <a:pt x="205809" y="306718"/>
                    </a:lnTo>
                    <a:lnTo>
                      <a:pt x="205809" y="268884"/>
                    </a:lnTo>
                    <a:cubicBezTo>
                      <a:pt x="185182" y="293527"/>
                      <a:pt x="153640" y="313020"/>
                      <a:pt x="107193"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48"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grpSp>
        <p:grpSp>
          <p:nvGrpSpPr>
            <p:cNvPr id="16" name="Group 11">
              <a:extLst>
                <a:ext uri="{FF2B5EF4-FFF2-40B4-BE49-F238E27FC236}">
                  <a16:creationId xmlns:a16="http://schemas.microsoft.com/office/drawing/2014/main" id="{C52F2D6B-A90E-434A-98A5-4C7DC329CF02}"/>
                </a:ext>
              </a:extLst>
            </p:cNvPr>
            <p:cNvGrpSpPr/>
            <p:nvPr/>
          </p:nvGrpSpPr>
          <p:grpSpPr>
            <a:xfrm>
              <a:off x="4798200" y="2585814"/>
              <a:ext cx="1508674" cy="450811"/>
              <a:chOff x="4798200" y="2585814"/>
              <a:chExt cx="1508674" cy="450811"/>
            </a:xfrm>
            <a:grpFill/>
          </p:grpSpPr>
          <p:sp>
            <p:nvSpPr>
              <p:cNvPr id="26" name="Free Form 12">
                <a:extLst>
                  <a:ext uri="{FF2B5EF4-FFF2-40B4-BE49-F238E27FC236}">
                    <a16:creationId xmlns:a16="http://schemas.microsoft.com/office/drawing/2014/main" id="{68661077-DC85-8643-BB0F-1B24FD692E16}"/>
                  </a:ext>
                </a:extLst>
              </p:cNvPr>
              <p:cNvSpPr/>
              <p:nvPr/>
            </p:nvSpPr>
            <p:spPr>
              <a:xfrm>
                <a:off x="4798200" y="2585814"/>
                <a:ext cx="313020" cy="424828"/>
              </a:xfrm>
              <a:custGeom>
                <a:avLst/>
                <a:gdLst/>
                <a:ahLst/>
                <a:cxnLst/>
                <a:rect l="0" t="0" r="0" b="0"/>
                <a:pathLst>
                  <a:path w="313020" h="424827">
                    <a:moveTo>
                      <a:pt x="69367" y="371516"/>
                    </a:moveTo>
                    <a:lnTo>
                      <a:pt x="69367" y="418526"/>
                    </a:lnTo>
                    <a:lnTo>
                      <a:pt x="0" y="418526"/>
                    </a:lnTo>
                    <a:lnTo>
                      <a:pt x="0" y="0"/>
                    </a:lnTo>
                    <a:lnTo>
                      <a:pt x="69367" y="0"/>
                    </a:lnTo>
                    <a:lnTo>
                      <a:pt x="69367" y="166278"/>
                    </a:lnTo>
                    <a:cubicBezTo>
                      <a:pt x="91725" y="134754"/>
                      <a:pt x="123267" y="109513"/>
                      <a:pt x="172562" y="109513"/>
                    </a:cubicBezTo>
                    <a:cubicBezTo>
                      <a:pt x="243652" y="109513"/>
                      <a:pt x="313020" y="165698"/>
                      <a:pt x="313020" y="266599"/>
                    </a:cubicBezTo>
                    <a:lnTo>
                      <a:pt x="313020" y="267742"/>
                    </a:lnTo>
                    <a:cubicBezTo>
                      <a:pt x="313020" y="368089"/>
                      <a:pt x="244214" y="424827"/>
                      <a:pt x="172562" y="424827"/>
                    </a:cubicBezTo>
                    <a:cubicBezTo>
                      <a:pt x="122116" y="424827"/>
                      <a:pt x="90592" y="399595"/>
                      <a:pt x="69367" y="371516"/>
                    </a:cubicBezTo>
                    <a:close/>
                    <a:moveTo>
                      <a:pt x="242510" y="267742"/>
                    </a:moveTo>
                    <a:lnTo>
                      <a:pt x="242510" y="266599"/>
                    </a:lnTo>
                    <a:cubicBezTo>
                      <a:pt x="242510" y="208129"/>
                      <a:pt x="202944" y="169715"/>
                      <a:pt x="155943" y="169715"/>
                    </a:cubicBezTo>
                    <a:cubicBezTo>
                      <a:pt x="108933" y="169715"/>
                      <a:pt x="67645" y="208692"/>
                      <a:pt x="67645" y="266599"/>
                    </a:cubicBezTo>
                    <a:lnTo>
                      <a:pt x="67645" y="267742"/>
                    </a:lnTo>
                    <a:cubicBezTo>
                      <a:pt x="67645" y="325649"/>
                      <a:pt x="108933" y="364626"/>
                      <a:pt x="155943" y="364626"/>
                    </a:cubicBezTo>
                    <a:cubicBezTo>
                      <a:pt x="203506" y="364626"/>
                      <a:pt x="242510" y="327381"/>
                      <a:pt x="242510" y="267742"/>
                    </a:cubicBezTo>
                    <a:close/>
                  </a:path>
                </a:pathLst>
              </a:custGeom>
              <a:grpFill/>
              <a:ln w="0" cap="flat" cmpd="sng">
                <a:noFill/>
                <a:prstDash val="solid"/>
                <a:miter lim="800000"/>
              </a:ln>
            </p:spPr>
            <p:txBody>
              <a:bodyPr anchor="ctr">
                <a:spAutoFit/>
              </a:bodyPr>
              <a:lstStyle/>
              <a:p>
                <a:pPr algn="ctr"/>
                <a:endParaRPr lang="en-US"/>
              </a:p>
            </p:txBody>
          </p:sp>
          <p:sp>
            <p:nvSpPr>
              <p:cNvPr id="27" name="Free Form 13">
                <a:extLst>
                  <a:ext uri="{FF2B5EF4-FFF2-40B4-BE49-F238E27FC236}">
                    <a16:creationId xmlns:a16="http://schemas.microsoft.com/office/drawing/2014/main" id="{A2E12B6F-C08D-DF4B-B638-7B786677D059}"/>
                  </a:ext>
                </a:extLst>
              </p:cNvPr>
              <p:cNvSpPr/>
              <p:nvPr/>
            </p:nvSpPr>
            <p:spPr>
              <a:xfrm>
                <a:off x="5166445"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93" y="60754"/>
                      <a:pt x="160539" y="60754"/>
                    </a:cubicBezTo>
                    <a:cubicBezTo>
                      <a:pt x="104917" y="60754"/>
                      <a:pt x="69367" y="104328"/>
                      <a:pt x="69367" y="157085"/>
                    </a:cubicBezTo>
                    <a:lnTo>
                      <a:pt x="69367" y="158228"/>
                    </a:lnTo>
                    <a:cubicBezTo>
                      <a:pt x="69367" y="210976"/>
                      <a:pt x="107791" y="255112"/>
                      <a:pt x="161682" y="255112"/>
                    </a:cubicBezTo>
                    <a:cubicBezTo>
                      <a:pt x="217858"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28" name="Free Form 14">
                <a:extLst>
                  <a:ext uri="{FF2B5EF4-FFF2-40B4-BE49-F238E27FC236}">
                    <a16:creationId xmlns:a16="http://schemas.microsoft.com/office/drawing/2014/main" id="{146890C8-3AAD-A448-A4EC-CFFAE2D197E9}"/>
                  </a:ext>
                </a:extLst>
              </p:cNvPr>
              <p:cNvSpPr/>
              <p:nvPr/>
            </p:nvSpPr>
            <p:spPr>
              <a:xfrm>
                <a:off x="5559943" y="2693610"/>
                <a:ext cx="176570" cy="310726"/>
              </a:xfrm>
              <a:custGeom>
                <a:avLst/>
                <a:gdLst/>
                <a:ahLst/>
                <a:cxnLst/>
                <a:rect l="0" t="0" r="0" b="0"/>
                <a:pathLst>
                  <a:path w="176569" h="310726">
                    <a:moveTo>
                      <a:pt x="0" y="8023"/>
                    </a:moveTo>
                    <a:lnTo>
                      <a:pt x="69367" y="8023"/>
                    </a:lnTo>
                    <a:lnTo>
                      <a:pt x="69367" y="76249"/>
                    </a:lnTo>
                    <a:cubicBezTo>
                      <a:pt x="88271" y="30944"/>
                      <a:pt x="123267" y="0"/>
                      <a:pt x="176569" y="2284"/>
                    </a:cubicBezTo>
                    <a:lnTo>
                      <a:pt x="176569" y="75668"/>
                    </a:lnTo>
                    <a:lnTo>
                      <a:pt x="172553" y="75668"/>
                    </a:lnTo>
                    <a:cubicBezTo>
                      <a:pt x="111780" y="75668"/>
                      <a:pt x="69367" y="115226"/>
                      <a:pt x="69367" y="195491"/>
                    </a:cubicBezTo>
                    <a:lnTo>
                      <a:pt x="69367" y="310726"/>
                    </a:lnTo>
                    <a:lnTo>
                      <a:pt x="0" y="310726"/>
                    </a:lnTo>
                    <a:close/>
                  </a:path>
                </a:pathLst>
              </a:custGeom>
              <a:grpFill/>
              <a:ln w="0" cap="flat" cmpd="sng">
                <a:noFill/>
                <a:prstDash val="solid"/>
                <a:miter lim="800000"/>
              </a:ln>
            </p:spPr>
            <p:txBody>
              <a:bodyPr anchor="ctr">
                <a:spAutoFit/>
              </a:bodyPr>
              <a:lstStyle/>
              <a:p>
                <a:pPr algn="ctr"/>
                <a:endParaRPr lang="en-US"/>
              </a:p>
            </p:txBody>
          </p:sp>
          <p:sp>
            <p:nvSpPr>
              <p:cNvPr id="29" name="Free Form 15">
                <a:extLst>
                  <a:ext uri="{FF2B5EF4-FFF2-40B4-BE49-F238E27FC236}">
                    <a16:creationId xmlns:a16="http://schemas.microsoft.com/office/drawing/2014/main" id="{0A353A0A-08A4-5042-8523-5003BFC35895}"/>
                  </a:ext>
                </a:extLst>
              </p:cNvPr>
              <p:cNvSpPr/>
              <p:nvPr/>
            </p:nvSpPr>
            <p:spPr>
              <a:xfrm>
                <a:off x="5762449" y="2697621"/>
                <a:ext cx="273455" cy="313020"/>
              </a:xfrm>
              <a:custGeom>
                <a:avLst/>
                <a:gdLst/>
                <a:ahLst/>
                <a:cxnLst/>
                <a:rect l="0" t="0" r="0" b="0"/>
                <a:pathLst>
                  <a:path w="273454" h="313020">
                    <a:moveTo>
                      <a:pt x="0" y="219580"/>
                    </a:moveTo>
                    <a:lnTo>
                      <a:pt x="0" y="218420"/>
                    </a:lnTo>
                    <a:cubicBezTo>
                      <a:pt x="0" y="153069"/>
                      <a:pt x="51017" y="120973"/>
                      <a:pt x="124981" y="120973"/>
                    </a:cubicBezTo>
                    <a:cubicBezTo>
                      <a:pt x="158808" y="120973"/>
                      <a:pt x="182871" y="126132"/>
                      <a:pt x="206398" y="133576"/>
                    </a:cubicBezTo>
                    <a:lnTo>
                      <a:pt x="206398" y="126132"/>
                    </a:lnTo>
                    <a:cubicBezTo>
                      <a:pt x="206398" y="83139"/>
                      <a:pt x="180023" y="60192"/>
                      <a:pt x="131291" y="60192"/>
                    </a:cubicBezTo>
                    <a:cubicBezTo>
                      <a:pt x="97464" y="60192"/>
                      <a:pt x="72232" y="67636"/>
                      <a:pt x="44715" y="79123"/>
                    </a:cubicBezTo>
                    <a:lnTo>
                      <a:pt x="26374" y="24642"/>
                    </a:lnTo>
                    <a:cubicBezTo>
                      <a:pt x="59630" y="9755"/>
                      <a:pt x="92305" y="0"/>
                      <a:pt x="140457" y="0"/>
                    </a:cubicBezTo>
                    <a:cubicBezTo>
                      <a:pt x="185745" y="0"/>
                      <a:pt x="219563" y="12040"/>
                      <a:pt x="240778" y="33818"/>
                    </a:cubicBezTo>
                    <a:cubicBezTo>
                      <a:pt x="263136" y="55622"/>
                      <a:pt x="273454" y="87709"/>
                      <a:pt x="273454" y="127275"/>
                    </a:cubicBezTo>
                    <a:lnTo>
                      <a:pt x="273454" y="306718"/>
                    </a:lnTo>
                    <a:lnTo>
                      <a:pt x="205818" y="306718"/>
                    </a:lnTo>
                    <a:lnTo>
                      <a:pt x="205818" y="268884"/>
                    </a:lnTo>
                    <a:cubicBezTo>
                      <a:pt x="185182" y="293527"/>
                      <a:pt x="153649" y="313020"/>
                      <a:pt x="107202" y="313020"/>
                    </a:cubicBezTo>
                    <a:cubicBezTo>
                      <a:pt x="50454" y="313020"/>
                      <a:pt x="0" y="280344"/>
                      <a:pt x="0" y="219580"/>
                    </a:cubicBezTo>
                    <a:close/>
                    <a:moveTo>
                      <a:pt x="207540" y="197785"/>
                    </a:moveTo>
                    <a:lnTo>
                      <a:pt x="207540" y="177149"/>
                    </a:lnTo>
                    <a:cubicBezTo>
                      <a:pt x="189752" y="170268"/>
                      <a:pt x="166252" y="165109"/>
                      <a:pt x="138735" y="165109"/>
                    </a:cubicBezTo>
                    <a:cubicBezTo>
                      <a:pt x="94010" y="165109"/>
                      <a:pt x="67636" y="184040"/>
                      <a:pt x="67636" y="215573"/>
                    </a:cubicBezTo>
                    <a:lnTo>
                      <a:pt x="67636" y="216715"/>
                    </a:lnTo>
                    <a:cubicBezTo>
                      <a:pt x="67636" y="245937"/>
                      <a:pt x="93457" y="262583"/>
                      <a:pt x="126686" y="262583"/>
                    </a:cubicBezTo>
                    <a:cubicBezTo>
                      <a:pt x="172553" y="262583"/>
                      <a:pt x="207540" y="236208"/>
                      <a:pt x="207540" y="197785"/>
                    </a:cubicBezTo>
                    <a:close/>
                  </a:path>
                </a:pathLst>
              </a:custGeom>
              <a:grpFill/>
              <a:ln w="0" cap="flat" cmpd="sng">
                <a:noFill/>
                <a:prstDash val="solid"/>
                <a:miter lim="800000"/>
              </a:ln>
            </p:spPr>
            <p:txBody>
              <a:bodyPr anchor="ctr">
                <a:spAutoFit/>
              </a:bodyPr>
              <a:lstStyle/>
              <a:p>
                <a:pPr algn="ctr"/>
                <a:endParaRPr lang="en-US"/>
              </a:p>
            </p:txBody>
          </p:sp>
          <p:sp>
            <p:nvSpPr>
              <p:cNvPr id="30" name="Free Form 16">
                <a:extLst>
                  <a:ext uri="{FF2B5EF4-FFF2-40B4-BE49-F238E27FC236}">
                    <a16:creationId xmlns:a16="http://schemas.microsoft.com/office/drawing/2014/main" id="{C6260A84-272D-074F-8DF5-01E118FEC1B4}"/>
                  </a:ext>
                </a:extLst>
              </p:cNvPr>
              <p:cNvSpPr/>
              <p:nvPr/>
            </p:nvSpPr>
            <p:spPr>
              <a:xfrm>
                <a:off x="6092275" y="2618490"/>
                <a:ext cx="189199" cy="391010"/>
              </a:xfrm>
              <a:custGeom>
                <a:avLst/>
                <a:gdLst/>
                <a:ahLst/>
                <a:cxnLst/>
                <a:rect l="0" t="0" r="0" b="0"/>
                <a:pathLst>
                  <a:path w="189199" h="391009">
                    <a:moveTo>
                      <a:pt x="38414" y="302149"/>
                    </a:moveTo>
                    <a:lnTo>
                      <a:pt x="38414" y="142760"/>
                    </a:lnTo>
                    <a:lnTo>
                      <a:pt x="0" y="142760"/>
                    </a:lnTo>
                    <a:lnTo>
                      <a:pt x="0" y="83139"/>
                    </a:lnTo>
                    <a:lnTo>
                      <a:pt x="38414" y="83139"/>
                    </a:lnTo>
                    <a:lnTo>
                      <a:pt x="38414" y="0"/>
                    </a:lnTo>
                    <a:lnTo>
                      <a:pt x="107782" y="0"/>
                    </a:lnTo>
                    <a:lnTo>
                      <a:pt x="107782" y="83139"/>
                    </a:lnTo>
                    <a:lnTo>
                      <a:pt x="189199" y="83139"/>
                    </a:lnTo>
                    <a:lnTo>
                      <a:pt x="189199" y="142760"/>
                    </a:lnTo>
                    <a:lnTo>
                      <a:pt x="107782" y="142760"/>
                    </a:lnTo>
                    <a:lnTo>
                      <a:pt x="107782" y="291251"/>
                    </a:lnTo>
                    <a:cubicBezTo>
                      <a:pt x="107782" y="318205"/>
                      <a:pt x="121536" y="329085"/>
                      <a:pt x="145036" y="329085"/>
                    </a:cubicBezTo>
                    <a:cubicBezTo>
                      <a:pt x="160539" y="329085"/>
                      <a:pt x="174284" y="325649"/>
                      <a:pt x="188056" y="318768"/>
                    </a:cubicBezTo>
                    <a:lnTo>
                      <a:pt x="188056" y="375533"/>
                    </a:lnTo>
                    <a:cubicBezTo>
                      <a:pt x="170848" y="385261"/>
                      <a:pt x="151926" y="391009"/>
                      <a:pt x="125552" y="391009"/>
                    </a:cubicBezTo>
                    <a:cubicBezTo>
                      <a:pt x="74526" y="391009"/>
                      <a:pt x="38414" y="368642"/>
                      <a:pt x="38414" y="302149"/>
                    </a:cubicBezTo>
                    <a:close/>
                  </a:path>
                </a:pathLst>
              </a:custGeom>
              <a:grpFill/>
              <a:ln w="0" cap="flat" cmpd="sng">
                <a:noFill/>
                <a:prstDash val="solid"/>
                <a:miter lim="800000"/>
              </a:ln>
            </p:spPr>
            <p:txBody>
              <a:bodyPr anchor="ctr">
                <a:spAutoFit/>
              </a:bodyPr>
              <a:lstStyle/>
              <a:p>
                <a:pPr algn="ctr"/>
                <a:endParaRPr lang="en-US"/>
              </a:p>
            </p:txBody>
          </p:sp>
        </p:grpSp>
        <p:grpSp>
          <p:nvGrpSpPr>
            <p:cNvPr id="17" name="Group 17">
              <a:extLst>
                <a:ext uri="{FF2B5EF4-FFF2-40B4-BE49-F238E27FC236}">
                  <a16:creationId xmlns:a16="http://schemas.microsoft.com/office/drawing/2014/main" id="{7E984142-7857-1B40-A2B0-37952F92E22A}"/>
                </a:ext>
              </a:extLst>
            </p:cNvPr>
            <p:cNvGrpSpPr/>
            <p:nvPr/>
          </p:nvGrpSpPr>
          <p:grpSpPr>
            <a:xfrm>
              <a:off x="6353263" y="2589273"/>
              <a:ext cx="836881" cy="447352"/>
              <a:chOff x="6353263" y="2589273"/>
              <a:chExt cx="836881" cy="447352"/>
            </a:xfrm>
            <a:grpFill/>
          </p:grpSpPr>
          <p:sp>
            <p:nvSpPr>
              <p:cNvPr id="23" name="Free Form 18">
                <a:extLst>
                  <a:ext uri="{FF2B5EF4-FFF2-40B4-BE49-F238E27FC236}">
                    <a16:creationId xmlns:a16="http://schemas.microsoft.com/office/drawing/2014/main" id="{BB81962A-7728-2546-8683-43DB30C85326}"/>
                  </a:ext>
                </a:extLst>
              </p:cNvPr>
              <p:cNvSpPr/>
              <p:nvPr/>
            </p:nvSpPr>
            <p:spPr>
              <a:xfrm>
                <a:off x="6353263" y="2589273"/>
                <a:ext cx="74536" cy="415064"/>
              </a:xfrm>
              <a:custGeom>
                <a:avLst/>
                <a:gdLst/>
                <a:ahLst/>
                <a:cxnLst/>
                <a:rect l="0" t="0" r="0" b="0"/>
                <a:pathLst>
                  <a:path w="74535" h="415063">
                    <a:moveTo>
                      <a:pt x="2873" y="415063"/>
                    </a:moveTo>
                    <a:lnTo>
                      <a:pt x="2873" y="112360"/>
                    </a:lnTo>
                    <a:lnTo>
                      <a:pt x="72232" y="112360"/>
                    </a:lnTo>
                    <a:lnTo>
                      <a:pt x="72232" y="415063"/>
                    </a:lnTo>
                    <a:close/>
                    <a:moveTo>
                      <a:pt x="0" y="65913"/>
                    </a:moveTo>
                    <a:lnTo>
                      <a:pt x="0" y="0"/>
                    </a:lnTo>
                    <a:lnTo>
                      <a:pt x="74535" y="0"/>
                    </a:lnTo>
                    <a:lnTo>
                      <a:pt x="74535" y="65913"/>
                    </a:lnTo>
                    <a:close/>
                  </a:path>
                </a:pathLst>
              </a:custGeom>
              <a:grpFill/>
              <a:ln w="0" cap="flat" cmpd="sng">
                <a:noFill/>
                <a:prstDash val="solid"/>
                <a:miter lim="800000"/>
              </a:ln>
            </p:spPr>
            <p:txBody>
              <a:bodyPr anchor="ctr">
                <a:spAutoFit/>
              </a:bodyPr>
              <a:lstStyle/>
              <a:p>
                <a:pPr algn="ctr"/>
                <a:endParaRPr lang="en-US"/>
              </a:p>
            </p:txBody>
          </p:sp>
          <p:sp>
            <p:nvSpPr>
              <p:cNvPr id="24" name="Free Form 19">
                <a:extLst>
                  <a:ext uri="{FF2B5EF4-FFF2-40B4-BE49-F238E27FC236}">
                    <a16:creationId xmlns:a16="http://schemas.microsoft.com/office/drawing/2014/main" id="{CAA824AB-5F51-A546-9056-6FE6F55DC059}"/>
                  </a:ext>
                </a:extLst>
              </p:cNvPr>
              <p:cNvSpPr/>
              <p:nvPr/>
            </p:nvSpPr>
            <p:spPr>
              <a:xfrm>
                <a:off x="6499518" y="2695331"/>
                <a:ext cx="322776" cy="315894"/>
              </a:xfrm>
              <a:custGeom>
                <a:avLst/>
                <a:gdLst/>
                <a:ahLst/>
                <a:cxnLst/>
                <a:rect l="0" t="0" r="0" b="0"/>
                <a:pathLst>
                  <a:path w="322775" h="315894">
                    <a:moveTo>
                      <a:pt x="0" y="159370"/>
                    </a:moveTo>
                    <a:lnTo>
                      <a:pt x="0" y="158228"/>
                    </a:lnTo>
                    <a:cubicBezTo>
                      <a:pt x="0" y="71652"/>
                      <a:pt x="68805" y="0"/>
                      <a:pt x="161682" y="0"/>
                    </a:cubicBezTo>
                    <a:cubicBezTo>
                      <a:pt x="254550" y="0"/>
                      <a:pt x="322775" y="70510"/>
                      <a:pt x="322775" y="157085"/>
                    </a:cubicBezTo>
                    <a:lnTo>
                      <a:pt x="322775" y="158228"/>
                    </a:lnTo>
                    <a:cubicBezTo>
                      <a:pt x="322775" y="244214"/>
                      <a:pt x="253988" y="315894"/>
                      <a:pt x="160539" y="315894"/>
                    </a:cubicBezTo>
                    <a:cubicBezTo>
                      <a:pt x="68225" y="315894"/>
                      <a:pt x="0" y="245384"/>
                      <a:pt x="0" y="159370"/>
                    </a:cubicBezTo>
                    <a:close/>
                    <a:moveTo>
                      <a:pt x="253407" y="159370"/>
                    </a:moveTo>
                    <a:lnTo>
                      <a:pt x="253407" y="158228"/>
                    </a:lnTo>
                    <a:cubicBezTo>
                      <a:pt x="253407" y="104917"/>
                      <a:pt x="214984" y="60754"/>
                      <a:pt x="160539" y="60754"/>
                    </a:cubicBezTo>
                    <a:cubicBezTo>
                      <a:pt x="104917" y="60754"/>
                      <a:pt x="69367" y="104328"/>
                      <a:pt x="69367" y="157085"/>
                    </a:cubicBezTo>
                    <a:lnTo>
                      <a:pt x="69367" y="158228"/>
                    </a:lnTo>
                    <a:cubicBezTo>
                      <a:pt x="69367" y="210976"/>
                      <a:pt x="107791" y="255112"/>
                      <a:pt x="161682" y="255112"/>
                    </a:cubicBezTo>
                    <a:cubicBezTo>
                      <a:pt x="217867" y="255112"/>
                      <a:pt x="253407" y="211539"/>
                      <a:pt x="253407" y="159370"/>
                    </a:cubicBezTo>
                    <a:close/>
                  </a:path>
                </a:pathLst>
              </a:custGeom>
              <a:grpFill/>
              <a:ln w="0" cap="flat" cmpd="sng">
                <a:noFill/>
                <a:prstDash val="solid"/>
                <a:miter lim="800000"/>
              </a:ln>
            </p:spPr>
            <p:txBody>
              <a:bodyPr anchor="ctr">
                <a:spAutoFit/>
              </a:bodyPr>
              <a:lstStyle/>
              <a:p>
                <a:pPr algn="ctr"/>
                <a:endParaRPr lang="en-US"/>
              </a:p>
            </p:txBody>
          </p:sp>
          <p:sp>
            <p:nvSpPr>
              <p:cNvPr id="25" name="Free Form 20">
                <a:extLst>
                  <a:ext uri="{FF2B5EF4-FFF2-40B4-BE49-F238E27FC236}">
                    <a16:creationId xmlns:a16="http://schemas.microsoft.com/office/drawing/2014/main" id="{67F8D384-F0E5-E849-AD8D-9353427E4D76}"/>
                  </a:ext>
                </a:extLst>
              </p:cNvPr>
              <p:cNvSpPr/>
              <p:nvPr/>
            </p:nvSpPr>
            <p:spPr>
              <a:xfrm>
                <a:off x="6893021" y="2695332"/>
                <a:ext cx="271723" cy="309004"/>
              </a:xfrm>
              <a:custGeom>
                <a:avLst/>
                <a:gdLst/>
                <a:ahLst/>
                <a:cxnLst/>
                <a:rect l="0" t="0" r="0" b="0"/>
                <a:pathLst>
                  <a:path w="271722" h="309003">
                    <a:moveTo>
                      <a:pt x="0" y="6301"/>
                    </a:moveTo>
                    <a:lnTo>
                      <a:pt x="69358" y="6301"/>
                    </a:lnTo>
                    <a:lnTo>
                      <a:pt x="69358" y="52748"/>
                    </a:lnTo>
                    <a:cubicBezTo>
                      <a:pt x="88851" y="24651"/>
                      <a:pt x="116957" y="0"/>
                      <a:pt x="163967" y="0"/>
                    </a:cubicBezTo>
                    <a:cubicBezTo>
                      <a:pt x="232192" y="0"/>
                      <a:pt x="271722" y="45867"/>
                      <a:pt x="271722" y="115797"/>
                    </a:cubicBezTo>
                    <a:lnTo>
                      <a:pt x="271722" y="309003"/>
                    </a:lnTo>
                    <a:lnTo>
                      <a:pt x="202363" y="309003"/>
                    </a:lnTo>
                    <a:lnTo>
                      <a:pt x="202363" y="137012"/>
                    </a:lnTo>
                    <a:cubicBezTo>
                      <a:pt x="202363" y="90003"/>
                      <a:pt x="178854" y="63066"/>
                      <a:pt x="137592" y="63066"/>
                    </a:cubicBezTo>
                    <a:cubicBezTo>
                      <a:pt x="97446" y="63066"/>
                      <a:pt x="69358" y="91145"/>
                      <a:pt x="69358" y="138146"/>
                    </a:cubicBezTo>
                    <a:lnTo>
                      <a:pt x="69358" y="309003"/>
                    </a:lnTo>
                    <a:lnTo>
                      <a:pt x="0" y="309003"/>
                    </a:lnTo>
                    <a:close/>
                  </a:path>
                </a:pathLst>
              </a:custGeom>
              <a:grpFill/>
              <a:ln w="0" cap="flat" cmpd="sng">
                <a:noFill/>
                <a:prstDash val="solid"/>
                <a:miter lim="800000"/>
              </a:ln>
            </p:spPr>
            <p:txBody>
              <a:bodyPr anchor="ctr">
                <a:spAutoFit/>
              </a:bodyPr>
              <a:lstStyle/>
              <a:p>
                <a:pPr algn="ctr"/>
                <a:endParaRPr lang="en-US"/>
              </a:p>
            </p:txBody>
          </p:sp>
        </p:grpSp>
        <p:grpSp>
          <p:nvGrpSpPr>
            <p:cNvPr id="18" name="Group 21">
              <a:extLst>
                <a:ext uri="{FF2B5EF4-FFF2-40B4-BE49-F238E27FC236}">
                  <a16:creationId xmlns:a16="http://schemas.microsoft.com/office/drawing/2014/main" id="{4E79691E-FB66-F246-ADC8-61A1D22D19FE}"/>
                </a:ext>
              </a:extLst>
            </p:cNvPr>
            <p:cNvGrpSpPr/>
            <p:nvPr/>
          </p:nvGrpSpPr>
          <p:grpSpPr>
            <a:xfrm>
              <a:off x="7395515" y="2585817"/>
              <a:ext cx="1216050" cy="449083"/>
              <a:chOff x="7395515" y="2585817"/>
              <a:chExt cx="1216050" cy="449083"/>
            </a:xfrm>
            <a:grpFill/>
          </p:grpSpPr>
          <p:sp>
            <p:nvSpPr>
              <p:cNvPr id="19" name="Free Form 22">
                <a:extLst>
                  <a:ext uri="{FF2B5EF4-FFF2-40B4-BE49-F238E27FC236}">
                    <a16:creationId xmlns:a16="http://schemas.microsoft.com/office/drawing/2014/main" id="{FF7724B3-664C-0D45-95D2-3D11B565E938}"/>
                  </a:ext>
                </a:extLst>
              </p:cNvPr>
              <p:cNvSpPr/>
              <p:nvPr/>
            </p:nvSpPr>
            <p:spPr>
              <a:xfrm>
                <a:off x="7395515" y="2700491"/>
                <a:ext cx="457504" cy="306130"/>
              </a:xfrm>
              <a:custGeom>
                <a:avLst/>
                <a:gdLst/>
                <a:ahLst/>
                <a:cxnLst/>
                <a:rect l="0" t="0" r="0" b="0"/>
                <a:pathLst>
                  <a:path w="457503" h="306129">
                    <a:moveTo>
                      <a:pt x="0" y="1142"/>
                    </a:moveTo>
                    <a:lnTo>
                      <a:pt x="71099" y="1142"/>
                    </a:lnTo>
                    <a:lnTo>
                      <a:pt x="131844" y="208683"/>
                    </a:lnTo>
                    <a:lnTo>
                      <a:pt x="198936" y="0"/>
                    </a:lnTo>
                    <a:lnTo>
                      <a:pt x="258566" y="0"/>
                    </a:lnTo>
                    <a:lnTo>
                      <a:pt x="325649" y="208683"/>
                    </a:lnTo>
                    <a:lnTo>
                      <a:pt x="387546" y="1142"/>
                    </a:lnTo>
                    <a:lnTo>
                      <a:pt x="457503" y="1142"/>
                    </a:lnTo>
                    <a:lnTo>
                      <a:pt x="358325" y="306129"/>
                    </a:lnTo>
                    <a:lnTo>
                      <a:pt x="295821" y="306129"/>
                    </a:lnTo>
                    <a:lnTo>
                      <a:pt x="228176" y="99169"/>
                    </a:lnTo>
                    <a:lnTo>
                      <a:pt x="159959" y="306129"/>
                    </a:lnTo>
                    <a:lnTo>
                      <a:pt x="98026" y="306129"/>
                    </a:lnTo>
                    <a:close/>
                  </a:path>
                </a:pathLst>
              </a:custGeom>
              <a:grpFill/>
              <a:ln w="0" cap="flat" cmpd="sng">
                <a:noFill/>
                <a:prstDash val="solid"/>
                <a:miter lim="800000"/>
              </a:ln>
            </p:spPr>
            <p:txBody>
              <a:bodyPr anchor="ctr">
                <a:spAutoFit/>
              </a:bodyPr>
              <a:lstStyle/>
              <a:p>
                <a:pPr algn="ctr"/>
                <a:endParaRPr lang="en-US"/>
              </a:p>
            </p:txBody>
          </p:sp>
          <p:sp>
            <p:nvSpPr>
              <p:cNvPr id="20" name="Free Form 23">
                <a:extLst>
                  <a:ext uri="{FF2B5EF4-FFF2-40B4-BE49-F238E27FC236}">
                    <a16:creationId xmlns:a16="http://schemas.microsoft.com/office/drawing/2014/main" id="{7BA70008-AC16-B349-9E0F-987A0F796A62}"/>
                  </a:ext>
                </a:extLst>
              </p:cNvPr>
              <p:cNvSpPr/>
              <p:nvPr/>
            </p:nvSpPr>
            <p:spPr>
              <a:xfrm>
                <a:off x="7915785" y="2589273"/>
                <a:ext cx="74500" cy="415064"/>
              </a:xfrm>
              <a:custGeom>
                <a:avLst/>
                <a:gdLst/>
                <a:ahLst/>
                <a:cxnLst/>
                <a:rect l="0" t="0" r="0" b="0"/>
                <a:pathLst>
                  <a:path w="74499" h="415063">
                    <a:moveTo>
                      <a:pt x="2865" y="415063"/>
                    </a:moveTo>
                    <a:lnTo>
                      <a:pt x="2865" y="112360"/>
                    </a:lnTo>
                    <a:lnTo>
                      <a:pt x="72214" y="112360"/>
                    </a:lnTo>
                    <a:lnTo>
                      <a:pt x="72214" y="415063"/>
                    </a:lnTo>
                    <a:close/>
                    <a:moveTo>
                      <a:pt x="0" y="65913"/>
                    </a:moveTo>
                    <a:lnTo>
                      <a:pt x="0" y="0"/>
                    </a:lnTo>
                    <a:lnTo>
                      <a:pt x="74499" y="0"/>
                    </a:lnTo>
                    <a:lnTo>
                      <a:pt x="74499" y="65913"/>
                    </a:lnTo>
                    <a:close/>
                  </a:path>
                </a:pathLst>
              </a:custGeom>
              <a:grpFill/>
              <a:ln w="0" cap="flat" cmpd="sng">
                <a:noFill/>
                <a:prstDash val="solid"/>
                <a:miter lim="800000"/>
              </a:ln>
            </p:spPr>
            <p:txBody>
              <a:bodyPr anchor="ctr">
                <a:spAutoFit/>
              </a:bodyPr>
              <a:lstStyle/>
              <a:p>
                <a:pPr algn="ctr"/>
                <a:endParaRPr lang="en-US"/>
              </a:p>
            </p:txBody>
          </p:sp>
          <p:sp>
            <p:nvSpPr>
              <p:cNvPr id="21" name="Free Form 24">
                <a:extLst>
                  <a:ext uri="{FF2B5EF4-FFF2-40B4-BE49-F238E27FC236}">
                    <a16:creationId xmlns:a16="http://schemas.microsoft.com/office/drawing/2014/main" id="{7F057DF8-827E-3C4D-9AAD-5E23B056FB84}"/>
                  </a:ext>
                </a:extLst>
              </p:cNvPr>
              <p:cNvSpPr/>
              <p:nvPr/>
            </p:nvSpPr>
            <p:spPr>
              <a:xfrm>
                <a:off x="8054602" y="2618490"/>
                <a:ext cx="189164" cy="391010"/>
              </a:xfrm>
              <a:custGeom>
                <a:avLst/>
                <a:gdLst/>
                <a:ahLst/>
                <a:cxnLst/>
                <a:rect l="0" t="0" r="0" b="0"/>
                <a:pathLst>
                  <a:path w="189163" h="391009">
                    <a:moveTo>
                      <a:pt x="38378" y="302149"/>
                    </a:moveTo>
                    <a:lnTo>
                      <a:pt x="38378" y="142760"/>
                    </a:lnTo>
                    <a:lnTo>
                      <a:pt x="0" y="142760"/>
                    </a:lnTo>
                    <a:lnTo>
                      <a:pt x="0" y="83139"/>
                    </a:lnTo>
                    <a:lnTo>
                      <a:pt x="38378" y="83139"/>
                    </a:lnTo>
                    <a:lnTo>
                      <a:pt x="38378" y="0"/>
                    </a:lnTo>
                    <a:lnTo>
                      <a:pt x="107737" y="0"/>
                    </a:lnTo>
                    <a:lnTo>
                      <a:pt x="107737" y="83139"/>
                    </a:lnTo>
                    <a:lnTo>
                      <a:pt x="189163" y="83139"/>
                    </a:lnTo>
                    <a:lnTo>
                      <a:pt x="189163" y="142760"/>
                    </a:lnTo>
                    <a:lnTo>
                      <a:pt x="107737" y="142760"/>
                    </a:lnTo>
                    <a:lnTo>
                      <a:pt x="107737" y="291251"/>
                    </a:lnTo>
                    <a:cubicBezTo>
                      <a:pt x="107737" y="318205"/>
                      <a:pt x="121509" y="329085"/>
                      <a:pt x="145045" y="329085"/>
                    </a:cubicBezTo>
                    <a:cubicBezTo>
                      <a:pt x="160495" y="329085"/>
                      <a:pt x="174267" y="325649"/>
                      <a:pt x="188038" y="318768"/>
                    </a:cubicBezTo>
                    <a:lnTo>
                      <a:pt x="188038" y="375533"/>
                    </a:lnTo>
                    <a:cubicBezTo>
                      <a:pt x="170812" y="385261"/>
                      <a:pt x="151909" y="391009"/>
                      <a:pt x="125534" y="391009"/>
                    </a:cubicBezTo>
                    <a:cubicBezTo>
                      <a:pt x="74508" y="391009"/>
                      <a:pt x="38378" y="368642"/>
                      <a:pt x="38378" y="302149"/>
                    </a:cubicBezTo>
                    <a:close/>
                  </a:path>
                </a:pathLst>
              </a:custGeom>
              <a:grpFill/>
              <a:ln w="0" cap="flat" cmpd="sng">
                <a:noFill/>
                <a:prstDash val="solid"/>
                <a:miter lim="800000"/>
              </a:ln>
            </p:spPr>
            <p:txBody>
              <a:bodyPr anchor="ctr">
                <a:spAutoFit/>
              </a:bodyPr>
              <a:lstStyle/>
              <a:p>
                <a:pPr algn="ctr"/>
                <a:endParaRPr lang="en-US"/>
              </a:p>
            </p:txBody>
          </p:sp>
          <p:sp>
            <p:nvSpPr>
              <p:cNvPr id="22" name="Free Form 25">
                <a:extLst>
                  <a:ext uri="{FF2B5EF4-FFF2-40B4-BE49-F238E27FC236}">
                    <a16:creationId xmlns:a16="http://schemas.microsoft.com/office/drawing/2014/main" id="{DCF08ECD-14B4-1448-86F1-261242931546}"/>
                  </a:ext>
                </a:extLst>
              </p:cNvPr>
              <p:cNvSpPr/>
              <p:nvPr/>
            </p:nvSpPr>
            <p:spPr>
              <a:xfrm>
                <a:off x="8314388" y="2585817"/>
                <a:ext cx="271777" cy="418518"/>
              </a:xfrm>
              <a:custGeom>
                <a:avLst/>
                <a:gdLst/>
                <a:ahLst/>
                <a:cxnLst/>
                <a:rect l="0" t="0" r="0" b="0"/>
                <a:pathLst>
                  <a:path w="271776" h="418517">
                    <a:moveTo>
                      <a:pt x="0" y="0"/>
                    </a:moveTo>
                    <a:lnTo>
                      <a:pt x="69367" y="0"/>
                    </a:lnTo>
                    <a:lnTo>
                      <a:pt x="69367" y="162262"/>
                    </a:lnTo>
                    <a:cubicBezTo>
                      <a:pt x="88878" y="134165"/>
                      <a:pt x="116975" y="109513"/>
                      <a:pt x="163994" y="109513"/>
                    </a:cubicBezTo>
                    <a:cubicBezTo>
                      <a:pt x="232192" y="109513"/>
                      <a:pt x="271776" y="155381"/>
                      <a:pt x="271776" y="225311"/>
                    </a:cubicBezTo>
                    <a:lnTo>
                      <a:pt x="271776" y="418517"/>
                    </a:lnTo>
                    <a:lnTo>
                      <a:pt x="202408" y="418517"/>
                    </a:lnTo>
                    <a:lnTo>
                      <a:pt x="202408" y="246526"/>
                    </a:lnTo>
                    <a:cubicBezTo>
                      <a:pt x="202408" y="199516"/>
                      <a:pt x="178881" y="172580"/>
                      <a:pt x="137619" y="172580"/>
                    </a:cubicBezTo>
                    <a:cubicBezTo>
                      <a:pt x="97473" y="172580"/>
                      <a:pt x="69367" y="200659"/>
                      <a:pt x="69367" y="247668"/>
                    </a:cubicBezTo>
                    <a:lnTo>
                      <a:pt x="69367" y="418517"/>
                    </a:lnTo>
                    <a:lnTo>
                      <a:pt x="0" y="418517"/>
                    </a:lnTo>
                    <a:close/>
                  </a:path>
                </a:pathLst>
              </a:custGeom>
              <a:grpFill/>
              <a:ln w="0" cap="flat" cmpd="sng">
                <a:noFill/>
                <a:prstDash val="solid"/>
                <a:miter lim="800000"/>
              </a:ln>
            </p:spPr>
            <p:txBody>
              <a:bodyPr anchor="ctr">
                <a:spAutoFit/>
              </a:bodyPr>
              <a:lstStyle/>
              <a:p>
                <a:pPr algn="ctr"/>
                <a:endParaRPr lang="en-US"/>
              </a:p>
            </p:txBody>
          </p:sp>
        </p:grpSp>
      </p:grpSp>
      <p:sp>
        <p:nvSpPr>
          <p:cNvPr id="35" name="Bildplatzhalter 4">
            <a:extLst>
              <a:ext uri="{FF2B5EF4-FFF2-40B4-BE49-F238E27FC236}">
                <a16:creationId xmlns:a16="http://schemas.microsoft.com/office/drawing/2014/main" id="{F2961E0D-66D4-4B41-B3C5-429CAA00B0C3}"/>
              </a:ext>
            </a:extLst>
          </p:cNvPr>
          <p:cNvSpPr>
            <a:spLocks noGrp="1"/>
          </p:cNvSpPr>
          <p:nvPr>
            <p:ph type="pic" sz="quarter" idx="18" hasCustomPrompt="1"/>
          </p:nvPr>
        </p:nvSpPr>
        <p:spPr>
          <a:xfrm>
            <a:off x="10344838" y="5512987"/>
            <a:ext cx="1380645" cy="520990"/>
          </a:xfrm>
          <a:noFill/>
        </p:spPr>
        <p:txBody>
          <a:bodyPr>
            <a:normAutofit/>
          </a:bodyPr>
          <a:lstStyle>
            <a:lvl1pPr marL="0" indent="0" algn="ctr">
              <a:buNone/>
              <a:defRPr sz="1400" b="1"/>
            </a:lvl1pPr>
          </a:lstStyle>
          <a:p>
            <a:r>
              <a:rPr lang="en-US" dirty="0"/>
              <a:t>Place Logo here</a:t>
            </a:r>
          </a:p>
        </p:txBody>
      </p:sp>
    </p:spTree>
    <p:extLst>
      <p:ext uri="{BB962C8B-B14F-4D97-AF65-F5344CB8AC3E}">
        <p14:creationId xmlns:p14="http://schemas.microsoft.com/office/powerpoint/2010/main" val="64469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Legal Copy">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4367"/>
            <a:ext cx="11237083" cy="799991"/>
          </a:xfrm>
          <a:prstGeom prst="rect">
            <a:avLst/>
          </a:prstGeom>
          <a:noFill/>
        </p:spPr>
        <p:txBody>
          <a:bodyPr wrap="square" lIns="0" tIns="0" rIns="0" bIns="0" anchor="ctr" anchorCtr="0">
            <a:noAutofit/>
          </a:bodyPr>
          <a:lstStyle>
            <a:lvl1pPr marL="0" marR="0" indent="0" algn="l" defTabSz="457200" rtl="0" eaLnBrk="1" fontAlgn="auto" latinLnBrk="0" hangingPunct="1">
              <a:lnSpc>
                <a:spcPct val="90000"/>
              </a:lnSpc>
              <a:spcBef>
                <a:spcPct val="0"/>
              </a:spcBef>
              <a:spcAft>
                <a:spcPts val="0"/>
              </a:spcAft>
              <a:buClrTx/>
              <a:buSzTx/>
              <a:buFontTx/>
              <a:buNone/>
              <a:tabLst/>
              <a:defRPr sz="3200" b="0" i="0" kern="0" cap="none" spc="50" baseline="0">
                <a:solidFill>
                  <a:schemeClr val="tx1"/>
                </a:solidFill>
                <a:latin typeface="Arial"/>
                <a:cs typeface="Arial"/>
              </a:defRPr>
            </a:lvl1pPr>
          </a:lstStyle>
          <a:p>
            <a:r>
              <a:rPr lang="en-US" noProof="0" dirty="0"/>
              <a:t>Place headline here</a:t>
            </a:r>
          </a:p>
        </p:txBody>
      </p:sp>
      <p:sp>
        <p:nvSpPr>
          <p:cNvPr id="14" name="TextBox 4"/>
          <p:cNvSpPr txBox="1"/>
          <p:nvPr userDrawn="1"/>
        </p:nvSpPr>
        <p:spPr>
          <a:xfrm>
            <a:off x="493485" y="1538248"/>
            <a:ext cx="11237083" cy="1237262"/>
          </a:xfrm>
          <a:prstGeom prst="rect">
            <a:avLst/>
          </a:prstGeom>
          <a:noFill/>
        </p:spPr>
        <p:txBody>
          <a:bodyPr wrap="square" lIns="0" rtlCol="0">
            <a:spAutoFit/>
          </a:bodyPr>
          <a:lstStyle/>
          <a:p>
            <a:pPr>
              <a:lnSpc>
                <a:spcPct val="120000"/>
              </a:lnSpc>
            </a:pPr>
            <a:r>
              <a:rPr lang="en-US" sz="1200" b="1" i="0" u="none" strike="noStrike" kern="1200" baseline="0" noProof="0" dirty="0">
                <a:solidFill>
                  <a:schemeClr val="tx1"/>
                </a:solidFill>
                <a:latin typeface="+mn-lt"/>
                <a:ea typeface="+mn-ea"/>
                <a:cs typeface="+mn-cs"/>
              </a:rPr>
              <a:t>Tecan – Who we are</a:t>
            </a:r>
          </a:p>
          <a:p>
            <a:pPr>
              <a:lnSpc>
                <a:spcPct val="100000"/>
              </a:lnSpc>
            </a:pPr>
            <a:r>
              <a:rPr lang="en-US" sz="1200" b="0" i="0" u="none" strike="noStrike" kern="1200" baseline="0" noProof="0" dirty="0">
                <a:solidFill>
                  <a:schemeClr val="tx1"/>
                </a:solidFill>
                <a:latin typeface="+mn-lt"/>
                <a:ea typeface="+mn-ea"/>
                <a:cs typeface="+mn-cs"/>
              </a:rPr>
              <a:t>Tecan (</a:t>
            </a:r>
            <a:r>
              <a:rPr lang="en-US" sz="1200" b="0" i="0" u="none" strike="noStrike" kern="1200" baseline="0" noProof="0" dirty="0" err="1">
                <a:solidFill>
                  <a:schemeClr val="tx1"/>
                </a:solidFill>
                <a:latin typeface="+mn-lt"/>
                <a:ea typeface="+mn-ea"/>
                <a:cs typeface="+mn-cs"/>
              </a:rPr>
              <a:t>www.tecan.com</a:t>
            </a:r>
            <a:r>
              <a:rPr lang="en-US" sz="1200" b="0" i="0" u="none" strike="noStrike" kern="1200" baseline="0" noProof="0" dirty="0">
                <a:solidFill>
                  <a:schemeClr val="tx1"/>
                </a:solidFill>
                <a:latin typeface="+mn-lt"/>
                <a:ea typeface="+mn-ea"/>
                <a:cs typeface="+mn-cs"/>
              </a:rPr>
              <a:t>) is a leading global provider of laboratory instruments and solutions in biopharmaceuticals, forensics and clinical diagnostics. The company specializes in the development, production and distribution of automated workflow solutions for laboratories in the life sciences sector. Its clients include pharmaceutical and biotechnology companies, university research departments, forensic and diagnostic laboratories. As an original equipment manufacturer (OEM), Tecan is also a leader in developing and manufacturing OEM instruments and components that are then distributed by partner companies. Founded in Switzerland in 1980, the company has manufacturing, research and development sites in both Europe and North America and maintains a sales and service network in 52 countries.</a:t>
            </a:r>
          </a:p>
        </p:txBody>
      </p:sp>
      <p:sp>
        <p:nvSpPr>
          <p:cNvPr id="16" name="TextBox 14"/>
          <p:cNvSpPr txBox="1"/>
          <p:nvPr userDrawn="1"/>
        </p:nvSpPr>
        <p:spPr>
          <a:xfrm>
            <a:off x="493484" y="4130966"/>
            <a:ext cx="11231999" cy="1754326"/>
          </a:xfrm>
          <a:prstGeom prst="rect">
            <a:avLst/>
          </a:prstGeom>
          <a:noFill/>
        </p:spPr>
        <p:txBody>
          <a:bodyPr wrap="square" lIns="0" rtlCol="0">
            <a:spAutoFit/>
          </a:bodyPr>
          <a:lstStyle/>
          <a:p>
            <a:pPr>
              <a:lnSpc>
                <a:spcPct val="100000"/>
              </a:lnSpc>
            </a:pPr>
            <a:r>
              <a:rPr lang="en-US" sz="1200" b="0" i="0" u="none" strike="noStrike" kern="1200" baseline="0" noProof="0" dirty="0">
                <a:solidFill>
                  <a:schemeClr val="tx1"/>
                </a:solidFill>
                <a:latin typeface="+mn-lt"/>
                <a:ea typeface="+mn-ea"/>
                <a:cs typeface="+mn-cs"/>
              </a:rPr>
              <a:t>Tecan Group Ltd. makes every effort to include accurate and up-to-date information, however, it is possible that omissions or errors might have occurred. Tecan Group Ltd. cannot, therefore, make any representations or warranties, expressed or implied, as to the accuracy or completeness of the information provided. Changes can be made at any time without notice. All mentioned trademarks are protected by law. For technical details and detailed procedures of the specifications provided please contact your Tecan representative. This may contain reference to applications and products which are not available in all markets. Please check with your local sales representative.</a:t>
            </a:r>
          </a:p>
          <a:p>
            <a:pPr>
              <a:lnSpc>
                <a:spcPct val="100000"/>
              </a:lnSpc>
            </a:pPr>
            <a:endParaRPr lang="en-US" sz="1200" b="0" i="0" u="none" strike="noStrike" kern="1200" baseline="0" noProof="0" dirty="0">
              <a:solidFill>
                <a:schemeClr val="tx1"/>
              </a:solidFill>
              <a:latin typeface="+mn-lt"/>
              <a:ea typeface="+mn-ea"/>
              <a:cs typeface="+mn-cs"/>
            </a:endParaRPr>
          </a:p>
          <a:p>
            <a:pPr>
              <a:lnSpc>
                <a:spcPct val="100000"/>
              </a:lnSpc>
            </a:pPr>
            <a:r>
              <a:rPr lang="en-US" sz="1200" b="0" i="0" u="none" strike="noStrike" kern="1200" baseline="0" noProof="0" dirty="0">
                <a:solidFill>
                  <a:schemeClr val="tx1"/>
                </a:solidFill>
                <a:latin typeface="+mn-lt"/>
                <a:ea typeface="+mn-ea"/>
                <a:cs typeface="+mn-cs"/>
              </a:rPr>
              <a:t>© Tecan Trading AG, Switzerland, all rights reserved.</a:t>
            </a:r>
          </a:p>
          <a:p>
            <a:pPr>
              <a:lnSpc>
                <a:spcPct val="100000"/>
              </a:lnSpc>
            </a:pPr>
            <a:endParaRPr lang="en-US" sz="1200" b="1" i="0" u="none" strike="noStrike" kern="1200" baseline="0" noProof="0" dirty="0">
              <a:solidFill>
                <a:schemeClr val="accent2"/>
              </a:solidFill>
              <a:latin typeface="+mn-lt"/>
              <a:ea typeface="+mn-ea"/>
              <a:cs typeface="+mn-cs"/>
            </a:endParaRPr>
          </a:p>
          <a:p>
            <a:pPr>
              <a:lnSpc>
                <a:spcPct val="100000"/>
              </a:lnSpc>
            </a:pPr>
            <a:r>
              <a:rPr lang="en-US" sz="1200" b="1" i="0" u="none" strike="noStrike" kern="1200" baseline="0" noProof="0" dirty="0" err="1">
                <a:solidFill>
                  <a:srgbClr val="000000"/>
                </a:solidFill>
                <a:latin typeface="+mn-lt"/>
                <a:ea typeface="+mn-ea"/>
                <a:cs typeface="+mn-cs"/>
              </a:rPr>
              <a:t>www.tecan.com</a:t>
            </a:r>
            <a:endParaRPr lang="en-US" sz="1200" b="0" i="0" u="none" strike="noStrike" kern="1200" baseline="0" noProof="0" dirty="0">
              <a:solidFill>
                <a:srgbClr val="000000"/>
              </a:solidFill>
              <a:latin typeface="+mn-lt"/>
              <a:ea typeface="+mn-ea"/>
              <a:cs typeface="+mn-cs"/>
            </a:endParaRPr>
          </a:p>
        </p:txBody>
      </p:sp>
      <p:cxnSp>
        <p:nvCxnSpPr>
          <p:cNvPr id="19" name="Straight Connector 9"/>
          <p:cNvCxnSpPr/>
          <p:nvPr userDrawn="1"/>
        </p:nvCxnSpPr>
        <p:spPr>
          <a:xfrm>
            <a:off x="506737" y="3044477"/>
            <a:ext cx="11215363"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userDrawn="1"/>
        </p:nvCxnSpPr>
        <p:spPr>
          <a:xfrm>
            <a:off x="506737" y="3853704"/>
            <a:ext cx="11215363" cy="115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518874" y="3044478"/>
            <a:ext cx="11342927" cy="815577"/>
          </a:xfrm>
          <a:prstGeom prst="rect">
            <a:avLst/>
          </a:prstGeom>
          <a:noFill/>
        </p:spPr>
        <p:txBody>
          <a:bodyPr wrap="square" lIns="0" tIns="126000" rIns="0" bIns="126000" rtlCol="0">
            <a:spAutoFit/>
          </a:bodyPr>
          <a:lstStyle/>
          <a:p>
            <a:pPr marL="0" marR="0" indent="0" algn="l" defTabSz="457200" rtl="0" eaLnBrk="1" fontAlgn="auto" latinLnBrk="0" hangingPunct="1">
              <a:lnSpc>
                <a:spcPts val="1500"/>
              </a:lnSpc>
              <a:spcBef>
                <a:spcPts val="0"/>
              </a:spcBef>
              <a:spcAft>
                <a:spcPts val="0"/>
              </a:spcAft>
              <a:buClr>
                <a:schemeClr val="bg1"/>
              </a:buClr>
              <a:buSzPct val="120000"/>
              <a:buFontTx/>
              <a:buNone/>
              <a:tabLst/>
              <a:defRPr/>
            </a:pPr>
            <a:r>
              <a:rPr lang="en-US" sz="1100" b="1" i="0" u="none" strike="noStrike" kern="0" spc="0" baseline="0" noProof="0" dirty="0">
                <a:solidFill>
                  <a:schemeClr val="tx1"/>
                </a:solidFill>
                <a:latin typeface="+mn-lt"/>
                <a:ea typeface="+mn-ea"/>
                <a:cs typeface="Arial"/>
              </a:rPr>
              <a:t>Australia </a:t>
            </a:r>
            <a:r>
              <a:rPr lang="en-US" sz="1100" b="0" i="0" u="none" strike="noStrike" kern="0" spc="0" baseline="0" noProof="0" dirty="0">
                <a:solidFill>
                  <a:schemeClr val="tx1"/>
                </a:solidFill>
                <a:latin typeface="+mn-lt"/>
                <a:ea typeface="+mn-ea"/>
                <a:cs typeface="Arial"/>
              </a:rPr>
              <a:t>+61 39 647 4100  </a:t>
            </a:r>
            <a:r>
              <a:rPr lang="en-US" sz="1100" b="1" i="0" u="none" strike="noStrike" kern="0" spc="0" baseline="0" noProof="0" dirty="0">
                <a:solidFill>
                  <a:schemeClr val="tx1"/>
                </a:solidFill>
                <a:latin typeface="+mn-lt"/>
                <a:ea typeface="+mn-ea"/>
                <a:cs typeface="Arial"/>
              </a:rPr>
              <a:t>Austria </a:t>
            </a:r>
            <a:r>
              <a:rPr lang="en-US" sz="1100" b="0" i="0" u="none" strike="noStrike" kern="0" spc="0" baseline="0" noProof="0" dirty="0">
                <a:solidFill>
                  <a:schemeClr val="tx1"/>
                </a:solidFill>
                <a:latin typeface="+mn-lt"/>
                <a:ea typeface="+mn-ea"/>
                <a:cs typeface="Arial"/>
              </a:rPr>
              <a:t>+43 62 46 89 330  </a:t>
            </a:r>
            <a:r>
              <a:rPr lang="en-US" sz="1100" b="1" i="0" u="none" strike="noStrike" kern="0" spc="0" baseline="0" noProof="0" dirty="0">
                <a:solidFill>
                  <a:schemeClr val="tx1"/>
                </a:solidFill>
                <a:latin typeface="+mn-lt"/>
                <a:ea typeface="+mn-ea"/>
                <a:cs typeface="Arial"/>
              </a:rPr>
              <a:t>Belgium </a:t>
            </a:r>
            <a:r>
              <a:rPr lang="en-US" sz="1100" b="0" i="0" u="none" strike="noStrike" kern="0" spc="0" baseline="0" noProof="0" dirty="0">
                <a:solidFill>
                  <a:schemeClr val="tx1"/>
                </a:solidFill>
                <a:latin typeface="+mn-lt"/>
                <a:ea typeface="+mn-ea"/>
                <a:cs typeface="Arial"/>
              </a:rPr>
              <a:t>+32 15 42 13 19  </a:t>
            </a:r>
            <a:r>
              <a:rPr lang="en-US" sz="1100" b="1" i="0" u="none" strike="noStrike" kern="0" spc="0" baseline="0" noProof="0" dirty="0">
                <a:solidFill>
                  <a:schemeClr val="tx1"/>
                </a:solidFill>
                <a:latin typeface="+mn-lt"/>
                <a:ea typeface="+mn-ea"/>
                <a:cs typeface="Arial"/>
              </a:rPr>
              <a:t>China </a:t>
            </a:r>
            <a:r>
              <a:rPr lang="en-US" sz="1100" b="0" i="0" u="none" strike="noStrike" kern="0" spc="0" baseline="0" noProof="0" dirty="0">
                <a:solidFill>
                  <a:schemeClr val="tx1"/>
                </a:solidFill>
                <a:latin typeface="+mn-lt"/>
                <a:ea typeface="+mn-ea"/>
                <a:cs typeface="Arial"/>
              </a:rPr>
              <a:t>+86 21 220 63 206  </a:t>
            </a:r>
            <a:r>
              <a:rPr lang="en-US" sz="1100" b="1" i="0" u="none" strike="noStrike" kern="0" spc="0" baseline="0" noProof="0" dirty="0">
                <a:solidFill>
                  <a:schemeClr val="tx1"/>
                </a:solidFill>
                <a:latin typeface="+mn-lt"/>
                <a:ea typeface="+mn-ea"/>
                <a:cs typeface="Arial"/>
              </a:rPr>
              <a:t>France </a:t>
            </a:r>
            <a:r>
              <a:rPr lang="en-US" sz="1100" b="0" i="0" u="none" strike="noStrike" kern="0" spc="0" baseline="0" noProof="0" dirty="0">
                <a:solidFill>
                  <a:schemeClr val="tx1"/>
                </a:solidFill>
                <a:latin typeface="+mn-lt"/>
                <a:ea typeface="+mn-ea"/>
                <a:cs typeface="Arial"/>
              </a:rPr>
              <a:t>+33 4 72 76 04 80  </a:t>
            </a:r>
            <a:r>
              <a:rPr lang="en-US" sz="1100" b="1" i="0" u="none" strike="noStrike" kern="0" spc="0" baseline="0" noProof="0" dirty="0">
                <a:solidFill>
                  <a:schemeClr val="tx1"/>
                </a:solidFill>
                <a:latin typeface="+mn-lt"/>
                <a:ea typeface="+mn-ea"/>
                <a:cs typeface="Arial"/>
              </a:rPr>
              <a:t>Germany </a:t>
            </a:r>
            <a:r>
              <a:rPr lang="en-US" sz="1100" b="0" i="0" u="none" strike="noStrike" kern="0" spc="0" baseline="0" noProof="0" dirty="0">
                <a:solidFill>
                  <a:schemeClr val="tx1"/>
                </a:solidFill>
                <a:latin typeface="+mn-lt"/>
                <a:ea typeface="+mn-ea"/>
                <a:cs typeface="Arial"/>
              </a:rPr>
              <a:t>+49 79 51 94 170</a:t>
            </a:r>
          </a:p>
          <a:p>
            <a:pPr marL="0" marR="0" indent="0" algn="l" defTabSz="457200" rtl="0" eaLnBrk="1" fontAlgn="auto" latinLnBrk="0" hangingPunct="1">
              <a:lnSpc>
                <a:spcPts val="1500"/>
              </a:lnSpc>
              <a:spcBef>
                <a:spcPts val="0"/>
              </a:spcBef>
              <a:spcAft>
                <a:spcPts val="0"/>
              </a:spcAft>
              <a:buClr>
                <a:schemeClr val="bg1"/>
              </a:buClr>
              <a:buSzPct val="120000"/>
              <a:buFontTx/>
              <a:buNone/>
              <a:tabLst/>
              <a:defRPr/>
            </a:pPr>
            <a:r>
              <a:rPr lang="en-US" sz="1100" b="1" i="0" u="none" strike="noStrike" kern="0" spc="0" baseline="0" noProof="0" dirty="0">
                <a:solidFill>
                  <a:schemeClr val="tx1"/>
                </a:solidFill>
                <a:latin typeface="+mn-lt"/>
                <a:ea typeface="+mn-ea"/>
                <a:cs typeface="Arial"/>
              </a:rPr>
              <a:t>Italy </a:t>
            </a:r>
            <a:r>
              <a:rPr lang="en-US" sz="1100" b="0" i="0" u="none" strike="noStrike" kern="0" spc="0" baseline="0" noProof="0" dirty="0">
                <a:solidFill>
                  <a:schemeClr val="tx1"/>
                </a:solidFill>
                <a:latin typeface="+mn-lt"/>
                <a:ea typeface="+mn-ea"/>
                <a:cs typeface="Arial"/>
              </a:rPr>
              <a:t>+39 02 92 44 790  </a:t>
            </a:r>
            <a:r>
              <a:rPr lang="en-US" sz="1100" b="1" i="0" u="none" strike="noStrike" kern="0" spc="0" baseline="0" noProof="0" dirty="0">
                <a:solidFill>
                  <a:schemeClr val="tx1"/>
                </a:solidFill>
                <a:latin typeface="+mn-lt"/>
                <a:ea typeface="+mn-ea"/>
                <a:cs typeface="Arial"/>
              </a:rPr>
              <a:t>Japan </a:t>
            </a:r>
            <a:r>
              <a:rPr lang="en-US" sz="1100" b="0" i="0" u="none" strike="noStrike" kern="0" spc="0" baseline="0" noProof="0" dirty="0">
                <a:solidFill>
                  <a:schemeClr val="tx1"/>
                </a:solidFill>
                <a:latin typeface="+mn-lt"/>
                <a:ea typeface="+mn-ea"/>
                <a:cs typeface="Arial"/>
              </a:rPr>
              <a:t>+81 44 556 73 11  </a:t>
            </a:r>
            <a:r>
              <a:rPr lang="en-US" sz="1100" b="1" i="0" u="none" strike="noStrike" kern="0" spc="0" baseline="0" noProof="0" dirty="0">
                <a:solidFill>
                  <a:schemeClr val="tx1"/>
                </a:solidFill>
                <a:latin typeface="+mn-lt"/>
                <a:ea typeface="+mn-ea"/>
                <a:cs typeface="Arial"/>
              </a:rPr>
              <a:t>Netherlands </a:t>
            </a:r>
            <a:r>
              <a:rPr lang="en-US" sz="1100" b="0" i="0" u="none" strike="noStrike" kern="0" spc="0" baseline="0" noProof="0" dirty="0">
                <a:solidFill>
                  <a:schemeClr val="tx1"/>
                </a:solidFill>
                <a:latin typeface="+mn-lt"/>
                <a:ea typeface="+mn-ea"/>
                <a:cs typeface="Arial"/>
              </a:rPr>
              <a:t>+31 18 34 48 17 4  </a:t>
            </a:r>
            <a:r>
              <a:rPr lang="en-US" sz="1100" b="1" i="0" u="none" strike="noStrike" kern="0" spc="0" baseline="0" noProof="0" dirty="0">
                <a:solidFill>
                  <a:schemeClr val="tx1"/>
                </a:solidFill>
                <a:latin typeface="+mn-lt"/>
                <a:ea typeface="+mn-ea"/>
                <a:cs typeface="Arial"/>
              </a:rPr>
              <a:t>Nordic </a:t>
            </a:r>
            <a:r>
              <a:rPr lang="en-US" sz="1100" b="0" i="0" u="none" strike="noStrike" kern="0" spc="0" baseline="0" noProof="0" dirty="0">
                <a:solidFill>
                  <a:schemeClr val="tx1"/>
                </a:solidFill>
                <a:latin typeface="+mn-lt"/>
                <a:ea typeface="+mn-ea"/>
                <a:cs typeface="Arial"/>
              </a:rPr>
              <a:t>+46 8 750 39 40  </a:t>
            </a:r>
            <a:r>
              <a:rPr lang="en-US" sz="1100" b="1" i="0" u="none" strike="noStrike" kern="0" spc="0" baseline="0" noProof="0" dirty="0">
                <a:solidFill>
                  <a:schemeClr val="tx1"/>
                </a:solidFill>
                <a:latin typeface="+mn-lt"/>
                <a:ea typeface="+mn-ea"/>
                <a:cs typeface="Arial"/>
              </a:rPr>
              <a:t>Singapore </a:t>
            </a:r>
            <a:r>
              <a:rPr lang="en-US" sz="1100" b="0" i="0" u="none" strike="noStrike" kern="0" spc="0" baseline="0" noProof="0" dirty="0">
                <a:solidFill>
                  <a:schemeClr val="tx1"/>
                </a:solidFill>
                <a:latin typeface="+mn-lt"/>
                <a:ea typeface="+mn-ea"/>
                <a:cs typeface="Arial"/>
              </a:rPr>
              <a:t>+65 644 41 886  </a:t>
            </a:r>
            <a:r>
              <a:rPr lang="en-US" sz="1100" b="1" i="0" u="none" strike="noStrike" kern="0" spc="0" baseline="0" noProof="0" dirty="0">
                <a:solidFill>
                  <a:schemeClr val="tx1"/>
                </a:solidFill>
                <a:latin typeface="+mn-lt"/>
                <a:ea typeface="+mn-ea"/>
                <a:cs typeface="Arial"/>
              </a:rPr>
              <a:t>Spain </a:t>
            </a:r>
            <a:r>
              <a:rPr lang="en-US" sz="1100" b="0" i="0" u="none" strike="noStrike" kern="0" spc="0" baseline="0" noProof="0" dirty="0">
                <a:solidFill>
                  <a:schemeClr val="tx1"/>
                </a:solidFill>
                <a:latin typeface="+mn-lt"/>
                <a:ea typeface="+mn-ea"/>
                <a:cs typeface="Arial"/>
              </a:rPr>
              <a:t>+34 93 595 25 31</a:t>
            </a:r>
          </a:p>
          <a:p>
            <a:pPr marL="0" marR="0" indent="0" algn="l" defTabSz="457200" rtl="0" eaLnBrk="1" fontAlgn="auto" latinLnBrk="0" hangingPunct="1">
              <a:lnSpc>
                <a:spcPts val="1500"/>
              </a:lnSpc>
              <a:spcBef>
                <a:spcPts val="0"/>
              </a:spcBef>
              <a:spcAft>
                <a:spcPts val="0"/>
              </a:spcAft>
              <a:buClr>
                <a:schemeClr val="bg1"/>
              </a:buClr>
              <a:buSzPct val="120000"/>
              <a:buFontTx/>
              <a:buNone/>
              <a:tabLst/>
              <a:defRPr/>
            </a:pPr>
            <a:r>
              <a:rPr lang="en-US" sz="1100" b="1" i="0" u="none" strike="noStrike" kern="0" spc="0" baseline="0" noProof="0" dirty="0">
                <a:solidFill>
                  <a:schemeClr val="tx1"/>
                </a:solidFill>
                <a:latin typeface="+mn-lt"/>
                <a:ea typeface="+mn-ea"/>
                <a:cs typeface="Arial"/>
              </a:rPr>
              <a:t>Switzerland </a:t>
            </a:r>
            <a:r>
              <a:rPr lang="en-US" sz="1100" b="0" i="0" u="none" strike="noStrike" kern="0" spc="0" baseline="0" noProof="0" dirty="0">
                <a:solidFill>
                  <a:schemeClr val="tx1"/>
                </a:solidFill>
                <a:latin typeface="+mn-lt"/>
                <a:ea typeface="+mn-ea"/>
                <a:cs typeface="Arial"/>
              </a:rPr>
              <a:t>+41 44 922 89 22  </a:t>
            </a:r>
            <a:r>
              <a:rPr lang="en-US" sz="1100" b="1" i="0" u="none" strike="noStrike" kern="0" spc="0" baseline="0" noProof="0" dirty="0">
                <a:solidFill>
                  <a:schemeClr val="tx1"/>
                </a:solidFill>
                <a:latin typeface="+mn-lt"/>
                <a:ea typeface="+mn-ea"/>
                <a:cs typeface="Arial"/>
              </a:rPr>
              <a:t>UK </a:t>
            </a:r>
            <a:r>
              <a:rPr lang="en-US" sz="1100" b="0" i="0" u="none" strike="noStrike" kern="0" spc="0" baseline="0" noProof="0" dirty="0">
                <a:solidFill>
                  <a:schemeClr val="tx1"/>
                </a:solidFill>
                <a:latin typeface="+mn-lt"/>
                <a:ea typeface="+mn-ea"/>
                <a:cs typeface="Arial"/>
              </a:rPr>
              <a:t>+44 118 9300 300  </a:t>
            </a:r>
            <a:r>
              <a:rPr lang="en-US" sz="1100" b="1" i="0" u="none" strike="noStrike" kern="0" spc="0" baseline="0" noProof="0" dirty="0">
                <a:solidFill>
                  <a:schemeClr val="tx1"/>
                </a:solidFill>
                <a:latin typeface="+mn-lt"/>
                <a:ea typeface="+mn-ea"/>
                <a:cs typeface="Arial"/>
              </a:rPr>
              <a:t>USA </a:t>
            </a:r>
            <a:r>
              <a:rPr lang="en-US" sz="1100" b="0" i="0" u="none" strike="noStrike" kern="0" spc="0" baseline="0" noProof="0" dirty="0">
                <a:solidFill>
                  <a:schemeClr val="tx1"/>
                </a:solidFill>
                <a:latin typeface="+mn-lt"/>
                <a:ea typeface="+mn-ea"/>
                <a:cs typeface="Arial"/>
              </a:rPr>
              <a:t>+1 919 361 5200  </a:t>
            </a:r>
            <a:r>
              <a:rPr lang="en-US" sz="1100" b="1" i="0" u="none" strike="noStrike" kern="0" spc="0" baseline="0" noProof="0" dirty="0">
                <a:solidFill>
                  <a:schemeClr val="tx1"/>
                </a:solidFill>
                <a:latin typeface="+mn-lt"/>
                <a:ea typeface="+mn-ea"/>
                <a:cs typeface="Arial"/>
              </a:rPr>
              <a:t>Other countries </a:t>
            </a:r>
            <a:r>
              <a:rPr lang="en-US" sz="1100" b="0" i="0" u="none" strike="noStrike" kern="0" spc="0" baseline="0" noProof="0" dirty="0">
                <a:solidFill>
                  <a:schemeClr val="tx1"/>
                </a:solidFill>
                <a:latin typeface="+mn-lt"/>
                <a:ea typeface="+mn-ea"/>
                <a:cs typeface="Arial"/>
              </a:rPr>
              <a:t>+41 44 922 81 11</a:t>
            </a:r>
          </a:p>
        </p:txBody>
      </p:sp>
      <p:cxnSp>
        <p:nvCxnSpPr>
          <p:cNvPr id="12" name="Straight Connector 6">
            <a:extLst>
              <a:ext uri="{FF2B5EF4-FFF2-40B4-BE49-F238E27FC236}">
                <a16:creationId xmlns:a16="http://schemas.microsoft.com/office/drawing/2014/main" id="{482CD035-A079-F94D-84B6-E96F45673B2A}"/>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4" name="Bild 9" descr="Tecan_Barcode_color.png">
            <a:extLst>
              <a:ext uri="{FF2B5EF4-FFF2-40B4-BE49-F238E27FC236}">
                <a16:creationId xmlns:a16="http://schemas.microsoft.com/office/drawing/2014/main" id="{B63F5FDF-F4E0-0548-B4FB-A72206FF1B50}"/>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25" name="Bild 12" descr="tec_3c_pos_RGB.png">
            <a:extLst>
              <a:ext uri="{FF2B5EF4-FFF2-40B4-BE49-F238E27FC236}">
                <a16:creationId xmlns:a16="http://schemas.microsoft.com/office/drawing/2014/main" id="{3BCD5216-31C9-FA4A-BC8B-440BCEDA24E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6" name="Foliennummernplatzhalter 3">
            <a:extLst>
              <a:ext uri="{FF2B5EF4-FFF2-40B4-BE49-F238E27FC236}">
                <a16:creationId xmlns:a16="http://schemas.microsoft.com/office/drawing/2014/main" id="{4A883162-42F6-0141-A387-AE06A1468435}"/>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dirty="0"/>
          </a:p>
        </p:txBody>
      </p:sp>
    </p:spTree>
    <p:extLst>
      <p:ext uri="{BB962C8B-B14F-4D97-AF65-F5344CB8AC3E}">
        <p14:creationId xmlns:p14="http://schemas.microsoft.com/office/powerpoint/2010/main" val="363271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9" name="Bild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3200" cy="6858001"/>
          </a:xfrm>
          <a:prstGeom prst="rect">
            <a:avLst/>
          </a:prstGeom>
        </p:spPr>
      </p:pic>
      <p:cxnSp>
        <p:nvCxnSpPr>
          <p:cNvPr id="8" name="Gerade Verbindung 7"/>
          <p:cNvCxnSpPr/>
          <p:nvPr userDrawn="1"/>
        </p:nvCxnSpPr>
        <p:spPr>
          <a:xfrm>
            <a:off x="0" y="24258"/>
            <a:ext cx="12192000" cy="0"/>
          </a:xfrm>
          <a:prstGeom prst="line">
            <a:avLst/>
          </a:prstGeom>
          <a:ln w="57150" cmpd="sng">
            <a:solidFill>
              <a:srgbClr val="F04E23"/>
            </a:solidFill>
          </a:ln>
          <a:effectLst/>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C18684AB-EB9D-7A40-90A7-B7AB7F8B71F7}"/>
              </a:ext>
            </a:extLst>
          </p:cNvPr>
          <p:cNvGrpSpPr/>
          <p:nvPr userDrawn="1"/>
        </p:nvGrpSpPr>
        <p:grpSpPr>
          <a:xfrm>
            <a:off x="469669" y="6410848"/>
            <a:ext cx="11322508" cy="237301"/>
            <a:chOff x="477418" y="6400800"/>
            <a:chExt cx="11386535" cy="237301"/>
          </a:xfrm>
        </p:grpSpPr>
        <p:pic>
          <p:nvPicPr>
            <p:cNvPr id="14" name="Bild 9" descr="Tecan_Barcode_color.png">
              <a:extLst>
                <a:ext uri="{FF2B5EF4-FFF2-40B4-BE49-F238E27FC236}">
                  <a16:creationId xmlns:a16="http://schemas.microsoft.com/office/drawing/2014/main" id="{14AB20C6-478E-BA41-A1F4-26C18BB599C9}"/>
                </a:ext>
              </a:extLst>
            </p:cNvPr>
            <p:cNvPicPr>
              <a:picLocks/>
            </p:cNvPicPr>
            <p:nvPr userDrawn="1"/>
          </p:nvPicPr>
          <p:blipFill rotWithShape="1">
            <a:blip r:embed="rId3" cstate="print">
              <a:extLst>
                <a:ext uri="{28A0092B-C50C-407E-A947-70E740481C1C}">
                  <a14:useLocalDpi xmlns:a14="http://schemas.microsoft.com/office/drawing/2010/main"/>
                </a:ext>
              </a:extLst>
            </a:blip>
            <a:srcRect t="-6045" b="-2457"/>
            <a:stretch/>
          </p:blipFill>
          <p:spPr>
            <a:xfrm>
              <a:off x="477418" y="6400800"/>
              <a:ext cx="9441498" cy="237301"/>
            </a:xfrm>
            <a:prstGeom prst="rect">
              <a:avLst/>
            </a:prstGeom>
          </p:spPr>
        </p:pic>
        <p:pic>
          <p:nvPicPr>
            <p:cNvPr id="15" name="Bild 9" descr="Tecan_Barcode_color.png">
              <a:extLst>
                <a:ext uri="{FF2B5EF4-FFF2-40B4-BE49-F238E27FC236}">
                  <a16:creationId xmlns:a16="http://schemas.microsoft.com/office/drawing/2014/main" id="{03DBD8A6-C733-7449-B14A-C2C8E761A4A4}"/>
                </a:ext>
              </a:extLst>
            </p:cNvPr>
            <p:cNvPicPr>
              <a:picLocks/>
            </p:cNvPicPr>
            <p:nvPr userDrawn="1"/>
          </p:nvPicPr>
          <p:blipFill rotWithShape="1">
            <a:blip r:embed="rId4" cstate="print">
              <a:extLst>
                <a:ext uri="{28A0092B-C50C-407E-A947-70E740481C1C}">
                  <a14:useLocalDpi xmlns:a14="http://schemas.microsoft.com/office/drawing/2010/main"/>
                </a:ext>
              </a:extLst>
            </a:blip>
            <a:srcRect t="-6046" b="-2455"/>
            <a:stretch/>
          </p:blipFill>
          <p:spPr>
            <a:xfrm>
              <a:off x="9996406" y="6400801"/>
              <a:ext cx="1867547" cy="237296"/>
            </a:xfrm>
            <a:prstGeom prst="rect">
              <a:avLst/>
            </a:prstGeom>
          </p:spPr>
        </p:pic>
      </p:grpSp>
      <p:pic>
        <p:nvPicPr>
          <p:cNvPr id="16" name="Bild 1" descr="Empowered_with_Tecan.png">
            <a:extLst>
              <a:ext uri="{FF2B5EF4-FFF2-40B4-BE49-F238E27FC236}">
                <a16:creationId xmlns:a16="http://schemas.microsoft.com/office/drawing/2014/main" id="{396EED91-67D7-3941-91AE-0E853FFD8C6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440671" y="926411"/>
            <a:ext cx="5624926" cy="4571142"/>
          </a:xfrm>
          <a:prstGeom prst="rect">
            <a:avLst/>
          </a:prstGeom>
        </p:spPr>
      </p:pic>
    </p:spTree>
    <p:extLst>
      <p:ext uri="{BB962C8B-B14F-4D97-AF65-F5344CB8AC3E}">
        <p14:creationId xmlns:p14="http://schemas.microsoft.com/office/powerpoint/2010/main" val="361273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DD6C4BA-41F9-8942-A53F-E9DFCD484F1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200775"/>
          </a:xfrm>
          <a:prstGeom prst="rect">
            <a:avLst/>
          </a:prstGeom>
        </p:spPr>
      </p:pic>
      <p:cxnSp>
        <p:nvCxnSpPr>
          <p:cNvPr id="7" name="Gerade Verbindung 6">
            <a:extLst>
              <a:ext uri="{FF2B5EF4-FFF2-40B4-BE49-F238E27FC236}">
                <a16:creationId xmlns:a16="http://schemas.microsoft.com/office/drawing/2014/main" id="{B6936E89-7B4F-0649-92E5-3239A97DB965}"/>
              </a:ext>
            </a:extLst>
          </p:cNvPr>
          <p:cNvCxnSpPr/>
          <p:nvPr userDrawn="1"/>
        </p:nvCxnSpPr>
        <p:spPr>
          <a:xfrm>
            <a:off x="0" y="24258"/>
            <a:ext cx="12192000" cy="0"/>
          </a:xfrm>
          <a:prstGeom prst="line">
            <a:avLst/>
          </a:prstGeom>
          <a:ln w="571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 name="Titel 1">
            <a:extLst>
              <a:ext uri="{FF2B5EF4-FFF2-40B4-BE49-F238E27FC236}">
                <a16:creationId xmlns:a16="http://schemas.microsoft.com/office/drawing/2014/main" id="{C5733B39-3CD9-944F-981D-439B9EA02759}"/>
              </a:ext>
            </a:extLst>
          </p:cNvPr>
          <p:cNvSpPr>
            <a:spLocks noGrp="1"/>
          </p:cNvSpPr>
          <p:nvPr>
            <p:ph type="ctrTitle" hasCustomPrompt="1"/>
          </p:nvPr>
        </p:nvSpPr>
        <p:spPr>
          <a:xfrm>
            <a:off x="900113" y="1511842"/>
            <a:ext cx="6213687" cy="1880103"/>
          </a:xfrm>
          <a:prstGeom prst="rect">
            <a:avLst/>
          </a:prstGeom>
          <a:solidFill>
            <a:schemeClr val="bg1">
              <a:alpha val="75000"/>
            </a:schemeClr>
          </a:solidFill>
        </p:spPr>
        <p:txBody>
          <a:bodyPr wrap="square" lIns="216000" tIns="108000" rIns="216000" bIns="108000" anchor="b" anchorCtr="0">
            <a:spAutoFit/>
          </a:bodyPr>
          <a:lstStyle>
            <a:lvl1pPr>
              <a:lnSpc>
                <a:spcPct val="100000"/>
              </a:lnSpc>
              <a:defRPr sz="5400" b="0" i="0" cap="none" spc="0" baseline="0">
                <a:solidFill>
                  <a:schemeClr val="tx1"/>
                </a:solidFill>
                <a:latin typeface="Arial"/>
                <a:cs typeface="Arial"/>
              </a:defRPr>
            </a:lvl1pPr>
          </a:lstStyle>
          <a:p>
            <a:r>
              <a:rPr lang="en-US" noProof="0"/>
              <a:t>Presentation</a:t>
            </a:r>
            <a:br>
              <a:rPr lang="en-US" noProof="0"/>
            </a:br>
            <a:r>
              <a:rPr lang="en-US" noProof="0"/>
              <a:t>headline</a:t>
            </a:r>
          </a:p>
        </p:txBody>
      </p:sp>
      <p:sp>
        <p:nvSpPr>
          <p:cNvPr id="12" name="Untertitel 2">
            <a:extLst>
              <a:ext uri="{FF2B5EF4-FFF2-40B4-BE49-F238E27FC236}">
                <a16:creationId xmlns:a16="http://schemas.microsoft.com/office/drawing/2014/main" id="{E10036F5-0629-7B4C-9EC2-63ABBF3D8D0A}"/>
              </a:ext>
            </a:extLst>
          </p:cNvPr>
          <p:cNvSpPr>
            <a:spLocks noGrp="1"/>
          </p:cNvSpPr>
          <p:nvPr>
            <p:ph type="subTitle" idx="1" hasCustomPrompt="1"/>
          </p:nvPr>
        </p:nvSpPr>
        <p:spPr>
          <a:xfrm>
            <a:off x="900113" y="3720707"/>
            <a:ext cx="6213687" cy="464331"/>
          </a:xfrm>
          <a:prstGeom prst="rect">
            <a:avLst/>
          </a:prstGeom>
          <a:solidFill>
            <a:schemeClr val="bg1">
              <a:alpha val="75000"/>
            </a:schemeClr>
          </a:solidFill>
        </p:spPr>
        <p:txBody>
          <a:bodyPr wrap="square" lIns="216000" tIns="108000" rIns="216000" bIns="108000" anchor="t" anchorCtr="0">
            <a:spAutoFit/>
          </a:bodyPr>
          <a:lstStyle>
            <a:lvl1pPr marL="0" marR="0" indent="0" algn="l" defTabSz="457200" rtl="0" eaLnBrk="1" fontAlgn="auto" latinLnBrk="0" hangingPunct="1">
              <a:lnSpc>
                <a:spcPct val="100000"/>
              </a:lnSpc>
              <a:spcBef>
                <a:spcPts val="600"/>
              </a:spcBef>
              <a:spcAft>
                <a:spcPts val="300"/>
              </a:spcAft>
              <a:buClr>
                <a:schemeClr val="bg2"/>
              </a:buClr>
              <a:buSzTx/>
              <a:buFont typeface="Wingdings" charset="2"/>
              <a:buNone/>
              <a:tabLst/>
              <a:defRPr sz="1600" b="1" cap="all" spc="1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Sub headline</a:t>
            </a:r>
          </a:p>
        </p:txBody>
      </p:sp>
      <p:pic>
        <p:nvPicPr>
          <p:cNvPr id="17" name="Bild 9" descr="Tecan_Barcode_color.png">
            <a:extLst>
              <a:ext uri="{FF2B5EF4-FFF2-40B4-BE49-F238E27FC236}">
                <a16:creationId xmlns:a16="http://schemas.microsoft.com/office/drawing/2014/main" id="{1B618CC5-9131-704D-B3ED-8B30617AD36D}"/>
              </a:ext>
            </a:extLst>
          </p:cNvPr>
          <p:cNvPicPr>
            <a:picLocks/>
          </p:cNvPicPr>
          <p:nvPr userDrawn="1"/>
        </p:nvPicPr>
        <p:blipFill rotWithShape="1">
          <a:blip r:embed="rId3"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8" name="Bild 12" descr="tec_3c_pos_RGB.png">
            <a:extLst>
              <a:ext uri="{FF2B5EF4-FFF2-40B4-BE49-F238E27FC236}">
                <a16:creationId xmlns:a16="http://schemas.microsoft.com/office/drawing/2014/main" id="{78DC18A6-21E8-994D-92BA-5AA2252504D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312719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noProof="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209957943"/>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 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3201"/>
            <a:ext cx="11237083" cy="80486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3" name="Inhaltsplatzhalter 3"/>
          <p:cNvSpPr>
            <a:spLocks noGrp="1"/>
          </p:cNvSpPr>
          <p:nvPr>
            <p:ph sz="quarter" idx="15" hasCustomPrompt="1"/>
          </p:nvPr>
        </p:nvSpPr>
        <p:spPr>
          <a:xfrm>
            <a:off x="493185" y="1634100"/>
            <a:ext cx="11245848" cy="4484687"/>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0" name="Straight Connector 6">
            <a:extLst>
              <a:ext uri="{FF2B5EF4-FFF2-40B4-BE49-F238E27FC236}">
                <a16:creationId xmlns:a16="http://schemas.microsoft.com/office/drawing/2014/main" id="{AB6E8E86-1860-2A4C-9F91-99ACE2FF1D8E}"/>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Bild 9" descr="Tecan_Barcode_color.png">
            <a:extLst>
              <a:ext uri="{FF2B5EF4-FFF2-40B4-BE49-F238E27FC236}">
                <a16:creationId xmlns:a16="http://schemas.microsoft.com/office/drawing/2014/main" id="{8CF843D5-D97A-C042-951E-658628EDE8D1}"/>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9" name="Bild 12" descr="tec_3c_pos_RGB.png">
            <a:extLst>
              <a:ext uri="{FF2B5EF4-FFF2-40B4-BE49-F238E27FC236}">
                <a16:creationId xmlns:a16="http://schemas.microsoft.com/office/drawing/2014/main" id="{5031A24C-4A09-EC47-946B-7E724FCDD8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0" name="Foliennummernplatzhalter 3">
            <a:extLst>
              <a:ext uri="{FF2B5EF4-FFF2-40B4-BE49-F238E27FC236}">
                <a16:creationId xmlns:a16="http://schemas.microsoft.com/office/drawing/2014/main" id="{6283FD7F-DA98-4D4B-B0B3-F51BD119A1DE}"/>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98644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 Subhead">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273665"/>
            <a:ext cx="11237083" cy="529209"/>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9" name="Inhaltsplatzhalter 3"/>
          <p:cNvSpPr>
            <a:spLocks noGrp="1"/>
          </p:cNvSpPr>
          <p:nvPr>
            <p:ph sz="quarter" idx="16" hasCustomPrompt="1"/>
          </p:nvPr>
        </p:nvSpPr>
        <p:spPr>
          <a:xfrm>
            <a:off x="493185" y="879539"/>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cxnSp>
        <p:nvCxnSpPr>
          <p:cNvPr id="11" name="Straight Connector 6">
            <a:extLst>
              <a:ext uri="{FF2B5EF4-FFF2-40B4-BE49-F238E27FC236}">
                <a16:creationId xmlns:a16="http://schemas.microsoft.com/office/drawing/2014/main" id="{E927E816-F442-BE4C-84AC-2DAC3B5160F9}"/>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 9" descr="Tecan_Barcode_color.png">
            <a:extLst>
              <a:ext uri="{FF2B5EF4-FFF2-40B4-BE49-F238E27FC236}">
                <a16:creationId xmlns:a16="http://schemas.microsoft.com/office/drawing/2014/main" id="{434E2CCC-9B3D-F34B-94F2-A94AA99C2AAC}"/>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7" name="Bild 12" descr="tec_3c_pos_RGB.png">
            <a:extLst>
              <a:ext uri="{FF2B5EF4-FFF2-40B4-BE49-F238E27FC236}">
                <a16:creationId xmlns:a16="http://schemas.microsoft.com/office/drawing/2014/main" id="{381EA350-9315-9049-8EA7-48B90C0EB6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8" name="Foliennummernplatzhalter 3">
            <a:extLst>
              <a:ext uri="{FF2B5EF4-FFF2-40B4-BE49-F238E27FC236}">
                <a16:creationId xmlns:a16="http://schemas.microsoft.com/office/drawing/2014/main" id="{925D707C-A539-F441-8904-5179ECA0C20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81575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4">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DD6C4BA-41F9-8942-A53F-E9DFCD484F1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200775"/>
          </a:xfrm>
          <a:prstGeom prst="rect">
            <a:avLst/>
          </a:prstGeom>
        </p:spPr>
      </p:pic>
      <p:cxnSp>
        <p:nvCxnSpPr>
          <p:cNvPr id="7" name="Gerade Verbindung 6">
            <a:extLst>
              <a:ext uri="{FF2B5EF4-FFF2-40B4-BE49-F238E27FC236}">
                <a16:creationId xmlns:a16="http://schemas.microsoft.com/office/drawing/2014/main" id="{B6936E89-7B4F-0649-92E5-3239A97DB965}"/>
              </a:ext>
            </a:extLst>
          </p:cNvPr>
          <p:cNvCxnSpPr/>
          <p:nvPr userDrawn="1"/>
        </p:nvCxnSpPr>
        <p:spPr>
          <a:xfrm>
            <a:off x="0" y="24258"/>
            <a:ext cx="12192000" cy="0"/>
          </a:xfrm>
          <a:prstGeom prst="line">
            <a:avLst/>
          </a:prstGeom>
          <a:ln w="571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 name="Titel 1">
            <a:extLst>
              <a:ext uri="{FF2B5EF4-FFF2-40B4-BE49-F238E27FC236}">
                <a16:creationId xmlns:a16="http://schemas.microsoft.com/office/drawing/2014/main" id="{C5733B39-3CD9-944F-981D-439B9EA02759}"/>
              </a:ext>
            </a:extLst>
          </p:cNvPr>
          <p:cNvSpPr>
            <a:spLocks noGrp="1"/>
          </p:cNvSpPr>
          <p:nvPr>
            <p:ph type="ctrTitle" hasCustomPrompt="1"/>
          </p:nvPr>
        </p:nvSpPr>
        <p:spPr>
          <a:xfrm>
            <a:off x="900113" y="1511842"/>
            <a:ext cx="6213687" cy="1880103"/>
          </a:xfrm>
          <a:prstGeom prst="rect">
            <a:avLst/>
          </a:prstGeom>
          <a:solidFill>
            <a:schemeClr val="bg1">
              <a:alpha val="75000"/>
            </a:schemeClr>
          </a:solidFill>
        </p:spPr>
        <p:txBody>
          <a:bodyPr wrap="square" lIns="216000" tIns="108000" rIns="216000" bIns="108000" anchor="b" anchorCtr="0">
            <a:spAutoFit/>
          </a:bodyPr>
          <a:lstStyle>
            <a:lvl1pPr>
              <a:lnSpc>
                <a:spcPct val="100000"/>
              </a:lnSpc>
              <a:defRPr sz="5400" b="0" i="0" cap="none" spc="0" baseline="0">
                <a:solidFill>
                  <a:schemeClr val="tx1"/>
                </a:solidFill>
                <a:latin typeface="Arial"/>
                <a:cs typeface="Arial"/>
              </a:defRPr>
            </a:lvl1pPr>
          </a:lstStyle>
          <a:p>
            <a:r>
              <a:rPr lang="en-US" noProof="0"/>
              <a:t>Presentation</a:t>
            </a:r>
            <a:br>
              <a:rPr lang="en-US" noProof="0"/>
            </a:br>
            <a:r>
              <a:rPr lang="en-US" noProof="0"/>
              <a:t>headline</a:t>
            </a:r>
          </a:p>
        </p:txBody>
      </p:sp>
      <p:sp>
        <p:nvSpPr>
          <p:cNvPr id="12" name="Untertitel 2">
            <a:extLst>
              <a:ext uri="{FF2B5EF4-FFF2-40B4-BE49-F238E27FC236}">
                <a16:creationId xmlns:a16="http://schemas.microsoft.com/office/drawing/2014/main" id="{E10036F5-0629-7B4C-9EC2-63ABBF3D8D0A}"/>
              </a:ext>
            </a:extLst>
          </p:cNvPr>
          <p:cNvSpPr>
            <a:spLocks noGrp="1"/>
          </p:cNvSpPr>
          <p:nvPr>
            <p:ph type="subTitle" idx="1" hasCustomPrompt="1"/>
          </p:nvPr>
        </p:nvSpPr>
        <p:spPr>
          <a:xfrm>
            <a:off x="900113" y="3720707"/>
            <a:ext cx="6213687" cy="464331"/>
          </a:xfrm>
          <a:prstGeom prst="rect">
            <a:avLst/>
          </a:prstGeom>
          <a:solidFill>
            <a:schemeClr val="bg1">
              <a:alpha val="75000"/>
            </a:schemeClr>
          </a:solidFill>
        </p:spPr>
        <p:txBody>
          <a:bodyPr wrap="square" lIns="216000" tIns="108000" rIns="216000" bIns="108000" anchor="t" anchorCtr="0">
            <a:spAutoFit/>
          </a:bodyPr>
          <a:lstStyle>
            <a:lvl1pPr marL="0" marR="0" indent="0" algn="l" defTabSz="457200" rtl="0" eaLnBrk="1" fontAlgn="auto" latinLnBrk="0" hangingPunct="1">
              <a:lnSpc>
                <a:spcPct val="100000"/>
              </a:lnSpc>
              <a:spcBef>
                <a:spcPts val="600"/>
              </a:spcBef>
              <a:spcAft>
                <a:spcPts val="300"/>
              </a:spcAft>
              <a:buClr>
                <a:schemeClr val="bg2"/>
              </a:buClr>
              <a:buSzTx/>
              <a:buFont typeface="Wingdings" charset="2"/>
              <a:buNone/>
              <a:tabLst/>
              <a:defRPr sz="1600" b="1" cap="all" spc="1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Sub headline</a:t>
            </a:r>
          </a:p>
        </p:txBody>
      </p:sp>
      <p:pic>
        <p:nvPicPr>
          <p:cNvPr id="17" name="Bild 9" descr="Tecan_Barcode_color.png">
            <a:extLst>
              <a:ext uri="{FF2B5EF4-FFF2-40B4-BE49-F238E27FC236}">
                <a16:creationId xmlns:a16="http://schemas.microsoft.com/office/drawing/2014/main" id="{1B618CC5-9131-704D-B3ED-8B30617AD36D}"/>
              </a:ext>
            </a:extLst>
          </p:cNvPr>
          <p:cNvPicPr>
            <a:picLocks/>
          </p:cNvPicPr>
          <p:nvPr userDrawn="1"/>
        </p:nvPicPr>
        <p:blipFill rotWithShape="1">
          <a:blip r:embed="rId3"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8" name="Bild 12" descr="tec_3c_pos_RGB.png">
            <a:extLst>
              <a:ext uri="{FF2B5EF4-FFF2-40B4-BE49-F238E27FC236}">
                <a16:creationId xmlns:a16="http://schemas.microsoft.com/office/drawing/2014/main" id="{78DC18A6-21E8-994D-92BA-5AA2252504D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66440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 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3201"/>
            <a:ext cx="11237083" cy="80486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3" name="Inhaltsplatzhalter 3"/>
          <p:cNvSpPr>
            <a:spLocks noGrp="1"/>
          </p:cNvSpPr>
          <p:nvPr>
            <p:ph sz="quarter" idx="15" hasCustomPrompt="1"/>
          </p:nvPr>
        </p:nvSpPr>
        <p:spPr>
          <a:xfrm>
            <a:off x="493185" y="1634100"/>
            <a:ext cx="11245848" cy="4484687"/>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0" name="Straight Connector 6">
            <a:extLst>
              <a:ext uri="{FF2B5EF4-FFF2-40B4-BE49-F238E27FC236}">
                <a16:creationId xmlns:a16="http://schemas.microsoft.com/office/drawing/2014/main" id="{AB6E8E86-1860-2A4C-9F91-99ACE2FF1D8E}"/>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Bild 9" descr="Tecan_Barcode_color.png">
            <a:extLst>
              <a:ext uri="{FF2B5EF4-FFF2-40B4-BE49-F238E27FC236}">
                <a16:creationId xmlns:a16="http://schemas.microsoft.com/office/drawing/2014/main" id="{8CF843D5-D97A-C042-951E-658628EDE8D1}"/>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9" name="Bild 12" descr="tec_3c_pos_RGB.png">
            <a:extLst>
              <a:ext uri="{FF2B5EF4-FFF2-40B4-BE49-F238E27FC236}">
                <a16:creationId xmlns:a16="http://schemas.microsoft.com/office/drawing/2014/main" id="{5031A24C-4A09-EC47-946B-7E724FCDD8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0" name="Foliennummernplatzhalter 3">
            <a:extLst>
              <a:ext uri="{FF2B5EF4-FFF2-40B4-BE49-F238E27FC236}">
                <a16:creationId xmlns:a16="http://schemas.microsoft.com/office/drawing/2014/main" id="{6283FD7F-DA98-4D4B-B0B3-F51BD119A1DE}"/>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08992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 Subhead">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273665"/>
            <a:ext cx="11237083" cy="529209"/>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9" name="Inhaltsplatzhalter 3"/>
          <p:cNvSpPr>
            <a:spLocks noGrp="1"/>
          </p:cNvSpPr>
          <p:nvPr>
            <p:ph sz="quarter" idx="16" hasCustomPrompt="1"/>
          </p:nvPr>
        </p:nvSpPr>
        <p:spPr>
          <a:xfrm>
            <a:off x="493185" y="879539"/>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cxnSp>
        <p:nvCxnSpPr>
          <p:cNvPr id="11" name="Straight Connector 6">
            <a:extLst>
              <a:ext uri="{FF2B5EF4-FFF2-40B4-BE49-F238E27FC236}">
                <a16:creationId xmlns:a16="http://schemas.microsoft.com/office/drawing/2014/main" id="{E927E816-F442-BE4C-84AC-2DAC3B5160F9}"/>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 9" descr="Tecan_Barcode_color.png">
            <a:extLst>
              <a:ext uri="{FF2B5EF4-FFF2-40B4-BE49-F238E27FC236}">
                <a16:creationId xmlns:a16="http://schemas.microsoft.com/office/drawing/2014/main" id="{434E2CCC-9B3D-F34B-94F2-A94AA99C2AAC}"/>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7" name="Bild 12" descr="tec_3c_pos_RGB.png">
            <a:extLst>
              <a:ext uri="{FF2B5EF4-FFF2-40B4-BE49-F238E27FC236}">
                <a16:creationId xmlns:a16="http://schemas.microsoft.com/office/drawing/2014/main" id="{381EA350-9315-9049-8EA7-48B90C0EB6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8" name="Foliennummernplatzhalter 3">
            <a:extLst>
              <a:ext uri="{FF2B5EF4-FFF2-40B4-BE49-F238E27FC236}">
                <a16:creationId xmlns:a16="http://schemas.microsoft.com/office/drawing/2014/main" id="{925D707C-A539-F441-8904-5179ECA0C20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37993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7/1/2021</a:t>
            </a:fld>
            <a:endParaRPr lang="en-US" dirty="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281663448"/>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 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133201"/>
            <a:ext cx="11237083" cy="804861"/>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3" name="Inhaltsplatzhalter 3"/>
          <p:cNvSpPr>
            <a:spLocks noGrp="1"/>
          </p:cNvSpPr>
          <p:nvPr>
            <p:ph sz="quarter" idx="15" hasCustomPrompt="1"/>
          </p:nvPr>
        </p:nvSpPr>
        <p:spPr>
          <a:xfrm>
            <a:off x="493185" y="1634100"/>
            <a:ext cx="11245848" cy="4484687"/>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0" name="Straight Connector 6">
            <a:extLst>
              <a:ext uri="{FF2B5EF4-FFF2-40B4-BE49-F238E27FC236}">
                <a16:creationId xmlns:a16="http://schemas.microsoft.com/office/drawing/2014/main" id="{AB6E8E86-1860-2A4C-9F91-99ACE2FF1D8E}"/>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8" name="Bild 9" descr="Tecan_Barcode_color.png">
            <a:extLst>
              <a:ext uri="{FF2B5EF4-FFF2-40B4-BE49-F238E27FC236}">
                <a16:creationId xmlns:a16="http://schemas.microsoft.com/office/drawing/2014/main" id="{8CF843D5-D97A-C042-951E-658628EDE8D1}"/>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9" name="Bild 12" descr="tec_3c_pos_RGB.png">
            <a:extLst>
              <a:ext uri="{FF2B5EF4-FFF2-40B4-BE49-F238E27FC236}">
                <a16:creationId xmlns:a16="http://schemas.microsoft.com/office/drawing/2014/main" id="{5031A24C-4A09-EC47-946B-7E724FCDD8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0" name="Foliennummernplatzhalter 3">
            <a:extLst>
              <a:ext uri="{FF2B5EF4-FFF2-40B4-BE49-F238E27FC236}">
                <a16:creationId xmlns:a16="http://schemas.microsoft.com/office/drawing/2014/main" id="{6283FD7F-DA98-4D4B-B0B3-F51BD119A1DE}"/>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1444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 Subhead">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273665"/>
            <a:ext cx="11237083" cy="529209"/>
          </a:xfrm>
          <a:prstGeom prst="rect">
            <a:avLst/>
          </a:prstGeom>
          <a:noFill/>
        </p:spPr>
        <p:txBody>
          <a:bodyPr wrap="square" lIns="0" tIns="0" rIns="0" bIns="0" anchor="ctr"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9" name="Inhaltsplatzhalter 3"/>
          <p:cNvSpPr>
            <a:spLocks noGrp="1"/>
          </p:cNvSpPr>
          <p:nvPr>
            <p:ph sz="quarter" idx="16" hasCustomPrompt="1"/>
          </p:nvPr>
        </p:nvSpPr>
        <p:spPr>
          <a:xfrm>
            <a:off x="493185" y="879539"/>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cxnSp>
        <p:nvCxnSpPr>
          <p:cNvPr id="11" name="Straight Connector 6">
            <a:extLst>
              <a:ext uri="{FF2B5EF4-FFF2-40B4-BE49-F238E27FC236}">
                <a16:creationId xmlns:a16="http://schemas.microsoft.com/office/drawing/2014/main" id="{E927E816-F442-BE4C-84AC-2DAC3B5160F9}"/>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 9" descr="Tecan_Barcode_color.png">
            <a:extLst>
              <a:ext uri="{FF2B5EF4-FFF2-40B4-BE49-F238E27FC236}">
                <a16:creationId xmlns:a16="http://schemas.microsoft.com/office/drawing/2014/main" id="{434E2CCC-9B3D-F34B-94F2-A94AA99C2AAC}"/>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7" name="Bild 12" descr="tec_3c_pos_RGB.png">
            <a:extLst>
              <a:ext uri="{FF2B5EF4-FFF2-40B4-BE49-F238E27FC236}">
                <a16:creationId xmlns:a16="http://schemas.microsoft.com/office/drawing/2014/main" id="{381EA350-9315-9049-8EA7-48B90C0EB6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18" name="Foliennummernplatzhalter 3">
            <a:extLst>
              <a:ext uri="{FF2B5EF4-FFF2-40B4-BE49-F238E27FC236}">
                <a16:creationId xmlns:a16="http://schemas.microsoft.com/office/drawing/2014/main" id="{925D707C-A539-F441-8904-5179ECA0C20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0317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56953282"/>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Image Placeholder">
    <p:spTree>
      <p:nvGrpSpPr>
        <p:cNvPr id="1" name=""/>
        <p:cNvGrpSpPr/>
        <p:nvPr/>
      </p:nvGrpSpPr>
      <p:grpSpPr>
        <a:xfrm>
          <a:off x="0" y="0"/>
          <a:ext cx="0" cy="0"/>
          <a:chOff x="0" y="0"/>
          <a:chExt cx="0" cy="0"/>
        </a:xfrm>
      </p:grpSpPr>
      <p:sp>
        <p:nvSpPr>
          <p:cNvPr id="8" name="Bildplatzhalter 7"/>
          <p:cNvSpPr>
            <a:spLocks noGrp="1"/>
          </p:cNvSpPr>
          <p:nvPr>
            <p:ph type="pic" sz="quarter" idx="12" hasCustomPrompt="1"/>
          </p:nvPr>
        </p:nvSpPr>
        <p:spPr>
          <a:xfrm>
            <a:off x="0" y="54428"/>
            <a:ext cx="12192000" cy="6146347"/>
          </a:xfrm>
          <a:prstGeom prst="rect">
            <a:avLst/>
          </a:prstGeom>
          <a:solidFill>
            <a:schemeClr val="bg1"/>
          </a:solidFill>
          <a:ln>
            <a:noFill/>
          </a:ln>
        </p:spPr>
        <p:txBody>
          <a:bodyPr lIns="3168000" tIns="180000" rIns="3168000" bIns="180000">
            <a:noAutofit/>
          </a:bodyPr>
          <a:lstStyle>
            <a:lvl1pPr marL="0" marR="0" indent="0" algn="ctr" defTabSz="457200" rtl="0" eaLnBrk="1" fontAlgn="auto" latinLnBrk="0" hangingPunct="1">
              <a:lnSpc>
                <a:spcPct val="100000"/>
              </a:lnSpc>
              <a:spcBef>
                <a:spcPts val="600"/>
              </a:spcBef>
              <a:spcAft>
                <a:spcPts val="300"/>
              </a:spcAft>
              <a:buClr>
                <a:schemeClr val="accent1">
                  <a:lumMod val="75000"/>
                </a:schemeClr>
              </a:buClr>
              <a:buSzTx/>
              <a:buFont typeface="Arial"/>
              <a:buNone/>
              <a:tabLst/>
              <a:defRPr lang="de-DE" sz="2000" b="1" i="0" u="none" strike="noStrike" smtClean="0">
                <a:solidFill>
                  <a:schemeClr val="tx2"/>
                </a:solidFill>
                <a:effectLst/>
              </a:defRPr>
            </a:lvl1pPr>
          </a:lstStyle>
          <a:p>
            <a:r>
              <a:rPr lang="en-US" noProof="0"/>
              <a:t>Please drag your image here or click icon below to personalize with your preferred image</a:t>
            </a:r>
          </a:p>
        </p:txBody>
      </p:sp>
      <p:sp>
        <p:nvSpPr>
          <p:cNvPr id="7" name="Titel 1">
            <a:extLst>
              <a:ext uri="{FF2B5EF4-FFF2-40B4-BE49-F238E27FC236}">
                <a16:creationId xmlns:a16="http://schemas.microsoft.com/office/drawing/2014/main" id="{5ABBD6E0-E391-7E4E-9D55-2EE47218A737}"/>
              </a:ext>
            </a:extLst>
          </p:cNvPr>
          <p:cNvSpPr>
            <a:spLocks noGrp="1"/>
          </p:cNvSpPr>
          <p:nvPr>
            <p:ph type="ctrTitle" hasCustomPrompt="1"/>
          </p:nvPr>
        </p:nvSpPr>
        <p:spPr>
          <a:xfrm>
            <a:off x="900113" y="1511842"/>
            <a:ext cx="6213687" cy="1880103"/>
          </a:xfrm>
          <a:prstGeom prst="rect">
            <a:avLst/>
          </a:prstGeom>
          <a:solidFill>
            <a:schemeClr val="bg1">
              <a:alpha val="75000"/>
            </a:schemeClr>
          </a:solidFill>
        </p:spPr>
        <p:txBody>
          <a:bodyPr wrap="square" lIns="216000" tIns="108000" rIns="216000" bIns="108000" anchor="b" anchorCtr="0">
            <a:spAutoFit/>
          </a:bodyPr>
          <a:lstStyle>
            <a:lvl1pPr>
              <a:lnSpc>
                <a:spcPct val="100000"/>
              </a:lnSpc>
              <a:defRPr sz="5400" b="0" i="0" cap="none" spc="0" baseline="0">
                <a:solidFill>
                  <a:schemeClr val="tx1"/>
                </a:solidFill>
                <a:latin typeface="Arial"/>
                <a:cs typeface="Arial"/>
              </a:defRPr>
            </a:lvl1pPr>
          </a:lstStyle>
          <a:p>
            <a:r>
              <a:rPr lang="en-US" noProof="0"/>
              <a:t>Presentation</a:t>
            </a:r>
            <a:br>
              <a:rPr lang="en-US" noProof="0"/>
            </a:br>
            <a:r>
              <a:rPr lang="en-US" noProof="0"/>
              <a:t>headline</a:t>
            </a:r>
          </a:p>
        </p:txBody>
      </p:sp>
      <p:sp>
        <p:nvSpPr>
          <p:cNvPr id="12" name="Untertitel 2">
            <a:extLst>
              <a:ext uri="{FF2B5EF4-FFF2-40B4-BE49-F238E27FC236}">
                <a16:creationId xmlns:a16="http://schemas.microsoft.com/office/drawing/2014/main" id="{DE689F58-E9CA-8543-AF4E-792B17F79ADB}"/>
              </a:ext>
            </a:extLst>
          </p:cNvPr>
          <p:cNvSpPr>
            <a:spLocks noGrp="1"/>
          </p:cNvSpPr>
          <p:nvPr>
            <p:ph type="subTitle" idx="1" hasCustomPrompt="1"/>
          </p:nvPr>
        </p:nvSpPr>
        <p:spPr>
          <a:xfrm>
            <a:off x="900113" y="3720707"/>
            <a:ext cx="6213687" cy="464331"/>
          </a:xfrm>
          <a:prstGeom prst="rect">
            <a:avLst/>
          </a:prstGeom>
          <a:solidFill>
            <a:schemeClr val="bg1">
              <a:alpha val="75000"/>
            </a:schemeClr>
          </a:solidFill>
        </p:spPr>
        <p:txBody>
          <a:bodyPr wrap="square" lIns="216000" tIns="108000" rIns="216000" bIns="108000" anchor="t" anchorCtr="0">
            <a:spAutoFit/>
          </a:bodyPr>
          <a:lstStyle>
            <a:lvl1pPr marL="0" marR="0" indent="0" algn="l" defTabSz="457200" rtl="0" eaLnBrk="1" fontAlgn="auto" latinLnBrk="0" hangingPunct="1">
              <a:lnSpc>
                <a:spcPct val="100000"/>
              </a:lnSpc>
              <a:spcBef>
                <a:spcPts val="600"/>
              </a:spcBef>
              <a:spcAft>
                <a:spcPts val="300"/>
              </a:spcAft>
              <a:buClr>
                <a:schemeClr val="bg2"/>
              </a:buClr>
              <a:buSzTx/>
              <a:buFont typeface="Wingdings" charset="2"/>
              <a:buNone/>
              <a:tabLst/>
              <a:defRPr sz="1600" b="1" cap="all" spc="1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Sub headline</a:t>
            </a:r>
          </a:p>
        </p:txBody>
      </p:sp>
      <p:pic>
        <p:nvPicPr>
          <p:cNvPr id="10" name="Bild 9" descr="Tecan_Barcode_color.png">
            <a:extLst>
              <a:ext uri="{FF2B5EF4-FFF2-40B4-BE49-F238E27FC236}">
                <a16:creationId xmlns:a16="http://schemas.microsoft.com/office/drawing/2014/main" id="{F8C98BDE-90BD-1447-A6D3-0AA900FAB5FE}"/>
              </a:ext>
            </a:extLst>
          </p:cNvPr>
          <p:cNvPicPr>
            <a:picLocks/>
          </p:cNvPicPr>
          <p:nvPr userDrawn="1"/>
        </p:nvPicPr>
        <p:blipFill rotWithShape="1">
          <a:blip r:embed="rId2"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6" name="Bild 12" descr="tec_3c_pos_RGB.png">
            <a:extLst>
              <a:ext uri="{FF2B5EF4-FFF2-40B4-BE49-F238E27FC236}">
                <a16:creationId xmlns:a16="http://schemas.microsoft.com/office/drawing/2014/main" id="{F139FB87-9A8C-A944-9948-0A7B1001EB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180220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4014891855"/>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74771851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632122377"/>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582084921"/>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73457356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7/1/2021</a:t>
            </a:fld>
            <a:endParaRPr lang="en-US" dirty="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890809346"/>
      </p:ext>
    </p:extLst>
  </p:cSld>
  <p:clrMapOvr>
    <a:masterClrMapping/>
  </p:clrMapOvr>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118951962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1446872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915502392"/>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80069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Divider 4">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9C10868B-99E1-0247-AFAD-54FDEFF1F8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200775"/>
          </a:xfrm>
          <a:prstGeom prst="rect">
            <a:avLst/>
          </a:prstGeom>
        </p:spPr>
      </p:pic>
      <p:cxnSp>
        <p:nvCxnSpPr>
          <p:cNvPr id="15" name="Gerade Verbindung 14">
            <a:extLst>
              <a:ext uri="{FF2B5EF4-FFF2-40B4-BE49-F238E27FC236}">
                <a16:creationId xmlns:a16="http://schemas.microsoft.com/office/drawing/2014/main" id="{D263FF1C-5FE6-0845-BE11-9283FA151417}"/>
              </a:ext>
            </a:extLst>
          </p:cNvPr>
          <p:cNvCxnSpPr/>
          <p:nvPr userDrawn="1"/>
        </p:nvCxnSpPr>
        <p:spPr>
          <a:xfrm>
            <a:off x="0" y="24258"/>
            <a:ext cx="12192000" cy="0"/>
          </a:xfrm>
          <a:prstGeom prst="line">
            <a:avLst/>
          </a:prstGeom>
          <a:ln w="571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Titel 1">
            <a:extLst>
              <a:ext uri="{FF2B5EF4-FFF2-40B4-BE49-F238E27FC236}">
                <a16:creationId xmlns:a16="http://schemas.microsoft.com/office/drawing/2014/main" id="{6756CFAA-5F0C-FB46-9C9E-D6998E4FB115}"/>
              </a:ext>
            </a:extLst>
          </p:cNvPr>
          <p:cNvSpPr>
            <a:spLocks noGrp="1"/>
          </p:cNvSpPr>
          <p:nvPr>
            <p:ph type="ctrTitle" hasCustomPrompt="1"/>
          </p:nvPr>
        </p:nvSpPr>
        <p:spPr>
          <a:xfrm>
            <a:off x="900113" y="2147317"/>
            <a:ext cx="8801100" cy="1029476"/>
          </a:xfrm>
          <a:prstGeom prst="rect">
            <a:avLst/>
          </a:prstGeom>
          <a:solidFill>
            <a:schemeClr val="bg1">
              <a:alpha val="75000"/>
            </a:schemeClr>
          </a:solidFill>
        </p:spPr>
        <p:txBody>
          <a:bodyPr wrap="square" lIns="216000" tIns="108000" rIns="216000" bIns="180000" anchor="b" anchorCtr="0">
            <a:spAutoFit/>
          </a:bodyPr>
          <a:lstStyle>
            <a:lvl1pPr>
              <a:lnSpc>
                <a:spcPct val="100000"/>
              </a:lnSpc>
              <a:defRPr sz="4800" b="0" i="0" cap="none" spc="0" baseline="0">
                <a:solidFill>
                  <a:schemeClr val="tx1"/>
                </a:solidFill>
                <a:latin typeface="Arial"/>
                <a:cs typeface="Arial"/>
              </a:defRPr>
            </a:lvl1pPr>
          </a:lstStyle>
          <a:p>
            <a:r>
              <a:rPr lang="en-US" noProof="0"/>
              <a:t>Chapter headline</a:t>
            </a:r>
          </a:p>
        </p:txBody>
      </p:sp>
      <p:sp>
        <p:nvSpPr>
          <p:cNvPr id="17" name="Untertitel 2">
            <a:extLst>
              <a:ext uri="{FF2B5EF4-FFF2-40B4-BE49-F238E27FC236}">
                <a16:creationId xmlns:a16="http://schemas.microsoft.com/office/drawing/2014/main" id="{1D2E45FB-11C2-9E4C-9F7A-2E19EECB33A4}"/>
              </a:ext>
            </a:extLst>
          </p:cNvPr>
          <p:cNvSpPr>
            <a:spLocks noGrp="1"/>
          </p:cNvSpPr>
          <p:nvPr>
            <p:ph type="subTitle" idx="1" hasCustomPrompt="1"/>
          </p:nvPr>
        </p:nvSpPr>
        <p:spPr>
          <a:xfrm>
            <a:off x="900114" y="3505554"/>
            <a:ext cx="5471584" cy="464331"/>
          </a:xfrm>
          <a:prstGeom prst="rect">
            <a:avLst/>
          </a:prstGeom>
          <a:solidFill>
            <a:schemeClr val="bg1">
              <a:alpha val="75000"/>
            </a:schemeClr>
          </a:solidFill>
        </p:spPr>
        <p:txBody>
          <a:bodyPr wrap="square" lIns="216000" tIns="108000" rIns="216000" bIns="108000" anchor="t" anchorCtr="0">
            <a:spAutoFit/>
          </a:bodyPr>
          <a:lstStyle>
            <a:lvl1pPr marL="0" marR="0" indent="0" algn="l" defTabSz="457200" rtl="0" eaLnBrk="1" fontAlgn="auto" latinLnBrk="0" hangingPunct="1">
              <a:lnSpc>
                <a:spcPct val="100000"/>
              </a:lnSpc>
              <a:spcBef>
                <a:spcPts val="600"/>
              </a:spcBef>
              <a:spcAft>
                <a:spcPts val="300"/>
              </a:spcAft>
              <a:buClr>
                <a:schemeClr val="bg2"/>
              </a:buClr>
              <a:buSzTx/>
              <a:buFont typeface="Wingdings" charset="2"/>
              <a:buNone/>
              <a:tabLst/>
              <a:defRPr sz="1600" b="1" cap="all" spc="1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Sub headline</a:t>
            </a:r>
          </a:p>
        </p:txBody>
      </p:sp>
      <p:pic>
        <p:nvPicPr>
          <p:cNvPr id="20" name="Bild 9" descr="Tecan_Barcode_color.png">
            <a:extLst>
              <a:ext uri="{FF2B5EF4-FFF2-40B4-BE49-F238E27FC236}">
                <a16:creationId xmlns:a16="http://schemas.microsoft.com/office/drawing/2014/main" id="{26AC1E9B-D114-284A-AD80-E78A3B801F18}"/>
              </a:ext>
            </a:extLst>
          </p:cNvPr>
          <p:cNvPicPr>
            <a:picLocks/>
          </p:cNvPicPr>
          <p:nvPr userDrawn="1"/>
        </p:nvPicPr>
        <p:blipFill rotWithShape="1">
          <a:blip r:embed="rId3"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21" name="Bild 12" descr="tec_3c_pos_RGB.png">
            <a:extLst>
              <a:ext uri="{FF2B5EF4-FFF2-40B4-BE49-F238E27FC236}">
                <a16:creationId xmlns:a16="http://schemas.microsoft.com/office/drawing/2014/main" id="{00F145C7-3278-7443-B60F-70A523307E6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394507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05613724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5888973"/>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887612853"/>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4062300767"/>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7/1/2021</a:t>
            </a:fld>
            <a:endParaRPr lang="en-US" dirty="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39949855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Divider + Image Placeholder">
    <p:spTree>
      <p:nvGrpSpPr>
        <p:cNvPr id="1" name=""/>
        <p:cNvGrpSpPr/>
        <p:nvPr/>
      </p:nvGrpSpPr>
      <p:grpSpPr>
        <a:xfrm>
          <a:off x="0" y="0"/>
          <a:ext cx="0" cy="0"/>
          <a:chOff x="0" y="0"/>
          <a:chExt cx="0" cy="0"/>
        </a:xfrm>
      </p:grpSpPr>
      <p:sp>
        <p:nvSpPr>
          <p:cNvPr id="11" name="Bildplatzhalter 7">
            <a:extLst>
              <a:ext uri="{FF2B5EF4-FFF2-40B4-BE49-F238E27FC236}">
                <a16:creationId xmlns:a16="http://schemas.microsoft.com/office/drawing/2014/main" id="{94DDCA67-E590-E54F-9345-C1C3DFD01D12}"/>
              </a:ext>
            </a:extLst>
          </p:cNvPr>
          <p:cNvSpPr>
            <a:spLocks noGrp="1"/>
          </p:cNvSpPr>
          <p:nvPr>
            <p:ph type="pic" sz="quarter" idx="12" hasCustomPrompt="1"/>
          </p:nvPr>
        </p:nvSpPr>
        <p:spPr>
          <a:xfrm>
            <a:off x="0" y="50007"/>
            <a:ext cx="12192000" cy="6150768"/>
          </a:xfrm>
          <a:prstGeom prst="rect">
            <a:avLst/>
          </a:prstGeom>
          <a:solidFill>
            <a:schemeClr val="bg1"/>
          </a:solidFill>
          <a:ln>
            <a:noFill/>
          </a:ln>
        </p:spPr>
        <p:txBody>
          <a:bodyPr lIns="3420000" tIns="180000" rIns="3420000" bIns="180000">
            <a:noAutofit/>
          </a:bodyPr>
          <a:lstStyle>
            <a:lvl1pPr marL="0" marR="0" indent="0" algn="ctr" defTabSz="457200" rtl="0" eaLnBrk="1" fontAlgn="auto" latinLnBrk="0" hangingPunct="1">
              <a:lnSpc>
                <a:spcPct val="100000"/>
              </a:lnSpc>
              <a:spcBef>
                <a:spcPts val="600"/>
              </a:spcBef>
              <a:spcAft>
                <a:spcPts val="300"/>
              </a:spcAft>
              <a:buClr>
                <a:schemeClr val="accent1">
                  <a:lumMod val="75000"/>
                </a:schemeClr>
              </a:buClr>
              <a:buSzTx/>
              <a:buFont typeface="Arial"/>
              <a:buNone/>
              <a:tabLst/>
              <a:defRPr lang="de-DE" sz="2000" b="1" i="0" u="none" strike="noStrike" smtClean="0">
                <a:solidFill>
                  <a:schemeClr val="tx2"/>
                </a:solidFill>
                <a:effectLst/>
              </a:defRPr>
            </a:lvl1pPr>
          </a:lstStyle>
          <a:p>
            <a:r>
              <a:rPr lang="en-US" noProof="0"/>
              <a:t>Please drag your image here to personalize with your preferred image</a:t>
            </a:r>
          </a:p>
        </p:txBody>
      </p:sp>
      <p:sp>
        <p:nvSpPr>
          <p:cNvPr id="16" name="Titel 1">
            <a:extLst>
              <a:ext uri="{FF2B5EF4-FFF2-40B4-BE49-F238E27FC236}">
                <a16:creationId xmlns:a16="http://schemas.microsoft.com/office/drawing/2014/main" id="{2C7B5909-A212-7246-963D-C6B32162D37A}"/>
              </a:ext>
            </a:extLst>
          </p:cNvPr>
          <p:cNvSpPr>
            <a:spLocks noGrp="1"/>
          </p:cNvSpPr>
          <p:nvPr>
            <p:ph type="ctrTitle" hasCustomPrompt="1"/>
          </p:nvPr>
        </p:nvSpPr>
        <p:spPr>
          <a:xfrm>
            <a:off x="900112" y="2147317"/>
            <a:ext cx="8801100" cy="1029476"/>
          </a:xfrm>
          <a:prstGeom prst="rect">
            <a:avLst/>
          </a:prstGeom>
          <a:solidFill>
            <a:schemeClr val="bg1">
              <a:alpha val="75000"/>
            </a:schemeClr>
          </a:solidFill>
        </p:spPr>
        <p:txBody>
          <a:bodyPr wrap="square" lIns="216000" tIns="108000" rIns="216000" bIns="180000" anchor="b" anchorCtr="0">
            <a:spAutoFit/>
          </a:bodyPr>
          <a:lstStyle>
            <a:lvl1pPr>
              <a:lnSpc>
                <a:spcPct val="100000"/>
              </a:lnSpc>
              <a:defRPr sz="4800" b="0" i="0" cap="none" spc="0" baseline="0">
                <a:solidFill>
                  <a:schemeClr val="tx1"/>
                </a:solidFill>
                <a:latin typeface="Arial"/>
                <a:cs typeface="Arial"/>
              </a:defRPr>
            </a:lvl1pPr>
          </a:lstStyle>
          <a:p>
            <a:r>
              <a:rPr lang="en-US" noProof="0"/>
              <a:t>Chapter headline</a:t>
            </a:r>
          </a:p>
        </p:txBody>
      </p:sp>
      <p:sp>
        <p:nvSpPr>
          <p:cNvPr id="17" name="Untertitel 2">
            <a:extLst>
              <a:ext uri="{FF2B5EF4-FFF2-40B4-BE49-F238E27FC236}">
                <a16:creationId xmlns:a16="http://schemas.microsoft.com/office/drawing/2014/main" id="{94435DB6-C136-E74B-A4D3-B5DD8C281F26}"/>
              </a:ext>
            </a:extLst>
          </p:cNvPr>
          <p:cNvSpPr>
            <a:spLocks noGrp="1"/>
          </p:cNvSpPr>
          <p:nvPr>
            <p:ph type="subTitle" idx="1" hasCustomPrompt="1"/>
          </p:nvPr>
        </p:nvSpPr>
        <p:spPr>
          <a:xfrm>
            <a:off x="900113" y="3505554"/>
            <a:ext cx="5471584" cy="464331"/>
          </a:xfrm>
          <a:prstGeom prst="rect">
            <a:avLst/>
          </a:prstGeom>
          <a:solidFill>
            <a:schemeClr val="bg1">
              <a:alpha val="75000"/>
            </a:schemeClr>
          </a:solidFill>
        </p:spPr>
        <p:txBody>
          <a:bodyPr wrap="square" lIns="216000" tIns="108000" rIns="216000" bIns="108000" anchor="t" anchorCtr="0">
            <a:spAutoFit/>
          </a:bodyPr>
          <a:lstStyle>
            <a:lvl1pPr marL="0" marR="0" indent="0" algn="l" defTabSz="457200" rtl="0" eaLnBrk="1" fontAlgn="auto" latinLnBrk="0" hangingPunct="1">
              <a:lnSpc>
                <a:spcPct val="100000"/>
              </a:lnSpc>
              <a:spcBef>
                <a:spcPts val="600"/>
              </a:spcBef>
              <a:spcAft>
                <a:spcPts val="300"/>
              </a:spcAft>
              <a:buClr>
                <a:schemeClr val="bg2"/>
              </a:buClr>
              <a:buSzTx/>
              <a:buFont typeface="Wingdings" charset="2"/>
              <a:buNone/>
              <a:tabLst/>
              <a:defRPr sz="1600" b="1" cap="all" spc="1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Sub headline</a:t>
            </a:r>
          </a:p>
        </p:txBody>
      </p:sp>
      <p:pic>
        <p:nvPicPr>
          <p:cNvPr id="14" name="Bild 9" descr="Tecan_Barcode_color.png">
            <a:extLst>
              <a:ext uri="{FF2B5EF4-FFF2-40B4-BE49-F238E27FC236}">
                <a16:creationId xmlns:a16="http://schemas.microsoft.com/office/drawing/2014/main" id="{842CD619-B79E-5B44-A821-B9150387096B}"/>
              </a:ext>
            </a:extLst>
          </p:cNvPr>
          <p:cNvPicPr>
            <a:picLocks/>
          </p:cNvPicPr>
          <p:nvPr userDrawn="1"/>
        </p:nvPicPr>
        <p:blipFill rotWithShape="1">
          <a:blip r:embed="rId2"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5" name="Bild 12" descr="tec_3c_pos_RGB.png">
            <a:extLst>
              <a:ext uri="{FF2B5EF4-FFF2-40B4-BE49-F238E27FC236}">
                <a16:creationId xmlns:a16="http://schemas.microsoft.com/office/drawing/2014/main" id="{236E1ACC-37FE-0F4A-ABB7-16402EECEF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140138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Divider 4 - No Subhead">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88929A2D-142C-F048-AA65-CDEAF7F4F5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200775"/>
          </a:xfrm>
          <a:prstGeom prst="rect">
            <a:avLst/>
          </a:prstGeom>
        </p:spPr>
      </p:pic>
      <p:cxnSp>
        <p:nvCxnSpPr>
          <p:cNvPr id="14" name="Gerade Verbindung 13">
            <a:extLst>
              <a:ext uri="{FF2B5EF4-FFF2-40B4-BE49-F238E27FC236}">
                <a16:creationId xmlns:a16="http://schemas.microsoft.com/office/drawing/2014/main" id="{A787A259-D8FE-1A44-9797-CE4C894B8E99}"/>
              </a:ext>
            </a:extLst>
          </p:cNvPr>
          <p:cNvCxnSpPr/>
          <p:nvPr userDrawn="1"/>
        </p:nvCxnSpPr>
        <p:spPr>
          <a:xfrm>
            <a:off x="0" y="24258"/>
            <a:ext cx="12192000" cy="0"/>
          </a:xfrm>
          <a:prstGeom prst="line">
            <a:avLst/>
          </a:prstGeom>
          <a:ln w="571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Titel 1">
            <a:extLst>
              <a:ext uri="{FF2B5EF4-FFF2-40B4-BE49-F238E27FC236}">
                <a16:creationId xmlns:a16="http://schemas.microsoft.com/office/drawing/2014/main" id="{16825DA1-0CBB-1843-B63A-E7CC85545F2A}"/>
              </a:ext>
            </a:extLst>
          </p:cNvPr>
          <p:cNvSpPr>
            <a:spLocks noGrp="1"/>
          </p:cNvSpPr>
          <p:nvPr>
            <p:ph type="ctrTitle" hasCustomPrompt="1"/>
          </p:nvPr>
        </p:nvSpPr>
        <p:spPr>
          <a:xfrm>
            <a:off x="900113" y="2614675"/>
            <a:ext cx="9141881" cy="1029476"/>
          </a:xfrm>
          <a:prstGeom prst="rect">
            <a:avLst/>
          </a:prstGeom>
          <a:solidFill>
            <a:schemeClr val="bg1">
              <a:alpha val="75000"/>
            </a:schemeClr>
          </a:solidFill>
        </p:spPr>
        <p:txBody>
          <a:bodyPr wrap="square" lIns="216000" tIns="108000" rIns="216000" bIns="180000" anchor="b" anchorCtr="0">
            <a:spAutoFit/>
          </a:bodyPr>
          <a:lstStyle>
            <a:lvl1pPr>
              <a:lnSpc>
                <a:spcPct val="100000"/>
              </a:lnSpc>
              <a:defRPr sz="4800" b="0" i="0" cap="none" spc="0" baseline="0">
                <a:solidFill>
                  <a:schemeClr val="tx1"/>
                </a:solidFill>
                <a:latin typeface="Arial"/>
                <a:cs typeface="Arial"/>
              </a:defRPr>
            </a:lvl1pPr>
          </a:lstStyle>
          <a:p>
            <a:r>
              <a:rPr lang="en-US" noProof="0"/>
              <a:t>Chapter headline</a:t>
            </a:r>
          </a:p>
        </p:txBody>
      </p:sp>
      <p:pic>
        <p:nvPicPr>
          <p:cNvPr id="18" name="Bild 9" descr="Tecan_Barcode_color.png">
            <a:extLst>
              <a:ext uri="{FF2B5EF4-FFF2-40B4-BE49-F238E27FC236}">
                <a16:creationId xmlns:a16="http://schemas.microsoft.com/office/drawing/2014/main" id="{2B4E8089-B1D5-D249-B2FF-BDBC26AC6544}"/>
              </a:ext>
            </a:extLst>
          </p:cNvPr>
          <p:cNvPicPr>
            <a:picLocks/>
          </p:cNvPicPr>
          <p:nvPr userDrawn="1"/>
        </p:nvPicPr>
        <p:blipFill rotWithShape="1">
          <a:blip r:embed="rId3"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9" name="Bild 12" descr="tec_3c_pos_RGB.png">
            <a:extLst>
              <a:ext uri="{FF2B5EF4-FFF2-40B4-BE49-F238E27FC236}">
                <a16:creationId xmlns:a16="http://schemas.microsoft.com/office/drawing/2014/main" id="{FFBE1765-1E50-0141-9D31-A4EB9654DE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356472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Divider - No Subhead + Image Placeholder">
    <p:spTree>
      <p:nvGrpSpPr>
        <p:cNvPr id="1" name=""/>
        <p:cNvGrpSpPr/>
        <p:nvPr/>
      </p:nvGrpSpPr>
      <p:grpSpPr>
        <a:xfrm>
          <a:off x="0" y="0"/>
          <a:ext cx="0" cy="0"/>
          <a:chOff x="0" y="0"/>
          <a:chExt cx="0" cy="0"/>
        </a:xfrm>
      </p:grpSpPr>
      <p:sp>
        <p:nvSpPr>
          <p:cNvPr id="10" name="Bildplatzhalter 7">
            <a:extLst>
              <a:ext uri="{FF2B5EF4-FFF2-40B4-BE49-F238E27FC236}">
                <a16:creationId xmlns:a16="http://schemas.microsoft.com/office/drawing/2014/main" id="{212533F4-0779-FE48-AD08-9984B323608D}"/>
              </a:ext>
            </a:extLst>
          </p:cNvPr>
          <p:cNvSpPr>
            <a:spLocks noGrp="1"/>
          </p:cNvSpPr>
          <p:nvPr>
            <p:ph type="pic" sz="quarter" idx="12" hasCustomPrompt="1"/>
          </p:nvPr>
        </p:nvSpPr>
        <p:spPr>
          <a:xfrm>
            <a:off x="0" y="54428"/>
            <a:ext cx="12192000" cy="6146347"/>
          </a:xfrm>
          <a:prstGeom prst="rect">
            <a:avLst/>
          </a:prstGeom>
          <a:solidFill>
            <a:schemeClr val="bg1"/>
          </a:solidFill>
          <a:ln>
            <a:noFill/>
          </a:ln>
        </p:spPr>
        <p:txBody>
          <a:bodyPr lIns="3420000" tIns="180000" rIns="3420000" bIns="180000">
            <a:noAutofit/>
          </a:bodyPr>
          <a:lstStyle>
            <a:lvl1pPr marL="0" marR="0" indent="0" algn="ctr" defTabSz="457200" rtl="0" eaLnBrk="1" fontAlgn="auto" latinLnBrk="0" hangingPunct="1">
              <a:lnSpc>
                <a:spcPct val="100000"/>
              </a:lnSpc>
              <a:spcBef>
                <a:spcPts val="600"/>
              </a:spcBef>
              <a:spcAft>
                <a:spcPts val="300"/>
              </a:spcAft>
              <a:buClr>
                <a:schemeClr val="accent1">
                  <a:lumMod val="75000"/>
                </a:schemeClr>
              </a:buClr>
              <a:buSzTx/>
              <a:buFont typeface="Arial"/>
              <a:buNone/>
              <a:tabLst/>
              <a:defRPr lang="de-DE" sz="2000" b="1" i="0" u="none" strike="noStrike" smtClean="0">
                <a:solidFill>
                  <a:schemeClr val="tx2"/>
                </a:solidFill>
                <a:effectLst/>
              </a:defRPr>
            </a:lvl1pPr>
          </a:lstStyle>
          <a:p>
            <a:r>
              <a:rPr lang="en-US" noProof="0" dirty="0"/>
              <a:t>Please drag your image here to personalize with your preferred image</a:t>
            </a:r>
          </a:p>
        </p:txBody>
      </p:sp>
      <p:sp>
        <p:nvSpPr>
          <p:cNvPr id="12" name="Titel 1">
            <a:extLst>
              <a:ext uri="{FF2B5EF4-FFF2-40B4-BE49-F238E27FC236}">
                <a16:creationId xmlns:a16="http://schemas.microsoft.com/office/drawing/2014/main" id="{B3F92A51-66F5-AA4C-B30F-9222964F8F8C}"/>
              </a:ext>
            </a:extLst>
          </p:cNvPr>
          <p:cNvSpPr>
            <a:spLocks noGrp="1"/>
          </p:cNvSpPr>
          <p:nvPr>
            <p:ph type="ctrTitle" hasCustomPrompt="1"/>
          </p:nvPr>
        </p:nvSpPr>
        <p:spPr>
          <a:xfrm>
            <a:off x="900113" y="2614675"/>
            <a:ext cx="9141881" cy="1029476"/>
          </a:xfrm>
          <a:prstGeom prst="rect">
            <a:avLst/>
          </a:prstGeom>
          <a:solidFill>
            <a:schemeClr val="bg1">
              <a:alpha val="75000"/>
            </a:schemeClr>
          </a:solidFill>
        </p:spPr>
        <p:txBody>
          <a:bodyPr wrap="square" lIns="216000" tIns="108000" rIns="216000" bIns="180000" anchor="b" anchorCtr="0">
            <a:spAutoFit/>
          </a:bodyPr>
          <a:lstStyle>
            <a:lvl1pPr>
              <a:lnSpc>
                <a:spcPct val="100000"/>
              </a:lnSpc>
              <a:defRPr sz="4800" b="0" i="0" cap="none" spc="0" baseline="0">
                <a:solidFill>
                  <a:schemeClr val="tx1"/>
                </a:solidFill>
                <a:latin typeface="Arial"/>
                <a:cs typeface="Arial"/>
              </a:defRPr>
            </a:lvl1pPr>
          </a:lstStyle>
          <a:p>
            <a:r>
              <a:rPr lang="en-US" noProof="0" dirty="0"/>
              <a:t>Chapter headline</a:t>
            </a:r>
          </a:p>
        </p:txBody>
      </p:sp>
      <p:pic>
        <p:nvPicPr>
          <p:cNvPr id="16" name="Bild 9" descr="Tecan_Barcode_color.png">
            <a:extLst>
              <a:ext uri="{FF2B5EF4-FFF2-40B4-BE49-F238E27FC236}">
                <a16:creationId xmlns:a16="http://schemas.microsoft.com/office/drawing/2014/main" id="{27EE0D10-9437-C14A-AA69-17A4F09DCC6C}"/>
              </a:ext>
            </a:extLst>
          </p:cNvPr>
          <p:cNvPicPr>
            <a:picLocks/>
          </p:cNvPicPr>
          <p:nvPr userDrawn="1"/>
        </p:nvPicPr>
        <p:blipFill rotWithShape="1">
          <a:blip r:embed="rId2" cstate="print">
            <a:extLst>
              <a:ext uri="{28A0092B-C50C-407E-A947-70E740481C1C}">
                <a14:useLocalDpi xmlns:a14="http://schemas.microsoft.com/office/drawing/2010/main"/>
              </a:ext>
            </a:extLst>
          </a:blip>
          <a:srcRect t="-6045" b="-2457"/>
          <a:stretch/>
        </p:blipFill>
        <p:spPr>
          <a:xfrm>
            <a:off x="469669" y="6416298"/>
            <a:ext cx="9388408" cy="237301"/>
          </a:xfrm>
          <a:prstGeom prst="rect">
            <a:avLst/>
          </a:prstGeom>
        </p:spPr>
      </p:pic>
      <p:pic>
        <p:nvPicPr>
          <p:cNvPr id="17" name="Bild 12" descr="tec_3c_pos_RGB.png">
            <a:extLst>
              <a:ext uri="{FF2B5EF4-FFF2-40B4-BE49-F238E27FC236}">
                <a16:creationId xmlns:a16="http://schemas.microsoft.com/office/drawing/2014/main" id="{CF735D1F-9FDF-374E-BF6D-3E89D5D47D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394062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Inhaltsplatzhalter 3"/>
          <p:cNvSpPr>
            <a:spLocks noGrp="1"/>
          </p:cNvSpPr>
          <p:nvPr>
            <p:ph sz="quarter" idx="15" hasCustomPrompt="1"/>
          </p:nvPr>
        </p:nvSpPr>
        <p:spPr>
          <a:xfrm>
            <a:off x="493185" y="1636776"/>
            <a:ext cx="11245849" cy="4449234"/>
          </a:xfrm>
        </p:spPr>
        <p:txBody>
          <a:bodyPr lIns="0" tIns="0" rIns="0" bIns="0">
            <a:noAutofit/>
          </a:bodyPr>
          <a:lstStyle>
            <a:lvl1pPr marL="0" indent="0">
              <a:lnSpc>
                <a:spcPct val="120000"/>
              </a:lnSpc>
              <a:spcBef>
                <a:spcPts val="0"/>
              </a:spcBef>
              <a:spcAft>
                <a:spcPts val="500"/>
              </a:spcAft>
              <a:buClr>
                <a:schemeClr val="accent1">
                  <a:lumMod val="75000"/>
                </a:schemeClr>
              </a:buClr>
              <a:buFontTx/>
              <a:buNone/>
              <a:defRPr sz="1600" b="0" kern="0" cap="none" spc="0"/>
            </a:lvl1pPr>
            <a:lvl2pPr marL="211138" indent="-212400">
              <a:lnSpc>
                <a:spcPct val="120000"/>
              </a:lnSpc>
              <a:spcBef>
                <a:spcPts val="0"/>
              </a:spcBef>
              <a:spcAft>
                <a:spcPts val="500"/>
              </a:spcAft>
              <a:buClr>
                <a:schemeClr val="accent1">
                  <a:lumMod val="75000"/>
                </a:schemeClr>
              </a:buClr>
              <a:buFont typeface="Arial"/>
              <a:buChar char="•"/>
              <a:defRPr sz="1600" baseline="0"/>
            </a:lvl2pPr>
            <a:lvl3pPr marL="403200" indent="-187200">
              <a:lnSpc>
                <a:spcPct val="120000"/>
              </a:lnSpc>
              <a:spcBef>
                <a:spcPts val="0"/>
              </a:spcBef>
              <a:spcAft>
                <a:spcPts val="500"/>
              </a:spcAft>
              <a:buClr>
                <a:schemeClr val="accent1">
                  <a:lumMod val="75000"/>
                </a:schemeClr>
              </a:buClr>
              <a:buFont typeface="Symbol" charset="2"/>
              <a:buChar char="-"/>
              <a:defRPr sz="1400" baseline="0"/>
            </a:lvl3pPr>
            <a:lvl4pPr marL="590400" indent="-187200">
              <a:lnSpc>
                <a:spcPct val="12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9" name="Straight Connector 6"/>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feld 1"/>
          <p:cNvSpPr txBox="1"/>
          <p:nvPr userDrawn="1"/>
        </p:nvSpPr>
        <p:spPr>
          <a:xfrm>
            <a:off x="407362" y="237106"/>
            <a:ext cx="1893453" cy="637849"/>
          </a:xfrm>
          <a:prstGeom prst="rect">
            <a:avLst/>
          </a:prstGeom>
          <a:noFill/>
        </p:spPr>
        <p:txBody>
          <a:bodyPr wrap="square" lIns="72000" tIns="72000" rIns="72000" bIns="72000" rtlCol="0">
            <a:spAutoFit/>
          </a:bodyPr>
          <a:lstStyle/>
          <a:p>
            <a:pPr marL="0" indent="0">
              <a:buClr>
                <a:schemeClr val="bg1"/>
              </a:buClr>
              <a:buSzPct val="120000"/>
              <a:buFontTx/>
              <a:buNone/>
            </a:pPr>
            <a:r>
              <a:rPr lang="en-US" sz="3200" noProof="0">
                <a:solidFill>
                  <a:schemeClr val="tx1"/>
                </a:solidFill>
                <a:latin typeface="Arial"/>
                <a:cs typeface="Arial"/>
              </a:rPr>
              <a:t>Agenda</a:t>
            </a:r>
          </a:p>
        </p:txBody>
      </p:sp>
      <p:sp>
        <p:nvSpPr>
          <p:cNvPr id="12" name="Inhaltsplatzhalter 3"/>
          <p:cNvSpPr>
            <a:spLocks noGrp="1"/>
          </p:cNvSpPr>
          <p:nvPr>
            <p:ph sz="quarter" idx="16" hasCustomPrompt="1"/>
          </p:nvPr>
        </p:nvSpPr>
        <p:spPr>
          <a:xfrm>
            <a:off x="493185" y="1250949"/>
            <a:ext cx="11246097" cy="308909"/>
          </a:xfrm>
          <a:solidFill>
            <a:schemeClr val="accent1"/>
          </a:solidFill>
        </p:spPr>
        <p:txBody>
          <a:bodyPr lIns="0" tIns="0" rIns="0" bIns="0" anchor="ctr">
            <a:noAutofit/>
          </a:bodyPr>
          <a:lstStyle>
            <a:lvl1pPr marL="72000" indent="0">
              <a:spcBef>
                <a:spcPts val="0"/>
              </a:spcBef>
              <a:spcAft>
                <a:spcPts val="500"/>
              </a:spcAft>
              <a:buClr>
                <a:schemeClr val="accent1">
                  <a:lumMod val="75000"/>
                </a:schemeClr>
              </a:buClr>
              <a:buFontTx/>
              <a:buNone/>
              <a:defRPr sz="1600" b="1" kern="0" cap="all" spc="50">
                <a:solidFill>
                  <a:schemeClr val="bg1"/>
                </a:solidFill>
              </a:defRPr>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0" name="Foliennummernplatzhalter 3">
            <a:extLst>
              <a:ext uri="{FF2B5EF4-FFF2-40B4-BE49-F238E27FC236}">
                <a16:creationId xmlns:a16="http://schemas.microsoft.com/office/drawing/2014/main" id="{0C8C55B4-3FA7-8C40-94A3-A0BAFB15755B}"/>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pic>
        <p:nvPicPr>
          <p:cNvPr id="17" name="Bild 9" descr="Tecan_Barcode_color.png">
            <a:extLst>
              <a:ext uri="{FF2B5EF4-FFF2-40B4-BE49-F238E27FC236}">
                <a16:creationId xmlns:a16="http://schemas.microsoft.com/office/drawing/2014/main" id="{F7F5D7CC-1D6C-314E-8E69-BE1BC5A7784F}"/>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18" name="Bild 12" descr="tec_3c_pos_RGB.png">
            <a:extLst>
              <a:ext uri="{FF2B5EF4-FFF2-40B4-BE49-F238E27FC236}">
                <a16:creationId xmlns:a16="http://schemas.microsoft.com/office/drawing/2014/main" id="{FB636958-2643-F34A-A82E-472C30D2FB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Tree>
    <p:extLst>
      <p:ext uri="{BB962C8B-B14F-4D97-AF65-F5344CB8AC3E}">
        <p14:creationId xmlns:p14="http://schemas.microsoft.com/office/powerpoint/2010/main" val="41427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 Title/Contents">
    <p:spTree>
      <p:nvGrpSpPr>
        <p:cNvPr id="1" name=""/>
        <p:cNvGrpSpPr/>
        <p:nvPr/>
      </p:nvGrpSpPr>
      <p:grpSpPr>
        <a:xfrm>
          <a:off x="0" y="0"/>
          <a:ext cx="0" cy="0"/>
          <a:chOff x="0" y="0"/>
          <a:chExt cx="0" cy="0"/>
        </a:xfrm>
      </p:grpSpPr>
      <p:sp>
        <p:nvSpPr>
          <p:cNvPr id="41" name="Titel 1"/>
          <p:cNvSpPr>
            <a:spLocks noGrp="1"/>
          </p:cNvSpPr>
          <p:nvPr>
            <p:ph type="title" hasCustomPrompt="1"/>
          </p:nvPr>
        </p:nvSpPr>
        <p:spPr>
          <a:xfrm>
            <a:off x="493485" y="591552"/>
            <a:ext cx="11237083" cy="456837"/>
          </a:xfrm>
          <a:prstGeom prst="rect">
            <a:avLst/>
          </a:prstGeom>
          <a:noFill/>
        </p:spPr>
        <p:txBody>
          <a:bodyPr wrap="square" lIns="0" tIns="0" rIns="0" bIns="0" anchor="t" anchorCtr="0">
            <a:noAutofit/>
          </a:bodyPr>
          <a:lstStyle>
            <a:lvl1pPr>
              <a:lnSpc>
                <a:spcPct val="90000"/>
              </a:lnSpc>
              <a:defRPr sz="3200" b="0" i="0" kern="0" cap="none" spc="50" baseline="0">
                <a:solidFill>
                  <a:schemeClr val="tx1"/>
                </a:solidFill>
                <a:latin typeface="Arial"/>
                <a:cs typeface="Arial"/>
              </a:defRPr>
            </a:lvl1pPr>
          </a:lstStyle>
          <a:p>
            <a:r>
              <a:rPr lang="en-US" noProof="0"/>
              <a:t>Place headline here</a:t>
            </a:r>
          </a:p>
        </p:txBody>
      </p:sp>
      <p:sp>
        <p:nvSpPr>
          <p:cNvPr id="3" name="Textplatzhalter 2"/>
          <p:cNvSpPr>
            <a:spLocks noGrp="1"/>
          </p:cNvSpPr>
          <p:nvPr>
            <p:ph type="body" sz="quarter" idx="10" hasCustomPrompt="1"/>
          </p:nvPr>
        </p:nvSpPr>
        <p:spPr>
          <a:xfrm>
            <a:off x="493184" y="254000"/>
            <a:ext cx="11232300" cy="243840"/>
          </a:xfrm>
          <a:prstGeom prst="rect">
            <a:avLst/>
          </a:prstGeom>
        </p:spPr>
        <p:txBody>
          <a:bodyPr lIns="0" tIns="0" rIns="0" bIns="0">
            <a:noAutofit/>
          </a:bodyPr>
          <a:lstStyle>
            <a:lvl1pPr marL="0" indent="0">
              <a:spcBef>
                <a:spcPts val="0"/>
              </a:spcBef>
              <a:spcAft>
                <a:spcPts val="0"/>
              </a:spcAft>
              <a:buFontTx/>
              <a:buNone/>
              <a:defRPr sz="1400" kern="0" cap="all" spc="50"/>
            </a:lvl1pPr>
            <a:lvl2pPr marL="263525" indent="0">
              <a:spcBef>
                <a:spcPts val="0"/>
              </a:spcBef>
              <a:spcAft>
                <a:spcPts val="0"/>
              </a:spcAft>
              <a:buFontTx/>
              <a:buNone/>
              <a:defRPr sz="1200" cap="all"/>
            </a:lvl2pPr>
            <a:lvl3pPr marL="254000" indent="0">
              <a:spcBef>
                <a:spcPts val="0"/>
              </a:spcBef>
              <a:spcAft>
                <a:spcPts val="0"/>
              </a:spcAft>
              <a:buFontTx/>
              <a:buNone/>
              <a:defRPr sz="1200" cap="all"/>
            </a:lvl3pPr>
            <a:lvl4pPr marL="528637" indent="0">
              <a:spcBef>
                <a:spcPts val="0"/>
              </a:spcBef>
              <a:spcAft>
                <a:spcPts val="0"/>
              </a:spcAft>
              <a:buFontTx/>
              <a:buNone/>
              <a:defRPr sz="1200" cap="all"/>
            </a:lvl4pPr>
            <a:lvl5pPr marL="528637" indent="0">
              <a:spcBef>
                <a:spcPts val="0"/>
              </a:spcBef>
              <a:spcAft>
                <a:spcPts val="0"/>
              </a:spcAft>
              <a:buFontTx/>
              <a:buNone/>
              <a:defRPr sz="1200" cap="all"/>
            </a:lvl5pPr>
          </a:lstStyle>
          <a:p>
            <a:pPr lvl="0"/>
            <a:r>
              <a:rPr lang="en-US" noProof="0"/>
              <a:t>Click to edit</a:t>
            </a:r>
          </a:p>
        </p:txBody>
      </p:sp>
      <p:sp>
        <p:nvSpPr>
          <p:cNvPr id="12" name="Inhaltsplatzhalter 3"/>
          <p:cNvSpPr>
            <a:spLocks noGrp="1"/>
          </p:cNvSpPr>
          <p:nvPr>
            <p:ph sz="quarter" idx="16" hasCustomPrompt="1"/>
          </p:nvPr>
        </p:nvSpPr>
        <p:spPr>
          <a:xfrm>
            <a:off x="493185" y="1250950"/>
            <a:ext cx="11245849" cy="289438"/>
          </a:xfrm>
        </p:spPr>
        <p:txBody>
          <a:bodyPr lIns="0" tIns="0" rIns="0" bIns="0">
            <a:noAutofit/>
          </a:bodyPr>
          <a:lstStyle>
            <a:lvl1pPr marL="0" indent="0">
              <a:spcBef>
                <a:spcPts val="0"/>
              </a:spcBef>
              <a:spcAft>
                <a:spcPts val="500"/>
              </a:spcAft>
              <a:buClr>
                <a:schemeClr val="accent1">
                  <a:lumMod val="75000"/>
                </a:schemeClr>
              </a:buClr>
              <a:buFontTx/>
              <a:buNone/>
              <a:defRPr sz="1600" b="1" kern="0" cap="all" spc="50"/>
            </a:lvl1pPr>
            <a:lvl2pPr marL="0" indent="0">
              <a:spcBef>
                <a:spcPts val="0"/>
              </a:spcBef>
              <a:spcAft>
                <a:spcPts val="500"/>
              </a:spcAft>
              <a:buClr>
                <a:schemeClr val="accent1">
                  <a:lumMod val="75000"/>
                </a:schemeClr>
              </a:buClr>
              <a:buFontTx/>
              <a:buNone/>
              <a:defRPr sz="1400"/>
            </a:lvl2pPr>
            <a:lvl3pPr marL="212725" indent="-212725">
              <a:spcBef>
                <a:spcPts val="0"/>
              </a:spcBef>
              <a:spcAft>
                <a:spcPts val="500"/>
              </a:spcAft>
              <a:buClr>
                <a:schemeClr val="accent1">
                  <a:lumMod val="75000"/>
                </a:schemeClr>
              </a:buClr>
              <a:buFont typeface="Arial"/>
              <a:buChar char="•"/>
              <a:defRPr sz="1400"/>
            </a:lvl3pPr>
            <a:lvl4pPr marL="403200" indent="-187200">
              <a:spcBef>
                <a:spcPts val="0"/>
              </a:spcBef>
              <a:spcAft>
                <a:spcPts val="500"/>
              </a:spcAft>
              <a:buClr>
                <a:schemeClr val="accent1">
                  <a:lumMod val="75000"/>
                </a:schemeClr>
              </a:buClr>
              <a:buFont typeface="Arial"/>
              <a:buChar char="•"/>
              <a:defRPr/>
            </a:lvl4pPr>
            <a:lvl5pPr marL="590400" indent="-187200">
              <a:spcBef>
                <a:spcPts val="0"/>
              </a:spcBef>
              <a:spcAft>
                <a:spcPts val="500"/>
              </a:spcAft>
              <a:buClr>
                <a:schemeClr val="accent1">
                  <a:lumMod val="75000"/>
                </a:schemeClr>
              </a:buClr>
              <a:buFont typeface="Arial"/>
              <a:buChar char="•"/>
              <a:defRPr/>
            </a:lvl5pPr>
          </a:lstStyle>
          <a:p>
            <a:r>
              <a:rPr lang="en-US" noProof="0" dirty="0"/>
              <a:t>Sub headline</a:t>
            </a:r>
          </a:p>
        </p:txBody>
      </p:sp>
      <p:sp>
        <p:nvSpPr>
          <p:cNvPr id="14" name="Inhaltsplatzhalter 3"/>
          <p:cNvSpPr>
            <a:spLocks noGrp="1"/>
          </p:cNvSpPr>
          <p:nvPr>
            <p:ph sz="quarter" idx="15" hasCustomPrompt="1"/>
          </p:nvPr>
        </p:nvSpPr>
        <p:spPr>
          <a:xfrm>
            <a:off x="493185" y="1634100"/>
            <a:ext cx="11245848" cy="4484687"/>
          </a:xfrm>
        </p:spPr>
        <p:txBody>
          <a:bodyPr lIns="0" tIns="0" rIns="0" bIns="0">
            <a:noAutofit/>
          </a:bodyPr>
          <a:lstStyle>
            <a:lvl1pPr marL="0" indent="0">
              <a:lnSpc>
                <a:spcPct val="100000"/>
              </a:lnSpc>
              <a:spcBef>
                <a:spcPts val="0"/>
              </a:spcBef>
              <a:spcAft>
                <a:spcPts val="500"/>
              </a:spcAft>
              <a:buClr>
                <a:schemeClr val="accent1">
                  <a:lumMod val="75000"/>
                </a:schemeClr>
              </a:buClr>
              <a:buFontTx/>
              <a:buNone/>
              <a:defRPr sz="1600" b="0" kern="0" cap="none" spc="0"/>
            </a:lvl1pPr>
            <a:lvl2pPr marL="211138" indent="-212400">
              <a:lnSpc>
                <a:spcPct val="100000"/>
              </a:lnSpc>
              <a:spcBef>
                <a:spcPts val="0"/>
              </a:spcBef>
              <a:spcAft>
                <a:spcPts val="500"/>
              </a:spcAft>
              <a:buClr>
                <a:schemeClr val="accent1">
                  <a:lumMod val="75000"/>
                </a:schemeClr>
              </a:buClr>
              <a:buFont typeface="Arial"/>
              <a:buChar char="•"/>
              <a:defRPr sz="1600" baseline="0"/>
            </a:lvl2pPr>
            <a:lvl3pPr marL="403200" indent="-187200">
              <a:lnSpc>
                <a:spcPct val="100000"/>
              </a:lnSpc>
              <a:spcBef>
                <a:spcPts val="0"/>
              </a:spcBef>
              <a:spcAft>
                <a:spcPts val="500"/>
              </a:spcAft>
              <a:buClr>
                <a:schemeClr val="accent1">
                  <a:lumMod val="75000"/>
                </a:schemeClr>
              </a:buClr>
              <a:buFont typeface="Symbol" charset="2"/>
              <a:buChar char="-"/>
              <a:defRPr sz="1400" baseline="0"/>
            </a:lvl3pPr>
            <a:lvl4pPr marL="590400" indent="-187200">
              <a:lnSpc>
                <a:spcPct val="100000"/>
              </a:lnSpc>
              <a:spcBef>
                <a:spcPts val="0"/>
              </a:spcBef>
              <a:spcAft>
                <a:spcPts val="500"/>
              </a:spcAft>
              <a:buClr>
                <a:schemeClr val="accent1">
                  <a:lumMod val="75000"/>
                </a:schemeClr>
              </a:buClr>
              <a:buSzPct val="112000"/>
              <a:buFont typeface="Arial"/>
              <a:buChar char="•"/>
              <a:defRPr sz="1400"/>
            </a:lvl4pPr>
            <a:lvl5pPr marL="590400" indent="-187200">
              <a:lnSpc>
                <a:spcPct val="120000"/>
              </a:lnSpc>
              <a:spcBef>
                <a:spcPts val="0"/>
              </a:spcBef>
              <a:spcAft>
                <a:spcPts val="500"/>
              </a:spcAft>
              <a:buClr>
                <a:schemeClr val="accent1">
                  <a:lumMod val="75000"/>
                </a:schemeClr>
              </a:buClr>
              <a:buFont typeface="Arial"/>
              <a:buChar char="•"/>
              <a:defRPr/>
            </a:lvl5pPr>
            <a:lvl6pPr marL="590400" indent="-187200">
              <a:defRPr sz="1200"/>
            </a:lvl6pPr>
          </a:lstStyle>
          <a:p>
            <a:pPr lvl="0"/>
            <a:r>
              <a:rPr lang="en-US" noProof="0"/>
              <a:t>Body Copy</a:t>
            </a:r>
          </a:p>
          <a:p>
            <a:pPr lvl="1"/>
            <a:r>
              <a:rPr lang="en-US" noProof="0"/>
              <a:t>Level 1</a:t>
            </a:r>
          </a:p>
          <a:p>
            <a:pPr lvl="2"/>
            <a:r>
              <a:rPr lang="en-US" noProof="0"/>
              <a:t>Level 2</a:t>
            </a:r>
          </a:p>
          <a:p>
            <a:pPr lvl="3"/>
            <a:r>
              <a:rPr lang="en-US" noProof="0"/>
              <a:t>Level 3</a:t>
            </a:r>
          </a:p>
        </p:txBody>
      </p:sp>
      <p:cxnSp>
        <p:nvCxnSpPr>
          <p:cNvPr id="13" name="Straight Connector 6">
            <a:extLst>
              <a:ext uri="{FF2B5EF4-FFF2-40B4-BE49-F238E27FC236}">
                <a16:creationId xmlns:a16="http://schemas.microsoft.com/office/drawing/2014/main" id="{AE825964-36B5-2946-AE2C-0766B7945E0B}"/>
              </a:ext>
            </a:extLst>
          </p:cNvPr>
          <p:cNvCxnSpPr/>
          <p:nvPr userDrawn="1"/>
        </p:nvCxnSpPr>
        <p:spPr>
          <a:xfrm>
            <a:off x="493484" y="6200775"/>
            <a:ext cx="11232000" cy="0"/>
          </a:xfrm>
          <a:prstGeom prst="line">
            <a:avLst/>
          </a:prstGeom>
          <a:ln w="3175" cap="rnd"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9" name="Bild 9" descr="Tecan_Barcode_color.png">
            <a:extLst>
              <a:ext uri="{FF2B5EF4-FFF2-40B4-BE49-F238E27FC236}">
                <a16:creationId xmlns:a16="http://schemas.microsoft.com/office/drawing/2014/main" id="{02C0CE7C-BF88-7345-BA96-5BF1E5FE18C5}"/>
              </a:ext>
            </a:extLst>
          </p:cNvPr>
          <p:cNvPicPr>
            <a:picLocks/>
          </p:cNvPicPr>
          <p:nvPr userDrawn="1"/>
        </p:nvPicPr>
        <p:blipFill rotWithShape="1">
          <a:blip r:embed="rId2" cstate="print">
            <a:extLst>
              <a:ext uri="{28A0092B-C50C-407E-A947-70E740481C1C}">
                <a14:useLocalDpi xmlns:a14="http://schemas.microsoft.com/office/drawing/2010/main"/>
              </a:ext>
            </a:extLst>
          </a:blip>
          <a:srcRect t="-6097"/>
          <a:stretch/>
        </p:blipFill>
        <p:spPr>
          <a:xfrm>
            <a:off x="888124" y="6416298"/>
            <a:ext cx="9007544" cy="230093"/>
          </a:xfrm>
          <a:prstGeom prst="rect">
            <a:avLst/>
          </a:prstGeom>
        </p:spPr>
      </p:pic>
      <p:pic>
        <p:nvPicPr>
          <p:cNvPr id="20" name="Bild 12" descr="tec_3c_pos_RGB.png">
            <a:extLst>
              <a:ext uri="{FF2B5EF4-FFF2-40B4-BE49-F238E27FC236}">
                <a16:creationId xmlns:a16="http://schemas.microsoft.com/office/drawing/2014/main" id="{2E9A046D-AEC9-EC40-AD46-BD4CC5160E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3375" y="6423505"/>
            <a:ext cx="1333754" cy="224790"/>
          </a:xfrm>
          <a:prstGeom prst="rect">
            <a:avLst/>
          </a:prstGeom>
        </p:spPr>
      </p:pic>
      <p:sp>
        <p:nvSpPr>
          <p:cNvPr id="21" name="Foliennummernplatzhalter 3">
            <a:extLst>
              <a:ext uri="{FF2B5EF4-FFF2-40B4-BE49-F238E27FC236}">
                <a16:creationId xmlns:a16="http://schemas.microsoft.com/office/drawing/2014/main" id="{97A7085E-FA97-2A49-890F-B50470F2DECD}"/>
              </a:ext>
            </a:extLst>
          </p:cNvPr>
          <p:cNvSpPr>
            <a:spLocks noGrp="1"/>
          </p:cNvSpPr>
          <p:nvPr>
            <p:ph type="sldNum" sz="quarter" idx="14"/>
          </p:nvPr>
        </p:nvSpPr>
        <p:spPr>
          <a:xfrm>
            <a:off x="493200" y="6515617"/>
            <a:ext cx="352227" cy="138499"/>
          </a:xfrm>
        </p:spPr>
        <p:txBody>
          <a:bodyPr lIns="0" tIns="0" rIns="0" bIns="0"/>
          <a:lstStyle>
            <a:lvl1pPr algn="l">
              <a:defRPr sz="900" cap="none">
                <a:solidFill>
                  <a:schemeClr val="tx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282219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2.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elplatzhalter 2"/>
          <p:cNvSpPr>
            <a:spLocks noGrp="1"/>
          </p:cNvSpPr>
          <p:nvPr>
            <p:ph type="title"/>
          </p:nvPr>
        </p:nvSpPr>
        <p:spPr>
          <a:xfrm>
            <a:off x="546100" y="216000"/>
            <a:ext cx="11074400" cy="867600"/>
          </a:xfrm>
          <a:prstGeom prst="rect">
            <a:avLst/>
          </a:prstGeom>
        </p:spPr>
        <p:txBody>
          <a:bodyPr vert="horz" lIns="0" tIns="0" rIns="0" bIns="0" rtlCol="0" anchor="ctr">
            <a:noAutofit/>
          </a:bodyPr>
          <a:lstStyle/>
          <a:p>
            <a:r>
              <a:rPr lang="en-US" noProof="0"/>
              <a:t>Click to edit</a:t>
            </a:r>
          </a:p>
        </p:txBody>
      </p:sp>
      <p:sp>
        <p:nvSpPr>
          <p:cNvPr id="6" name="Fußzeilenplatzhalter 5"/>
          <p:cNvSpPr>
            <a:spLocks noGrp="1"/>
          </p:cNvSpPr>
          <p:nvPr>
            <p:ph type="ftr" sz="quarter" idx="3"/>
          </p:nvPr>
        </p:nvSpPr>
        <p:spPr>
          <a:xfrm>
            <a:off x="546100" y="6438886"/>
            <a:ext cx="3860800" cy="200055"/>
          </a:xfrm>
          <a:prstGeom prst="rect">
            <a:avLst/>
          </a:prstGeom>
        </p:spPr>
        <p:txBody>
          <a:bodyPr vert="horz" lIns="36000" tIns="45720" rIns="36000" bIns="45720" rtlCol="0" anchor="ctr">
            <a:spAutoFit/>
          </a:bodyPr>
          <a:lstStyle>
            <a:lvl1pPr algn="l">
              <a:defRPr sz="700" b="1" i="0" kern="0" cap="all">
                <a:solidFill>
                  <a:schemeClr val="tx1"/>
                </a:solidFill>
              </a:defRPr>
            </a:lvl1pPr>
          </a:lstStyle>
          <a:p>
            <a:endParaRPr lang="en-US" noProof="0"/>
          </a:p>
        </p:txBody>
      </p:sp>
      <p:sp>
        <p:nvSpPr>
          <p:cNvPr id="8" name="Foliennummernplatzhalter 7"/>
          <p:cNvSpPr>
            <a:spLocks noGrp="1"/>
          </p:cNvSpPr>
          <p:nvPr>
            <p:ph type="sldNum" sz="quarter" idx="4"/>
          </p:nvPr>
        </p:nvSpPr>
        <p:spPr>
          <a:xfrm>
            <a:off x="5118100" y="6438886"/>
            <a:ext cx="2844800" cy="200055"/>
          </a:xfrm>
          <a:prstGeom prst="rect">
            <a:avLst/>
          </a:prstGeom>
        </p:spPr>
        <p:txBody>
          <a:bodyPr vert="horz" lIns="36000" tIns="45720" rIns="36000" bIns="45720" rtlCol="0" anchor="ctr">
            <a:spAutoFit/>
          </a:bodyPr>
          <a:lstStyle>
            <a:lvl1pPr algn="l">
              <a:defRPr sz="700" b="1" i="0" kern="0" cap="all">
                <a:solidFill>
                  <a:schemeClr val="tx1"/>
                </a:solidFill>
              </a:defRPr>
            </a:lvl1pPr>
          </a:lstStyle>
          <a:p>
            <a:fld id="{680B4B8E-DB1B-9142-929E-99F02BA0DBC9}" type="slidenum">
              <a:rPr lang="en-US" noProof="0" smtClean="0"/>
              <a:pPr/>
              <a:t>‹#›</a:t>
            </a:fld>
            <a:endParaRPr lang="en-US" noProof="0"/>
          </a:p>
        </p:txBody>
      </p:sp>
      <p:cxnSp>
        <p:nvCxnSpPr>
          <p:cNvPr id="11" name="Gerade Verbindung 10"/>
          <p:cNvCxnSpPr/>
          <p:nvPr/>
        </p:nvCxnSpPr>
        <p:spPr>
          <a:xfrm>
            <a:off x="0" y="24258"/>
            <a:ext cx="12192000" cy="0"/>
          </a:xfrm>
          <a:prstGeom prst="line">
            <a:avLst/>
          </a:prstGeom>
          <a:ln w="57150" cmpd="sng">
            <a:solidFill>
              <a:srgbClr val="F04E23"/>
            </a:solidFill>
          </a:ln>
          <a:effectLst/>
        </p:spPr>
        <p:style>
          <a:lnRef idx="2">
            <a:schemeClr val="accent1"/>
          </a:lnRef>
          <a:fillRef idx="0">
            <a:schemeClr val="accent1"/>
          </a:fillRef>
          <a:effectRef idx="1">
            <a:schemeClr val="accent1"/>
          </a:effectRef>
          <a:fontRef idx="minor">
            <a:schemeClr val="tx1"/>
          </a:fontRef>
        </p:style>
      </p:cxnSp>
      <p:sp>
        <p:nvSpPr>
          <p:cNvPr id="2" name="Textplatzhalter 1"/>
          <p:cNvSpPr>
            <a:spLocks noGrp="1"/>
          </p:cNvSpPr>
          <p:nvPr>
            <p:ph type="body" idx="1"/>
          </p:nvPr>
        </p:nvSpPr>
        <p:spPr>
          <a:xfrm>
            <a:off x="609600" y="1600201"/>
            <a:ext cx="10972800" cy="4600574"/>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2254548923"/>
      </p:ext>
    </p:extLst>
  </p:cSld>
  <p:clrMap bg1="lt1" tx1="dk1" bg2="lt2" tx2="dk2" accent1="accent1" accent2="accent2" accent3="accent3" accent4="accent4" accent5="accent5" accent6="accent6" hlink="hlink" folHlink="folHlink"/>
  <p:sldLayoutIdLst>
    <p:sldLayoutId id="2147483785" r:id="rId1"/>
    <p:sldLayoutId id="2147483793" r:id="rId2"/>
    <p:sldLayoutId id="2147483790" r:id="rId3"/>
    <p:sldLayoutId id="2147483797" r:id="rId4"/>
    <p:sldLayoutId id="2147483753" r:id="rId5"/>
    <p:sldLayoutId id="2147483801" r:id="rId6"/>
    <p:sldLayoutId id="2147483772" r:id="rId7"/>
    <p:sldLayoutId id="2147483782" r:id="rId8"/>
    <p:sldLayoutId id="2147483773" r:id="rId9"/>
    <p:sldLayoutId id="2147483774" r:id="rId10"/>
    <p:sldLayoutId id="2147483783" r:id="rId11"/>
    <p:sldLayoutId id="2147483767" r:id="rId12"/>
    <p:sldLayoutId id="2147483726" r:id="rId13"/>
    <p:sldLayoutId id="2147483802" r:id="rId14"/>
    <p:sldLayoutId id="2147483803" r:id="rId15"/>
    <p:sldLayoutId id="2147483804" r:id="rId16"/>
    <p:sldLayoutId id="2147483805" r:id="rId17"/>
    <p:sldLayoutId id="2147483789" r:id="rId18"/>
    <p:sldLayoutId id="2147483787" r:id="rId19"/>
    <p:sldLayoutId id="2147484159" r:id="rId20"/>
    <p:sldLayoutId id="2147484157" r:id="rId21"/>
    <p:sldLayoutId id="2147484158" r:id="rId22"/>
    <p:sldLayoutId id="2147483924" r:id="rId23"/>
    <p:sldLayoutId id="2147484186" r:id="rId24"/>
    <p:sldLayoutId id="2147484187" r:id="rId25"/>
    <p:sldLayoutId id="2147484221" r:id="rId26"/>
    <p:sldLayoutId id="2147484219" r:id="rId27"/>
    <p:sldLayoutId id="2147484220" r:id="rId28"/>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457200" rtl="0" eaLnBrk="1" latinLnBrk="0" hangingPunct="1">
        <a:lnSpc>
          <a:spcPct val="100000"/>
        </a:lnSpc>
        <a:spcBef>
          <a:spcPct val="0"/>
        </a:spcBef>
        <a:buNone/>
        <a:defRPr sz="2200" b="0" kern="0" cap="none" spc="70">
          <a:solidFill>
            <a:schemeClr val="tx1"/>
          </a:solidFill>
          <a:latin typeface="Arial"/>
          <a:ea typeface="+mj-ea"/>
          <a:cs typeface="Arial"/>
        </a:defRPr>
      </a:lvl1pPr>
    </p:titleStyle>
    <p:bodyStyle>
      <a:lvl1pPr marL="263525" marR="0" indent="-263525" algn="l" defTabSz="457200" rtl="0" eaLnBrk="1" fontAlgn="auto" latinLnBrk="0" hangingPunct="1">
        <a:lnSpc>
          <a:spcPct val="100000"/>
        </a:lnSpc>
        <a:spcBef>
          <a:spcPts val="600"/>
        </a:spcBef>
        <a:spcAft>
          <a:spcPts val="300"/>
        </a:spcAft>
        <a:buClr>
          <a:schemeClr val="accent1">
            <a:lumMod val="75000"/>
          </a:schemeClr>
        </a:buClr>
        <a:buSzTx/>
        <a:buFont typeface="Arial"/>
        <a:buChar char="•"/>
        <a:tabLst/>
        <a:defRPr sz="1600" kern="1200">
          <a:solidFill>
            <a:schemeClr val="tx1"/>
          </a:solidFill>
          <a:latin typeface="Arial"/>
          <a:ea typeface="+mn-ea"/>
          <a:cs typeface="Arial"/>
        </a:defRPr>
      </a:lvl1pPr>
      <a:lvl2pPr marL="528638" marR="0" indent="-265113" algn="l" defTabSz="457200" rtl="0" eaLnBrk="1" fontAlgn="auto" latinLnBrk="0" hangingPunct="1">
        <a:lnSpc>
          <a:spcPct val="100000"/>
        </a:lnSpc>
        <a:spcBef>
          <a:spcPct val="20000"/>
        </a:spcBef>
        <a:spcAft>
          <a:spcPts val="300"/>
        </a:spcAft>
        <a:buClr>
          <a:schemeClr val="accent1">
            <a:lumMod val="75000"/>
          </a:schemeClr>
        </a:buClr>
        <a:buSzTx/>
        <a:buFont typeface="Arial"/>
        <a:buChar char="•"/>
        <a:tabLst/>
        <a:defRPr sz="1400" kern="1200">
          <a:solidFill>
            <a:schemeClr val="tx1"/>
          </a:solidFill>
          <a:latin typeface="Arial"/>
          <a:ea typeface="+mn-ea"/>
          <a:cs typeface="Arial"/>
        </a:defRPr>
      </a:lvl2pPr>
      <a:lvl3pPr marL="517525" marR="0" indent="-263525" algn="l" defTabSz="457200" rtl="0" eaLnBrk="1" fontAlgn="auto" latinLnBrk="0" hangingPunct="1">
        <a:lnSpc>
          <a:spcPct val="100000"/>
        </a:lnSpc>
        <a:spcBef>
          <a:spcPct val="20000"/>
        </a:spcBef>
        <a:spcAft>
          <a:spcPts val="300"/>
        </a:spcAft>
        <a:buClr>
          <a:schemeClr val="accent1">
            <a:lumMod val="75000"/>
          </a:schemeClr>
        </a:buClr>
        <a:buSzTx/>
        <a:buFont typeface="Arial"/>
        <a:buChar char="•"/>
        <a:tabLst/>
        <a:defRPr sz="1400" kern="1200">
          <a:solidFill>
            <a:schemeClr val="tx1"/>
          </a:solidFill>
          <a:latin typeface="Arial"/>
          <a:ea typeface="+mn-ea"/>
          <a:cs typeface="Arial"/>
        </a:defRPr>
      </a:lvl3pPr>
      <a:lvl4pPr marL="803275" marR="0" indent="-274638" algn="l" defTabSz="457200" rtl="0" eaLnBrk="1" fontAlgn="auto" latinLnBrk="0" hangingPunct="1">
        <a:lnSpc>
          <a:spcPct val="100000"/>
        </a:lnSpc>
        <a:spcBef>
          <a:spcPct val="20000"/>
        </a:spcBef>
        <a:spcAft>
          <a:spcPts val="300"/>
        </a:spcAft>
        <a:buClr>
          <a:schemeClr val="accent1">
            <a:lumMod val="75000"/>
          </a:schemeClr>
        </a:buClr>
        <a:buSzTx/>
        <a:buFont typeface="Arial"/>
        <a:buChar char="•"/>
        <a:tabLst/>
        <a:defRPr sz="1200" kern="1200">
          <a:solidFill>
            <a:schemeClr val="tx1"/>
          </a:solidFill>
          <a:latin typeface="Arial"/>
          <a:ea typeface="+mn-ea"/>
          <a:cs typeface="Arial"/>
        </a:defRPr>
      </a:lvl4pPr>
      <a:lvl5pPr marL="803275" marR="0" indent="-274638" algn="l" defTabSz="457200" rtl="0" eaLnBrk="1" fontAlgn="auto" latinLnBrk="0" hangingPunct="1">
        <a:lnSpc>
          <a:spcPct val="100000"/>
        </a:lnSpc>
        <a:spcBef>
          <a:spcPct val="20000"/>
        </a:spcBef>
        <a:spcAft>
          <a:spcPts val="300"/>
        </a:spcAft>
        <a:buClr>
          <a:schemeClr val="accent1">
            <a:lumMod val="75000"/>
          </a:schemeClr>
        </a:buClr>
        <a:buSzTx/>
        <a:buFont typeface="Arial"/>
        <a:buChar char="•"/>
        <a:tabLst/>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0B4B8E-DB1B-9142-929E-99F02BA0DBC9}" type="slidenum">
              <a:rPr lang="en-US" noProof="0" smtClean="0"/>
              <a:pPr/>
              <a:t>‹#›</a:t>
            </a:fld>
            <a:endParaRPr lang="en-US" noProof="0"/>
          </a:p>
        </p:txBody>
      </p:sp>
    </p:spTree>
    <p:extLst>
      <p:ext uri="{BB962C8B-B14F-4D97-AF65-F5344CB8AC3E}">
        <p14:creationId xmlns:p14="http://schemas.microsoft.com/office/powerpoint/2010/main" val="4020945255"/>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093603" y="2404534"/>
            <a:ext cx="8593863" cy="1157373"/>
          </a:xfrm>
        </p:spPr>
        <p:txBody>
          <a:bodyPr/>
          <a:lstStyle/>
          <a:p>
            <a:r>
              <a:rPr lang="en-US" dirty="0" smtClean="0"/>
              <a:t>Bias Detection in </a:t>
            </a:r>
            <a:r>
              <a:rPr lang="en-US" dirty="0" smtClean="0"/>
              <a:t>Coverage </a:t>
            </a:r>
            <a:endParaRPr lang="en-US" noProof="0" dirty="0"/>
          </a:p>
        </p:txBody>
      </p:sp>
      <p:sp>
        <p:nvSpPr>
          <p:cNvPr id="7" name="Untertitel 6"/>
          <p:cNvSpPr>
            <a:spLocks noGrp="1"/>
          </p:cNvSpPr>
          <p:nvPr>
            <p:ph type="subTitle" idx="1"/>
          </p:nvPr>
        </p:nvSpPr>
        <p:spPr>
          <a:xfrm>
            <a:off x="1507067" y="4050833"/>
            <a:ext cx="7766936" cy="1446200"/>
          </a:xfrm>
        </p:spPr>
        <p:style>
          <a:lnRef idx="2">
            <a:schemeClr val="accent6"/>
          </a:lnRef>
          <a:fillRef idx="1">
            <a:schemeClr val="lt1"/>
          </a:fillRef>
          <a:effectRef idx="0">
            <a:schemeClr val="accent6"/>
          </a:effectRef>
          <a:fontRef idx="minor">
            <a:schemeClr val="dk1"/>
          </a:fontRef>
        </p:style>
        <p:txBody>
          <a:bodyPr>
            <a:normAutofit/>
          </a:bodyPr>
          <a:lstStyle/>
          <a:p>
            <a:r>
              <a:rPr lang="en-US" sz="2000" b="1" dirty="0" smtClean="0"/>
              <a:t>Dayanara </a:t>
            </a:r>
            <a:r>
              <a:rPr lang="en-US" sz="2000" b="1" dirty="0" smtClean="0"/>
              <a:t>Lebron-</a:t>
            </a:r>
            <a:r>
              <a:rPr lang="en-US" sz="2000" b="1" dirty="0" err="1" smtClean="0"/>
              <a:t>Aldea</a:t>
            </a:r>
            <a:r>
              <a:rPr lang="en-US" sz="2000" b="1" dirty="0" smtClean="0"/>
              <a:t> </a:t>
            </a:r>
            <a:br>
              <a:rPr lang="en-US" sz="2000" b="1" dirty="0" smtClean="0"/>
            </a:br>
            <a:r>
              <a:rPr lang="en-US" sz="2000" b="1" dirty="0" smtClean="0"/>
              <a:t> Sr. </a:t>
            </a:r>
            <a:r>
              <a:rPr lang="en-US" sz="2000" b="1" noProof="0" dirty="0" smtClean="0"/>
              <a:t>Bioinformatics Scientist</a:t>
            </a:r>
            <a:br>
              <a:rPr lang="en-US" sz="2000" b="1" noProof="0" dirty="0" smtClean="0"/>
            </a:br>
            <a:r>
              <a:rPr lang="en-US" noProof="0" dirty="0" smtClean="0"/>
              <a:t>07/01/2021</a:t>
            </a:r>
          </a:p>
          <a:p>
            <a:r>
              <a:rPr lang="en-US" dirty="0" smtClean="0"/>
              <a:t>Interview at </a:t>
            </a:r>
            <a:r>
              <a:rPr lang="en-US" dirty="0" err="1" smtClean="0"/>
              <a:t>EclipseBio</a:t>
            </a:r>
            <a:r>
              <a:rPr lang="en-US" dirty="0" smtClean="0"/>
              <a:t> </a:t>
            </a:r>
            <a:r>
              <a:rPr lang="en-US" noProof="0" dirty="0" smtClean="0"/>
              <a:t> </a:t>
            </a:r>
            <a:endParaRPr lang="en-US" noProof="0" dirty="0"/>
          </a:p>
        </p:txBody>
      </p:sp>
    </p:spTree>
    <p:extLst>
      <p:ext uri="{BB962C8B-B14F-4D97-AF65-F5344CB8AC3E}">
        <p14:creationId xmlns:p14="http://schemas.microsoft.com/office/powerpoint/2010/main" val="107978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891088" y="1327011"/>
            <a:ext cx="6975920" cy="4701649"/>
          </a:xfrm>
          <a:prstGeom prst="rect">
            <a:avLst/>
          </a:prstGeom>
        </p:spPr>
      </p:pic>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10</a:t>
            </a:fld>
            <a:endParaRPr lang="en-US" noProof="0"/>
          </a:p>
        </p:txBody>
      </p:sp>
      <p:sp>
        <p:nvSpPr>
          <p:cNvPr id="2" name="Title 1"/>
          <p:cNvSpPr>
            <a:spLocks noGrp="1"/>
          </p:cNvSpPr>
          <p:nvPr>
            <p:ph type="title" idx="4294967295"/>
          </p:nvPr>
        </p:nvSpPr>
        <p:spPr>
          <a:xfrm>
            <a:off x="350875" y="269944"/>
            <a:ext cx="11236325" cy="530225"/>
          </a:xfrm>
        </p:spPr>
        <p:txBody>
          <a:bodyPr>
            <a:normAutofit/>
          </a:bodyPr>
          <a:lstStyle/>
          <a:p>
            <a:r>
              <a:rPr lang="en-US" sz="3200" dirty="0" smtClean="0"/>
              <a:t>Criteria based on coverage limits </a:t>
            </a:r>
            <a:endParaRPr lang="en-US" sz="3200" dirty="0"/>
          </a:p>
        </p:txBody>
      </p:sp>
      <p:sp>
        <p:nvSpPr>
          <p:cNvPr id="3" name="Content Placeholder 2"/>
          <p:cNvSpPr>
            <a:spLocks noGrp="1"/>
          </p:cNvSpPr>
          <p:nvPr>
            <p:ph sz="quarter" idx="4294967295"/>
          </p:nvPr>
        </p:nvSpPr>
        <p:spPr>
          <a:xfrm>
            <a:off x="352425" y="837218"/>
            <a:ext cx="11245850" cy="288925"/>
          </a:xfrm>
        </p:spPr>
        <p:txBody>
          <a:bodyPr>
            <a:noAutofit/>
          </a:bodyPr>
          <a:lstStyle/>
          <a:p>
            <a:pPr marL="0" indent="0">
              <a:buNone/>
            </a:pPr>
            <a:r>
              <a:rPr lang="en-US" sz="2000" dirty="0" smtClean="0"/>
              <a:t>Case scenarios</a:t>
            </a:r>
            <a:endParaRPr lang="en-US" sz="2000" dirty="0"/>
          </a:p>
        </p:txBody>
      </p:sp>
      <p:sp>
        <p:nvSpPr>
          <p:cNvPr id="5" name="TextBox 4"/>
          <p:cNvSpPr txBox="1"/>
          <p:nvPr/>
        </p:nvSpPr>
        <p:spPr>
          <a:xfrm>
            <a:off x="265814" y="1560927"/>
            <a:ext cx="4540214" cy="1622734"/>
          </a:xfrm>
          <a:prstGeom prst="rect">
            <a:avLst/>
          </a:prstGeom>
          <a:noFill/>
        </p:spPr>
        <p:txBody>
          <a:bodyPr wrap="square" lIns="72000" tIns="72000" rIns="72000" bIns="72000" rtlCol="0">
            <a:spAutoFit/>
          </a:bodyPr>
          <a:lstStyle/>
          <a:p>
            <a:pPr marL="171450" indent="-171450">
              <a:buClr>
                <a:schemeClr val="tx1"/>
              </a:buClr>
              <a:buSzPct val="120000"/>
              <a:buFontTx/>
              <a:buChar char="-"/>
            </a:pPr>
            <a:r>
              <a:rPr lang="en-US" sz="1600" noProof="0" dirty="0" smtClean="0">
                <a:solidFill>
                  <a:schemeClr val="tx1"/>
                </a:solidFill>
                <a:latin typeface="Arial"/>
                <a:cs typeface="Arial"/>
              </a:rPr>
              <a:t>Method has been developed to look at bias below the </a:t>
            </a:r>
            <a:r>
              <a:rPr lang="en-US" sz="1600" noProof="0" dirty="0" smtClean="0">
                <a:solidFill>
                  <a:schemeClr val="tx1"/>
                </a:solidFill>
                <a:latin typeface="Arial"/>
                <a:cs typeface="Arial"/>
              </a:rPr>
              <a:t>1.25 </a:t>
            </a:r>
            <a:r>
              <a:rPr lang="en-US" sz="1600" noProof="0" dirty="0" smtClean="0">
                <a:solidFill>
                  <a:schemeClr val="tx1"/>
                </a:solidFill>
                <a:latin typeface="Arial"/>
                <a:cs typeface="Arial"/>
              </a:rPr>
              <a:t>limit.</a:t>
            </a:r>
          </a:p>
          <a:p>
            <a:pPr lvl="1">
              <a:buClr>
                <a:schemeClr val="tx1"/>
              </a:buClr>
              <a:buSzPct val="120000"/>
            </a:pPr>
            <a:r>
              <a:rPr lang="en-US" sz="1600" dirty="0" smtClean="0">
                <a:latin typeface="Arial"/>
                <a:cs typeface="Arial"/>
              </a:rPr>
              <a:t>Abs(slope) &lt; 0.005</a:t>
            </a:r>
          </a:p>
          <a:p>
            <a:pPr marL="628650" lvl="1" indent="-171450">
              <a:buClr>
                <a:schemeClr val="tx1"/>
              </a:buClr>
              <a:buSzPct val="120000"/>
              <a:buFontTx/>
              <a:buChar char="-"/>
            </a:pPr>
            <a:endParaRPr lang="en-US" sz="1600" noProof="0" dirty="0">
              <a:solidFill>
                <a:schemeClr val="tx1"/>
              </a:solidFill>
              <a:latin typeface="Arial"/>
              <a:cs typeface="Arial"/>
            </a:endParaRPr>
          </a:p>
          <a:p>
            <a:pPr>
              <a:buClr>
                <a:schemeClr val="tx1"/>
              </a:buClr>
              <a:buSzPct val="120000"/>
            </a:pPr>
            <a:r>
              <a:rPr lang="en-US" sz="1600" noProof="0" dirty="0" smtClean="0">
                <a:solidFill>
                  <a:schemeClr val="tx1"/>
                </a:solidFill>
                <a:latin typeface="Arial"/>
                <a:cs typeface="Arial"/>
              </a:rPr>
              <a:t>We are seeing different case scenarios:</a:t>
            </a:r>
          </a:p>
          <a:p>
            <a:pPr>
              <a:buClr>
                <a:schemeClr val="tx1"/>
              </a:buClr>
              <a:buSzPct val="120000"/>
            </a:pPr>
            <a:endParaRPr lang="en-US" sz="1600" noProof="0" dirty="0" smtClean="0">
              <a:latin typeface="Arial"/>
              <a:cs typeface="Arial"/>
            </a:endParaRPr>
          </a:p>
        </p:txBody>
      </p:sp>
      <p:grpSp>
        <p:nvGrpSpPr>
          <p:cNvPr id="10" name="Group 9"/>
          <p:cNvGrpSpPr/>
          <p:nvPr/>
        </p:nvGrpSpPr>
        <p:grpSpPr>
          <a:xfrm>
            <a:off x="4891088" y="1773948"/>
            <a:ext cx="5720205" cy="788499"/>
            <a:chOff x="5241851" y="1345051"/>
            <a:chExt cx="6710818" cy="1119962"/>
          </a:xfrm>
        </p:grpSpPr>
        <p:cxnSp>
          <p:nvCxnSpPr>
            <p:cNvPr id="8" name="Straight Connector 7"/>
            <p:cNvCxnSpPr/>
            <p:nvPr/>
          </p:nvCxnSpPr>
          <p:spPr>
            <a:xfrm>
              <a:off x="5241851" y="2465013"/>
              <a:ext cx="6669478" cy="0"/>
            </a:xfrm>
            <a:prstGeom prst="line">
              <a:avLst/>
            </a:prstGeom>
            <a:ln>
              <a:solidFill>
                <a:schemeClr val="tx2"/>
              </a:solidFill>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5241851" y="1894399"/>
              <a:ext cx="6673017" cy="0"/>
            </a:xfrm>
            <a:prstGeom prst="line">
              <a:avLst/>
            </a:prstGeom>
            <a:ln>
              <a:solidFill>
                <a:schemeClr val="tx2"/>
              </a:solidFill>
            </a:ln>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5241851" y="1345051"/>
              <a:ext cx="6710818" cy="0"/>
            </a:xfrm>
            <a:prstGeom prst="line">
              <a:avLst/>
            </a:prstGeom>
            <a:ln>
              <a:solidFill>
                <a:schemeClr val="tx2"/>
              </a:solidFill>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2949329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11</a:t>
            </a:fld>
            <a:endParaRPr lang="en-US" noProof="0"/>
          </a:p>
        </p:txBody>
      </p:sp>
      <p:sp>
        <p:nvSpPr>
          <p:cNvPr id="2" name="Title 1"/>
          <p:cNvSpPr>
            <a:spLocks noGrp="1"/>
          </p:cNvSpPr>
          <p:nvPr>
            <p:ph type="title" idx="4294967295"/>
          </p:nvPr>
        </p:nvSpPr>
        <p:spPr>
          <a:xfrm>
            <a:off x="352425" y="388580"/>
            <a:ext cx="11236325" cy="530225"/>
          </a:xfrm>
        </p:spPr>
        <p:txBody>
          <a:bodyPr>
            <a:normAutofit/>
          </a:bodyPr>
          <a:lstStyle/>
          <a:p>
            <a:r>
              <a:rPr lang="en-US" sz="3200" dirty="0" smtClean="0"/>
              <a:t>Idea of Piecewise Regression</a:t>
            </a:r>
            <a:endParaRPr lang="en-US" sz="3200" dirty="0"/>
          </a:p>
        </p:txBody>
      </p:sp>
      <p:pic>
        <p:nvPicPr>
          <p:cNvPr id="6" name="Picture 5"/>
          <p:cNvPicPr>
            <a:picLocks noChangeAspect="1"/>
          </p:cNvPicPr>
          <p:nvPr/>
        </p:nvPicPr>
        <p:blipFill>
          <a:blip r:embed="rId2"/>
          <a:stretch>
            <a:fillRect/>
          </a:stretch>
        </p:blipFill>
        <p:spPr>
          <a:xfrm>
            <a:off x="267040" y="954269"/>
            <a:ext cx="5623682" cy="3749121"/>
          </a:xfrm>
          <a:prstGeom prst="rect">
            <a:avLst/>
          </a:prstGeom>
        </p:spPr>
      </p:pic>
      <p:pic>
        <p:nvPicPr>
          <p:cNvPr id="13" name="Picture 12"/>
          <p:cNvPicPr>
            <a:picLocks noChangeAspect="1"/>
          </p:cNvPicPr>
          <p:nvPr/>
        </p:nvPicPr>
        <p:blipFill>
          <a:blip r:embed="rId3"/>
          <a:stretch>
            <a:fillRect/>
          </a:stretch>
        </p:blipFill>
        <p:spPr>
          <a:xfrm>
            <a:off x="6633022" y="931846"/>
            <a:ext cx="5372298" cy="3671046"/>
          </a:xfrm>
          <a:prstGeom prst="rect">
            <a:avLst/>
          </a:prstGeom>
        </p:spPr>
      </p:pic>
      <p:sp>
        <p:nvSpPr>
          <p:cNvPr id="14" name="TextBox 13"/>
          <p:cNvSpPr txBox="1"/>
          <p:nvPr/>
        </p:nvSpPr>
        <p:spPr>
          <a:xfrm>
            <a:off x="352425" y="5284311"/>
            <a:ext cx="9548038" cy="1130291"/>
          </a:xfrm>
          <a:prstGeom prst="rect">
            <a:avLst/>
          </a:prstGeom>
        </p:spPr>
        <p:style>
          <a:lnRef idx="2">
            <a:schemeClr val="accent1"/>
          </a:lnRef>
          <a:fillRef idx="1">
            <a:schemeClr val="lt1"/>
          </a:fillRef>
          <a:effectRef idx="0">
            <a:schemeClr val="accent1"/>
          </a:effectRef>
          <a:fontRef idx="minor">
            <a:schemeClr val="dk1"/>
          </a:fontRef>
        </p:style>
        <p:txBody>
          <a:bodyPr wrap="square" lIns="72000" tIns="72000" rIns="72000" bIns="72000" rtlCol="0">
            <a:spAutoFit/>
          </a:bodyPr>
          <a:lstStyle/>
          <a:p>
            <a:pPr marL="0" indent="0">
              <a:buClr>
                <a:schemeClr val="tx1"/>
              </a:buClr>
              <a:buSzPct val="120000"/>
              <a:buFontTx/>
              <a:buNone/>
            </a:pPr>
            <a:r>
              <a:rPr lang="en-US" sz="1600" noProof="0" dirty="0" smtClean="0">
                <a:solidFill>
                  <a:schemeClr val="tx1"/>
                </a:solidFill>
                <a:latin typeface="Arial"/>
                <a:cs typeface="Arial"/>
              </a:rPr>
              <a:t>For each scenario / case where the distribution is consider a pass:</a:t>
            </a:r>
          </a:p>
          <a:p>
            <a:pPr marL="628650" lvl="1" indent="-171450">
              <a:buClr>
                <a:schemeClr val="tx1"/>
              </a:buClr>
              <a:buSzPct val="120000"/>
              <a:buFontTx/>
              <a:buChar char="-"/>
            </a:pPr>
            <a:r>
              <a:rPr lang="en-US" sz="1600" dirty="0" smtClean="0">
                <a:latin typeface="Arial"/>
                <a:cs typeface="Arial"/>
              </a:rPr>
              <a:t>Group passing coverages</a:t>
            </a:r>
          </a:p>
          <a:p>
            <a:pPr marL="628650" lvl="1" indent="-171450">
              <a:buClr>
                <a:schemeClr val="tx1"/>
              </a:buClr>
              <a:buSzPct val="120000"/>
              <a:buFontTx/>
              <a:buChar char="-"/>
            </a:pPr>
            <a:r>
              <a:rPr lang="en-US" sz="1600" noProof="0" dirty="0" smtClean="0">
                <a:solidFill>
                  <a:schemeClr val="tx1"/>
                </a:solidFill>
                <a:latin typeface="Arial"/>
                <a:cs typeface="Arial"/>
              </a:rPr>
              <a:t>Create piecewise regression </a:t>
            </a:r>
          </a:p>
          <a:p>
            <a:pPr marL="628650" lvl="1" indent="-171450">
              <a:buClr>
                <a:schemeClr val="tx1"/>
              </a:buClr>
              <a:buSzPct val="120000"/>
              <a:buFontTx/>
              <a:buChar char="-"/>
            </a:pPr>
            <a:r>
              <a:rPr lang="en-US" sz="1600" dirty="0" smtClean="0">
                <a:latin typeface="Arial"/>
                <a:cs typeface="Arial"/>
              </a:rPr>
              <a:t>Look at mean slope at 0-20, 20-80, 80-100 and draft a 95% </a:t>
            </a:r>
            <a:r>
              <a:rPr lang="en-US" sz="1600" dirty="0" err="1" smtClean="0">
                <a:latin typeface="Arial"/>
                <a:cs typeface="Arial"/>
              </a:rPr>
              <a:t>c.i</a:t>
            </a:r>
            <a:endParaRPr lang="en-US" sz="1600" noProof="0" dirty="0" smtClean="0">
              <a:solidFill>
                <a:schemeClr val="tx1"/>
              </a:solidFill>
              <a:latin typeface="Arial"/>
              <a:cs typeface="Arial"/>
            </a:endParaRPr>
          </a:p>
        </p:txBody>
      </p:sp>
      <p:sp>
        <p:nvSpPr>
          <p:cNvPr id="15" name="Right Arrow 14"/>
          <p:cNvSpPr/>
          <p:nvPr/>
        </p:nvSpPr>
        <p:spPr>
          <a:xfrm>
            <a:off x="5553816" y="2506947"/>
            <a:ext cx="1116419" cy="643763"/>
          </a:xfrm>
          <a:prstGeom prst="rightArrow">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1200" dirty="0">
              <a:solidFill>
                <a:srgbClr val="000000"/>
              </a:solidFill>
              <a:latin typeface="Arial"/>
              <a:cs typeface="Arial"/>
            </a:endParaRPr>
          </a:p>
        </p:txBody>
      </p:sp>
    </p:spTree>
    <p:extLst>
      <p:ext uri="{BB962C8B-B14F-4D97-AF65-F5344CB8AC3E}">
        <p14:creationId xmlns:p14="http://schemas.microsoft.com/office/powerpoint/2010/main" val="22346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12</a:t>
            </a:fld>
            <a:endParaRPr lang="en-US" noProof="0"/>
          </a:p>
        </p:txBody>
      </p:sp>
      <p:sp>
        <p:nvSpPr>
          <p:cNvPr id="2" name="Title 1"/>
          <p:cNvSpPr>
            <a:spLocks noGrp="1"/>
          </p:cNvSpPr>
          <p:nvPr>
            <p:ph type="title" idx="4294967295"/>
          </p:nvPr>
        </p:nvSpPr>
        <p:spPr>
          <a:xfrm>
            <a:off x="955675" y="273050"/>
            <a:ext cx="11236325" cy="530225"/>
          </a:xfrm>
        </p:spPr>
        <p:txBody>
          <a:bodyPr>
            <a:normAutofit/>
          </a:bodyPr>
          <a:lstStyle/>
          <a:p>
            <a:r>
              <a:rPr lang="en-US" dirty="0" smtClean="0"/>
              <a:t>Test </a:t>
            </a:r>
            <a:endParaRPr lang="en-US" dirty="0"/>
          </a:p>
        </p:txBody>
      </p:sp>
      <p:sp>
        <p:nvSpPr>
          <p:cNvPr id="5" name="TextBox 4"/>
          <p:cNvSpPr txBox="1"/>
          <p:nvPr/>
        </p:nvSpPr>
        <p:spPr>
          <a:xfrm>
            <a:off x="493485" y="1275907"/>
            <a:ext cx="4269901" cy="3346283"/>
          </a:xfrm>
          <a:prstGeom prst="rect">
            <a:avLst/>
          </a:prstGeom>
          <a:noFill/>
        </p:spPr>
        <p:txBody>
          <a:bodyPr wrap="square" lIns="72000" tIns="72000" rIns="72000" bIns="72000" rtlCol="0">
            <a:spAutoFit/>
          </a:bodyPr>
          <a:lstStyle/>
          <a:p>
            <a:pPr marL="0" indent="0">
              <a:buClr>
                <a:schemeClr val="tx1"/>
              </a:buClr>
              <a:buSzPct val="120000"/>
              <a:buFontTx/>
              <a:buNone/>
            </a:pPr>
            <a:r>
              <a:rPr lang="en-US" sz="1600" b="1" dirty="0" smtClean="0">
                <a:latin typeface="Arial"/>
                <a:cs typeface="Arial"/>
              </a:rPr>
              <a:t>Decision Criteria:</a:t>
            </a:r>
          </a:p>
          <a:p>
            <a:pPr marL="0" indent="0">
              <a:buClr>
                <a:schemeClr val="tx1"/>
              </a:buClr>
              <a:buSzPct val="120000"/>
              <a:buFontTx/>
              <a:buNone/>
            </a:pPr>
            <a:endParaRPr lang="en-US" sz="1600" b="1" dirty="0">
              <a:latin typeface="Arial"/>
              <a:cs typeface="Arial"/>
            </a:endParaRPr>
          </a:p>
          <a:p>
            <a:pPr marL="285750" indent="-285750">
              <a:buClr>
                <a:schemeClr val="tx1"/>
              </a:buClr>
              <a:buSzPct val="120000"/>
              <a:buFontTx/>
              <a:buChar char="-"/>
            </a:pPr>
            <a:r>
              <a:rPr lang="en-US" sz="1600" dirty="0" smtClean="0">
                <a:latin typeface="Arial"/>
                <a:cs typeface="Arial"/>
              </a:rPr>
              <a:t>If coverage &lt; 1.25 :</a:t>
            </a:r>
          </a:p>
          <a:p>
            <a:pPr>
              <a:buClr>
                <a:schemeClr val="tx1"/>
              </a:buClr>
              <a:buSzPct val="120000"/>
            </a:pPr>
            <a:r>
              <a:rPr lang="en-US" sz="1600" b="1" dirty="0">
                <a:latin typeface="Arial"/>
                <a:cs typeface="Arial"/>
              </a:rPr>
              <a:t>	</a:t>
            </a:r>
            <a:r>
              <a:rPr lang="en-US" sz="1600" b="1" dirty="0" smtClean="0">
                <a:latin typeface="Arial"/>
                <a:cs typeface="Arial"/>
              </a:rPr>
              <a:t>pass if abs(m) &lt; 0.0055</a:t>
            </a:r>
          </a:p>
          <a:p>
            <a:pPr>
              <a:buClr>
                <a:schemeClr val="tx1"/>
              </a:buClr>
              <a:buSzPct val="120000"/>
            </a:pPr>
            <a:endParaRPr lang="en-US" sz="1600" b="1" dirty="0">
              <a:latin typeface="Arial"/>
              <a:cs typeface="Arial"/>
            </a:endParaRPr>
          </a:p>
          <a:p>
            <a:pPr marL="285750" indent="-285750">
              <a:buClr>
                <a:schemeClr val="tx1"/>
              </a:buClr>
              <a:buSzPct val="120000"/>
              <a:buFontTx/>
              <a:buChar char="-"/>
            </a:pPr>
            <a:r>
              <a:rPr lang="en-US" sz="1600" dirty="0" smtClean="0">
                <a:latin typeface="Arial"/>
                <a:cs typeface="Arial"/>
              </a:rPr>
              <a:t>If coverage 1.25 – 1.4 </a:t>
            </a:r>
            <a:r>
              <a:rPr lang="en-US" sz="1600" b="1" dirty="0" smtClean="0">
                <a:latin typeface="Arial"/>
                <a:cs typeface="Arial"/>
              </a:rPr>
              <a:t>: </a:t>
            </a:r>
          </a:p>
          <a:p>
            <a:pPr>
              <a:buClr>
                <a:schemeClr val="tx1"/>
              </a:buClr>
              <a:buSzPct val="120000"/>
            </a:pPr>
            <a:r>
              <a:rPr lang="en-US" sz="1600" b="1" dirty="0" smtClean="0">
                <a:latin typeface="Arial"/>
                <a:cs typeface="Arial"/>
              </a:rPr>
              <a:t>     </a:t>
            </a:r>
            <a:r>
              <a:rPr lang="en-US" sz="1600" dirty="0">
                <a:latin typeface="Arial"/>
                <a:cs typeface="Arial"/>
              </a:rPr>
              <a:t> </a:t>
            </a:r>
            <a:r>
              <a:rPr lang="en-US" sz="1600" dirty="0" smtClean="0">
                <a:latin typeface="Arial"/>
                <a:cs typeface="Arial"/>
              </a:rPr>
              <a:t>  </a:t>
            </a:r>
            <a:r>
              <a:rPr lang="en-US" sz="1600" b="1" dirty="0" smtClean="0">
                <a:latin typeface="Arial"/>
                <a:cs typeface="Arial"/>
              </a:rPr>
              <a:t>pass if abs(m) &lt; 0.0099</a:t>
            </a:r>
          </a:p>
          <a:p>
            <a:pPr>
              <a:buClr>
                <a:schemeClr val="tx1"/>
              </a:buClr>
              <a:buSzPct val="120000"/>
            </a:pPr>
            <a:endParaRPr lang="en-US" sz="1600" b="1" dirty="0" smtClean="0">
              <a:latin typeface="Arial"/>
              <a:cs typeface="Arial"/>
            </a:endParaRPr>
          </a:p>
          <a:p>
            <a:pPr>
              <a:buClr>
                <a:schemeClr val="tx1"/>
              </a:buClr>
              <a:buSzPct val="120000"/>
            </a:pPr>
            <a:r>
              <a:rPr lang="en-US" sz="1600" noProof="0" dirty="0" smtClean="0">
                <a:solidFill>
                  <a:srgbClr val="FF0000"/>
                </a:solidFill>
                <a:latin typeface="Arial"/>
                <a:cs typeface="Arial"/>
              </a:rPr>
              <a:t>confirm bias by looking at slope in 0-10 region and 80-100 region.</a:t>
            </a:r>
          </a:p>
          <a:p>
            <a:pPr>
              <a:buClr>
                <a:schemeClr val="tx1"/>
              </a:buClr>
              <a:buSzPct val="120000"/>
            </a:pPr>
            <a:endParaRPr lang="en-US" sz="1600" dirty="0" smtClean="0">
              <a:solidFill>
                <a:srgbClr val="FF0000"/>
              </a:solidFill>
              <a:latin typeface="Arial"/>
              <a:cs typeface="Arial"/>
            </a:endParaRPr>
          </a:p>
          <a:p>
            <a:pPr marL="285750" indent="-285750">
              <a:buClr>
                <a:schemeClr val="tx1"/>
              </a:buClr>
              <a:buSzPct val="120000"/>
              <a:buFontTx/>
              <a:buChar char="-"/>
            </a:pPr>
            <a:r>
              <a:rPr lang="en-US" sz="1600" dirty="0" smtClean="0">
                <a:latin typeface="Arial"/>
                <a:cs typeface="Arial"/>
              </a:rPr>
              <a:t>If coverage &gt; 1.4: </a:t>
            </a:r>
          </a:p>
          <a:p>
            <a:pPr lvl="1">
              <a:buClr>
                <a:schemeClr val="tx1"/>
              </a:buClr>
              <a:buSzPct val="120000"/>
            </a:pPr>
            <a:r>
              <a:rPr lang="en-US" sz="1600" dirty="0">
                <a:latin typeface="Arial"/>
                <a:cs typeface="Arial"/>
              </a:rPr>
              <a:t>p</a:t>
            </a:r>
            <a:r>
              <a:rPr lang="en-US" sz="1600" dirty="0" smtClean="0">
                <a:latin typeface="Arial"/>
                <a:cs typeface="Arial"/>
              </a:rPr>
              <a:t>ass if abs(m) &lt; 0.0055.</a:t>
            </a:r>
          </a:p>
        </p:txBody>
      </p:sp>
      <p:pic>
        <p:nvPicPr>
          <p:cNvPr id="6" name="Picture 5"/>
          <p:cNvPicPr>
            <a:picLocks noChangeAspect="1"/>
          </p:cNvPicPr>
          <p:nvPr/>
        </p:nvPicPr>
        <p:blipFill rotWithShape="1">
          <a:blip r:embed="rId2"/>
          <a:srcRect t="57034"/>
          <a:stretch/>
        </p:blipFill>
        <p:spPr>
          <a:xfrm>
            <a:off x="5181175" y="1428039"/>
            <a:ext cx="6021996" cy="1538446"/>
          </a:xfrm>
          <a:prstGeom prst="rect">
            <a:avLst/>
          </a:prstGeom>
        </p:spPr>
      </p:pic>
      <p:pic>
        <p:nvPicPr>
          <p:cNvPr id="7" name="Picture 6"/>
          <p:cNvPicPr>
            <a:picLocks noChangeAspect="1"/>
          </p:cNvPicPr>
          <p:nvPr/>
        </p:nvPicPr>
        <p:blipFill rotWithShape="1">
          <a:blip r:embed="rId2"/>
          <a:srcRect b="88478"/>
          <a:stretch/>
        </p:blipFill>
        <p:spPr>
          <a:xfrm>
            <a:off x="5174322" y="829699"/>
            <a:ext cx="6709333" cy="459659"/>
          </a:xfrm>
          <a:prstGeom prst="rect">
            <a:avLst/>
          </a:prstGeom>
        </p:spPr>
      </p:pic>
      <p:sp>
        <p:nvSpPr>
          <p:cNvPr id="8" name="TextBox 7"/>
          <p:cNvSpPr txBox="1"/>
          <p:nvPr/>
        </p:nvSpPr>
        <p:spPr>
          <a:xfrm>
            <a:off x="4089382" y="254550"/>
            <a:ext cx="1783755" cy="453183"/>
          </a:xfrm>
          <a:prstGeom prst="rect">
            <a:avLst/>
          </a:prstGeom>
          <a:solidFill>
            <a:schemeClr val="bg1">
              <a:lumMod val="85000"/>
            </a:schemeClr>
          </a:solidFill>
        </p:spPr>
        <p:txBody>
          <a:bodyPr wrap="square" lIns="72000" tIns="72000" rIns="72000" bIns="72000" rtlCol="0">
            <a:spAutoFit/>
          </a:bodyPr>
          <a:lstStyle/>
          <a:p>
            <a:pPr marL="0" indent="0">
              <a:buClr>
                <a:schemeClr val="tx1"/>
              </a:buClr>
              <a:buSzPct val="120000"/>
              <a:buFontTx/>
              <a:buNone/>
            </a:pPr>
            <a:r>
              <a:rPr lang="en-US" sz="2000" b="1" noProof="0" dirty="0" smtClean="0">
                <a:solidFill>
                  <a:schemeClr val="tx1"/>
                </a:solidFill>
                <a:latin typeface="Arial"/>
                <a:cs typeface="Arial"/>
              </a:rPr>
              <a:t>Script Output</a:t>
            </a:r>
          </a:p>
        </p:txBody>
      </p:sp>
      <p:pic>
        <p:nvPicPr>
          <p:cNvPr id="10" name="Picture 9"/>
          <p:cNvPicPr>
            <a:picLocks noChangeAspect="1"/>
          </p:cNvPicPr>
          <p:nvPr/>
        </p:nvPicPr>
        <p:blipFill>
          <a:blip r:embed="rId3"/>
          <a:stretch>
            <a:fillRect/>
          </a:stretch>
        </p:blipFill>
        <p:spPr>
          <a:xfrm>
            <a:off x="5624623" y="3105166"/>
            <a:ext cx="5337544" cy="2912862"/>
          </a:xfrm>
          <a:prstGeom prst="rect">
            <a:avLst/>
          </a:prstGeom>
        </p:spPr>
      </p:pic>
      <p:sp>
        <p:nvSpPr>
          <p:cNvPr id="11" name="TextBox 10"/>
          <p:cNvSpPr txBox="1"/>
          <p:nvPr/>
        </p:nvSpPr>
        <p:spPr>
          <a:xfrm>
            <a:off x="475342" y="5102060"/>
            <a:ext cx="4306186" cy="884070"/>
          </a:xfrm>
          <a:prstGeom prst="rect">
            <a:avLst/>
          </a:prstGeom>
          <a:ln w="19050"/>
        </p:spPr>
        <p:style>
          <a:lnRef idx="2">
            <a:schemeClr val="accent1"/>
          </a:lnRef>
          <a:fillRef idx="1">
            <a:schemeClr val="lt1"/>
          </a:fillRef>
          <a:effectRef idx="0">
            <a:schemeClr val="accent1"/>
          </a:effectRef>
          <a:fontRef idx="minor">
            <a:schemeClr val="dk1"/>
          </a:fontRef>
        </p:style>
        <p:txBody>
          <a:bodyPr wrap="square" lIns="72000" tIns="72000" rIns="72000" bIns="72000" rtlCol="0">
            <a:spAutoFit/>
          </a:bodyPr>
          <a:lstStyle/>
          <a:p>
            <a:pPr marL="0" indent="0">
              <a:buClr>
                <a:schemeClr val="tx1"/>
              </a:buClr>
              <a:buSzPct val="120000"/>
              <a:buFontTx/>
              <a:buNone/>
            </a:pPr>
            <a:r>
              <a:rPr lang="en-US" sz="1600" dirty="0" smtClean="0">
                <a:latin typeface="Arial"/>
                <a:cs typeface="Arial"/>
              </a:rPr>
              <a:t>Tested with 10 more runs (8 samples each):</a:t>
            </a:r>
          </a:p>
          <a:p>
            <a:pPr marL="0" indent="0">
              <a:buClr>
                <a:schemeClr val="tx1"/>
              </a:buClr>
              <a:buSzPct val="120000"/>
              <a:buFontTx/>
              <a:buNone/>
            </a:pPr>
            <a:endParaRPr lang="en-US" sz="1600" noProof="0" dirty="0">
              <a:solidFill>
                <a:schemeClr val="tx1"/>
              </a:solidFill>
              <a:latin typeface="Arial"/>
              <a:cs typeface="Arial"/>
            </a:endParaRPr>
          </a:p>
          <a:p>
            <a:pPr marL="0" indent="0">
              <a:buClr>
                <a:schemeClr val="tx1"/>
              </a:buClr>
              <a:buSzPct val="120000"/>
              <a:buFontTx/>
              <a:buNone/>
            </a:pPr>
            <a:r>
              <a:rPr lang="en-US" sz="1600" b="1" dirty="0" smtClean="0">
                <a:latin typeface="Arial"/>
                <a:cs typeface="Arial"/>
              </a:rPr>
              <a:t>Recall: 100% (TP/TP+FN)</a:t>
            </a:r>
            <a:endParaRPr lang="en-US" sz="1600" b="1" noProof="0" dirty="0" smtClean="0">
              <a:solidFill>
                <a:schemeClr val="tx1"/>
              </a:solidFill>
              <a:latin typeface="Arial"/>
              <a:cs typeface="Arial"/>
            </a:endParaRPr>
          </a:p>
        </p:txBody>
      </p:sp>
    </p:spTree>
    <p:extLst>
      <p:ext uri="{BB962C8B-B14F-4D97-AF65-F5344CB8AC3E}">
        <p14:creationId xmlns:p14="http://schemas.microsoft.com/office/powerpoint/2010/main" val="143286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0B4B8E-DB1B-9142-929E-99F02BA0DBC9}" type="slidenum">
              <a:rPr lang="en-US" noProof="0" smtClean="0"/>
              <a:pPr/>
              <a:t>13</a:t>
            </a:fld>
            <a:endParaRPr lang="en-US" noProof="0"/>
          </a:p>
        </p:txBody>
      </p:sp>
      <p:sp>
        <p:nvSpPr>
          <p:cNvPr id="2" name="Title 1"/>
          <p:cNvSpPr>
            <a:spLocks noGrp="1"/>
          </p:cNvSpPr>
          <p:nvPr>
            <p:ph type="title" idx="4294967295"/>
          </p:nvPr>
        </p:nvSpPr>
        <p:spPr>
          <a:xfrm>
            <a:off x="955675" y="273050"/>
            <a:ext cx="11236325" cy="530225"/>
          </a:xfrm>
        </p:spPr>
        <p:txBody>
          <a:bodyPr>
            <a:normAutofit/>
          </a:bodyPr>
          <a:lstStyle/>
          <a:p>
            <a:r>
              <a:rPr lang="en-US" dirty="0" smtClean="0"/>
              <a:t>Conclusion</a:t>
            </a:r>
            <a:endParaRPr lang="en-US" dirty="0"/>
          </a:p>
        </p:txBody>
      </p:sp>
      <p:sp>
        <p:nvSpPr>
          <p:cNvPr id="3" name="TextBox 2"/>
          <p:cNvSpPr txBox="1"/>
          <p:nvPr/>
        </p:nvSpPr>
        <p:spPr>
          <a:xfrm>
            <a:off x="765544" y="956930"/>
            <a:ext cx="10965024" cy="2607619"/>
          </a:xfrm>
          <a:prstGeom prst="rect">
            <a:avLst/>
          </a:prstGeom>
          <a:noFill/>
        </p:spPr>
        <p:txBody>
          <a:bodyPr wrap="square" lIns="72000" tIns="72000" rIns="72000" bIns="72000" rtlCol="0">
            <a:spAutoFit/>
          </a:bodyPr>
          <a:lstStyle/>
          <a:p>
            <a:pPr marL="285750" indent="-285750">
              <a:lnSpc>
                <a:spcPct val="200000"/>
              </a:lnSpc>
              <a:buClr>
                <a:schemeClr val="tx1"/>
              </a:buClr>
              <a:buSzPct val="120000"/>
              <a:buFontTx/>
              <a:buChar char="-"/>
            </a:pPr>
            <a:r>
              <a:rPr lang="en-US" sz="2000" noProof="0" dirty="0" smtClean="0">
                <a:solidFill>
                  <a:schemeClr val="tx1"/>
                </a:solidFill>
                <a:latin typeface="Arial"/>
                <a:cs typeface="Arial"/>
              </a:rPr>
              <a:t>There are multiple statistical ways of detecting bias in a distribution.  </a:t>
            </a:r>
          </a:p>
          <a:p>
            <a:pPr marL="285750" indent="-285750">
              <a:lnSpc>
                <a:spcPct val="200000"/>
              </a:lnSpc>
              <a:buClr>
                <a:schemeClr val="tx1"/>
              </a:buClr>
              <a:buSzPct val="120000"/>
              <a:buFontTx/>
              <a:buChar char="-"/>
            </a:pPr>
            <a:r>
              <a:rPr lang="en-US" sz="2000" noProof="0" dirty="0" smtClean="0">
                <a:latin typeface="Arial"/>
                <a:cs typeface="Arial"/>
              </a:rPr>
              <a:t>Your method will perform good within the range, or ,for the range of data to which it was designed to.</a:t>
            </a:r>
          </a:p>
          <a:p>
            <a:pPr marL="285750" indent="-285750">
              <a:lnSpc>
                <a:spcPct val="200000"/>
              </a:lnSpc>
              <a:buClr>
                <a:schemeClr val="tx1"/>
              </a:buClr>
              <a:buSzPct val="120000"/>
              <a:buFontTx/>
              <a:buChar char="-"/>
            </a:pPr>
            <a:r>
              <a:rPr lang="en-US" sz="2000" dirty="0" smtClean="0">
                <a:latin typeface="Arial"/>
                <a:cs typeface="Arial"/>
              </a:rPr>
              <a:t>Always allow for wiggle room in your thresholds, hence using upper bound of 95% </a:t>
            </a:r>
            <a:r>
              <a:rPr lang="en-US" sz="2000" dirty="0" err="1" smtClean="0">
                <a:latin typeface="Arial"/>
                <a:cs typeface="Arial"/>
              </a:rPr>
              <a:t>c.i.</a:t>
            </a:r>
            <a:endParaRPr lang="en-US" sz="2000" noProof="0" dirty="0" smtClean="0">
              <a:latin typeface="Arial"/>
              <a:cs typeface="Arial"/>
            </a:endParaRPr>
          </a:p>
        </p:txBody>
      </p:sp>
      <p:pic>
        <p:nvPicPr>
          <p:cNvPr id="6146" name="Picture 2" descr="The Importance of Saying Thank You - No Bu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713" y="4010320"/>
            <a:ext cx="2434855" cy="209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79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0B4B8E-DB1B-9142-929E-99F02BA0DBC9}" type="slidenum">
              <a:rPr lang="en-US" noProof="0" smtClean="0"/>
              <a:pPr/>
              <a:t>14</a:t>
            </a:fld>
            <a:endParaRPr lang="en-US" noProof="0"/>
          </a:p>
        </p:txBody>
      </p:sp>
    </p:spTree>
    <p:extLst>
      <p:ext uri="{BB962C8B-B14F-4D97-AF65-F5344CB8AC3E}">
        <p14:creationId xmlns:p14="http://schemas.microsoft.com/office/powerpoint/2010/main" val="3100382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400800" y="1423210"/>
            <a:ext cx="5329768" cy="4695015"/>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endParaRPr lang="en-US" sz="1200" dirty="0">
              <a:solidFill>
                <a:srgbClr val="000000"/>
              </a:solidFill>
              <a:latin typeface="Arial"/>
              <a:cs typeface="Arial"/>
            </a:endParaRPr>
          </a:p>
        </p:txBody>
      </p:sp>
      <p:sp>
        <p:nvSpPr>
          <p:cNvPr id="5" name="Slide Number Placeholder 4"/>
          <p:cNvSpPr>
            <a:spLocks noGrp="1"/>
          </p:cNvSpPr>
          <p:nvPr>
            <p:ph type="sldNum" sz="quarter" idx="12"/>
          </p:nvPr>
        </p:nvSpPr>
        <p:spPr>
          <a:xfrm>
            <a:off x="0" y="6515100"/>
            <a:ext cx="352425" cy="139700"/>
          </a:xfrm>
        </p:spPr>
        <p:txBody>
          <a:bodyPr/>
          <a:lstStyle/>
          <a:p>
            <a:fld id="{680B4B8E-DB1B-9142-929E-99F02BA0DBC9}" type="slidenum">
              <a:rPr lang="en-US" noProof="0" smtClean="0"/>
              <a:pPr/>
              <a:t>2</a:t>
            </a:fld>
            <a:endParaRPr lang="en-US" noProof="0"/>
          </a:p>
        </p:txBody>
      </p:sp>
      <p:sp>
        <p:nvSpPr>
          <p:cNvPr id="2" name="Title 1"/>
          <p:cNvSpPr>
            <a:spLocks noGrp="1"/>
          </p:cNvSpPr>
          <p:nvPr>
            <p:ph type="title" idx="4294967295"/>
          </p:nvPr>
        </p:nvSpPr>
        <p:spPr>
          <a:xfrm>
            <a:off x="955675" y="133350"/>
            <a:ext cx="11236325" cy="804863"/>
          </a:xfrm>
        </p:spPr>
        <p:txBody>
          <a:bodyPr/>
          <a:lstStyle/>
          <a:p>
            <a:r>
              <a:rPr lang="en-US" smtClean="0"/>
              <a:t>Overview RNA-Seq pipeline</a:t>
            </a:r>
            <a:endParaRPr lang="en-US" dirty="0"/>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644898520"/>
              </p:ext>
            </p:extLst>
          </p:nvPr>
        </p:nvGraphicFramePr>
        <p:xfrm>
          <a:off x="797442" y="1376804"/>
          <a:ext cx="5237163" cy="4484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6112025" y="1091957"/>
            <a:ext cx="4774019" cy="422405"/>
          </a:xfrm>
          <a:prstGeom prst="rect">
            <a:avLst/>
          </a:prstGeom>
          <a:ln/>
        </p:spPr>
        <p:style>
          <a:lnRef idx="1">
            <a:schemeClr val="accent1"/>
          </a:lnRef>
          <a:fillRef idx="2">
            <a:schemeClr val="accent1"/>
          </a:fillRef>
          <a:effectRef idx="1">
            <a:schemeClr val="accent1"/>
          </a:effectRef>
          <a:fontRef idx="minor">
            <a:schemeClr val="dk1"/>
          </a:fontRef>
        </p:style>
        <p:txBody>
          <a:bodyPr wrap="square" lIns="72000" tIns="72000" rIns="72000" bIns="72000" rtlCol="0">
            <a:spAutoFit/>
          </a:bodyPr>
          <a:lstStyle/>
          <a:p>
            <a:pPr>
              <a:buClr>
                <a:schemeClr val="tx1"/>
              </a:buClr>
              <a:buSzPct val="120000"/>
            </a:pPr>
            <a:r>
              <a:rPr lang="en-US" dirty="0" err="1" smtClean="0">
                <a:cs typeface="Arial"/>
              </a:rPr>
              <a:t>picard</a:t>
            </a:r>
            <a:r>
              <a:rPr lang="en-US" dirty="0" smtClean="0">
                <a:cs typeface="Arial"/>
              </a:rPr>
              <a:t> - </a:t>
            </a:r>
            <a:r>
              <a:rPr lang="en-US" dirty="0" err="1" smtClean="0">
                <a:cs typeface="Arial"/>
              </a:rPr>
              <a:t>CollectRnaSeqMetrics</a:t>
            </a:r>
            <a:endParaRPr lang="en-US" noProof="0" dirty="0" smtClean="0">
              <a:solidFill>
                <a:schemeClr val="tx1"/>
              </a:solidFill>
              <a:latin typeface="Arial"/>
              <a:cs typeface="Arial"/>
            </a:endParaRPr>
          </a:p>
        </p:txBody>
      </p:sp>
      <p:pic>
        <p:nvPicPr>
          <p:cNvPr id="10" name="Picture 9" descr="Resources – Fitzroy Partnership for River Health"/>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8410" y="1633538"/>
            <a:ext cx="1940625" cy="1940625"/>
          </a:xfrm>
          <a:prstGeom prst="rect">
            <a:avLst/>
          </a:prstGeom>
        </p:spPr>
      </p:pic>
      <p:sp>
        <p:nvSpPr>
          <p:cNvPr id="11" name="TextBox 10"/>
          <p:cNvSpPr txBox="1"/>
          <p:nvPr/>
        </p:nvSpPr>
        <p:spPr>
          <a:xfrm>
            <a:off x="8623004" y="1838649"/>
            <a:ext cx="3646968" cy="1807400"/>
          </a:xfrm>
          <a:prstGeom prst="rect">
            <a:avLst/>
          </a:prstGeom>
          <a:noFill/>
        </p:spPr>
        <p:txBody>
          <a:bodyPr wrap="square" lIns="72000" tIns="72000" rIns="72000" bIns="72000" rtlCol="0">
            <a:spAutoFit/>
          </a:bodyPr>
          <a:lstStyle/>
          <a:p>
            <a:pPr marL="171450" indent="-171450">
              <a:buClr>
                <a:schemeClr val="tx1"/>
              </a:buClr>
              <a:buSzPct val="120000"/>
              <a:buFontTx/>
              <a:buChar char="-"/>
            </a:pPr>
            <a:r>
              <a:rPr lang="en-US" noProof="0" dirty="0" smtClean="0">
                <a:solidFill>
                  <a:schemeClr val="tx1"/>
                </a:solidFill>
                <a:latin typeface="Arial"/>
                <a:cs typeface="Arial"/>
              </a:rPr>
              <a:t>%exon </a:t>
            </a:r>
          </a:p>
          <a:p>
            <a:pPr marL="171450" indent="-171450">
              <a:buClr>
                <a:schemeClr val="tx1"/>
              </a:buClr>
              <a:buSzPct val="120000"/>
              <a:buFontTx/>
              <a:buChar char="-"/>
            </a:pPr>
            <a:r>
              <a:rPr lang="en-US" dirty="0" smtClean="0">
                <a:latin typeface="Arial"/>
                <a:cs typeface="Arial"/>
              </a:rPr>
              <a:t>%intergenic</a:t>
            </a:r>
          </a:p>
          <a:p>
            <a:pPr marL="171450" indent="-171450">
              <a:buClr>
                <a:schemeClr val="tx1"/>
              </a:buClr>
              <a:buSzPct val="120000"/>
              <a:buFontTx/>
              <a:buChar char="-"/>
            </a:pPr>
            <a:r>
              <a:rPr lang="en-US" noProof="0" dirty="0" smtClean="0">
                <a:solidFill>
                  <a:schemeClr val="tx1"/>
                </a:solidFill>
                <a:latin typeface="Arial"/>
                <a:cs typeface="Arial"/>
              </a:rPr>
              <a:t>%intron</a:t>
            </a:r>
          </a:p>
          <a:p>
            <a:pPr marL="171450" indent="-171450">
              <a:buClr>
                <a:schemeClr val="tx1"/>
              </a:buClr>
              <a:buSzPct val="120000"/>
              <a:buFontTx/>
              <a:buChar char="-"/>
            </a:pPr>
            <a:r>
              <a:rPr lang="en-US" dirty="0" smtClean="0">
                <a:latin typeface="Arial"/>
                <a:cs typeface="Arial"/>
              </a:rPr>
              <a:t>%5’ </a:t>
            </a:r>
            <a:r>
              <a:rPr lang="en-US" dirty="0" err="1" smtClean="0">
                <a:latin typeface="Arial"/>
                <a:cs typeface="Arial"/>
              </a:rPr>
              <a:t>utr</a:t>
            </a:r>
            <a:endParaRPr lang="en-US" dirty="0" smtClean="0">
              <a:latin typeface="Arial"/>
              <a:cs typeface="Arial"/>
            </a:endParaRPr>
          </a:p>
          <a:p>
            <a:pPr marL="171450" indent="-171450">
              <a:buClr>
                <a:schemeClr val="tx1"/>
              </a:buClr>
              <a:buSzPct val="120000"/>
              <a:buFontTx/>
              <a:buChar char="-"/>
            </a:pPr>
            <a:r>
              <a:rPr lang="en-US" dirty="0" smtClean="0">
                <a:latin typeface="Arial"/>
                <a:cs typeface="Arial"/>
              </a:rPr>
              <a:t>%3’ </a:t>
            </a:r>
            <a:r>
              <a:rPr lang="en-US" dirty="0" err="1" smtClean="0">
                <a:latin typeface="Arial"/>
                <a:cs typeface="Arial"/>
              </a:rPr>
              <a:t>utr</a:t>
            </a:r>
            <a:endParaRPr lang="en-US" dirty="0">
              <a:latin typeface="Arial"/>
              <a:cs typeface="Arial"/>
            </a:endParaRPr>
          </a:p>
          <a:p>
            <a:pPr>
              <a:buClr>
                <a:schemeClr val="tx1"/>
              </a:buClr>
              <a:buSzPct val="120000"/>
            </a:pPr>
            <a:endParaRPr lang="en-US" dirty="0" smtClean="0">
              <a:latin typeface="Arial"/>
              <a:cs typeface="Arial"/>
            </a:endParaRPr>
          </a:p>
        </p:txBody>
      </p:sp>
      <p:pic>
        <p:nvPicPr>
          <p:cNvPr id="13" name="Picture 12"/>
          <p:cNvPicPr>
            <a:picLocks noChangeAspect="1"/>
          </p:cNvPicPr>
          <p:nvPr/>
        </p:nvPicPr>
        <p:blipFill rotWithShape="1">
          <a:blip r:embed="rId9"/>
          <a:srcRect t="13193" r="45000" b="10879"/>
          <a:stretch/>
        </p:blipFill>
        <p:spPr>
          <a:xfrm>
            <a:off x="7928641" y="3699428"/>
            <a:ext cx="2740463" cy="22524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163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98463" y="133350"/>
            <a:ext cx="11793537" cy="946150"/>
          </a:xfrm>
        </p:spPr>
        <p:txBody>
          <a:bodyPr/>
          <a:lstStyle/>
          <a:p>
            <a:r>
              <a:rPr lang="en-US" sz="2800" dirty="0" smtClean="0"/>
              <a:t>Metric Development for Detection of Bias in </a:t>
            </a:r>
            <a:r>
              <a:rPr lang="en-US" sz="2800" dirty="0" smtClean="0"/>
              <a:t>Coverage</a:t>
            </a:r>
            <a:endParaRPr lang="en-US" sz="2800" dirty="0"/>
          </a:p>
        </p:txBody>
      </p:sp>
      <p:sp>
        <p:nvSpPr>
          <p:cNvPr id="6" name="Content Placeholder 5"/>
          <p:cNvSpPr>
            <a:spLocks noGrp="1"/>
          </p:cNvSpPr>
          <p:nvPr>
            <p:ph sz="quarter" idx="4294967295"/>
          </p:nvPr>
        </p:nvSpPr>
        <p:spPr>
          <a:xfrm>
            <a:off x="595423" y="1188595"/>
            <a:ext cx="10515600" cy="5265368"/>
          </a:xfrm>
        </p:spPr>
        <p:txBody>
          <a:bodyPr>
            <a:normAutofit/>
          </a:bodyPr>
          <a:lstStyle/>
          <a:p>
            <a:r>
              <a:rPr lang="en-US" b="1" dirty="0" smtClean="0"/>
              <a:t>Training Data: </a:t>
            </a:r>
          </a:p>
          <a:p>
            <a:pPr marL="285750" indent="-285750">
              <a:buFontTx/>
              <a:buChar char="-"/>
            </a:pPr>
            <a:r>
              <a:rPr lang="en-US" dirty="0" smtClean="0"/>
              <a:t>QC mRNA runs (8 </a:t>
            </a:r>
            <a:r>
              <a:rPr lang="en-US" dirty="0" smtClean="0"/>
              <a:t>samples per run, 4 runs = 32 samples) </a:t>
            </a:r>
            <a:r>
              <a:rPr lang="en-US" dirty="0" smtClean="0"/>
              <a:t> </a:t>
            </a:r>
            <a:endParaRPr lang="en-US" dirty="0" smtClean="0"/>
          </a:p>
          <a:p>
            <a:endParaRPr lang="en-US" b="1" dirty="0"/>
          </a:p>
          <a:p>
            <a:r>
              <a:rPr lang="en-US" b="1" dirty="0" smtClean="0"/>
              <a:t>Testing Data:</a:t>
            </a:r>
          </a:p>
          <a:p>
            <a:r>
              <a:rPr lang="en-US" dirty="0" smtClean="0"/>
              <a:t>-    mRNA new product (several runs ~20) </a:t>
            </a:r>
            <a:endParaRPr lang="en-US" dirty="0"/>
          </a:p>
          <a:p>
            <a:endParaRPr lang="en-US" b="1" dirty="0" smtClean="0"/>
          </a:p>
          <a:p>
            <a:r>
              <a:rPr lang="en-US" b="1" dirty="0" smtClean="0"/>
              <a:t>Ideas:</a:t>
            </a:r>
          </a:p>
          <a:p>
            <a:endParaRPr lang="en-US" b="1" dirty="0" smtClean="0"/>
          </a:p>
          <a:p>
            <a:pPr marL="285750" indent="-285750">
              <a:buFontTx/>
              <a:buChar char="-"/>
            </a:pPr>
            <a:r>
              <a:rPr lang="en-US" dirty="0" smtClean="0"/>
              <a:t>If we look at the uniformity of coverage spanning from 20-80, ideally the curve will flat out in this area. This creates what we see as a uniform distribution.</a:t>
            </a:r>
          </a:p>
          <a:p>
            <a:pPr marL="285750" indent="-285750">
              <a:buFontTx/>
              <a:buChar char="-"/>
            </a:pPr>
            <a:r>
              <a:rPr lang="en-US" dirty="0" smtClean="0"/>
              <a:t>A flat line has a </a:t>
            </a:r>
            <a:r>
              <a:rPr lang="en-US" i="1" u="sng" dirty="0" smtClean="0"/>
              <a:t>slope (m) = 0</a:t>
            </a:r>
            <a:r>
              <a:rPr lang="en-US" dirty="0" smtClean="0"/>
              <a:t>, therefore if we obtain a slope of 0 or really close to that value in that region, it would mean we have a uniform distribution.</a:t>
            </a:r>
          </a:p>
          <a:p>
            <a:pPr marL="285750" indent="-285750">
              <a:buFontTx/>
              <a:buChar char="-"/>
            </a:pPr>
            <a:r>
              <a:rPr lang="en-US" dirty="0" smtClean="0"/>
              <a:t>In real cases, we often get a slight 5’ or 3’ bias, so we need to create a range or confidence interval to determine how much bias is acceptable in each direction.</a:t>
            </a:r>
          </a:p>
          <a:p>
            <a:pPr marL="285750" indent="-285750">
              <a:buFontTx/>
              <a:buChar char="-"/>
            </a:pPr>
            <a:r>
              <a:rPr lang="en-US" dirty="0" smtClean="0"/>
              <a:t>The slope (</a:t>
            </a:r>
            <a:r>
              <a:rPr lang="en-US" i="1" dirty="0" smtClean="0"/>
              <a:t>m)</a:t>
            </a:r>
            <a:r>
              <a:rPr lang="en-US" dirty="0" smtClean="0"/>
              <a:t> for a coverage plot that has a slight 5’ bias will be </a:t>
            </a:r>
            <a:r>
              <a:rPr lang="en-US" i="1" u="sng" dirty="0" smtClean="0"/>
              <a:t>m &lt; 0 </a:t>
            </a:r>
            <a:r>
              <a:rPr lang="en-US" i="1" dirty="0" smtClean="0"/>
              <a:t>, </a:t>
            </a:r>
            <a:r>
              <a:rPr lang="en-US" dirty="0" smtClean="0"/>
              <a:t>and equivalently </a:t>
            </a:r>
            <a:r>
              <a:rPr lang="en-US" i="1" u="sng" dirty="0" smtClean="0"/>
              <a:t>m &gt; 0</a:t>
            </a:r>
            <a:r>
              <a:rPr lang="en-US" dirty="0" smtClean="0"/>
              <a:t> for a slope with a 3’ bias. </a:t>
            </a:r>
          </a:p>
        </p:txBody>
      </p:sp>
      <p:pic>
        <p:nvPicPr>
          <p:cNvPr id="4" name="Picture 3"/>
          <p:cNvPicPr>
            <a:picLocks noChangeAspect="1"/>
          </p:cNvPicPr>
          <p:nvPr/>
        </p:nvPicPr>
        <p:blipFill rotWithShape="1">
          <a:blip r:embed="rId2"/>
          <a:srcRect t="13193" r="45000" b="10879"/>
          <a:stretch/>
        </p:blipFill>
        <p:spPr>
          <a:xfrm>
            <a:off x="6853217" y="1062555"/>
            <a:ext cx="4980822" cy="2999081"/>
          </a:xfrm>
          <a:prstGeom prst="rect">
            <a:avLst/>
          </a:prstGeom>
          <a:ln>
            <a:noFill/>
          </a:ln>
          <a:effectLst>
            <a:softEdge rad="112500"/>
          </a:effectLst>
        </p:spPr>
      </p:pic>
    </p:spTree>
    <p:extLst>
      <p:ext uri="{BB962C8B-B14F-4D97-AF65-F5344CB8AC3E}">
        <p14:creationId xmlns:p14="http://schemas.microsoft.com/office/powerpoint/2010/main" val="24542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238304" y="222449"/>
            <a:ext cx="5297488" cy="508000"/>
          </a:xfrm>
        </p:spPr>
        <p:txBody>
          <a:bodyPr>
            <a:normAutofit/>
          </a:bodyPr>
          <a:lstStyle/>
          <a:p>
            <a:pPr algn="ctr"/>
            <a:r>
              <a:rPr lang="en-US" dirty="0" smtClean="0"/>
              <a:t>QC</a:t>
            </a:r>
            <a:r>
              <a:rPr lang="en-US" dirty="0" smtClean="0"/>
              <a:t>: S1 &amp; S2</a:t>
            </a:r>
            <a:endParaRPr lang="en-US" dirty="0"/>
          </a:p>
        </p:txBody>
      </p:sp>
      <p:pic>
        <p:nvPicPr>
          <p:cNvPr id="8" name="Picture 7"/>
          <p:cNvPicPr>
            <a:picLocks noChangeAspect="1"/>
          </p:cNvPicPr>
          <p:nvPr/>
        </p:nvPicPr>
        <p:blipFill>
          <a:blip r:embed="rId3"/>
          <a:stretch>
            <a:fillRect/>
          </a:stretch>
        </p:blipFill>
        <p:spPr>
          <a:xfrm>
            <a:off x="238304" y="1338448"/>
            <a:ext cx="5297613" cy="3531742"/>
          </a:xfrm>
          <a:prstGeom prst="rect">
            <a:avLst/>
          </a:prstGeom>
        </p:spPr>
      </p:pic>
      <p:pic>
        <p:nvPicPr>
          <p:cNvPr id="10" name="Picture 9"/>
          <p:cNvPicPr>
            <a:picLocks noChangeAspect="1"/>
          </p:cNvPicPr>
          <p:nvPr/>
        </p:nvPicPr>
        <p:blipFill>
          <a:blip r:embed="rId4"/>
          <a:stretch>
            <a:fillRect/>
          </a:stretch>
        </p:blipFill>
        <p:spPr>
          <a:xfrm>
            <a:off x="6033237" y="1348483"/>
            <a:ext cx="5582507" cy="3721671"/>
          </a:xfrm>
          <a:prstGeom prst="rect">
            <a:avLst/>
          </a:prstGeom>
        </p:spPr>
      </p:pic>
      <p:sp>
        <p:nvSpPr>
          <p:cNvPr id="15" name="Title 4"/>
          <p:cNvSpPr txBox="1">
            <a:spLocks/>
          </p:cNvSpPr>
          <p:nvPr/>
        </p:nvSpPr>
        <p:spPr>
          <a:xfrm>
            <a:off x="6836735" y="335816"/>
            <a:ext cx="4779009" cy="507171"/>
          </a:xfrm>
          <a:prstGeom prst="rect">
            <a:avLst/>
          </a:prstGeom>
          <a:noFill/>
        </p:spPr>
        <p:txBody>
          <a:bodyPr vert="horz" wrap="square" lIns="0" tIns="0" rIns="0" bIns="0" rtlCol="0" anchor="ctr" anchorCtr="0">
            <a:noAutofit/>
          </a:bodyPr>
          <a:lstStyle>
            <a:lvl1pPr algn="l" defTabSz="457200" rtl="0" eaLnBrk="1" latinLnBrk="0" hangingPunct="1">
              <a:lnSpc>
                <a:spcPct val="90000"/>
              </a:lnSpc>
              <a:spcBef>
                <a:spcPct val="0"/>
              </a:spcBef>
              <a:buNone/>
              <a:defRPr sz="3200" b="0" i="0" kern="0" cap="none" spc="50" baseline="0">
                <a:solidFill>
                  <a:schemeClr val="tx1"/>
                </a:solidFill>
                <a:latin typeface="Arial"/>
                <a:ea typeface="+mj-ea"/>
                <a:cs typeface="Arial"/>
              </a:defRPr>
            </a:lvl1pPr>
          </a:lstStyle>
          <a:p>
            <a:pPr algn="ctr"/>
            <a:r>
              <a:rPr lang="en-US" sz="2200" dirty="0" smtClean="0"/>
              <a:t>QC: </a:t>
            </a:r>
            <a:r>
              <a:rPr lang="en-US" sz="2200" dirty="0" smtClean="0"/>
              <a:t>S3</a:t>
            </a:r>
            <a:endParaRPr lang="en-US" sz="2200" dirty="0"/>
          </a:p>
        </p:txBody>
      </p:sp>
      <p:sp>
        <p:nvSpPr>
          <p:cNvPr id="16" name="Content Placeholder 13"/>
          <p:cNvSpPr txBox="1">
            <a:spLocks/>
          </p:cNvSpPr>
          <p:nvPr/>
        </p:nvSpPr>
        <p:spPr>
          <a:xfrm>
            <a:off x="8207340" y="1031939"/>
            <a:ext cx="1686673" cy="468944"/>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0"/>
              </a:spcBef>
              <a:spcAft>
                <a:spcPts val="500"/>
              </a:spcAft>
              <a:buClr>
                <a:schemeClr val="accent1">
                  <a:lumMod val="75000"/>
                </a:schemeClr>
              </a:buClr>
              <a:buSzTx/>
              <a:buFontTx/>
              <a:buNone/>
              <a:tabLst/>
              <a:defRPr sz="1600" b="1" kern="0" cap="all" spc="50">
                <a:solidFill>
                  <a:schemeClr val="tx1"/>
                </a:solidFill>
                <a:latin typeface="Arial"/>
                <a:ea typeface="+mn-ea"/>
                <a:cs typeface="Arial"/>
              </a:defRPr>
            </a:lvl1pPr>
            <a:lvl2pPr marL="0" marR="0" indent="0" algn="l" defTabSz="457200" rtl="0" eaLnBrk="1" fontAlgn="auto" latinLnBrk="0" hangingPunct="1">
              <a:lnSpc>
                <a:spcPct val="100000"/>
              </a:lnSpc>
              <a:spcBef>
                <a:spcPts val="0"/>
              </a:spcBef>
              <a:spcAft>
                <a:spcPts val="500"/>
              </a:spcAft>
              <a:buClr>
                <a:schemeClr val="accent1">
                  <a:lumMod val="75000"/>
                </a:schemeClr>
              </a:buClr>
              <a:buSzTx/>
              <a:buFontTx/>
              <a:buNone/>
              <a:tabLst/>
              <a:defRPr sz="1400" kern="1200">
                <a:solidFill>
                  <a:schemeClr val="tx1"/>
                </a:solidFill>
                <a:latin typeface="Arial"/>
                <a:ea typeface="+mn-ea"/>
                <a:cs typeface="Arial"/>
              </a:defRPr>
            </a:lvl2pPr>
            <a:lvl3pPr marL="212725" marR="0" indent="-212725"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400" kern="1200">
                <a:solidFill>
                  <a:schemeClr val="tx1"/>
                </a:solidFill>
                <a:latin typeface="Arial"/>
                <a:ea typeface="+mn-ea"/>
                <a:cs typeface="Arial"/>
              </a:defRPr>
            </a:lvl3pPr>
            <a:lvl4pPr marL="403200" marR="0" indent="-187200"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200" kern="1200">
                <a:solidFill>
                  <a:schemeClr val="tx1"/>
                </a:solidFill>
                <a:latin typeface="Arial"/>
                <a:ea typeface="+mn-ea"/>
                <a:cs typeface="Arial"/>
              </a:defRPr>
            </a:lvl4pPr>
            <a:lvl5pPr marL="590400" marR="0" indent="-187200"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Slight 3’ bias 	</a:t>
            </a:r>
            <a:endParaRPr lang="en-US" dirty="0"/>
          </a:p>
        </p:txBody>
      </p:sp>
      <p:sp>
        <p:nvSpPr>
          <p:cNvPr id="18" name="TextBox 17"/>
          <p:cNvSpPr txBox="1"/>
          <p:nvPr/>
        </p:nvSpPr>
        <p:spPr>
          <a:xfrm>
            <a:off x="657546" y="5371144"/>
            <a:ext cx="10958197" cy="637849"/>
          </a:xfrm>
          <a:prstGeom prst="rect">
            <a:avLst/>
          </a:prstGeom>
          <a:noFill/>
          <a:ln>
            <a:solidFill>
              <a:schemeClr val="tx1"/>
            </a:solidFill>
          </a:ln>
        </p:spPr>
        <p:txBody>
          <a:bodyPr wrap="square" lIns="72000" tIns="72000" rIns="72000" bIns="72000" rtlCol="0">
            <a:spAutoFit/>
          </a:bodyPr>
          <a:lstStyle/>
          <a:p>
            <a:pPr marL="0" indent="0">
              <a:buClr>
                <a:schemeClr val="tx1"/>
              </a:buClr>
              <a:buSzPct val="120000"/>
              <a:buFontTx/>
              <a:buNone/>
            </a:pPr>
            <a:r>
              <a:rPr lang="en-US" sz="1600" noProof="0" dirty="0" smtClean="0">
                <a:solidFill>
                  <a:schemeClr val="tx1"/>
                </a:solidFill>
                <a:latin typeface="Arial"/>
                <a:cs typeface="Arial"/>
              </a:rPr>
              <a:t>- Using this test data, I proceed to calculate the mean of the slope for each case (individually and as a group </a:t>
            </a:r>
            <a:r>
              <a:rPr lang="en-US" sz="1600" noProof="0" dirty="0" smtClean="0">
                <a:solidFill>
                  <a:schemeClr val="tx1"/>
                </a:solidFill>
                <a:latin typeface="Arial"/>
                <a:cs typeface="Arial"/>
              </a:rPr>
              <a:t>( per run</a:t>
            </a:r>
            <a:r>
              <a:rPr lang="en-US" sz="1600" noProof="0" dirty="0" smtClean="0">
                <a:solidFill>
                  <a:schemeClr val="tx1"/>
                </a:solidFill>
                <a:latin typeface="Arial"/>
                <a:cs typeface="Arial"/>
              </a:rPr>
              <a:t>))</a:t>
            </a:r>
          </a:p>
          <a:p>
            <a:pPr marL="0" indent="0">
              <a:buClr>
                <a:schemeClr val="tx1"/>
              </a:buClr>
              <a:buSzPct val="120000"/>
              <a:buFontTx/>
              <a:buNone/>
            </a:pPr>
            <a:r>
              <a:rPr lang="en-US" sz="1600" dirty="0" smtClean="0">
                <a:latin typeface="Arial"/>
                <a:cs typeface="Arial"/>
              </a:rPr>
              <a:t>- The mean of the slope, and standard deviation of the slope can be used to create a confidence interval.</a:t>
            </a:r>
            <a:endParaRPr lang="en-US" sz="1600" noProof="0" dirty="0" smtClean="0">
              <a:solidFill>
                <a:schemeClr val="tx1"/>
              </a:solidFill>
              <a:latin typeface="Arial"/>
              <a:cs typeface="Arial"/>
            </a:endParaRPr>
          </a:p>
        </p:txBody>
      </p:sp>
      <p:sp>
        <p:nvSpPr>
          <p:cNvPr id="19" name="Rectangle 18"/>
          <p:cNvSpPr/>
          <p:nvPr/>
        </p:nvSpPr>
        <p:spPr>
          <a:xfrm>
            <a:off x="657546" y="4993240"/>
            <a:ext cx="2034283" cy="454632"/>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sz="1600" b="1" dirty="0" smtClean="0">
                <a:solidFill>
                  <a:srgbClr val="000000"/>
                </a:solidFill>
                <a:latin typeface="Arial"/>
                <a:cs typeface="Arial"/>
              </a:rPr>
              <a:t>Next Steps</a:t>
            </a:r>
            <a:endParaRPr lang="en-US" sz="1600" b="1" dirty="0">
              <a:solidFill>
                <a:srgbClr val="000000"/>
              </a:solidFill>
              <a:latin typeface="Arial"/>
              <a:cs typeface="Arial"/>
            </a:endParaRPr>
          </a:p>
        </p:txBody>
      </p:sp>
      <p:sp>
        <p:nvSpPr>
          <p:cNvPr id="11" name="Content Placeholder 13"/>
          <p:cNvSpPr txBox="1">
            <a:spLocks/>
          </p:cNvSpPr>
          <p:nvPr/>
        </p:nvSpPr>
        <p:spPr>
          <a:xfrm>
            <a:off x="1857480" y="980926"/>
            <a:ext cx="1686673" cy="468944"/>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0"/>
              </a:spcBef>
              <a:spcAft>
                <a:spcPts val="500"/>
              </a:spcAft>
              <a:buClr>
                <a:schemeClr val="accent1">
                  <a:lumMod val="75000"/>
                </a:schemeClr>
              </a:buClr>
              <a:buSzTx/>
              <a:buFontTx/>
              <a:buNone/>
              <a:tabLst/>
              <a:defRPr sz="1600" b="1" kern="0" cap="all" spc="50">
                <a:solidFill>
                  <a:schemeClr val="tx1"/>
                </a:solidFill>
                <a:latin typeface="Arial"/>
                <a:ea typeface="+mn-ea"/>
                <a:cs typeface="Arial"/>
              </a:defRPr>
            </a:lvl1pPr>
            <a:lvl2pPr marL="0" marR="0" indent="0" algn="l" defTabSz="457200" rtl="0" eaLnBrk="1" fontAlgn="auto" latinLnBrk="0" hangingPunct="1">
              <a:lnSpc>
                <a:spcPct val="100000"/>
              </a:lnSpc>
              <a:spcBef>
                <a:spcPts val="0"/>
              </a:spcBef>
              <a:spcAft>
                <a:spcPts val="500"/>
              </a:spcAft>
              <a:buClr>
                <a:schemeClr val="accent1">
                  <a:lumMod val="75000"/>
                </a:schemeClr>
              </a:buClr>
              <a:buSzTx/>
              <a:buFontTx/>
              <a:buNone/>
              <a:tabLst/>
              <a:defRPr sz="1400" kern="1200">
                <a:solidFill>
                  <a:schemeClr val="tx1"/>
                </a:solidFill>
                <a:latin typeface="Arial"/>
                <a:ea typeface="+mn-ea"/>
                <a:cs typeface="Arial"/>
              </a:defRPr>
            </a:lvl2pPr>
            <a:lvl3pPr marL="212725" marR="0" indent="-212725"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400" kern="1200">
                <a:solidFill>
                  <a:schemeClr val="tx1"/>
                </a:solidFill>
                <a:latin typeface="Arial"/>
                <a:ea typeface="+mn-ea"/>
                <a:cs typeface="Arial"/>
              </a:defRPr>
            </a:lvl3pPr>
            <a:lvl4pPr marL="403200" marR="0" indent="-187200"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200" kern="1200">
                <a:solidFill>
                  <a:schemeClr val="tx1"/>
                </a:solidFill>
                <a:latin typeface="Arial"/>
                <a:ea typeface="+mn-ea"/>
                <a:cs typeface="Arial"/>
              </a:defRPr>
            </a:lvl4pPr>
            <a:lvl5pPr marL="590400" marR="0" indent="-187200" algn="l" defTabSz="457200" rtl="0" eaLnBrk="1" fontAlgn="auto" latinLnBrk="0" hangingPunct="1">
              <a:lnSpc>
                <a:spcPct val="100000"/>
              </a:lnSpc>
              <a:spcBef>
                <a:spcPts val="0"/>
              </a:spcBef>
              <a:spcAft>
                <a:spcPts val="500"/>
              </a:spcAft>
              <a:buClr>
                <a:schemeClr val="accent1">
                  <a:lumMod val="75000"/>
                </a:schemeClr>
              </a:buClr>
              <a:buSzTx/>
              <a:buFont typeface="Arial"/>
              <a:buChar char="•"/>
              <a:tabLst/>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Slight </a:t>
            </a:r>
            <a:r>
              <a:rPr lang="en-US" dirty="0" smtClean="0"/>
              <a:t>5’ </a:t>
            </a:r>
            <a:r>
              <a:rPr lang="en-US" dirty="0" smtClean="0"/>
              <a:t>bias 	</a:t>
            </a:r>
            <a:endParaRPr lang="en-US" dirty="0"/>
          </a:p>
        </p:txBody>
      </p:sp>
    </p:spTree>
    <p:extLst>
      <p:ext uri="{BB962C8B-B14F-4D97-AF65-F5344CB8AC3E}">
        <p14:creationId xmlns:p14="http://schemas.microsoft.com/office/powerpoint/2010/main" val="378568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5</a:t>
            </a:fld>
            <a:endParaRPr lang="en-US" noProof="0"/>
          </a:p>
        </p:txBody>
      </p:sp>
      <p:sp>
        <p:nvSpPr>
          <p:cNvPr id="2" name="Title 1"/>
          <p:cNvSpPr>
            <a:spLocks noGrp="1"/>
          </p:cNvSpPr>
          <p:nvPr>
            <p:ph type="title" idx="4294967295"/>
          </p:nvPr>
        </p:nvSpPr>
        <p:spPr>
          <a:xfrm>
            <a:off x="176212" y="368743"/>
            <a:ext cx="11236325" cy="530225"/>
          </a:xfrm>
        </p:spPr>
        <p:txBody>
          <a:bodyPr>
            <a:normAutofit/>
          </a:bodyPr>
          <a:lstStyle/>
          <a:p>
            <a:r>
              <a:rPr lang="en-US" sz="3200" dirty="0" smtClean="0"/>
              <a:t>Slope</a:t>
            </a:r>
            <a:r>
              <a:rPr lang="en-US" sz="2400" b="1" dirty="0" smtClean="0"/>
              <a:t> </a:t>
            </a:r>
            <a:r>
              <a:rPr lang="en-US" sz="3200" dirty="0" smtClean="0"/>
              <a:t>Calculations</a:t>
            </a:r>
            <a:endParaRPr lang="en-US" sz="2400" dirty="0"/>
          </a:p>
        </p:txBody>
      </p:sp>
      <mc:AlternateContent xmlns:mc="http://schemas.openxmlformats.org/markup-compatibility/2006">
        <mc:Choice xmlns:a14="http://schemas.microsoft.com/office/drawing/2010/main" Requires="a14">
          <p:sp>
            <p:nvSpPr>
              <p:cNvPr id="5" name="TextBox 4"/>
              <p:cNvSpPr txBox="1"/>
              <p:nvPr/>
            </p:nvSpPr>
            <p:spPr>
              <a:xfrm>
                <a:off x="2770631" y="1106424"/>
                <a:ext cx="6245777" cy="3785377"/>
              </a:xfrm>
              <a:prstGeom prst="rect">
                <a:avLst/>
              </a:prstGeom>
              <a:noFill/>
            </p:spPr>
            <p:txBody>
              <a:bodyPr wrap="square" lIns="72000" tIns="72000" rIns="72000" bIns="72000" rtlCol="0">
                <a:spAutoFit/>
              </a:bodyPr>
              <a:lstStyle/>
              <a:p>
                <a:pPr marL="0" indent="0" algn="ctr">
                  <a:lnSpc>
                    <a:spcPct val="150000"/>
                  </a:lnSpc>
                  <a:buClr>
                    <a:schemeClr val="tx1"/>
                  </a:buClr>
                  <a:buSzPct val="120000"/>
                  <a:buFontTx/>
                  <a:buNone/>
                </a:pPr>
                <a:r>
                  <a:rPr lang="en-US" b="1" dirty="0" smtClean="0">
                    <a:latin typeface="Arial"/>
                    <a:cs typeface="Arial"/>
                  </a:rPr>
                  <a:t>Equation</a:t>
                </a:r>
                <a:r>
                  <a:rPr lang="en-US" b="1" noProof="0" dirty="0" smtClean="0">
                    <a:solidFill>
                      <a:schemeClr val="tx1"/>
                    </a:solidFill>
                    <a:latin typeface="Arial"/>
                    <a:cs typeface="Arial"/>
                  </a:rPr>
                  <a:t> of a Line : </a:t>
                </a:r>
                <a14:m>
                  <m:oMath xmlns:m="http://schemas.openxmlformats.org/officeDocument/2006/math">
                    <m:r>
                      <a:rPr lang="en-US" b="0" i="1" noProof="0" smtClean="0">
                        <a:solidFill>
                          <a:schemeClr val="tx1"/>
                        </a:solidFill>
                        <a:latin typeface="Cambria Math" panose="02040503050406030204" pitchFamily="18" charset="0"/>
                        <a:cs typeface="Arial"/>
                      </a:rPr>
                      <m:t>𝑌</m:t>
                    </m:r>
                    <m:r>
                      <a:rPr lang="en-US" b="0" i="1" noProof="0" smtClean="0">
                        <a:solidFill>
                          <a:schemeClr val="tx1"/>
                        </a:solidFill>
                        <a:latin typeface="Cambria Math" panose="02040503050406030204" pitchFamily="18" charset="0"/>
                        <a:cs typeface="Arial"/>
                      </a:rPr>
                      <m:t>=</m:t>
                    </m:r>
                    <m:r>
                      <a:rPr lang="en-US" b="0" i="1" noProof="0" smtClean="0">
                        <a:solidFill>
                          <a:schemeClr val="tx1"/>
                        </a:solidFill>
                        <a:latin typeface="Cambria Math" panose="02040503050406030204" pitchFamily="18" charset="0"/>
                        <a:cs typeface="Arial"/>
                      </a:rPr>
                      <m:t>𝑏</m:t>
                    </m:r>
                    <m:r>
                      <a:rPr lang="en-US" b="0" i="1" noProof="0" smtClean="0">
                        <a:solidFill>
                          <a:schemeClr val="tx1"/>
                        </a:solidFill>
                        <a:latin typeface="Cambria Math" panose="02040503050406030204" pitchFamily="18" charset="0"/>
                        <a:cs typeface="Arial"/>
                      </a:rPr>
                      <m:t>+</m:t>
                    </m:r>
                    <m:r>
                      <a:rPr lang="en-US" b="0" i="1" noProof="0" smtClean="0">
                        <a:solidFill>
                          <a:schemeClr val="tx1"/>
                        </a:solidFill>
                        <a:latin typeface="Cambria Math" panose="02040503050406030204" pitchFamily="18" charset="0"/>
                        <a:cs typeface="Arial"/>
                      </a:rPr>
                      <m:t>𝑚𝑋</m:t>
                    </m:r>
                  </m:oMath>
                </a14:m>
                <a:r>
                  <a:rPr lang="en-US" b="0" noProof="0" dirty="0" smtClean="0">
                    <a:solidFill>
                      <a:schemeClr val="tx1"/>
                    </a:solidFill>
                    <a:latin typeface="Arial"/>
                    <a:cs typeface="Arial"/>
                  </a:rPr>
                  <a:t> </a:t>
                </a:r>
                <a:r>
                  <a:rPr lang="en-US" b="0" noProof="0" dirty="0" smtClean="0">
                    <a:solidFill>
                      <a:schemeClr val="tx1"/>
                    </a:solidFill>
                    <a:latin typeface="Arial"/>
                    <a:cs typeface="Arial"/>
                  </a:rPr>
                  <a:t>    </a:t>
                </a:r>
                <a:r>
                  <a:rPr lang="en-US" b="1" noProof="0" dirty="0" smtClean="0">
                    <a:solidFill>
                      <a:schemeClr val="tx1"/>
                    </a:solidFill>
                    <a:latin typeface="Arial"/>
                    <a:cs typeface="Arial"/>
                  </a:rPr>
                  <a:t>(</a:t>
                </a:r>
                <a:r>
                  <a:rPr lang="en-US" b="1" noProof="0" dirty="0" smtClean="0">
                    <a:solidFill>
                      <a:schemeClr val="tx1"/>
                    </a:solidFill>
                    <a:latin typeface="Arial"/>
                    <a:cs typeface="Arial"/>
                  </a:rPr>
                  <a:t>use for 1 sample)</a:t>
                </a:r>
              </a:p>
              <a:p>
                <a:pPr algn="ctr">
                  <a:lnSpc>
                    <a:spcPct val="150000"/>
                  </a:lnSpc>
                  <a:buClr>
                    <a:schemeClr val="tx1"/>
                  </a:buClr>
                  <a:buSzPct val="120000"/>
                </a:pPr>
                <a:r>
                  <a:rPr lang="en-US" dirty="0" smtClean="0">
                    <a:latin typeface="Arial"/>
                    <a:cs typeface="Arial"/>
                  </a:rPr>
                  <a:t>Linear Regression : </a:t>
                </a:r>
                <a14:m>
                  <m:oMath xmlns:m="http://schemas.openxmlformats.org/officeDocument/2006/math">
                    <m:r>
                      <a:rPr lang="en-US" b="0" i="1" smtClean="0">
                        <a:latin typeface="Cambria Math" panose="02040503050406030204" pitchFamily="18" charset="0"/>
                        <a:cs typeface="Arial"/>
                      </a:rPr>
                      <m:t> </m:t>
                    </m:r>
                    <m:acc>
                      <m:accPr>
                        <m:chr m:val="̂"/>
                        <m:ctrlPr>
                          <a:rPr lang="en-US" b="0" i="1" smtClean="0">
                            <a:latin typeface="Cambria Math" panose="02040503050406030204" pitchFamily="18" charset="0"/>
                            <a:cs typeface="Arial"/>
                          </a:rPr>
                        </m:ctrlPr>
                      </m:accPr>
                      <m:e>
                        <m:r>
                          <a:rPr lang="en-US" b="0" i="1" smtClean="0">
                            <a:latin typeface="Cambria Math" panose="02040503050406030204" pitchFamily="18" charset="0"/>
                            <a:cs typeface="Arial"/>
                          </a:rPr>
                          <m:t>𝑌</m:t>
                        </m:r>
                      </m:e>
                    </m:acc>
                    <m:r>
                      <a:rPr lang="en-US" b="0" i="1" smtClean="0">
                        <a:latin typeface="Cambria Math" panose="02040503050406030204" pitchFamily="18" charset="0"/>
                        <a:cs typeface="Arial"/>
                      </a:rPr>
                      <m:t>= </m:t>
                    </m:r>
                    <m:acc>
                      <m:accPr>
                        <m:chr m:val="̂"/>
                        <m:ctrlPr>
                          <a:rPr lang="en-US" i="1">
                            <a:latin typeface="Cambria Math" panose="02040503050406030204" pitchFamily="18" charset="0"/>
                            <a:cs typeface="Arial"/>
                          </a:rPr>
                        </m:ctrlPr>
                      </m:accPr>
                      <m:e>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𝛽</m:t>
                            </m:r>
                          </m:e>
                          <m:sub>
                            <m:r>
                              <a:rPr lang="en-US" b="0" i="1" smtClean="0">
                                <a:latin typeface="Cambria Math" panose="02040503050406030204" pitchFamily="18" charset="0"/>
                                <a:cs typeface="Arial"/>
                              </a:rPr>
                              <m:t>0</m:t>
                            </m:r>
                          </m:sub>
                        </m:sSub>
                      </m:e>
                    </m:acc>
                    <m:r>
                      <a:rPr lang="en-US" b="0" i="1" smtClean="0">
                        <a:latin typeface="Cambria Math" panose="02040503050406030204" pitchFamily="18" charset="0"/>
                        <a:cs typeface="Arial"/>
                      </a:rPr>
                      <m:t>+</m:t>
                    </m:r>
                    <m:acc>
                      <m:accPr>
                        <m:chr m:val="̂"/>
                        <m:ctrlPr>
                          <a:rPr lang="en-US" i="1">
                            <a:latin typeface="Cambria Math" panose="02040503050406030204" pitchFamily="18" charset="0"/>
                            <a:cs typeface="Arial"/>
                          </a:rPr>
                        </m:ctrlPr>
                      </m:accPr>
                      <m:e>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𝛽</m:t>
                            </m:r>
                          </m:e>
                          <m:sub>
                            <m:r>
                              <a:rPr lang="en-US" b="0" i="1" smtClean="0">
                                <a:latin typeface="Cambria Math" panose="02040503050406030204" pitchFamily="18" charset="0"/>
                                <a:cs typeface="Arial"/>
                              </a:rPr>
                              <m:t>1</m:t>
                            </m:r>
                          </m:sub>
                        </m:sSub>
                      </m:e>
                    </m:acc>
                    <m:r>
                      <a:rPr lang="en-US" b="0" i="1" smtClean="0">
                        <a:latin typeface="Cambria Math" panose="02040503050406030204" pitchFamily="18" charset="0"/>
                        <a:cs typeface="Arial"/>
                      </a:rPr>
                      <m:t>𝑋</m:t>
                    </m:r>
                  </m:oMath>
                </a14:m>
                <a:r>
                  <a:rPr lang="en-US" b="0" dirty="0" smtClean="0">
                    <a:latin typeface="Arial"/>
                    <a:cs typeface="Arial"/>
                  </a:rPr>
                  <a:t>  (estimate) </a:t>
                </a:r>
                <a:r>
                  <a:rPr lang="en-US" dirty="0">
                    <a:latin typeface="Arial"/>
                    <a:cs typeface="Arial"/>
                  </a:rPr>
                  <a:t/>
                </a:r>
                <a:br>
                  <a:rPr lang="en-US" dirty="0">
                    <a:latin typeface="Arial"/>
                    <a:cs typeface="Arial"/>
                  </a:rPr>
                </a:br>
                <a:r>
                  <a:rPr lang="en-US" dirty="0" smtClean="0">
                    <a:latin typeface="Arial"/>
                    <a:cs typeface="Arial"/>
                  </a:rPr>
                  <a:t>where:</a:t>
                </a:r>
              </a:p>
              <a:p>
                <a:pPr algn="ctr">
                  <a:buClr>
                    <a:schemeClr val="tx1"/>
                  </a:buClr>
                  <a:buSzPct val="120000"/>
                </a:pPr>
                <a:endParaRPr lang="en-US" sz="1600" i="1" dirty="0">
                  <a:cs typeface="Arial"/>
                </a:endParaRPr>
              </a:p>
              <a:p>
                <a:pPr lvl="4" algn="ctr">
                  <a:buClr>
                    <a:schemeClr val="tx1"/>
                  </a:buClr>
                  <a:buSzPct val="120000"/>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Arial"/>
                            </a:rPr>
                          </m:ctrlPr>
                        </m:accPr>
                        <m:e>
                          <m:r>
                            <a:rPr lang="en-US" i="1">
                              <a:latin typeface="Cambria Math" panose="02040503050406030204" pitchFamily="18" charset="0"/>
                              <a:cs typeface="Arial"/>
                            </a:rPr>
                            <m:t>𝑌</m:t>
                          </m:r>
                        </m:e>
                      </m:acc>
                      <m:r>
                        <a:rPr lang="en-US" i="1">
                          <a:latin typeface="Cambria Math" panose="02040503050406030204" pitchFamily="18" charset="0"/>
                          <a:cs typeface="Arial"/>
                        </a:rPr>
                        <m:t>=</m:t>
                      </m:r>
                      <m:r>
                        <a:rPr lang="en-US" i="1">
                          <a:latin typeface="Cambria Math" panose="02040503050406030204" pitchFamily="18" charset="0"/>
                          <a:cs typeface="Arial"/>
                        </a:rPr>
                        <m:t>𝑒𝑠𝑡𝑖𝑚𝑎𝑡𝑒𝑑</m:t>
                      </m:r>
                      <m:r>
                        <a:rPr lang="en-US" i="1">
                          <a:latin typeface="Cambria Math" panose="02040503050406030204" pitchFamily="18" charset="0"/>
                          <a:cs typeface="Arial"/>
                        </a:rPr>
                        <m:t> </m:t>
                      </m:r>
                      <m:r>
                        <a:rPr lang="en-US" i="1">
                          <a:latin typeface="Cambria Math" panose="02040503050406030204" pitchFamily="18" charset="0"/>
                          <a:cs typeface="Arial"/>
                        </a:rPr>
                        <m:t>𝑐𝑜𝑣𝑒𝑟𝑎𝑔𝑒</m:t>
                      </m:r>
                    </m:oMath>
                  </m:oMathPara>
                </a14:m>
                <a:endParaRPr lang="en-US" i="1" dirty="0">
                  <a:latin typeface="Cambria Math" panose="02040503050406030204" pitchFamily="18" charset="0"/>
                  <a:cs typeface="Arial"/>
                </a:endParaRPr>
              </a:p>
              <a:p>
                <a:pPr lvl="4" algn="ctr">
                  <a:buClr>
                    <a:schemeClr val="tx1"/>
                  </a:buClr>
                  <a:buSzPct val="120000"/>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Arial"/>
                            </a:rPr>
                          </m:ctrlPr>
                        </m:accPr>
                        <m:e>
                          <m:sSub>
                            <m:sSubPr>
                              <m:ctrlPr>
                                <a:rPr lang="en-US" i="1">
                                  <a:latin typeface="Cambria Math" panose="02040503050406030204" pitchFamily="18" charset="0"/>
                                  <a:cs typeface="Arial"/>
                                </a:rPr>
                              </m:ctrlPr>
                            </m:sSubPr>
                            <m:e>
                              <m:r>
                                <a:rPr lang="en-US" i="1">
                                  <a:latin typeface="Cambria Math" panose="02040503050406030204" pitchFamily="18" charset="0"/>
                                  <a:cs typeface="Arial"/>
                                </a:rPr>
                                <m:t>𝛽</m:t>
                              </m:r>
                            </m:e>
                            <m:sub>
                              <m:r>
                                <a:rPr lang="en-US" i="1">
                                  <a:latin typeface="Cambria Math" panose="02040503050406030204" pitchFamily="18" charset="0"/>
                                  <a:cs typeface="Arial"/>
                                </a:rPr>
                                <m:t>1</m:t>
                              </m:r>
                            </m:sub>
                          </m:sSub>
                        </m:e>
                      </m:acc>
                      <m:r>
                        <a:rPr lang="en-US" i="1">
                          <a:latin typeface="Cambria Math" panose="02040503050406030204" pitchFamily="18" charset="0"/>
                          <a:cs typeface="Arial"/>
                        </a:rPr>
                        <m:t>=</m:t>
                      </m:r>
                      <m:r>
                        <a:rPr lang="en-US" i="1">
                          <a:latin typeface="Cambria Math" panose="02040503050406030204" pitchFamily="18" charset="0"/>
                          <a:cs typeface="Arial"/>
                        </a:rPr>
                        <m:t>𝑠𝑙𝑜𝑝𝑒</m:t>
                      </m:r>
                      <m:r>
                        <a:rPr lang="en-US" i="1">
                          <a:latin typeface="Cambria Math" panose="02040503050406030204" pitchFamily="18" charset="0"/>
                          <a:cs typeface="Arial"/>
                        </a:rPr>
                        <m:t> </m:t>
                      </m:r>
                      <m:r>
                        <a:rPr lang="en-US" i="1">
                          <a:latin typeface="Cambria Math" panose="02040503050406030204" pitchFamily="18" charset="0"/>
                          <a:cs typeface="Arial"/>
                        </a:rPr>
                        <m:t>𝑜𝑟</m:t>
                      </m:r>
                      <m:r>
                        <a:rPr lang="en-US" i="1">
                          <a:latin typeface="Cambria Math" panose="02040503050406030204" pitchFamily="18" charset="0"/>
                          <a:cs typeface="Arial"/>
                        </a:rPr>
                        <m:t> </m:t>
                      </m:r>
                      <m:r>
                        <a:rPr lang="en-US" i="1">
                          <a:latin typeface="Cambria Math" panose="02040503050406030204" pitchFamily="18" charset="0"/>
                          <a:cs typeface="Arial"/>
                        </a:rPr>
                        <m:t>𝑢𝑛𝑖𝑡</m:t>
                      </m:r>
                      <m:r>
                        <a:rPr lang="en-US" i="1">
                          <a:latin typeface="Cambria Math" panose="02040503050406030204" pitchFamily="18" charset="0"/>
                          <a:cs typeface="Arial"/>
                        </a:rPr>
                        <m:t> </m:t>
                      </m:r>
                      <m:r>
                        <a:rPr lang="en-US" i="1">
                          <a:latin typeface="Cambria Math" panose="02040503050406030204" pitchFamily="18" charset="0"/>
                          <a:cs typeface="Arial"/>
                        </a:rPr>
                        <m:t>𝑖𝑛𝑐𝑟𝑒𝑎𝑠𝑒</m:t>
                      </m:r>
                      <m:r>
                        <a:rPr lang="en-US" i="1">
                          <a:latin typeface="Cambria Math" panose="02040503050406030204" pitchFamily="18" charset="0"/>
                          <a:cs typeface="Arial"/>
                        </a:rPr>
                        <m:t>, </m:t>
                      </m:r>
                      <m:r>
                        <a:rPr lang="en-US" i="1">
                          <a:latin typeface="Cambria Math" panose="02040503050406030204" pitchFamily="18" charset="0"/>
                          <a:cs typeface="Arial"/>
                        </a:rPr>
                        <m:t>𝑝𝑒𝑟</m:t>
                      </m:r>
                      <m:r>
                        <a:rPr lang="en-US" i="1">
                          <a:latin typeface="Cambria Math" panose="02040503050406030204" pitchFamily="18" charset="0"/>
                          <a:cs typeface="Arial"/>
                        </a:rPr>
                        <m:t> </m:t>
                      </m:r>
                      <m:r>
                        <a:rPr lang="en-US" i="1">
                          <a:latin typeface="Cambria Math" panose="02040503050406030204" pitchFamily="18" charset="0"/>
                          <a:cs typeface="Arial"/>
                        </a:rPr>
                        <m:t>𝑋</m:t>
                      </m:r>
                      <m:r>
                        <a:rPr lang="en-US" i="1">
                          <a:latin typeface="Cambria Math" panose="02040503050406030204" pitchFamily="18" charset="0"/>
                          <a:cs typeface="Arial"/>
                        </a:rPr>
                        <m:t> </m:t>
                      </m:r>
                      <m:r>
                        <a:rPr lang="en-US" i="1">
                          <a:latin typeface="Cambria Math" panose="02040503050406030204" pitchFamily="18" charset="0"/>
                          <a:cs typeface="Arial"/>
                        </a:rPr>
                        <m:t>𝑢𝑛𝑖𝑡</m:t>
                      </m:r>
                    </m:oMath>
                  </m:oMathPara>
                </a14:m>
                <a:endParaRPr lang="en-US" i="1" dirty="0">
                  <a:latin typeface="Cambria Math" panose="02040503050406030204" pitchFamily="18" charset="0"/>
                  <a:cs typeface="Arial"/>
                </a:endParaRPr>
              </a:p>
              <a:p>
                <a:pPr lvl="4" algn="ctr">
                  <a:buClr>
                    <a:schemeClr val="tx1"/>
                  </a:buClr>
                  <a:buSzPct val="120000"/>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Arial"/>
                            </a:rPr>
                          </m:ctrlPr>
                        </m:accPr>
                        <m:e>
                          <m:sSub>
                            <m:sSubPr>
                              <m:ctrlPr>
                                <a:rPr lang="en-US" i="1">
                                  <a:latin typeface="Cambria Math" panose="02040503050406030204" pitchFamily="18" charset="0"/>
                                  <a:cs typeface="Arial"/>
                                </a:rPr>
                              </m:ctrlPr>
                            </m:sSubPr>
                            <m:e>
                              <m:r>
                                <a:rPr lang="en-US" i="1">
                                  <a:latin typeface="Cambria Math" panose="02040503050406030204" pitchFamily="18" charset="0"/>
                                  <a:cs typeface="Arial"/>
                                </a:rPr>
                                <m:t>𝛽</m:t>
                              </m:r>
                            </m:e>
                            <m:sub>
                              <m:r>
                                <a:rPr lang="en-US" i="1">
                                  <a:latin typeface="Cambria Math" panose="02040503050406030204" pitchFamily="18" charset="0"/>
                                  <a:cs typeface="Arial"/>
                                </a:rPr>
                                <m:t>0</m:t>
                              </m:r>
                            </m:sub>
                          </m:sSub>
                        </m:e>
                      </m:acc>
                      <m:r>
                        <a:rPr lang="en-US" i="1">
                          <a:latin typeface="Cambria Math" panose="02040503050406030204" pitchFamily="18" charset="0"/>
                          <a:cs typeface="Arial"/>
                        </a:rPr>
                        <m:t>=</m:t>
                      </m:r>
                      <m:r>
                        <a:rPr lang="en-US" i="1">
                          <a:latin typeface="Cambria Math" panose="02040503050406030204" pitchFamily="18" charset="0"/>
                          <a:cs typeface="Arial"/>
                        </a:rPr>
                        <m:t>𝑖𝑛𝑡𝑒𝑟𝑐𝑒𝑝𝑡</m:t>
                      </m:r>
                      <m:r>
                        <a:rPr lang="en-US" i="1">
                          <a:latin typeface="Cambria Math" panose="02040503050406030204" pitchFamily="18" charset="0"/>
                          <a:cs typeface="Arial"/>
                        </a:rPr>
                        <m:t> </m:t>
                      </m:r>
                      <m:r>
                        <a:rPr lang="en-US" i="1">
                          <a:latin typeface="Cambria Math" panose="02040503050406030204" pitchFamily="18" charset="0"/>
                          <a:cs typeface="Arial"/>
                        </a:rPr>
                        <m:t>𝑖𝑛</m:t>
                      </m:r>
                      <m:r>
                        <a:rPr lang="en-US" i="1">
                          <a:latin typeface="Cambria Math" panose="02040503050406030204" pitchFamily="18" charset="0"/>
                          <a:cs typeface="Arial"/>
                        </a:rPr>
                        <m:t> </m:t>
                      </m:r>
                      <m:r>
                        <a:rPr lang="en-US" i="1">
                          <a:latin typeface="Cambria Math" panose="02040503050406030204" pitchFamily="18" charset="0"/>
                          <a:cs typeface="Arial"/>
                        </a:rPr>
                        <m:t>𝑌</m:t>
                      </m:r>
                    </m:oMath>
                  </m:oMathPara>
                </a14:m>
                <a:endParaRPr lang="en-US" dirty="0">
                  <a:cs typeface="Arial"/>
                </a:endParaRPr>
              </a:p>
              <a:p>
                <a:pPr algn="ctr">
                  <a:lnSpc>
                    <a:spcPct val="150000"/>
                  </a:lnSpc>
                  <a:buClr>
                    <a:schemeClr val="tx1"/>
                  </a:buClr>
                  <a:buSzPct val="120000"/>
                </a:pPr>
                <a:endParaRPr lang="en-US" b="0" dirty="0" smtClean="0">
                  <a:latin typeface="Arial"/>
                  <a:cs typeface="Arial"/>
                </a:endParaRPr>
              </a:p>
              <a:p>
                <a:pPr algn="ctr">
                  <a:lnSpc>
                    <a:spcPct val="150000"/>
                  </a:lnSpc>
                  <a:buClr>
                    <a:schemeClr val="tx1"/>
                  </a:buClr>
                  <a:buSzPct val="120000"/>
                </a:pPr>
                <a:r>
                  <a:rPr lang="en-US" dirty="0" smtClean="0">
                    <a:latin typeface="Arial"/>
                    <a:cs typeface="Arial"/>
                  </a:rPr>
                  <a:t>True Line for Multiple Points:  </a:t>
                </a:r>
                <a14:m>
                  <m:oMath xmlns:m="http://schemas.openxmlformats.org/officeDocument/2006/math">
                    <m:r>
                      <a:rPr lang="en-US" i="1">
                        <a:latin typeface="Cambria Math" panose="02040503050406030204" pitchFamily="18" charset="0"/>
                        <a:cs typeface="Arial"/>
                      </a:rPr>
                      <m:t> </m:t>
                    </m:r>
                    <m:r>
                      <a:rPr lang="en-US" b="0" i="1" smtClean="0">
                        <a:latin typeface="Cambria Math" panose="02040503050406030204" pitchFamily="18" charset="0"/>
                        <a:cs typeface="Arial"/>
                      </a:rPr>
                      <m:t>𝐸</m:t>
                    </m:r>
                    <m:r>
                      <a:rPr lang="en-US" b="0" i="1" smtClean="0">
                        <a:latin typeface="Cambria Math" panose="02040503050406030204" pitchFamily="18" charset="0"/>
                        <a:cs typeface="Arial"/>
                      </a:rPr>
                      <m:t>( </m:t>
                    </m:r>
                    <m:acc>
                      <m:accPr>
                        <m:chr m:val="̂"/>
                        <m:ctrlPr>
                          <a:rPr lang="en-US" i="1">
                            <a:latin typeface="Cambria Math" panose="02040503050406030204" pitchFamily="18" charset="0"/>
                            <a:cs typeface="Arial"/>
                          </a:rPr>
                        </m:ctrlPr>
                      </m:accPr>
                      <m:e>
                        <m:r>
                          <a:rPr lang="en-US" i="1">
                            <a:latin typeface="Cambria Math" panose="02040503050406030204" pitchFamily="18" charset="0"/>
                            <a:cs typeface="Arial"/>
                          </a:rPr>
                          <m:t>𝑌</m:t>
                        </m:r>
                      </m:e>
                    </m:acc>
                    <m:r>
                      <a:rPr lang="en-US" b="0" i="1" smtClean="0">
                        <a:latin typeface="Cambria Math" panose="02040503050406030204" pitchFamily="18" charset="0"/>
                        <a:cs typeface="Arial"/>
                      </a:rPr>
                      <m:t> )</m:t>
                    </m:r>
                    <m:r>
                      <a:rPr lang="en-US" i="1">
                        <a:latin typeface="Cambria Math" panose="02040503050406030204" pitchFamily="18" charset="0"/>
                        <a:cs typeface="Arial"/>
                      </a:rPr>
                      <m:t>=</m:t>
                    </m:r>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𝛽</m:t>
                        </m:r>
                      </m:e>
                      <m:sub>
                        <m:r>
                          <a:rPr lang="en-US" b="0" i="1" smtClean="0">
                            <a:latin typeface="Cambria Math" panose="02040503050406030204" pitchFamily="18" charset="0"/>
                            <a:cs typeface="Arial"/>
                          </a:rPr>
                          <m:t>𝑜</m:t>
                        </m:r>
                      </m:sub>
                    </m:sSub>
                    <m:r>
                      <a:rPr lang="en-US" i="1">
                        <a:latin typeface="Cambria Math" panose="02040503050406030204" pitchFamily="18" charset="0"/>
                        <a:cs typeface="Arial"/>
                      </a:rPr>
                      <m:t>+</m:t>
                    </m:r>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𝛽</m:t>
                        </m:r>
                      </m:e>
                      <m:sub>
                        <m:r>
                          <a:rPr lang="en-US" b="0" i="1" smtClean="0">
                            <a:latin typeface="Cambria Math" panose="02040503050406030204" pitchFamily="18" charset="0"/>
                            <a:cs typeface="Arial"/>
                          </a:rPr>
                          <m:t>1</m:t>
                        </m:r>
                      </m:sub>
                    </m:sSub>
                    <m:r>
                      <a:rPr lang="en-US" i="1">
                        <a:latin typeface="Cambria Math" panose="02040503050406030204" pitchFamily="18" charset="0"/>
                        <a:cs typeface="Arial"/>
                      </a:rPr>
                      <m:t>𝑋</m:t>
                    </m:r>
                  </m:oMath>
                </a14:m>
                <a:r>
                  <a:rPr lang="en-US" dirty="0">
                    <a:cs typeface="Arial"/>
                  </a:rPr>
                  <a:t> </a:t>
                </a:r>
                <a:endParaRPr lang="en-US" b="0" dirty="0" smtClean="0">
                  <a:latin typeface="Arial"/>
                  <a:cs typeface="Arial"/>
                </a:endParaRPr>
              </a:p>
              <a:p>
                <a:pPr algn="ctr">
                  <a:lnSpc>
                    <a:spcPct val="150000"/>
                  </a:lnSpc>
                  <a:buClr>
                    <a:schemeClr val="tx1"/>
                  </a:buClr>
                  <a:buSzPct val="120000"/>
                </a:pPr>
                <a:endParaRPr lang="en-US" noProof="0" dirty="0" smtClean="0">
                  <a:solidFill>
                    <a:schemeClr val="tx1"/>
                  </a:solidFill>
                  <a:latin typeface="Arial"/>
                  <a:cs typeface="Arial"/>
                </a:endParaRPr>
              </a:p>
            </p:txBody>
          </p:sp>
        </mc:Choice>
        <mc:Fallback>
          <p:sp>
            <p:nvSpPr>
              <p:cNvPr id="5" name="TextBox 4"/>
              <p:cNvSpPr txBox="1">
                <a:spLocks noRot="1" noChangeAspect="1" noMove="1" noResize="1" noEditPoints="1" noAdjustHandles="1" noChangeArrowheads="1" noChangeShapeType="1" noTextEdit="1"/>
              </p:cNvSpPr>
              <p:nvPr/>
            </p:nvSpPr>
            <p:spPr>
              <a:xfrm>
                <a:off x="2770631" y="1106424"/>
                <a:ext cx="6245777" cy="3785377"/>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411480" y="4530820"/>
            <a:ext cx="11219688" cy="1622734"/>
          </a:xfrm>
          <a:prstGeom prst="rect">
            <a:avLst/>
          </a:prstGeom>
          <a:noFill/>
        </p:spPr>
        <p:txBody>
          <a:bodyPr wrap="square" lIns="72000" tIns="72000" rIns="72000" bIns="72000" rtlCol="0">
            <a:spAutoFit/>
          </a:bodyPr>
          <a:lstStyle/>
          <a:p>
            <a:pPr marL="0" indent="0">
              <a:buClr>
                <a:schemeClr val="tx1"/>
              </a:buClr>
              <a:buSzPct val="120000"/>
              <a:buFontTx/>
              <a:buNone/>
            </a:pPr>
            <a:r>
              <a:rPr lang="en-US" sz="1600" b="1" noProof="0" dirty="0" smtClean="0">
                <a:solidFill>
                  <a:schemeClr val="tx1"/>
                </a:solidFill>
                <a:latin typeface="Arial"/>
                <a:cs typeface="Arial"/>
              </a:rPr>
              <a:t>Linear Regression </a:t>
            </a:r>
            <a:r>
              <a:rPr lang="en-US" sz="1600" noProof="0" dirty="0" smtClean="0">
                <a:solidFill>
                  <a:schemeClr val="tx1"/>
                </a:solidFill>
                <a:latin typeface="Arial"/>
                <a:cs typeface="Arial"/>
              </a:rPr>
              <a:t>is a </a:t>
            </a:r>
            <a:r>
              <a:rPr lang="en-US" sz="1600" noProof="0" dirty="0" err="1" smtClean="0">
                <a:solidFill>
                  <a:schemeClr val="tx1"/>
                </a:solidFill>
                <a:latin typeface="Arial"/>
                <a:cs typeface="Arial"/>
              </a:rPr>
              <a:t>grea</a:t>
            </a:r>
            <a:r>
              <a:rPr lang="en-US" sz="1600" dirty="0" smtClean="0">
                <a:latin typeface="Arial"/>
                <a:cs typeface="Arial"/>
              </a:rPr>
              <a:t>t option for when you want to create a line that summarizes </a:t>
            </a:r>
            <a:r>
              <a:rPr lang="en-US" sz="1600" i="1" u="sng" dirty="0" smtClean="0">
                <a:latin typeface="Arial"/>
                <a:cs typeface="Arial"/>
              </a:rPr>
              <a:t>the best </a:t>
            </a:r>
            <a:r>
              <a:rPr lang="en-US" sz="1600" i="1" u="sng" dirty="0" smtClean="0">
                <a:latin typeface="Arial"/>
                <a:cs typeface="Arial"/>
              </a:rPr>
              <a:t>possible</a:t>
            </a:r>
            <a:r>
              <a:rPr lang="en-US" sz="1600" dirty="0" smtClean="0">
                <a:latin typeface="Arial"/>
                <a:cs typeface="Arial"/>
              </a:rPr>
              <a:t> , a </a:t>
            </a:r>
            <a:r>
              <a:rPr lang="en-US" sz="1600" dirty="0" smtClean="0">
                <a:latin typeface="Arial"/>
                <a:cs typeface="Arial"/>
              </a:rPr>
              <a:t>set of data points, while simultaneously minimizing the errors. </a:t>
            </a:r>
          </a:p>
          <a:p>
            <a:pPr>
              <a:buClr>
                <a:schemeClr val="tx1"/>
              </a:buClr>
              <a:buSzPct val="120000"/>
            </a:pPr>
            <a:endParaRPr lang="en-US" sz="1600" dirty="0">
              <a:latin typeface="Arial"/>
              <a:cs typeface="Arial"/>
            </a:endParaRPr>
          </a:p>
          <a:p>
            <a:pPr>
              <a:buClr>
                <a:schemeClr val="tx1"/>
              </a:buClr>
              <a:buSzPct val="120000"/>
            </a:pPr>
            <a:r>
              <a:rPr lang="en-US" sz="1600" b="0" dirty="0" smtClean="0">
                <a:latin typeface="Arial"/>
                <a:cs typeface="Arial"/>
              </a:rPr>
              <a:t>This also allows us to utilize all the benefits of a Linear Regression such as confidence intervals in our coefficients and point estimates, in order to draw a pass/fail boundary. </a:t>
            </a:r>
          </a:p>
          <a:p>
            <a:pPr>
              <a:buClr>
                <a:schemeClr val="tx1"/>
              </a:buClr>
              <a:buSzPct val="120000"/>
            </a:pPr>
            <a:endParaRPr lang="en-US" sz="1600" dirty="0">
              <a:latin typeface="Arial"/>
              <a:cs typeface="Arial"/>
            </a:endParaRPr>
          </a:p>
        </p:txBody>
      </p:sp>
    </p:spTree>
    <p:extLst>
      <p:ext uri="{BB962C8B-B14F-4D97-AF65-F5344CB8AC3E}">
        <p14:creationId xmlns:p14="http://schemas.microsoft.com/office/powerpoint/2010/main" val="418783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6</a:t>
            </a:fld>
            <a:endParaRPr lang="en-US" noProof="0"/>
          </a:p>
        </p:txBody>
      </p:sp>
      <p:sp>
        <p:nvSpPr>
          <p:cNvPr id="2" name="Title 1"/>
          <p:cNvSpPr>
            <a:spLocks noGrp="1"/>
          </p:cNvSpPr>
          <p:nvPr>
            <p:ph type="title" idx="4294967295"/>
          </p:nvPr>
        </p:nvSpPr>
        <p:spPr>
          <a:xfrm>
            <a:off x="493863" y="259021"/>
            <a:ext cx="11236325" cy="530225"/>
          </a:xfrm>
        </p:spPr>
        <p:txBody>
          <a:bodyPr>
            <a:normAutofit/>
          </a:bodyPr>
          <a:lstStyle/>
          <a:p>
            <a:r>
              <a:rPr lang="en-US" sz="2800" dirty="0" smtClean="0"/>
              <a:t>Results</a:t>
            </a:r>
            <a:r>
              <a:rPr lang="en-US" dirty="0" smtClean="0"/>
              <a:t> </a:t>
            </a:r>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219888332"/>
              </p:ext>
            </p:extLst>
          </p:nvPr>
        </p:nvGraphicFramePr>
        <p:xfrm>
          <a:off x="1033678" y="991747"/>
          <a:ext cx="10310748" cy="3589650"/>
        </p:xfrm>
        <a:graphic>
          <a:graphicData uri="http://schemas.openxmlformats.org/drawingml/2006/table">
            <a:tbl>
              <a:tblPr firstRow="1" bandRow="1">
                <a:tableStyleId>{5C22544A-7EE6-4342-B048-85BDC9FD1C3A}</a:tableStyleId>
              </a:tblPr>
              <a:tblGrid>
                <a:gridCol w="1718458">
                  <a:extLst>
                    <a:ext uri="{9D8B030D-6E8A-4147-A177-3AD203B41FA5}">
                      <a16:colId xmlns:a16="http://schemas.microsoft.com/office/drawing/2014/main" val="3279288441"/>
                    </a:ext>
                  </a:extLst>
                </a:gridCol>
                <a:gridCol w="1718458">
                  <a:extLst>
                    <a:ext uri="{9D8B030D-6E8A-4147-A177-3AD203B41FA5}">
                      <a16:colId xmlns:a16="http://schemas.microsoft.com/office/drawing/2014/main" val="2077798514"/>
                    </a:ext>
                  </a:extLst>
                </a:gridCol>
                <a:gridCol w="1718458">
                  <a:extLst>
                    <a:ext uri="{9D8B030D-6E8A-4147-A177-3AD203B41FA5}">
                      <a16:colId xmlns:a16="http://schemas.microsoft.com/office/drawing/2014/main" val="1347052150"/>
                    </a:ext>
                  </a:extLst>
                </a:gridCol>
                <a:gridCol w="1718458">
                  <a:extLst>
                    <a:ext uri="{9D8B030D-6E8A-4147-A177-3AD203B41FA5}">
                      <a16:colId xmlns:a16="http://schemas.microsoft.com/office/drawing/2014/main" val="2496056336"/>
                    </a:ext>
                  </a:extLst>
                </a:gridCol>
                <a:gridCol w="1718458">
                  <a:extLst>
                    <a:ext uri="{9D8B030D-6E8A-4147-A177-3AD203B41FA5}">
                      <a16:colId xmlns:a16="http://schemas.microsoft.com/office/drawing/2014/main" val="77796149"/>
                    </a:ext>
                  </a:extLst>
                </a:gridCol>
                <a:gridCol w="1718458">
                  <a:extLst>
                    <a:ext uri="{9D8B030D-6E8A-4147-A177-3AD203B41FA5}">
                      <a16:colId xmlns:a16="http://schemas.microsoft.com/office/drawing/2014/main" val="1262814611"/>
                    </a:ext>
                  </a:extLst>
                </a:gridCol>
              </a:tblGrid>
              <a:tr h="717930">
                <a:tc>
                  <a:txBody>
                    <a:bodyPr/>
                    <a:lstStyle/>
                    <a:p>
                      <a:r>
                        <a:rPr lang="en-US" dirty="0" smtClean="0"/>
                        <a:t>QC Run</a:t>
                      </a:r>
                      <a:endParaRPr lang="en-US" dirty="0"/>
                    </a:p>
                  </a:txBody>
                  <a:tcPr/>
                </a:tc>
                <a:tc>
                  <a:txBody>
                    <a:bodyPr/>
                    <a:lstStyle/>
                    <a:p>
                      <a:pPr algn="ctr"/>
                      <a:r>
                        <a:rPr lang="en-US" dirty="0" smtClean="0"/>
                        <a:t>Slope</a:t>
                      </a:r>
                      <a:endParaRPr lang="en-US" dirty="0"/>
                    </a:p>
                  </a:txBody>
                  <a:tcPr>
                    <a:solidFill>
                      <a:schemeClr val="accent4"/>
                    </a:solidFill>
                  </a:tcPr>
                </a:tc>
                <a:tc>
                  <a:txBody>
                    <a:bodyPr/>
                    <a:lstStyle/>
                    <a:p>
                      <a:pPr algn="ctr"/>
                      <a:r>
                        <a:rPr lang="en-US" dirty="0" smtClean="0"/>
                        <a:t>Intercept</a:t>
                      </a:r>
                      <a:endParaRPr lang="en-US" dirty="0"/>
                    </a:p>
                  </a:txBody>
                  <a:tcPr>
                    <a:solidFill>
                      <a:schemeClr val="accent4"/>
                    </a:solidFill>
                  </a:tcPr>
                </a:tc>
                <a:tc>
                  <a:txBody>
                    <a:bodyPr/>
                    <a:lstStyle/>
                    <a:p>
                      <a:pPr algn="ctr"/>
                      <a:r>
                        <a:rPr lang="en-US" dirty="0" smtClean="0"/>
                        <a:t>Mean Slopes</a:t>
                      </a:r>
                      <a:endParaRPr lang="en-US" dirty="0"/>
                    </a:p>
                  </a:txBody>
                  <a:tcPr>
                    <a:solidFill>
                      <a:schemeClr val="accent2"/>
                    </a:solidFill>
                  </a:tcPr>
                </a:tc>
                <a:tc>
                  <a:txBody>
                    <a:bodyPr/>
                    <a:lstStyle/>
                    <a:p>
                      <a:pPr algn="ctr"/>
                      <a:r>
                        <a:rPr lang="en-US" dirty="0" smtClean="0"/>
                        <a:t>Max Slopes</a:t>
                      </a:r>
                    </a:p>
                    <a:p>
                      <a:pPr algn="ctr"/>
                      <a:endParaRPr lang="en-US" dirty="0"/>
                    </a:p>
                  </a:txBody>
                  <a:tcPr>
                    <a:solidFill>
                      <a:schemeClr val="accent2"/>
                    </a:solidFill>
                  </a:tcPr>
                </a:tc>
                <a:tc>
                  <a:txBody>
                    <a:bodyPr/>
                    <a:lstStyle/>
                    <a:p>
                      <a:pPr algn="ctr"/>
                      <a:r>
                        <a:rPr lang="en-US" dirty="0" smtClean="0"/>
                        <a:t>Min Slopes</a:t>
                      </a:r>
                      <a:endParaRPr lang="en-US" dirty="0"/>
                    </a:p>
                  </a:txBody>
                  <a:tcPr>
                    <a:solidFill>
                      <a:schemeClr val="accent2"/>
                    </a:solidFill>
                  </a:tcPr>
                </a:tc>
                <a:extLst>
                  <a:ext uri="{0D108BD9-81ED-4DB2-BD59-A6C34878D82A}">
                    <a16:rowId xmlns:a16="http://schemas.microsoft.com/office/drawing/2014/main" val="485873693"/>
                  </a:ext>
                </a:extLst>
              </a:tr>
              <a:tr h="717930">
                <a:tc>
                  <a:txBody>
                    <a:bodyPr/>
                    <a:lstStyle/>
                    <a:p>
                      <a:r>
                        <a:rPr lang="en-US" dirty="0" smtClean="0"/>
                        <a:t>S3</a:t>
                      </a:r>
                      <a:endParaRPr lang="en-US" dirty="0"/>
                    </a:p>
                  </a:txBody>
                  <a:tcPr/>
                </a:tc>
                <a:tc>
                  <a:txBody>
                    <a:bodyPr/>
                    <a:lstStyle/>
                    <a:p>
                      <a:pPr algn="ctr"/>
                      <a:r>
                        <a:rPr lang="en-US" dirty="0" smtClean="0"/>
                        <a:t>0.002895</a:t>
                      </a:r>
                      <a:endParaRPr lang="en-US" dirty="0"/>
                    </a:p>
                  </a:txBody>
                  <a:tcPr/>
                </a:tc>
                <a:tc>
                  <a:txBody>
                    <a:bodyPr/>
                    <a:lstStyle/>
                    <a:p>
                      <a:pPr algn="ctr"/>
                      <a:r>
                        <a:rPr lang="en-US" dirty="0" smtClean="0"/>
                        <a:t>1.06</a:t>
                      </a:r>
                      <a:endParaRPr lang="en-US" dirty="0"/>
                    </a:p>
                  </a:txBody>
                  <a:tcPr/>
                </a:tc>
                <a:tc>
                  <a:txBody>
                    <a:bodyPr/>
                    <a:lstStyle/>
                    <a:p>
                      <a:pPr algn="ctr"/>
                      <a:r>
                        <a:rPr lang="en-US" dirty="0" smtClean="0"/>
                        <a:t>0.00227</a:t>
                      </a:r>
                      <a:endParaRPr lang="en-US" dirty="0"/>
                    </a:p>
                  </a:txBody>
                  <a:tcPr/>
                </a:tc>
                <a:tc>
                  <a:txBody>
                    <a:bodyPr/>
                    <a:lstStyle/>
                    <a:p>
                      <a:pPr algn="ctr"/>
                      <a:r>
                        <a:rPr lang="en-US" dirty="0" smtClean="0"/>
                        <a:t>0.0031</a:t>
                      </a:r>
                      <a:endParaRPr lang="en-US" dirty="0"/>
                    </a:p>
                  </a:txBody>
                  <a:tcPr/>
                </a:tc>
                <a:tc>
                  <a:txBody>
                    <a:bodyPr/>
                    <a:lstStyle/>
                    <a:p>
                      <a:pPr algn="ctr"/>
                      <a:r>
                        <a:rPr lang="en-US" dirty="0" smtClean="0"/>
                        <a:t>0.0011</a:t>
                      </a:r>
                      <a:endParaRPr lang="en-US" dirty="0"/>
                    </a:p>
                  </a:txBody>
                  <a:tcPr/>
                </a:tc>
                <a:extLst>
                  <a:ext uri="{0D108BD9-81ED-4DB2-BD59-A6C34878D82A}">
                    <a16:rowId xmlns:a16="http://schemas.microsoft.com/office/drawing/2014/main" val="2543238922"/>
                  </a:ext>
                </a:extLst>
              </a:tr>
              <a:tr h="717930">
                <a:tc>
                  <a:txBody>
                    <a:bodyPr/>
                    <a:lstStyle/>
                    <a:p>
                      <a:r>
                        <a:rPr lang="en-US" dirty="0" smtClean="0"/>
                        <a:t>S2</a:t>
                      </a:r>
                      <a:endParaRPr lang="en-US" dirty="0"/>
                    </a:p>
                  </a:txBody>
                  <a:tcPr/>
                </a:tc>
                <a:tc>
                  <a:txBody>
                    <a:bodyPr/>
                    <a:lstStyle/>
                    <a:p>
                      <a:pPr algn="ctr"/>
                      <a:r>
                        <a:rPr lang="en-US" dirty="0" smtClean="0"/>
                        <a:t>-0.003228</a:t>
                      </a:r>
                      <a:endParaRPr lang="en-US" dirty="0"/>
                    </a:p>
                  </a:txBody>
                  <a:tcPr/>
                </a:tc>
                <a:tc>
                  <a:txBody>
                    <a:bodyPr/>
                    <a:lstStyle/>
                    <a:p>
                      <a:pPr algn="ctr"/>
                      <a:r>
                        <a:rPr lang="en-US" dirty="0" smtClean="0"/>
                        <a:t>1.27</a:t>
                      </a:r>
                      <a:endParaRPr lang="en-US" dirty="0"/>
                    </a:p>
                  </a:txBody>
                  <a:tcPr/>
                </a:tc>
                <a:tc>
                  <a:txBody>
                    <a:bodyPr/>
                    <a:lstStyle/>
                    <a:p>
                      <a:pPr algn="ctr"/>
                      <a:r>
                        <a:rPr lang="en-US" dirty="0" smtClean="0"/>
                        <a:t>-0.00318</a:t>
                      </a:r>
                      <a:endParaRPr lang="en-US" dirty="0"/>
                    </a:p>
                  </a:txBody>
                  <a:tcPr/>
                </a:tc>
                <a:tc>
                  <a:txBody>
                    <a:bodyPr/>
                    <a:lstStyle/>
                    <a:p>
                      <a:pPr algn="ctr"/>
                      <a:r>
                        <a:rPr lang="en-US" dirty="0" smtClean="0"/>
                        <a:t>-0.00289</a:t>
                      </a:r>
                      <a:endParaRPr lang="en-US" dirty="0"/>
                    </a:p>
                  </a:txBody>
                  <a:tcPr/>
                </a:tc>
                <a:tc>
                  <a:txBody>
                    <a:bodyPr/>
                    <a:lstStyle/>
                    <a:p>
                      <a:pPr algn="ctr"/>
                      <a:r>
                        <a:rPr lang="en-US" dirty="0" smtClean="0"/>
                        <a:t>-0.003525</a:t>
                      </a:r>
                      <a:endParaRPr lang="en-US" dirty="0"/>
                    </a:p>
                  </a:txBody>
                  <a:tcPr/>
                </a:tc>
                <a:extLst>
                  <a:ext uri="{0D108BD9-81ED-4DB2-BD59-A6C34878D82A}">
                    <a16:rowId xmlns:a16="http://schemas.microsoft.com/office/drawing/2014/main" val="1887567715"/>
                  </a:ext>
                </a:extLst>
              </a:tr>
              <a:tr h="717930">
                <a:tc>
                  <a:txBody>
                    <a:bodyPr/>
                    <a:lstStyle/>
                    <a:p>
                      <a:r>
                        <a:rPr lang="en-US" dirty="0" smtClean="0"/>
                        <a:t>S1</a:t>
                      </a:r>
                      <a:endParaRPr lang="en-US" dirty="0"/>
                    </a:p>
                  </a:txBody>
                  <a:tcPr/>
                </a:tc>
                <a:tc>
                  <a:txBody>
                    <a:bodyPr/>
                    <a:lstStyle/>
                    <a:p>
                      <a:pPr algn="ctr"/>
                      <a:r>
                        <a:rPr lang="en-US" dirty="0" smtClean="0"/>
                        <a:t>-0.004076</a:t>
                      </a:r>
                      <a:endParaRPr lang="en-US" dirty="0"/>
                    </a:p>
                  </a:txBody>
                  <a:tcPr/>
                </a:tc>
                <a:tc>
                  <a:txBody>
                    <a:bodyPr/>
                    <a:lstStyle/>
                    <a:p>
                      <a:pPr algn="ctr"/>
                      <a:r>
                        <a:rPr lang="en-US" dirty="0" smtClean="0"/>
                        <a:t>1.38</a:t>
                      </a:r>
                      <a:endParaRPr lang="en-US" dirty="0"/>
                    </a:p>
                  </a:txBody>
                  <a:tcPr/>
                </a:tc>
                <a:tc>
                  <a:txBody>
                    <a:bodyPr/>
                    <a:lstStyle/>
                    <a:p>
                      <a:pPr algn="ctr"/>
                      <a:r>
                        <a:rPr lang="en-US" dirty="0" smtClean="0"/>
                        <a:t>-0.00484</a:t>
                      </a:r>
                      <a:endParaRPr lang="en-US" dirty="0"/>
                    </a:p>
                  </a:txBody>
                  <a:tcPr/>
                </a:tc>
                <a:tc>
                  <a:txBody>
                    <a:bodyPr/>
                    <a:lstStyle/>
                    <a:p>
                      <a:pPr algn="ctr"/>
                      <a:r>
                        <a:rPr lang="en-US" dirty="0" smtClean="0"/>
                        <a:t>-0.00373</a:t>
                      </a:r>
                      <a:endParaRPr lang="en-US" dirty="0"/>
                    </a:p>
                  </a:txBody>
                  <a:tcPr/>
                </a:tc>
                <a:tc>
                  <a:txBody>
                    <a:bodyPr/>
                    <a:lstStyle/>
                    <a:p>
                      <a:pPr algn="ctr"/>
                      <a:r>
                        <a:rPr lang="en-US" dirty="0" smtClean="0">
                          <a:solidFill>
                            <a:srgbClr val="FF0000"/>
                          </a:solidFill>
                        </a:rPr>
                        <a:t>-0.00711</a:t>
                      </a:r>
                      <a:endParaRPr lang="en-US" dirty="0">
                        <a:solidFill>
                          <a:srgbClr val="FF0000"/>
                        </a:solidFill>
                      </a:endParaRPr>
                    </a:p>
                  </a:txBody>
                  <a:tcPr/>
                </a:tc>
                <a:extLst>
                  <a:ext uri="{0D108BD9-81ED-4DB2-BD59-A6C34878D82A}">
                    <a16:rowId xmlns:a16="http://schemas.microsoft.com/office/drawing/2014/main" val="869945039"/>
                  </a:ext>
                </a:extLst>
              </a:tr>
              <a:tr h="717930">
                <a:tc>
                  <a:txBody>
                    <a:bodyPr/>
                    <a:lstStyle/>
                    <a:p>
                      <a:r>
                        <a:rPr lang="en-US" dirty="0" smtClean="0"/>
                        <a:t>S4</a:t>
                      </a:r>
                      <a:endParaRPr lang="en-US" dirty="0"/>
                    </a:p>
                  </a:txBody>
                  <a:tcPr/>
                </a:tc>
                <a:tc>
                  <a:txBody>
                    <a:bodyPr/>
                    <a:lstStyle/>
                    <a:p>
                      <a:pPr algn="ctr"/>
                      <a:r>
                        <a:rPr lang="en-US" dirty="0" smtClean="0"/>
                        <a:t>-0.004193</a:t>
                      </a:r>
                      <a:endParaRPr lang="en-US" dirty="0"/>
                    </a:p>
                  </a:txBody>
                  <a:tcPr/>
                </a:tc>
                <a:tc>
                  <a:txBody>
                    <a:bodyPr/>
                    <a:lstStyle/>
                    <a:p>
                      <a:pPr algn="ctr"/>
                      <a:r>
                        <a:rPr lang="en-US" dirty="0" smtClean="0"/>
                        <a:t>1.30</a:t>
                      </a:r>
                      <a:endParaRPr lang="en-US" dirty="0"/>
                    </a:p>
                  </a:txBody>
                  <a:tcPr/>
                </a:tc>
                <a:tc>
                  <a:txBody>
                    <a:bodyPr/>
                    <a:lstStyle/>
                    <a:p>
                      <a:pPr algn="ctr"/>
                      <a:r>
                        <a:rPr lang="en-US" dirty="0" smtClean="0"/>
                        <a:t>-0.00388</a:t>
                      </a:r>
                      <a:endParaRPr lang="en-US" dirty="0"/>
                    </a:p>
                  </a:txBody>
                  <a:tcPr/>
                </a:tc>
                <a:tc>
                  <a:txBody>
                    <a:bodyPr/>
                    <a:lstStyle/>
                    <a:p>
                      <a:pPr algn="ctr"/>
                      <a:r>
                        <a:rPr lang="en-US" dirty="0" smtClean="0"/>
                        <a:t>0.00336</a:t>
                      </a:r>
                      <a:endParaRPr lang="en-US" dirty="0"/>
                    </a:p>
                  </a:txBody>
                  <a:tcPr/>
                </a:tc>
                <a:tc>
                  <a:txBody>
                    <a:bodyPr/>
                    <a:lstStyle/>
                    <a:p>
                      <a:pPr algn="ctr"/>
                      <a:r>
                        <a:rPr lang="en-US" b="0" dirty="0" smtClean="0">
                          <a:solidFill>
                            <a:schemeClr val="tx1"/>
                          </a:solidFill>
                        </a:rPr>
                        <a:t>-0.0048</a:t>
                      </a:r>
                      <a:endParaRPr lang="en-US" b="0" dirty="0">
                        <a:solidFill>
                          <a:schemeClr val="tx1"/>
                        </a:solidFill>
                      </a:endParaRPr>
                    </a:p>
                  </a:txBody>
                  <a:tcPr/>
                </a:tc>
                <a:extLst>
                  <a:ext uri="{0D108BD9-81ED-4DB2-BD59-A6C34878D82A}">
                    <a16:rowId xmlns:a16="http://schemas.microsoft.com/office/drawing/2014/main" val="1496319006"/>
                  </a:ext>
                </a:extLst>
              </a:tr>
            </a:tbl>
          </a:graphicData>
        </a:graphic>
      </p:graphicFrame>
      <p:sp>
        <p:nvSpPr>
          <p:cNvPr id="3" name="TextBox 2"/>
          <p:cNvSpPr txBox="1"/>
          <p:nvPr/>
        </p:nvSpPr>
        <p:spPr>
          <a:xfrm>
            <a:off x="879626" y="4581397"/>
            <a:ext cx="10464800" cy="1992066"/>
          </a:xfrm>
          <a:prstGeom prst="rect">
            <a:avLst/>
          </a:prstGeom>
          <a:noFill/>
        </p:spPr>
        <p:txBody>
          <a:bodyPr wrap="square" lIns="72000" tIns="72000" rIns="72000" bIns="72000" rtlCol="0">
            <a:spAutoFit/>
          </a:bodyPr>
          <a:lstStyle/>
          <a:p>
            <a:pPr marL="171450" indent="-171450">
              <a:lnSpc>
                <a:spcPct val="150000"/>
              </a:lnSpc>
              <a:buClr>
                <a:schemeClr val="tx1"/>
              </a:buClr>
              <a:buSzPct val="120000"/>
              <a:buFontTx/>
              <a:buChar char="-"/>
            </a:pPr>
            <a:r>
              <a:rPr lang="en-US" sz="1600" b="1" noProof="0" dirty="0" smtClean="0">
                <a:solidFill>
                  <a:schemeClr val="tx1"/>
                </a:solidFill>
                <a:latin typeface="Arial"/>
                <a:cs typeface="Arial"/>
              </a:rPr>
              <a:t>Slope and intercept </a:t>
            </a:r>
            <a:r>
              <a:rPr lang="en-US" sz="1600" noProof="0" dirty="0" smtClean="0">
                <a:solidFill>
                  <a:schemeClr val="tx1"/>
                </a:solidFill>
                <a:latin typeface="Arial"/>
                <a:cs typeface="Arial"/>
              </a:rPr>
              <a:t>are run based, which is calculated through a Linear Regression.</a:t>
            </a:r>
          </a:p>
          <a:p>
            <a:pPr marL="171450" indent="-171450">
              <a:lnSpc>
                <a:spcPct val="150000"/>
              </a:lnSpc>
              <a:buClr>
                <a:schemeClr val="tx1"/>
              </a:buClr>
              <a:buSzPct val="120000"/>
              <a:buFontTx/>
              <a:buChar char="-"/>
            </a:pPr>
            <a:r>
              <a:rPr lang="en-US" sz="1600" b="1" noProof="0" dirty="0" smtClean="0">
                <a:latin typeface="Arial"/>
                <a:cs typeface="Arial"/>
              </a:rPr>
              <a:t>Mean, Max, Min </a:t>
            </a:r>
            <a:r>
              <a:rPr lang="en-US" sz="1600" noProof="0" dirty="0" smtClean="0">
                <a:latin typeface="Arial"/>
                <a:cs typeface="Arial"/>
              </a:rPr>
              <a:t>slopes are a summary of individually quantified slopes.</a:t>
            </a:r>
          </a:p>
          <a:p>
            <a:pPr marL="628650" lvl="1" indent="-171450">
              <a:lnSpc>
                <a:spcPct val="150000"/>
              </a:lnSpc>
              <a:buClr>
                <a:schemeClr val="tx1"/>
              </a:buClr>
              <a:buSzPct val="120000"/>
              <a:buFontTx/>
              <a:buChar char="-"/>
            </a:pPr>
            <a:r>
              <a:rPr lang="en-US" sz="1600" dirty="0" smtClean="0">
                <a:latin typeface="Arial"/>
                <a:cs typeface="Arial"/>
              </a:rPr>
              <a:t>This is a nice way to detect outliers (or in this case, what are the slopes of extremely biased samples)</a:t>
            </a:r>
          </a:p>
          <a:p>
            <a:pPr marL="628650" lvl="1" indent="-171450">
              <a:lnSpc>
                <a:spcPct val="150000"/>
              </a:lnSpc>
              <a:buClr>
                <a:schemeClr val="tx1"/>
              </a:buClr>
              <a:buSzPct val="120000"/>
              <a:buFontTx/>
              <a:buChar char="-"/>
            </a:pPr>
            <a:r>
              <a:rPr lang="en-US" sz="1600" noProof="0" dirty="0" smtClean="0">
                <a:latin typeface="Arial"/>
                <a:cs typeface="Arial"/>
              </a:rPr>
              <a:t>This enables us to judge how good or pass/fail boundary is.</a:t>
            </a:r>
          </a:p>
          <a:p>
            <a:pPr marL="171450" indent="-171450">
              <a:lnSpc>
                <a:spcPct val="150000"/>
              </a:lnSpc>
              <a:buClr>
                <a:schemeClr val="tx1"/>
              </a:buClr>
              <a:buSzPct val="120000"/>
              <a:buFontTx/>
              <a:buChar char="-"/>
            </a:pPr>
            <a:endParaRPr lang="en-US" sz="1600" noProof="0" dirty="0" smtClean="0">
              <a:solidFill>
                <a:schemeClr val="tx1"/>
              </a:solidFill>
              <a:latin typeface="Arial"/>
              <a:cs typeface="Arial"/>
            </a:endParaRPr>
          </a:p>
        </p:txBody>
      </p:sp>
    </p:spTree>
    <p:extLst>
      <p:ext uri="{BB962C8B-B14F-4D97-AF65-F5344CB8AC3E}">
        <p14:creationId xmlns:p14="http://schemas.microsoft.com/office/powerpoint/2010/main" val="414020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7</a:t>
            </a:fld>
            <a:endParaRPr lang="en-US" noProof="0"/>
          </a:p>
        </p:txBody>
      </p:sp>
      <p:sp>
        <p:nvSpPr>
          <p:cNvPr id="2" name="Title 1"/>
          <p:cNvSpPr>
            <a:spLocks noGrp="1"/>
          </p:cNvSpPr>
          <p:nvPr>
            <p:ph type="title" idx="4294967295"/>
          </p:nvPr>
        </p:nvSpPr>
        <p:spPr>
          <a:xfrm>
            <a:off x="176212" y="295720"/>
            <a:ext cx="11236325" cy="530225"/>
          </a:xfrm>
        </p:spPr>
        <p:txBody>
          <a:bodyPr>
            <a:noAutofit/>
          </a:bodyPr>
          <a:lstStyle/>
          <a:p>
            <a:r>
              <a:rPr lang="en-US" sz="3200" dirty="0" smtClean="0"/>
              <a:t>Creating the Boundary</a:t>
            </a:r>
            <a:endParaRPr lang="en-US" sz="3200" dirty="0"/>
          </a:p>
        </p:txBody>
      </p:sp>
      <p:sp>
        <p:nvSpPr>
          <p:cNvPr id="6" name="TextBox 5"/>
          <p:cNvSpPr txBox="1"/>
          <p:nvPr/>
        </p:nvSpPr>
        <p:spPr>
          <a:xfrm>
            <a:off x="446192" y="944402"/>
            <a:ext cx="11163640" cy="2484508"/>
          </a:xfrm>
          <a:prstGeom prst="rect">
            <a:avLst/>
          </a:prstGeom>
          <a:noFill/>
        </p:spPr>
        <p:txBody>
          <a:bodyPr wrap="square" lIns="72000" tIns="72000" rIns="72000" bIns="72000" rtlCol="0">
            <a:spAutoFit/>
          </a:bodyPr>
          <a:lstStyle/>
          <a:p>
            <a:pPr marL="285750" indent="-285750">
              <a:lnSpc>
                <a:spcPct val="150000"/>
              </a:lnSpc>
              <a:buClr>
                <a:schemeClr val="tx1"/>
              </a:buClr>
              <a:buSzPct val="120000"/>
              <a:buFont typeface="Arial" panose="020B0604020202020204" pitchFamily="34" charset="0"/>
              <a:buChar char="•"/>
            </a:pPr>
            <a:r>
              <a:rPr lang="en-US" sz="1600" noProof="0" dirty="0" smtClean="0">
                <a:solidFill>
                  <a:schemeClr val="tx1"/>
                </a:solidFill>
                <a:latin typeface="Arial"/>
                <a:cs typeface="Arial"/>
              </a:rPr>
              <a:t>Slopes for acceptable samples that display low 5’ bias range from [-0.002, -0.005].</a:t>
            </a:r>
          </a:p>
          <a:p>
            <a:pPr marL="285750" indent="-285750">
              <a:lnSpc>
                <a:spcPct val="150000"/>
              </a:lnSpc>
              <a:buClr>
                <a:schemeClr val="tx1"/>
              </a:buClr>
              <a:buSzPct val="120000"/>
              <a:buFont typeface="Arial" panose="020B0604020202020204" pitchFamily="34" charset="0"/>
              <a:buChar char="•"/>
            </a:pPr>
            <a:r>
              <a:rPr lang="en-US" sz="1600" dirty="0" smtClean="0">
                <a:latin typeface="Arial"/>
                <a:cs typeface="Arial"/>
              </a:rPr>
              <a:t>If we mirror this then for the 3’ bias the range should be the same but with opposite value [0.002, 0.005]</a:t>
            </a:r>
          </a:p>
          <a:p>
            <a:pPr marL="285750" indent="-285750">
              <a:lnSpc>
                <a:spcPct val="150000"/>
              </a:lnSpc>
              <a:buClr>
                <a:schemeClr val="tx1"/>
              </a:buClr>
              <a:buSzPct val="120000"/>
              <a:buFont typeface="Arial" panose="020B0604020202020204" pitchFamily="34" charset="0"/>
              <a:buChar char="•"/>
            </a:pPr>
            <a:r>
              <a:rPr lang="en-US" sz="1600" noProof="0" dirty="0" smtClean="0">
                <a:solidFill>
                  <a:schemeClr val="tx1"/>
                </a:solidFill>
                <a:latin typeface="Arial"/>
                <a:cs typeface="Arial"/>
              </a:rPr>
              <a:t>The boundary for failure now is: </a:t>
            </a:r>
            <a:r>
              <a:rPr lang="en-US" sz="1600" b="1" i="1" dirty="0" smtClean="0">
                <a:latin typeface="Arial"/>
                <a:cs typeface="Arial"/>
              </a:rPr>
              <a:t>|m| &gt; 0.005. </a:t>
            </a:r>
          </a:p>
          <a:p>
            <a:pPr marL="742950" lvl="1" indent="-285750">
              <a:lnSpc>
                <a:spcPct val="150000"/>
              </a:lnSpc>
              <a:buClr>
                <a:schemeClr val="tx1"/>
              </a:buClr>
              <a:buSzPct val="120000"/>
              <a:buFont typeface="Arial" panose="020B0604020202020204" pitchFamily="34" charset="0"/>
              <a:buChar char="•"/>
            </a:pPr>
            <a:r>
              <a:rPr lang="en-US" sz="1600" b="1" i="1" noProof="0" dirty="0" smtClean="0">
                <a:solidFill>
                  <a:schemeClr val="tx1"/>
                </a:solidFill>
                <a:latin typeface="Arial"/>
                <a:cs typeface="Arial"/>
              </a:rPr>
              <a:t>|m| is the absolute value of the slope, so that we can cover both positive and negative slopes in just one metric. </a:t>
            </a:r>
            <a:endParaRPr lang="en-US" sz="1600" i="1" noProof="0" dirty="0" smtClean="0">
              <a:solidFill>
                <a:schemeClr val="tx1"/>
              </a:solidFill>
              <a:latin typeface="Arial"/>
              <a:cs typeface="Arial"/>
            </a:endParaRPr>
          </a:p>
          <a:p>
            <a:pPr>
              <a:buClr>
                <a:schemeClr val="tx1"/>
              </a:buClr>
              <a:buSzPct val="120000"/>
            </a:pPr>
            <a:endParaRPr lang="en-US" sz="1600" dirty="0">
              <a:latin typeface="Arial"/>
              <a:cs typeface="Arial"/>
            </a:endParaRPr>
          </a:p>
          <a:p>
            <a:pPr marL="285750" indent="-285750">
              <a:buClr>
                <a:schemeClr val="tx1"/>
              </a:buClr>
              <a:buSzPct val="120000"/>
              <a:buFont typeface="Arial" panose="020B0604020202020204" pitchFamily="34" charset="0"/>
              <a:buChar char="•"/>
            </a:pPr>
            <a:endParaRPr lang="en-US" sz="1600" noProof="0" dirty="0" smtClean="0">
              <a:solidFill>
                <a:schemeClr val="tx1"/>
              </a:solidFill>
              <a:latin typeface="Arial"/>
              <a:cs typeface="Arial"/>
            </a:endParaRPr>
          </a:p>
        </p:txBody>
      </p:sp>
      <p:pic>
        <p:nvPicPr>
          <p:cNvPr id="13" name="Picture 12"/>
          <p:cNvPicPr>
            <a:picLocks noChangeAspect="1"/>
          </p:cNvPicPr>
          <p:nvPr/>
        </p:nvPicPr>
        <p:blipFill rotWithShape="1">
          <a:blip r:embed="rId3"/>
          <a:srcRect l="4779" r="8260"/>
          <a:stretch/>
        </p:blipFill>
        <p:spPr>
          <a:xfrm>
            <a:off x="3977640" y="3083847"/>
            <a:ext cx="4187952" cy="3157468"/>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4768103" y="4146116"/>
                <a:ext cx="2862072" cy="352642"/>
              </a:xfrm>
              <a:prstGeom prst="rect">
                <a:avLst/>
              </a:prstGeom>
              <a:noFill/>
            </p:spPr>
            <p:txBody>
              <a:bodyPr wrap="square" lIns="72000" tIns="72000" rIns="72000" bIns="72000" rtlCol="0">
                <a:spAutoFit/>
              </a:bodyPr>
              <a:lstStyle/>
              <a:p>
                <a:pPr marL="0" indent="0">
                  <a:buClr>
                    <a:schemeClr val="tx1"/>
                  </a:buClr>
                  <a:buSzPct val="120000"/>
                  <a:buFontTx/>
                  <a:buNone/>
                </a:pPr>
                <a14:m>
                  <m:oMathPara xmlns:m="http://schemas.openxmlformats.org/officeDocument/2006/math">
                    <m:oMathParaPr>
                      <m:jc m:val="centerGroup"/>
                    </m:oMathParaPr>
                    <m:oMath xmlns:m="http://schemas.openxmlformats.org/officeDocument/2006/math">
                      <m:r>
                        <a:rPr lang="en-US" sz="1200" b="0" i="1" noProof="0" smtClean="0">
                          <a:solidFill>
                            <a:schemeClr val="tx1"/>
                          </a:solidFill>
                          <a:latin typeface="Cambria Math" panose="02040503050406030204" pitchFamily="18" charset="0"/>
                          <a:cs typeface="Arial"/>
                        </a:rPr>
                        <m:t> </m:t>
                      </m:r>
                      <m:acc>
                        <m:accPr>
                          <m:chr m:val="̂"/>
                          <m:ctrlPr>
                            <a:rPr lang="en-US" sz="1200" b="0" i="1" noProof="0" smtClean="0">
                              <a:solidFill>
                                <a:schemeClr val="tx1"/>
                              </a:solidFill>
                              <a:latin typeface="Cambria Math" panose="02040503050406030204" pitchFamily="18" charset="0"/>
                              <a:cs typeface="Arial"/>
                            </a:rPr>
                          </m:ctrlPr>
                        </m:accPr>
                        <m:e>
                          <m:r>
                            <a:rPr lang="en-US" sz="1200" b="0" i="1" noProof="0" smtClean="0">
                              <a:solidFill>
                                <a:schemeClr val="tx1"/>
                              </a:solidFill>
                              <a:latin typeface="Cambria Math" panose="02040503050406030204" pitchFamily="18" charset="0"/>
                              <a:cs typeface="Arial"/>
                            </a:rPr>
                            <m:t>𝑌</m:t>
                          </m:r>
                        </m:e>
                      </m:acc>
                      <m:r>
                        <a:rPr lang="en-US" sz="1200" b="0" i="1" noProof="0" smtClean="0">
                          <a:solidFill>
                            <a:schemeClr val="tx1"/>
                          </a:solidFill>
                          <a:latin typeface="Cambria Math" panose="02040503050406030204" pitchFamily="18" charset="0"/>
                          <a:cs typeface="Arial"/>
                        </a:rPr>
                        <m:t>=1.438−0.005186</m:t>
                      </m:r>
                      <m:r>
                        <a:rPr lang="en-US" sz="1200" b="0" i="1" noProof="0" smtClean="0">
                          <a:solidFill>
                            <a:schemeClr val="tx1"/>
                          </a:solidFill>
                          <a:latin typeface="Cambria Math" panose="02040503050406030204" pitchFamily="18" charset="0"/>
                          <a:cs typeface="Arial"/>
                        </a:rPr>
                        <m:t>𝑋</m:t>
                      </m:r>
                      <m:r>
                        <a:rPr lang="en-US" sz="1200" b="0" i="1" noProof="0" smtClean="0">
                          <a:solidFill>
                            <a:schemeClr val="tx1"/>
                          </a:solidFill>
                          <a:latin typeface="Cambria Math" panose="02040503050406030204" pitchFamily="18" charset="0"/>
                          <a:cs typeface="Arial"/>
                        </a:rPr>
                        <m:t> </m:t>
                      </m:r>
                    </m:oMath>
                  </m:oMathPara>
                </a14:m>
                <a:endParaRPr lang="en-US" sz="1200" noProof="0" dirty="0" smtClean="0">
                  <a:solidFill>
                    <a:schemeClr val="tx1"/>
                  </a:solidFill>
                  <a:latin typeface="Arial"/>
                  <a:cs typeface="Aria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68103" y="4146116"/>
                <a:ext cx="2862072" cy="352642"/>
              </a:xfrm>
              <a:prstGeom prst="rect">
                <a:avLst/>
              </a:prstGeom>
              <a:blipFill>
                <a:blip r:embed="rId4"/>
                <a:stretch>
                  <a:fillRect b="-5172"/>
                </a:stretch>
              </a:blipFill>
            </p:spPr>
            <p:txBody>
              <a:bodyPr/>
              <a:lstStyle/>
              <a:p>
                <a:r>
                  <a:rPr lang="en-US">
                    <a:noFill/>
                  </a:rPr>
                  <a:t> </a:t>
                </a:r>
              </a:p>
            </p:txBody>
          </p:sp>
        </mc:Fallback>
      </mc:AlternateContent>
      <p:pic>
        <p:nvPicPr>
          <p:cNvPr id="17" name="Picture 16"/>
          <p:cNvPicPr>
            <a:picLocks noChangeAspect="1"/>
          </p:cNvPicPr>
          <p:nvPr/>
        </p:nvPicPr>
        <p:blipFill rotWithShape="1">
          <a:blip r:embed="rId5"/>
          <a:srcRect t="13193" r="45000" b="10879"/>
          <a:stretch/>
        </p:blipFill>
        <p:spPr>
          <a:xfrm>
            <a:off x="310896" y="3083847"/>
            <a:ext cx="3520440" cy="3157468"/>
          </a:xfrm>
          <a:prstGeom prst="rect">
            <a:avLst/>
          </a:prstGeom>
        </p:spPr>
      </p:pic>
      <p:pic>
        <p:nvPicPr>
          <p:cNvPr id="20" name="Picture 19"/>
          <p:cNvPicPr>
            <a:picLocks noChangeAspect="1"/>
          </p:cNvPicPr>
          <p:nvPr/>
        </p:nvPicPr>
        <p:blipFill>
          <a:blip r:embed="rId6"/>
          <a:stretch>
            <a:fillRect/>
          </a:stretch>
        </p:blipFill>
        <p:spPr>
          <a:xfrm>
            <a:off x="8165592" y="3083847"/>
            <a:ext cx="4026408" cy="3157468"/>
          </a:xfrm>
          <a:prstGeom prst="rect">
            <a:avLst/>
          </a:prstGeom>
        </p:spPr>
      </p:pic>
    </p:spTree>
    <p:extLst>
      <p:ext uri="{BB962C8B-B14F-4D97-AF65-F5344CB8AC3E}">
        <p14:creationId xmlns:p14="http://schemas.microsoft.com/office/powerpoint/2010/main" val="316388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8</a:t>
            </a:fld>
            <a:endParaRPr lang="en-US" noProof="0"/>
          </a:p>
        </p:txBody>
      </p:sp>
      <p:sp>
        <p:nvSpPr>
          <p:cNvPr id="2" name="Title 1"/>
          <p:cNvSpPr>
            <a:spLocks noGrp="1"/>
          </p:cNvSpPr>
          <p:nvPr>
            <p:ph type="title" idx="4294967295"/>
          </p:nvPr>
        </p:nvSpPr>
        <p:spPr>
          <a:xfrm>
            <a:off x="288408" y="380315"/>
            <a:ext cx="11236325" cy="530225"/>
          </a:xfrm>
        </p:spPr>
        <p:txBody>
          <a:bodyPr>
            <a:normAutofit/>
          </a:bodyPr>
          <a:lstStyle/>
          <a:p>
            <a:r>
              <a:rPr lang="en-US" sz="3200" dirty="0" smtClean="0"/>
              <a:t>Testing Code with Magic Samples – Blind Test</a:t>
            </a:r>
            <a:endParaRPr lang="en-US" sz="3200" dirty="0"/>
          </a:p>
        </p:txBody>
      </p:sp>
      <p:pic>
        <p:nvPicPr>
          <p:cNvPr id="12" name="Picture 11"/>
          <p:cNvPicPr>
            <a:picLocks noChangeAspect="1"/>
          </p:cNvPicPr>
          <p:nvPr/>
        </p:nvPicPr>
        <p:blipFill>
          <a:blip r:embed="rId3"/>
          <a:stretch>
            <a:fillRect/>
          </a:stretch>
        </p:blipFill>
        <p:spPr>
          <a:xfrm>
            <a:off x="6260882" y="1848995"/>
            <a:ext cx="5724923" cy="3454695"/>
          </a:xfrm>
          <a:prstGeom prst="rect">
            <a:avLst/>
          </a:prstGeom>
        </p:spPr>
      </p:pic>
      <p:pic>
        <p:nvPicPr>
          <p:cNvPr id="14" name="Picture 13"/>
          <p:cNvPicPr>
            <a:picLocks noChangeAspect="1"/>
          </p:cNvPicPr>
          <p:nvPr/>
        </p:nvPicPr>
        <p:blipFill rotWithShape="1">
          <a:blip r:embed="rId4"/>
          <a:srcRect l="5189" t="54689" r="34257" b="405"/>
          <a:stretch/>
        </p:blipFill>
        <p:spPr>
          <a:xfrm>
            <a:off x="206371" y="2421447"/>
            <a:ext cx="5890437" cy="1597446"/>
          </a:xfrm>
          <a:prstGeom prst="rect">
            <a:avLst/>
          </a:prstGeom>
        </p:spPr>
      </p:pic>
      <p:pic>
        <p:nvPicPr>
          <p:cNvPr id="16" name="Picture 15"/>
          <p:cNvPicPr>
            <a:picLocks noChangeAspect="1"/>
          </p:cNvPicPr>
          <p:nvPr/>
        </p:nvPicPr>
        <p:blipFill rotWithShape="1">
          <a:blip r:embed="rId5"/>
          <a:srcRect b="41452"/>
          <a:stretch/>
        </p:blipFill>
        <p:spPr>
          <a:xfrm>
            <a:off x="206371" y="2000523"/>
            <a:ext cx="5570132" cy="420924"/>
          </a:xfrm>
          <a:prstGeom prst="rect">
            <a:avLst/>
          </a:prstGeom>
        </p:spPr>
      </p:pic>
      <p:sp>
        <p:nvSpPr>
          <p:cNvPr id="17" name="TextBox 16"/>
          <p:cNvSpPr txBox="1"/>
          <p:nvPr/>
        </p:nvSpPr>
        <p:spPr>
          <a:xfrm>
            <a:off x="1867177" y="1379301"/>
            <a:ext cx="2226358" cy="469694"/>
          </a:xfrm>
          <a:prstGeom prst="rect">
            <a:avLst/>
          </a:prstGeom>
          <a:solidFill>
            <a:schemeClr val="bg1">
              <a:lumMod val="85000"/>
            </a:schemeClr>
          </a:solidFill>
        </p:spPr>
        <p:txBody>
          <a:bodyPr wrap="square" lIns="72000" tIns="72000" rIns="72000" bIns="72000" rtlCol="0">
            <a:spAutoFit/>
          </a:bodyPr>
          <a:lstStyle/>
          <a:p>
            <a:pPr marL="0" indent="0" algn="ctr">
              <a:buClr>
                <a:schemeClr val="tx1"/>
              </a:buClr>
              <a:buSzPct val="120000"/>
              <a:buFontTx/>
              <a:buNone/>
            </a:pPr>
            <a:r>
              <a:rPr lang="en-US" sz="2000" b="1" noProof="0" dirty="0" smtClean="0">
                <a:solidFill>
                  <a:schemeClr val="tx1"/>
                </a:solidFill>
                <a:latin typeface="Arial"/>
                <a:cs typeface="Arial"/>
              </a:rPr>
              <a:t>Script Output</a:t>
            </a:r>
          </a:p>
        </p:txBody>
      </p:sp>
      <p:sp>
        <p:nvSpPr>
          <p:cNvPr id="18" name="TextBox 17"/>
          <p:cNvSpPr txBox="1"/>
          <p:nvPr/>
        </p:nvSpPr>
        <p:spPr>
          <a:xfrm>
            <a:off x="7666074" y="1230038"/>
            <a:ext cx="2330445" cy="453183"/>
          </a:xfrm>
          <a:prstGeom prst="rect">
            <a:avLst/>
          </a:prstGeom>
          <a:solidFill>
            <a:schemeClr val="bg1">
              <a:lumMod val="85000"/>
            </a:schemeClr>
          </a:solidFill>
        </p:spPr>
        <p:txBody>
          <a:bodyPr wrap="square" lIns="72000" tIns="72000" rIns="72000" bIns="72000" rtlCol="0">
            <a:spAutoFit/>
          </a:bodyPr>
          <a:lstStyle/>
          <a:p>
            <a:pPr marL="0" indent="0" algn="ctr">
              <a:buClr>
                <a:schemeClr val="tx1"/>
              </a:buClr>
              <a:buSzPct val="120000"/>
              <a:buFontTx/>
              <a:buNone/>
            </a:pPr>
            <a:r>
              <a:rPr lang="en-US" sz="2000" b="1" dirty="0" smtClean="0">
                <a:latin typeface="Arial"/>
                <a:cs typeface="Arial"/>
              </a:rPr>
              <a:t>Coverage Plot</a:t>
            </a:r>
            <a:endParaRPr lang="en-US" sz="2000" b="1" noProof="0" dirty="0" smtClean="0">
              <a:solidFill>
                <a:schemeClr val="tx1"/>
              </a:solidFill>
              <a:latin typeface="Arial"/>
              <a:cs typeface="Arial"/>
            </a:endParaRPr>
          </a:p>
        </p:txBody>
      </p:sp>
    </p:spTree>
    <p:extLst>
      <p:ext uri="{BB962C8B-B14F-4D97-AF65-F5344CB8AC3E}">
        <p14:creationId xmlns:p14="http://schemas.microsoft.com/office/powerpoint/2010/main" val="23915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515100"/>
            <a:ext cx="352425" cy="139700"/>
          </a:xfrm>
        </p:spPr>
        <p:txBody>
          <a:bodyPr/>
          <a:lstStyle/>
          <a:p>
            <a:fld id="{680B4B8E-DB1B-9142-929E-99F02BA0DBC9}" type="slidenum">
              <a:rPr lang="en-US" noProof="0" smtClean="0"/>
              <a:pPr/>
              <a:t>9</a:t>
            </a:fld>
            <a:endParaRPr lang="en-US" noProof="0"/>
          </a:p>
        </p:txBody>
      </p:sp>
      <p:sp>
        <p:nvSpPr>
          <p:cNvPr id="2" name="Title 1"/>
          <p:cNvSpPr>
            <a:spLocks noGrp="1"/>
          </p:cNvSpPr>
          <p:nvPr>
            <p:ph type="title" idx="4294967295"/>
          </p:nvPr>
        </p:nvSpPr>
        <p:spPr>
          <a:xfrm>
            <a:off x="283804" y="280776"/>
            <a:ext cx="11236325" cy="530225"/>
          </a:xfrm>
        </p:spPr>
        <p:txBody>
          <a:bodyPr>
            <a:normAutofit/>
          </a:bodyPr>
          <a:lstStyle/>
          <a:p>
            <a:r>
              <a:rPr lang="en-US" sz="3200" dirty="0" smtClean="0"/>
              <a:t>How much bias is acceptable? – </a:t>
            </a:r>
            <a:r>
              <a:rPr lang="en-US" sz="3200" dirty="0" smtClean="0"/>
              <a:t>|</a:t>
            </a:r>
            <a:r>
              <a:rPr lang="en-US" sz="3200" i="1" dirty="0" smtClean="0"/>
              <a:t>m</a:t>
            </a:r>
            <a:r>
              <a:rPr lang="en-US" sz="3200" dirty="0" smtClean="0"/>
              <a:t>| </a:t>
            </a:r>
            <a:r>
              <a:rPr lang="en-US" sz="3200" dirty="0" smtClean="0"/>
              <a:t>&gt; </a:t>
            </a:r>
            <a:r>
              <a:rPr lang="en-US" sz="3200" dirty="0" smtClean="0"/>
              <a:t>0.055</a:t>
            </a:r>
            <a:endParaRPr lang="en-US" sz="3200" dirty="0"/>
          </a:p>
        </p:txBody>
      </p:sp>
      <p:sp>
        <p:nvSpPr>
          <p:cNvPr id="3" name="Content Placeholder 2"/>
          <p:cNvSpPr>
            <a:spLocks noGrp="1"/>
          </p:cNvSpPr>
          <p:nvPr>
            <p:ph sz="quarter" idx="4294967295"/>
          </p:nvPr>
        </p:nvSpPr>
        <p:spPr>
          <a:xfrm>
            <a:off x="274279" y="915167"/>
            <a:ext cx="11245850" cy="288925"/>
          </a:xfrm>
        </p:spPr>
        <p:txBody>
          <a:bodyPr>
            <a:normAutofit fontScale="92500" lnSpcReduction="20000"/>
          </a:bodyPr>
          <a:lstStyle/>
          <a:p>
            <a:r>
              <a:rPr lang="en-US" dirty="0" smtClean="0"/>
              <a:t>Adding piecewise regression to confirm bias. </a:t>
            </a:r>
            <a:endParaRPr lang="en-US" dirty="0"/>
          </a:p>
        </p:txBody>
      </p:sp>
      <p:sp>
        <p:nvSpPr>
          <p:cNvPr id="6" name="TextBox 5"/>
          <p:cNvSpPr txBox="1"/>
          <p:nvPr/>
        </p:nvSpPr>
        <p:spPr>
          <a:xfrm>
            <a:off x="8191777" y="1628420"/>
            <a:ext cx="1985495" cy="453183"/>
          </a:xfrm>
          <a:prstGeom prst="rect">
            <a:avLst/>
          </a:prstGeom>
          <a:solidFill>
            <a:schemeClr val="bg1">
              <a:lumMod val="85000"/>
            </a:schemeClr>
          </a:solidFill>
        </p:spPr>
        <p:txBody>
          <a:bodyPr wrap="square" lIns="72000" tIns="72000" rIns="72000" bIns="72000" rtlCol="0">
            <a:spAutoFit/>
          </a:bodyPr>
          <a:lstStyle/>
          <a:p>
            <a:pPr marL="0" indent="0">
              <a:buClr>
                <a:schemeClr val="tx1"/>
              </a:buClr>
              <a:buSzPct val="120000"/>
              <a:buFontTx/>
              <a:buNone/>
            </a:pPr>
            <a:r>
              <a:rPr lang="en-US" sz="2000" b="1" dirty="0" smtClean="0">
                <a:latin typeface="Arial"/>
                <a:cs typeface="Arial"/>
              </a:rPr>
              <a:t>Coverage Plot</a:t>
            </a:r>
            <a:endParaRPr lang="en-US" sz="2000" b="1" noProof="0" dirty="0" smtClean="0">
              <a:solidFill>
                <a:schemeClr val="tx1"/>
              </a:solidFill>
              <a:latin typeface="Arial"/>
              <a:cs typeface="Arial"/>
            </a:endParaRPr>
          </a:p>
        </p:txBody>
      </p:sp>
      <p:sp>
        <p:nvSpPr>
          <p:cNvPr id="8" name="TextBox 7"/>
          <p:cNvSpPr txBox="1"/>
          <p:nvPr/>
        </p:nvSpPr>
        <p:spPr>
          <a:xfrm>
            <a:off x="1867177" y="1602594"/>
            <a:ext cx="1783755" cy="453183"/>
          </a:xfrm>
          <a:prstGeom prst="rect">
            <a:avLst/>
          </a:prstGeom>
          <a:solidFill>
            <a:schemeClr val="bg1">
              <a:lumMod val="85000"/>
            </a:schemeClr>
          </a:solidFill>
        </p:spPr>
        <p:txBody>
          <a:bodyPr wrap="square" lIns="72000" tIns="72000" rIns="72000" bIns="72000" rtlCol="0">
            <a:spAutoFit/>
          </a:bodyPr>
          <a:lstStyle/>
          <a:p>
            <a:pPr marL="0" indent="0">
              <a:buClr>
                <a:schemeClr val="tx1"/>
              </a:buClr>
              <a:buSzPct val="120000"/>
              <a:buFontTx/>
              <a:buNone/>
            </a:pPr>
            <a:r>
              <a:rPr lang="en-US" sz="2000" b="1" noProof="0" dirty="0" smtClean="0">
                <a:solidFill>
                  <a:schemeClr val="tx1"/>
                </a:solidFill>
                <a:latin typeface="Arial"/>
                <a:cs typeface="Arial"/>
              </a:rPr>
              <a:t>Script Output</a:t>
            </a:r>
          </a:p>
        </p:txBody>
      </p:sp>
      <p:pic>
        <p:nvPicPr>
          <p:cNvPr id="12" name="Picture 11"/>
          <p:cNvPicPr>
            <a:picLocks noChangeAspect="1"/>
          </p:cNvPicPr>
          <p:nvPr/>
        </p:nvPicPr>
        <p:blipFill>
          <a:blip r:embed="rId2"/>
          <a:stretch>
            <a:fillRect/>
          </a:stretch>
        </p:blipFill>
        <p:spPr>
          <a:xfrm>
            <a:off x="6743148" y="2446459"/>
            <a:ext cx="5125856" cy="3350631"/>
          </a:xfrm>
          <a:prstGeom prst="rect">
            <a:avLst/>
          </a:prstGeom>
        </p:spPr>
      </p:pic>
      <p:grpSp>
        <p:nvGrpSpPr>
          <p:cNvPr id="15" name="Group 14"/>
          <p:cNvGrpSpPr/>
          <p:nvPr/>
        </p:nvGrpSpPr>
        <p:grpSpPr>
          <a:xfrm>
            <a:off x="283804" y="2489394"/>
            <a:ext cx="6353013" cy="2125136"/>
            <a:chOff x="283805" y="2489394"/>
            <a:chExt cx="6093398" cy="1755997"/>
          </a:xfrm>
        </p:grpSpPr>
        <p:pic>
          <p:nvPicPr>
            <p:cNvPr id="9" name="Picture 8"/>
            <p:cNvPicPr>
              <a:picLocks noChangeAspect="1"/>
            </p:cNvPicPr>
            <p:nvPr/>
          </p:nvPicPr>
          <p:blipFill rotWithShape="1">
            <a:blip r:embed="rId3"/>
            <a:srcRect l="8466" t="48" b="90604"/>
            <a:stretch/>
          </p:blipFill>
          <p:spPr>
            <a:xfrm>
              <a:off x="712381" y="2489394"/>
              <a:ext cx="5664822" cy="264439"/>
            </a:xfrm>
            <a:prstGeom prst="rect">
              <a:avLst/>
            </a:prstGeom>
          </p:spPr>
        </p:pic>
        <p:pic>
          <p:nvPicPr>
            <p:cNvPr id="14" name="Picture 13"/>
            <p:cNvPicPr>
              <a:picLocks noChangeAspect="1"/>
            </p:cNvPicPr>
            <p:nvPr/>
          </p:nvPicPr>
          <p:blipFill rotWithShape="1">
            <a:blip r:embed="rId3"/>
            <a:srcRect t="50169"/>
            <a:stretch/>
          </p:blipFill>
          <p:spPr>
            <a:xfrm>
              <a:off x="283805" y="2878420"/>
              <a:ext cx="6000977" cy="1366971"/>
            </a:xfrm>
            <a:prstGeom prst="rect">
              <a:avLst/>
            </a:prstGeom>
          </p:spPr>
        </p:pic>
      </p:grpSp>
    </p:spTree>
    <p:extLst>
      <p:ext uri="{BB962C8B-B14F-4D97-AF65-F5344CB8AC3E}">
        <p14:creationId xmlns:p14="http://schemas.microsoft.com/office/powerpoint/2010/main" val="202960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160128_Tecan_PPT_Template_Default_Finance">
  <a:themeElements>
    <a:clrScheme name="Tecan 1">
      <a:dk1>
        <a:srgbClr val="000000"/>
      </a:dk1>
      <a:lt1>
        <a:srgbClr val="FFFFFF"/>
      </a:lt1>
      <a:dk2>
        <a:srgbClr val="F04E23"/>
      </a:dk2>
      <a:lt2>
        <a:srgbClr val="000000"/>
      </a:lt2>
      <a:accent1>
        <a:srgbClr val="878787"/>
      </a:accent1>
      <a:accent2>
        <a:srgbClr val="0BBBEF"/>
      </a:accent2>
      <a:accent3>
        <a:srgbClr val="F39200"/>
      </a:accent3>
      <a:accent4>
        <a:srgbClr val="EA5297"/>
      </a:accent4>
      <a:accent5>
        <a:srgbClr val="95C11F"/>
      </a:accent5>
      <a:accent6>
        <a:srgbClr val="FFCC00"/>
      </a:accent6>
      <a:hlink>
        <a:srgbClr val="21143C"/>
      </a:hlink>
      <a:folHlink>
        <a:srgbClr val="4D226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fontAlgn="auto">
          <a:spcBef>
            <a:spcPts val="0"/>
          </a:spcBef>
          <a:spcAft>
            <a:spcPts val="0"/>
          </a:spcAft>
          <a:defRPr sz="1200" dirty="0">
            <a:solidFill>
              <a:srgbClr val="000000"/>
            </a:solidFill>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72000" tIns="72000" rIns="72000" bIns="72000" rtlCol="0">
        <a:spAutoFit/>
      </a:bodyPr>
      <a:lstStyle>
        <a:defPPr marL="0" indent="0">
          <a:buClr>
            <a:schemeClr val="tx1"/>
          </a:buClr>
          <a:buSzPct val="120000"/>
          <a:buFontTx/>
          <a:buNone/>
          <a:defRPr sz="1200" noProof="0" dirty="0" smtClean="0">
            <a:solidFill>
              <a:schemeClr val="tx1"/>
            </a:solidFill>
            <a:latin typeface="Arial"/>
            <a:cs typeface="Arial"/>
          </a:defRPr>
        </a:defPPr>
      </a:lstStyle>
    </a:txDef>
  </a:objectDefaults>
  <a:extraClrSchemeLst/>
  <a:extLst>
    <a:ext uri="{05A4C25C-085E-4340-85A3-A5531E510DB2}">
      <thm15:themeFamily xmlns:thm15="http://schemas.microsoft.com/office/thememl/2012/main" name="Presentazione standard9" id="{CBBB3690-E938-C648-8DB7-FEF5043E49F7}" vid="{EEC5E4EE-B618-1249-A33A-B385705F298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1012</Words>
  <Application>Microsoft Office PowerPoint</Application>
  <PresentationFormat>Widescreen</PresentationFormat>
  <Paragraphs>152</Paragraphs>
  <Slides>14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Cambria Math</vt:lpstr>
      <vt:lpstr>Symbol</vt:lpstr>
      <vt:lpstr>Trebuchet MS</vt:lpstr>
      <vt:lpstr>Wingdings</vt:lpstr>
      <vt:lpstr>Wingdings 3</vt:lpstr>
      <vt:lpstr>160128_Tecan_PPT_Template_Default_Finance</vt:lpstr>
      <vt:lpstr>Facet</vt:lpstr>
      <vt:lpstr>Bias Detection in Coverage </vt:lpstr>
      <vt:lpstr>Overview RNA-Seq pipeline</vt:lpstr>
      <vt:lpstr>Metric Development for Detection of Bias in Coverage</vt:lpstr>
      <vt:lpstr>QC: S1 &amp; S2</vt:lpstr>
      <vt:lpstr>Slope Calculations</vt:lpstr>
      <vt:lpstr>Results </vt:lpstr>
      <vt:lpstr>Creating the Boundary</vt:lpstr>
      <vt:lpstr>Testing Code with Magic Samples – Blind Test</vt:lpstr>
      <vt:lpstr>How much bias is acceptable? – |m| &gt; 0.055</vt:lpstr>
      <vt:lpstr>Criteria based on coverage limits </vt:lpstr>
      <vt:lpstr>Idea of Piecewise Regression</vt:lpstr>
      <vt:lpstr>Test </vt:lpstr>
      <vt:lpstr>Conclusion</vt:lpstr>
      <vt:lpstr>PowerPoint Presentation</vt:lpstr>
    </vt:vector>
  </TitlesOfParts>
  <Company>Tecan Group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Dayanara Lebron, T-GN</dc:creator>
  <cp:lastModifiedBy>Dayanara Lebron, T-GN</cp:lastModifiedBy>
  <cp:revision>74</cp:revision>
  <cp:lastPrinted>2015-04-13T14:12:48Z</cp:lastPrinted>
  <dcterms:created xsi:type="dcterms:W3CDTF">2021-01-12T02:03:48Z</dcterms:created>
  <dcterms:modified xsi:type="dcterms:W3CDTF">2021-07-01T20:28:52Z</dcterms:modified>
</cp:coreProperties>
</file>