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292608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216">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949" autoAdjust="0"/>
    <p:restoredTop sz="94660"/>
  </p:normalViewPr>
  <p:slideViewPr>
    <p:cSldViewPr snapToGrid="0" snapToObjects="1">
      <p:cViewPr>
        <p:scale>
          <a:sx n="59" d="100"/>
          <a:sy n="59" d="100"/>
        </p:scale>
        <p:origin x="-96" y="613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4CFA18-F5B4-6C43-99ED-7AF2658B1904}" type="datetimeFigureOut">
              <a:rPr lang="en-US" smtClean="0"/>
              <a:t>8/2/16</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7BC250-D523-2A45-8088-C403F71409AD}" type="slidenum">
              <a:rPr lang="en-US" smtClean="0"/>
              <a:t>‹#›</a:t>
            </a:fld>
            <a:endParaRPr lang="en-US"/>
          </a:p>
        </p:txBody>
      </p:sp>
    </p:spTree>
    <p:extLst>
      <p:ext uri="{BB962C8B-B14F-4D97-AF65-F5344CB8AC3E}">
        <p14:creationId xmlns:p14="http://schemas.microsoft.com/office/powerpoint/2010/main" val="2107378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7BC250-D523-2A45-8088-C403F71409AD}" type="slidenum">
              <a:rPr lang="en-US" smtClean="0"/>
              <a:t>1</a:t>
            </a:fld>
            <a:endParaRPr lang="en-US"/>
          </a:p>
        </p:txBody>
      </p:sp>
    </p:spTree>
    <p:extLst>
      <p:ext uri="{BB962C8B-B14F-4D97-AF65-F5344CB8AC3E}">
        <p14:creationId xmlns:p14="http://schemas.microsoft.com/office/powerpoint/2010/main" val="154681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15"/>
            <a:ext cx="3730752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60AF01-1661-8648-984D-EA0D0E07DA82}"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297965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0AF01-1661-8648-984D-EA0D0E07DA82}"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255154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171791"/>
            <a:ext cx="9875520" cy="2496650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171791"/>
            <a:ext cx="28895040" cy="249665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0AF01-1661-8648-984D-EA0D0E07DA82}"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15739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0AF01-1661-8648-984D-EA0D0E07DA82}"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44289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8802775"/>
            <a:ext cx="37307520" cy="581152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2401978"/>
            <a:ext cx="37307520" cy="6400798"/>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0AF01-1661-8648-984D-EA0D0E07DA82}" type="datetimeFigureOut">
              <a:rPr lang="en-US" smtClean="0"/>
              <a:t>8/2/16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377020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6827522"/>
            <a:ext cx="19385280" cy="1931077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6827522"/>
            <a:ext cx="19385280" cy="19310775"/>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60AF01-1661-8648-984D-EA0D0E07DA82}"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28553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6549816"/>
            <a:ext cx="19392902" cy="2729651"/>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94560" y="9279467"/>
            <a:ext cx="19392902" cy="1685882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6549816"/>
            <a:ext cx="19400520" cy="2729651"/>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2296122" y="9279467"/>
            <a:ext cx="19400520" cy="16858829"/>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60AF01-1661-8648-984D-EA0D0E07DA82}" type="datetimeFigureOut">
              <a:rPr lang="en-US" smtClean="0"/>
              <a:t>8/2/16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299151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60AF01-1661-8648-984D-EA0D0E07DA82}" type="datetimeFigureOut">
              <a:rPr lang="en-US" smtClean="0"/>
              <a:t>8/2/16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193784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0AF01-1661-8648-984D-EA0D0E07DA82}" type="datetimeFigureOut">
              <a:rPr lang="en-US" smtClean="0"/>
              <a:t>8/2/16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3166180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165013"/>
            <a:ext cx="14439902" cy="495808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7160240" y="1165016"/>
            <a:ext cx="24536400" cy="2497328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123096"/>
            <a:ext cx="14439902" cy="20015202"/>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0AF01-1661-8648-984D-EA0D0E07DA82}"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72434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0482560"/>
            <a:ext cx="26334720" cy="2418082"/>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602982" y="2614507"/>
            <a:ext cx="26334720" cy="1755648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602982" y="22900642"/>
            <a:ext cx="26334720" cy="3434078"/>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0AF01-1661-8648-984D-EA0D0E07DA82}" type="datetimeFigureOut">
              <a:rPr lang="en-US" smtClean="0"/>
              <a:t>8/2/16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575FD-F4A8-1E4B-8F39-1595E7FCF69C}" type="slidenum">
              <a:rPr lang="en-US" smtClean="0"/>
              <a:t>‹#›</a:t>
            </a:fld>
            <a:endParaRPr lang="en-US"/>
          </a:p>
        </p:txBody>
      </p:sp>
    </p:spTree>
    <p:extLst>
      <p:ext uri="{BB962C8B-B14F-4D97-AF65-F5344CB8AC3E}">
        <p14:creationId xmlns:p14="http://schemas.microsoft.com/office/powerpoint/2010/main" val="38528753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89"/>
            <a:ext cx="39502080" cy="48768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6827522"/>
            <a:ext cx="39502080" cy="19310775"/>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27120429"/>
            <a:ext cx="10241280" cy="15578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7860AF01-1661-8648-984D-EA0D0E07DA82}" type="datetimeFigureOut">
              <a:rPr lang="en-US" smtClean="0"/>
              <a:t>8/2/16</a:t>
            </a:fld>
            <a:endParaRPr lang="en-US"/>
          </a:p>
        </p:txBody>
      </p:sp>
      <p:sp>
        <p:nvSpPr>
          <p:cNvPr id="5" name="Footer Placeholder 4"/>
          <p:cNvSpPr>
            <a:spLocks noGrp="1"/>
          </p:cNvSpPr>
          <p:nvPr>
            <p:ph type="ftr" sz="quarter" idx="3"/>
          </p:nvPr>
        </p:nvSpPr>
        <p:spPr>
          <a:xfrm>
            <a:off x="14996160" y="27120429"/>
            <a:ext cx="13898880" cy="15578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29"/>
            <a:ext cx="10241280" cy="15578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A8E575FD-F4A8-1E4B-8F39-1595E7FCF69C}" type="slidenum">
              <a:rPr lang="en-US" smtClean="0"/>
              <a:t>‹#›</a:t>
            </a:fld>
            <a:endParaRPr lang="en-US"/>
          </a:p>
        </p:txBody>
      </p:sp>
    </p:spTree>
    <p:extLst>
      <p:ext uri="{BB962C8B-B14F-4D97-AF65-F5344CB8AC3E}">
        <p14:creationId xmlns:p14="http://schemas.microsoft.com/office/powerpoint/2010/main" val="325074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lmat.sourceforge.net" TargetMode="External"/><Relationship Id="rId6" Type="http://schemas.openxmlformats.org/officeDocument/2006/relationships/image" Target="../media/image3.jpeg"/><Relationship Id="rId7" Type="http://schemas.openxmlformats.org/officeDocument/2006/relationships/image" Target="../media/image4.jpeg"/><Relationship Id="rId8" Type="http://schemas.openxmlformats.org/officeDocument/2006/relationships/image" Target="../media/image5.png"/><Relationship Id="rId9"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9569" y="1268523"/>
            <a:ext cx="38374396" cy="2903228"/>
          </a:xfrm>
        </p:spPr>
        <p:txBody>
          <a:bodyPr>
            <a:noAutofit/>
          </a:bodyPr>
          <a:lstStyle/>
          <a:p>
            <a:r>
              <a:rPr lang="en-US" sz="6400" b="1" dirty="0">
                <a:latin typeface="Bangla MN"/>
                <a:cs typeface="Bangla MN"/>
              </a:rPr>
              <a:t>Screening novel microbial genomes to improve infectious disease diagnostics</a:t>
            </a:r>
            <a:br>
              <a:rPr lang="en-US" sz="6400" b="1" dirty="0">
                <a:latin typeface="Bangla MN"/>
                <a:cs typeface="Bangla MN"/>
              </a:rPr>
            </a:br>
            <a:r>
              <a:rPr lang="en-US" sz="4400" dirty="0">
                <a:latin typeface="Bangla MN"/>
                <a:cs typeface="Bangla MN"/>
              </a:rPr>
              <a:t>Dayanara Lebron Aldea </a:t>
            </a:r>
            <a:r>
              <a:rPr lang="en-US" sz="4400" baseline="30000" dirty="0">
                <a:latin typeface="Bangla MN"/>
                <a:cs typeface="Bangla MN"/>
              </a:rPr>
              <a:t>1</a:t>
            </a:r>
            <a:r>
              <a:rPr lang="en-US" sz="4400" dirty="0">
                <a:latin typeface="Bangla MN"/>
                <a:cs typeface="Bangla MN"/>
              </a:rPr>
              <a:t>, Jonathan Allen</a:t>
            </a:r>
            <a:r>
              <a:rPr lang="en-US" sz="4400" baseline="30000" dirty="0">
                <a:latin typeface="Bangla MN"/>
                <a:cs typeface="Bangla MN"/>
              </a:rPr>
              <a:t>2</a:t>
            </a:r>
            <a:r>
              <a:rPr lang="en-US" sz="4400" dirty="0">
                <a:latin typeface="Bangla MN"/>
                <a:cs typeface="Bangla MN"/>
              </a:rPr>
              <a:t/>
            </a:r>
            <a:br>
              <a:rPr lang="en-US" sz="4400" dirty="0">
                <a:latin typeface="Bangla MN"/>
                <a:cs typeface="Bangla MN"/>
              </a:rPr>
            </a:br>
            <a:r>
              <a:rPr lang="en-US" sz="4400" dirty="0">
                <a:latin typeface="Bangla MN"/>
                <a:cs typeface="Bangla MN"/>
              </a:rPr>
              <a:t>Computation Directorate, Computer Applications Research Division, Lawrence Livermore National Laboratory, Livermore CA </a:t>
            </a:r>
            <a:r>
              <a:rPr lang="en-US" sz="4400" baseline="30000" dirty="0">
                <a:latin typeface="Bangla MN"/>
                <a:cs typeface="Bangla MN"/>
              </a:rPr>
              <a:t>1,2</a:t>
            </a:r>
            <a:r>
              <a:rPr lang="en-US" sz="4400" dirty="0">
                <a:latin typeface="Bangla MN"/>
                <a:cs typeface="Bangla MN"/>
              </a:rPr>
              <a:t> </a:t>
            </a:r>
            <a:endParaRPr lang="en-US" sz="4600" dirty="0">
              <a:latin typeface="Bangla MN"/>
              <a:cs typeface="Bangla MN"/>
            </a:endParaRPr>
          </a:p>
        </p:txBody>
      </p:sp>
      <p:sp>
        <p:nvSpPr>
          <p:cNvPr id="9" name="Rectangle 8"/>
          <p:cNvSpPr/>
          <p:nvPr/>
        </p:nvSpPr>
        <p:spPr>
          <a:xfrm>
            <a:off x="1774895" y="5001619"/>
            <a:ext cx="11728631" cy="1044023"/>
          </a:xfrm>
          <a:prstGeom prst="rect">
            <a:avLst/>
          </a:prstGeom>
          <a:gradFill flip="none" rotWithShape="1">
            <a:gsLst>
              <a:gs pos="62000">
                <a:schemeClr val="bg1">
                  <a:lumMod val="65000"/>
                </a:schemeClr>
              </a:gs>
              <a:gs pos="96000">
                <a:srgbClr val="FFFFFF"/>
              </a:gs>
              <a:gs pos="78000">
                <a:schemeClr val="accent1"/>
              </a:gs>
            </a:gsLst>
            <a:path path="shape">
              <a:fillToRect l="50000" t="50000" r="50000" b="50000"/>
            </a:path>
            <a:tileRect/>
          </a:gradFill>
        </p:spPr>
        <p:style>
          <a:lnRef idx="0">
            <a:schemeClr val="accent5"/>
          </a:lnRef>
          <a:fillRef idx="3">
            <a:schemeClr val="accent5"/>
          </a:fillRef>
          <a:effectRef idx="3">
            <a:schemeClr val="accent5"/>
          </a:effectRef>
          <a:fontRef idx="minor">
            <a:schemeClr val="lt1"/>
          </a:fontRef>
        </p:style>
        <p:txBody>
          <a:bodyPr lIns="418009" tIns="209004" rIns="418009" bIns="209004" rtlCol="0" anchor="ctr"/>
          <a:lstStyle/>
          <a:p>
            <a:pPr algn="ctr"/>
            <a:r>
              <a:rPr lang="en-US" sz="4400" dirty="0">
                <a:solidFill>
                  <a:srgbClr val="000000"/>
                </a:solidFill>
                <a:latin typeface="Bangla MN"/>
                <a:cs typeface="Bangla MN"/>
              </a:rPr>
              <a:t>Abstract</a:t>
            </a:r>
            <a:endParaRPr lang="en-US" sz="4800" dirty="0">
              <a:solidFill>
                <a:srgbClr val="000000"/>
              </a:solidFill>
              <a:latin typeface="Bangla MN"/>
              <a:cs typeface="Bangla MN"/>
            </a:endParaRPr>
          </a:p>
        </p:txBody>
      </p:sp>
      <p:sp>
        <p:nvSpPr>
          <p:cNvPr id="11" name="Rectangle 10"/>
          <p:cNvSpPr/>
          <p:nvPr/>
        </p:nvSpPr>
        <p:spPr>
          <a:xfrm>
            <a:off x="15061582" y="5001619"/>
            <a:ext cx="14959128" cy="1092331"/>
          </a:xfrm>
          <a:prstGeom prst="rect">
            <a:avLst/>
          </a:prstGeom>
          <a:gradFill flip="none" rotWithShape="1">
            <a:gsLst>
              <a:gs pos="61000">
                <a:srgbClr val="A6A6A6"/>
              </a:gs>
              <a:gs pos="94000">
                <a:schemeClr val="bg1"/>
              </a:gs>
              <a:gs pos="74000">
                <a:schemeClr val="accent1"/>
              </a:gs>
            </a:gsLst>
            <a:path path="shape">
              <a:fillToRect l="50000" t="50000" r="50000" b="50000"/>
            </a:path>
            <a:tileRec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418009" tIns="209004" rIns="418009" bIns="209004" rtlCol="0" anchor="ctr"/>
          <a:lstStyle/>
          <a:p>
            <a:pPr algn="ctr"/>
            <a:r>
              <a:rPr lang="en-US" sz="4400" dirty="0">
                <a:solidFill>
                  <a:schemeClr val="tx1"/>
                </a:solidFill>
                <a:latin typeface="Bangla MN"/>
                <a:cs typeface="Bangla MN"/>
              </a:rPr>
              <a:t>Methodology</a:t>
            </a:r>
            <a:endParaRPr lang="en-US" sz="6400" dirty="0">
              <a:solidFill>
                <a:schemeClr val="tx1"/>
              </a:solidFill>
              <a:latin typeface="Bangla MN"/>
              <a:cs typeface="Bangla MN"/>
            </a:endParaRPr>
          </a:p>
        </p:txBody>
      </p:sp>
      <p:sp>
        <p:nvSpPr>
          <p:cNvPr id="13" name="Rectangle 12"/>
          <p:cNvSpPr/>
          <p:nvPr/>
        </p:nvSpPr>
        <p:spPr>
          <a:xfrm>
            <a:off x="33123273" y="15846501"/>
            <a:ext cx="10240692" cy="1054624"/>
          </a:xfrm>
          <a:prstGeom prst="rect">
            <a:avLst/>
          </a:prstGeom>
          <a:gradFill flip="none" rotWithShape="1">
            <a:gsLst>
              <a:gs pos="59000">
                <a:srgbClr val="A6A6A6"/>
              </a:gs>
              <a:gs pos="92000">
                <a:srgbClr val="FFFFFF"/>
              </a:gs>
              <a:gs pos="73000">
                <a:schemeClr val="tx2">
                  <a:lumMod val="60000"/>
                  <a:lumOff val="40000"/>
                </a:schemeClr>
              </a:gs>
            </a:gsLst>
            <a:path path="shape">
              <a:fillToRect l="50000" t="50000" r="50000" b="50000"/>
            </a:path>
            <a:tileRec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418009" tIns="209004" rIns="418009" bIns="209004" rtlCol="0" anchor="ctr"/>
          <a:lstStyle/>
          <a:p>
            <a:pPr algn="ctr"/>
            <a:r>
              <a:rPr lang="en-US" sz="4400" dirty="0" smtClean="0">
                <a:solidFill>
                  <a:srgbClr val="000000"/>
                </a:solidFill>
                <a:latin typeface="Bangla MN"/>
                <a:cs typeface="Bangla MN"/>
              </a:rPr>
              <a:t>Discussion and Conclusion</a:t>
            </a:r>
            <a:endParaRPr lang="en-US" sz="5400" dirty="0">
              <a:solidFill>
                <a:srgbClr val="000000"/>
              </a:solidFill>
              <a:latin typeface="Bangla MN"/>
              <a:cs typeface="Bangla MN"/>
            </a:endParaRPr>
          </a:p>
        </p:txBody>
      </p:sp>
      <p:sp>
        <p:nvSpPr>
          <p:cNvPr id="16" name="TextBox 15"/>
          <p:cNvSpPr txBox="1"/>
          <p:nvPr/>
        </p:nvSpPr>
        <p:spPr>
          <a:xfrm>
            <a:off x="1248710" y="6113784"/>
            <a:ext cx="12695480" cy="688539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lIns="418009" tIns="209004" rIns="418009" bIns="209004" rtlCol="0">
            <a:spAutoFit/>
          </a:bodyPr>
          <a:lstStyle/>
          <a:p>
            <a:pPr algn="just"/>
            <a:r>
              <a:rPr lang="en-US" sz="2800" dirty="0"/>
              <a:t>In the past 20 years, advances in sequencing technology have led to a dramatic increase in the number of decoded genomes available in public reference databases such as </a:t>
            </a:r>
            <a:r>
              <a:rPr lang="en-US" sz="2800" dirty="0" err="1"/>
              <a:t>GenBank</a:t>
            </a:r>
            <a:r>
              <a:rPr lang="en-US" sz="2800" dirty="0"/>
              <a:t>.  Complete reference genomes are essential in sequencing based diagnostics to accurately identify infectious diseases. Despite their importance, many reference genomes contain gaps in their sequences and can include contaminant fragments.  Our objective is to compare each newly sequenced reference genome with all previously sequenced reference genomes to identify contaminant-free new reference genomes that can be added to searchable reference databases to improve pathogen diagnostic </a:t>
            </a:r>
            <a:r>
              <a:rPr lang="en-US" sz="2800" dirty="0" smtClean="0"/>
              <a:t>applications.</a:t>
            </a:r>
            <a:r>
              <a:rPr lang="en-US" sz="2800" dirty="0"/>
              <a:t> </a:t>
            </a:r>
            <a:r>
              <a:rPr lang="en-US" sz="2800" dirty="0" smtClean="0"/>
              <a:t>Each </a:t>
            </a:r>
            <a:r>
              <a:rPr lang="en-US" sz="2800" dirty="0"/>
              <a:t>new genome was divided into shorter subsequences and searched against an extensive microbial genome database using the Livermore </a:t>
            </a:r>
            <a:r>
              <a:rPr lang="en-US" sz="2800" dirty="0" err="1"/>
              <a:t>Metagenomic</a:t>
            </a:r>
            <a:r>
              <a:rPr lang="en-US" sz="2800" dirty="0"/>
              <a:t> Analysis Toolkit (LMAT).  </a:t>
            </a:r>
            <a:r>
              <a:rPr lang="en-US" sz="2800" dirty="0">
                <a:solidFill>
                  <a:srgbClr val="FF0000"/>
                </a:solidFill>
              </a:rPr>
              <a:t>A subset of </a:t>
            </a:r>
            <a:r>
              <a:rPr lang="en-US" sz="2800" dirty="0" smtClean="0">
                <a:solidFill>
                  <a:srgbClr val="FF0000"/>
                </a:solidFill>
              </a:rPr>
              <a:t>Protozoa genomes (n=83)</a:t>
            </a:r>
            <a:r>
              <a:rPr lang="en-US" sz="2800" dirty="0" smtClean="0"/>
              <a:t> </a:t>
            </a:r>
            <a:r>
              <a:rPr lang="en-US" sz="2800" dirty="0"/>
              <a:t>was examined to find new high quality genomes that will expand existing diagnostic genome database. This was done by measuring the percentage of accurately identified reads per taxonomy level, faulty fragments and screening against contaminants </a:t>
            </a:r>
          </a:p>
        </p:txBody>
      </p:sp>
      <p:sp>
        <p:nvSpPr>
          <p:cNvPr id="21" name="Rectangle 20"/>
          <p:cNvSpPr/>
          <p:nvPr/>
        </p:nvSpPr>
        <p:spPr>
          <a:xfrm>
            <a:off x="33123272" y="22838643"/>
            <a:ext cx="10240692" cy="1047787"/>
          </a:xfrm>
          <a:prstGeom prst="rect">
            <a:avLst/>
          </a:prstGeom>
          <a:gradFill flip="none" rotWithShape="1">
            <a:gsLst>
              <a:gs pos="59000">
                <a:srgbClr val="A6A6A6"/>
              </a:gs>
              <a:gs pos="92000">
                <a:srgbClr val="FFFFFF"/>
              </a:gs>
              <a:gs pos="73000">
                <a:schemeClr val="tx2">
                  <a:lumMod val="60000"/>
                  <a:lumOff val="40000"/>
                </a:schemeClr>
              </a:gs>
            </a:gsLst>
            <a:path path="shape">
              <a:fillToRect l="50000" t="50000" r="50000" b="50000"/>
            </a:path>
            <a:tileRec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418009" tIns="209004" rIns="418009" bIns="209004" rtlCol="0" anchor="ctr"/>
          <a:lstStyle/>
          <a:p>
            <a:pPr algn="ctr"/>
            <a:r>
              <a:rPr lang="en-US" sz="4400" dirty="0">
                <a:solidFill>
                  <a:srgbClr val="000000"/>
                </a:solidFill>
                <a:latin typeface="Bangla MN"/>
                <a:cs typeface="Bangla MN"/>
              </a:rPr>
              <a:t>References</a:t>
            </a:r>
            <a:endParaRPr lang="en-US" sz="6400" dirty="0">
              <a:solidFill>
                <a:srgbClr val="000000"/>
              </a:solidFill>
              <a:latin typeface="Bangla MN"/>
              <a:cs typeface="Bangla MN"/>
            </a:endParaRPr>
          </a:p>
        </p:txBody>
      </p:sp>
      <p:sp>
        <p:nvSpPr>
          <p:cNvPr id="22" name="Rectangle 21"/>
          <p:cNvSpPr/>
          <p:nvPr/>
        </p:nvSpPr>
        <p:spPr>
          <a:xfrm>
            <a:off x="1774895" y="13295710"/>
            <a:ext cx="11308675" cy="1067689"/>
          </a:xfrm>
          <a:prstGeom prst="rect">
            <a:avLst/>
          </a:prstGeom>
          <a:gradFill flip="none" rotWithShape="1">
            <a:gsLst>
              <a:gs pos="59000">
                <a:srgbClr val="A6A6A6"/>
              </a:gs>
              <a:gs pos="92000">
                <a:srgbClr val="FFFFFF"/>
              </a:gs>
              <a:gs pos="73000">
                <a:schemeClr val="tx2">
                  <a:lumMod val="60000"/>
                  <a:lumOff val="40000"/>
                </a:schemeClr>
              </a:gs>
            </a:gsLst>
            <a:path path="shape">
              <a:fillToRect l="50000" t="50000" r="50000" b="50000"/>
            </a:path>
            <a:tileRec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418009" tIns="209004" rIns="418009" bIns="209004" rtlCol="0" anchor="ctr"/>
          <a:lstStyle/>
          <a:p>
            <a:pPr algn="ctr"/>
            <a:r>
              <a:rPr lang="en-US" sz="4400" dirty="0">
                <a:solidFill>
                  <a:srgbClr val="000000"/>
                </a:solidFill>
                <a:latin typeface="Bangla MN"/>
                <a:cs typeface="Bangla MN"/>
              </a:rPr>
              <a:t>Introduction</a:t>
            </a:r>
            <a:endParaRPr lang="en-US" sz="6400" dirty="0">
              <a:solidFill>
                <a:srgbClr val="000000"/>
              </a:solidFill>
              <a:latin typeface="Bangla MN"/>
              <a:cs typeface="Bangla MN"/>
            </a:endParaRPr>
          </a:p>
        </p:txBody>
      </p:sp>
      <p:pic>
        <p:nvPicPr>
          <p:cNvPr id="24" name="Picture 23"/>
          <p:cNvPicPr>
            <a:picLocks noChangeAspect="1"/>
          </p:cNvPicPr>
          <p:nvPr/>
        </p:nvPicPr>
        <p:blipFill>
          <a:blip r:embed="rId3"/>
          <a:stretch>
            <a:fillRect/>
          </a:stretch>
        </p:blipFill>
        <p:spPr>
          <a:xfrm>
            <a:off x="1248710" y="529417"/>
            <a:ext cx="4908250" cy="4042103"/>
          </a:xfrm>
          <a:prstGeom prst="rect">
            <a:avLst/>
          </a:prstGeom>
        </p:spPr>
      </p:pic>
      <p:sp>
        <p:nvSpPr>
          <p:cNvPr id="14" name="Rectangle 13"/>
          <p:cNvSpPr/>
          <p:nvPr/>
        </p:nvSpPr>
        <p:spPr>
          <a:xfrm>
            <a:off x="15213982" y="16178159"/>
            <a:ext cx="14959128" cy="1094675"/>
          </a:xfrm>
          <a:prstGeom prst="rect">
            <a:avLst/>
          </a:prstGeom>
          <a:gradFill flip="none" rotWithShape="1">
            <a:gsLst>
              <a:gs pos="61000">
                <a:srgbClr val="A6A6A6"/>
              </a:gs>
              <a:gs pos="94000">
                <a:schemeClr val="bg1"/>
              </a:gs>
              <a:gs pos="74000">
                <a:schemeClr val="accent1"/>
              </a:gs>
            </a:gsLst>
            <a:path path="shape">
              <a:fillToRect l="50000" t="50000" r="50000" b="50000"/>
            </a:path>
            <a:tileRect/>
          </a:gra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418009" tIns="209004" rIns="418009" bIns="209004" rtlCol="0" anchor="ctr"/>
          <a:lstStyle/>
          <a:p>
            <a:pPr algn="ctr"/>
            <a:r>
              <a:rPr lang="en-US" sz="4400" dirty="0" smtClean="0">
                <a:solidFill>
                  <a:schemeClr val="tx1"/>
                </a:solidFill>
                <a:latin typeface="Bangla MN"/>
                <a:cs typeface="Bangla MN"/>
              </a:rPr>
              <a:t>Results</a:t>
            </a:r>
            <a:endParaRPr lang="en-US" sz="6400" dirty="0">
              <a:solidFill>
                <a:schemeClr val="tx1"/>
              </a:solidFill>
              <a:latin typeface="Bangla MN"/>
              <a:cs typeface="Bangla MN"/>
            </a:endParaRPr>
          </a:p>
        </p:txBody>
      </p:sp>
      <p:pic>
        <p:nvPicPr>
          <p:cNvPr id="10" name="Picture 9" descr="Poster 2016 - New Page-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1963" y="6065727"/>
            <a:ext cx="17023697" cy="10112432"/>
          </a:xfrm>
          <a:prstGeom prst="rect">
            <a:avLst/>
          </a:prstGeom>
        </p:spPr>
      </p:pic>
      <p:sp>
        <p:nvSpPr>
          <p:cNvPr id="20" name="TextBox 19"/>
          <p:cNvSpPr txBox="1"/>
          <p:nvPr/>
        </p:nvSpPr>
        <p:spPr>
          <a:xfrm>
            <a:off x="1384931" y="14717496"/>
            <a:ext cx="11698639" cy="13388285"/>
          </a:xfrm>
          <a:prstGeom prst="rect">
            <a:avLst/>
          </a:prstGeom>
          <a:noFill/>
        </p:spPr>
        <p:txBody>
          <a:bodyPr wrap="square" rtlCol="0">
            <a:spAutoFit/>
          </a:bodyPr>
          <a:lstStyle/>
          <a:p>
            <a:pPr marL="1143000" indent="-1143000" algn="just">
              <a:buFont typeface="Arial"/>
              <a:buChar char="•"/>
            </a:pPr>
            <a:r>
              <a:rPr lang="en-US" sz="3200" dirty="0" err="1" smtClean="0"/>
              <a:t>GenBank</a:t>
            </a:r>
            <a:r>
              <a:rPr lang="en-US" sz="3200" dirty="0" smtClean="0"/>
              <a:t> is a public database containing protein and nucleotide sequences built by the National Center of </a:t>
            </a:r>
            <a:r>
              <a:rPr lang="en-US" sz="3200" dirty="0" err="1" smtClean="0"/>
              <a:t>Biothechnology</a:t>
            </a:r>
            <a:r>
              <a:rPr lang="en-US" sz="3200" dirty="0" smtClean="0"/>
              <a:t> Information (NCBI). </a:t>
            </a:r>
          </a:p>
          <a:p>
            <a:pPr marL="1143000" indent="-1143000" algn="just">
              <a:buFont typeface="Arial"/>
              <a:buChar char="•"/>
            </a:pPr>
            <a:endParaRPr lang="en-US" sz="3200" dirty="0" smtClean="0"/>
          </a:p>
          <a:p>
            <a:pPr marL="1143000" indent="-1143000" algn="just">
              <a:buFont typeface="Arial"/>
              <a:buChar char="•"/>
            </a:pPr>
            <a:r>
              <a:rPr lang="en-US" sz="3200" dirty="0" smtClean="0"/>
              <a:t>As of June 2016, it contained more than 600 million sequences including complete and draft genomes. (</a:t>
            </a:r>
            <a:r>
              <a:rPr lang="en-US" sz="3200" dirty="0"/>
              <a:t>http://www.ncbi.nlm.nih.gov/genbank/statistics</a:t>
            </a:r>
            <a:r>
              <a:rPr lang="en-US" sz="3200" dirty="0" smtClean="0"/>
              <a:t>/) </a:t>
            </a:r>
          </a:p>
          <a:p>
            <a:pPr algn="just"/>
            <a:endParaRPr lang="en-US" sz="3200" dirty="0" smtClean="0"/>
          </a:p>
          <a:p>
            <a:pPr marL="1143000" indent="-1143000" algn="just">
              <a:buFont typeface="Arial"/>
              <a:buChar char="•"/>
            </a:pPr>
            <a:r>
              <a:rPr lang="en-US" sz="3200" dirty="0" smtClean="0"/>
              <a:t>Genome sequencing has increased our understanding about microbes’ genetic content, expression levels and functionality. </a:t>
            </a:r>
          </a:p>
          <a:p>
            <a:pPr algn="just"/>
            <a:endParaRPr lang="en-US" sz="3200" dirty="0" smtClean="0"/>
          </a:p>
          <a:p>
            <a:pPr marL="1143000" indent="-1143000" algn="just">
              <a:buFont typeface="Arial"/>
              <a:buChar char="•"/>
            </a:pPr>
            <a:r>
              <a:rPr lang="en-US" sz="3200" dirty="0" smtClean="0"/>
              <a:t>Reference databases are relied on for identifying etiologic agents in clinical samples. </a:t>
            </a:r>
            <a:r>
              <a:rPr lang="en-US" sz="3200" dirty="0"/>
              <a:t>P</a:t>
            </a:r>
            <a:r>
              <a:rPr lang="en-US" sz="3200" dirty="0" smtClean="0"/>
              <a:t>resence of contaminant </a:t>
            </a:r>
            <a:r>
              <a:rPr lang="en-US" sz="3200" dirty="0"/>
              <a:t>fragments in </a:t>
            </a:r>
            <a:r>
              <a:rPr lang="en-US" sz="3200" dirty="0" smtClean="0"/>
              <a:t>reference genomes, human reads and unidentified fragments </a:t>
            </a:r>
            <a:r>
              <a:rPr lang="en-US" sz="3200" smtClean="0"/>
              <a:t>can lead to </a:t>
            </a:r>
            <a:r>
              <a:rPr lang="en-US" sz="3200" dirty="0"/>
              <a:t>erroneous </a:t>
            </a:r>
            <a:r>
              <a:rPr lang="en-US" sz="3200" dirty="0" smtClean="0"/>
              <a:t>identifications and </a:t>
            </a:r>
            <a:r>
              <a:rPr lang="en-US" sz="3200" dirty="0"/>
              <a:t>misdiagnosis of infectious diseases. </a:t>
            </a:r>
            <a:endParaRPr lang="en-US" sz="3200" dirty="0" smtClean="0"/>
          </a:p>
          <a:p>
            <a:pPr marL="1143000" indent="-1143000" algn="just">
              <a:buFont typeface="Arial"/>
              <a:buChar char="•"/>
            </a:pPr>
            <a:endParaRPr lang="en-US" sz="3200" dirty="0"/>
          </a:p>
          <a:p>
            <a:pPr marL="1143000" indent="-1143000" algn="just">
              <a:buFont typeface="Arial"/>
              <a:buChar char="•"/>
            </a:pPr>
            <a:r>
              <a:rPr lang="en-US" sz="3200" dirty="0" smtClean="0"/>
              <a:t>Microbial ubiquity makes it challenging to control for unwanted contamination; which can occur when sample is  collected, handled or when target genome is sequenced. (Weiss </a:t>
            </a:r>
            <a:r>
              <a:rPr lang="en-US" sz="3200" dirty="0" err="1" smtClean="0"/>
              <a:t>et.al</a:t>
            </a:r>
            <a:r>
              <a:rPr lang="en-US" sz="3200" dirty="0" smtClean="0"/>
              <a:t> 2014)</a:t>
            </a:r>
          </a:p>
          <a:p>
            <a:pPr marL="1143000" indent="-1143000" algn="just">
              <a:buFont typeface="Arial"/>
              <a:buChar char="•"/>
            </a:pPr>
            <a:endParaRPr lang="en-US" sz="3200" dirty="0" smtClean="0"/>
          </a:p>
          <a:p>
            <a:pPr marL="1143000" indent="-1143000" algn="just">
              <a:buFont typeface="Arial"/>
              <a:buChar char="•"/>
            </a:pPr>
            <a:r>
              <a:rPr lang="en-US" sz="3200" dirty="0" smtClean="0"/>
              <a:t>LMAT’s  microbial database includes all draft and complete genomes from virus, bacteria, </a:t>
            </a:r>
            <a:r>
              <a:rPr lang="en-US" sz="3200" dirty="0" err="1" smtClean="0"/>
              <a:t>archea</a:t>
            </a:r>
            <a:r>
              <a:rPr lang="en-US" sz="3200" dirty="0" smtClean="0"/>
              <a:t>, fungi, and protozoa from April 2014. (Ames </a:t>
            </a:r>
            <a:r>
              <a:rPr lang="en-US" sz="3200" dirty="0" err="1" smtClean="0"/>
              <a:t>et.al</a:t>
            </a:r>
            <a:r>
              <a:rPr lang="en-US" sz="3200" dirty="0" smtClean="0"/>
              <a:t> 2015). LMAT is an open source software available at </a:t>
            </a:r>
            <a:r>
              <a:rPr lang="en-US" sz="3200" dirty="0" smtClean="0">
                <a:hlinkClick r:id="rId5"/>
              </a:rPr>
              <a:t>http://lmat.sourceforge.net</a:t>
            </a:r>
            <a:r>
              <a:rPr lang="en-US" sz="3200" dirty="0" smtClean="0"/>
              <a:t> . </a:t>
            </a:r>
          </a:p>
          <a:p>
            <a:endParaRPr lang="en-US" sz="3200" dirty="0"/>
          </a:p>
        </p:txBody>
      </p:sp>
      <p:sp>
        <p:nvSpPr>
          <p:cNvPr id="23" name="TextBox 22"/>
          <p:cNvSpPr txBox="1"/>
          <p:nvPr/>
        </p:nvSpPr>
        <p:spPr>
          <a:xfrm>
            <a:off x="32756519" y="23887720"/>
            <a:ext cx="10607445" cy="5509200"/>
          </a:xfrm>
          <a:prstGeom prst="rect">
            <a:avLst/>
          </a:prstGeom>
          <a:noFill/>
        </p:spPr>
        <p:txBody>
          <a:bodyPr wrap="square" rtlCol="0">
            <a:spAutoFit/>
          </a:bodyPr>
          <a:lstStyle/>
          <a:p>
            <a:pPr marL="1143000" indent="-1143000">
              <a:buFont typeface="Arial"/>
              <a:buChar char="•"/>
            </a:pPr>
            <a:r>
              <a:rPr lang="en-US" sz="3200" dirty="0" smtClean="0"/>
              <a:t>Ames </a:t>
            </a:r>
            <a:r>
              <a:rPr lang="en-US" sz="3200" dirty="0" err="1" smtClean="0"/>
              <a:t>et.al</a:t>
            </a:r>
            <a:r>
              <a:rPr lang="en-US" sz="3200" dirty="0" smtClean="0"/>
              <a:t> (2015) </a:t>
            </a:r>
            <a:r>
              <a:rPr lang="en-US" sz="3200" b="1" dirty="0" smtClean="0"/>
              <a:t>Using populations of human and microbial genomes for organism detection in </a:t>
            </a:r>
            <a:r>
              <a:rPr lang="en-US" sz="3200" b="1" dirty="0" err="1" smtClean="0"/>
              <a:t>metagenomics</a:t>
            </a:r>
            <a:r>
              <a:rPr lang="en-US" sz="3200" dirty="0" smtClean="0"/>
              <a:t>. Genome Research (25) 1-13. </a:t>
            </a:r>
          </a:p>
          <a:p>
            <a:pPr marL="1143000" indent="-1143000">
              <a:buFont typeface="Arial"/>
              <a:buChar char="•"/>
            </a:pPr>
            <a:r>
              <a:rPr lang="en-US" sz="3200" dirty="0" smtClean="0"/>
              <a:t>Merchant </a:t>
            </a:r>
            <a:r>
              <a:rPr lang="en-US" sz="3200" dirty="0" err="1" smtClean="0"/>
              <a:t>et.al</a:t>
            </a:r>
            <a:r>
              <a:rPr lang="en-US" sz="3200" dirty="0" smtClean="0"/>
              <a:t> (2014) </a:t>
            </a:r>
            <a:r>
              <a:rPr lang="en-US" sz="3200" b="1" dirty="0" smtClean="0"/>
              <a:t>Unexpected cross-species contamination in genome sequencing projects</a:t>
            </a:r>
            <a:r>
              <a:rPr lang="en-US" sz="3200" dirty="0" smtClean="0"/>
              <a:t>. </a:t>
            </a:r>
            <a:r>
              <a:rPr lang="en-US" sz="3200" dirty="0" err="1" smtClean="0"/>
              <a:t>PeerJ</a:t>
            </a:r>
            <a:r>
              <a:rPr lang="en-US" sz="3200" dirty="0" smtClean="0"/>
              <a:t> 2:e675; DOI:10.7717/peerj.675</a:t>
            </a:r>
          </a:p>
          <a:p>
            <a:pPr marL="1143000" indent="-1143000">
              <a:buFont typeface="Arial"/>
              <a:buChar char="•"/>
            </a:pPr>
            <a:r>
              <a:rPr lang="en-US" sz="3200" dirty="0" smtClean="0"/>
              <a:t>Longo MS, O’Neill MJ, O’Neill RJ (2011</a:t>
            </a:r>
            <a:r>
              <a:rPr lang="en-US" sz="3200" b="1" dirty="0" smtClean="0"/>
              <a:t>) Abundant human DNA Contamination Identified in Non-Primate Genome Databases</a:t>
            </a:r>
            <a:r>
              <a:rPr lang="en-US" sz="3200" dirty="0" smtClean="0"/>
              <a:t>. </a:t>
            </a:r>
            <a:r>
              <a:rPr lang="en-US" sz="3200" dirty="0" err="1" smtClean="0"/>
              <a:t>PLoS</a:t>
            </a:r>
            <a:r>
              <a:rPr lang="en-US" sz="3200" dirty="0" smtClean="0"/>
              <a:t> ONE 6(2):e16410. </a:t>
            </a:r>
          </a:p>
          <a:p>
            <a:pPr marL="1143000" indent="-1143000">
              <a:buFont typeface="Arial"/>
              <a:buChar char="•"/>
            </a:pPr>
            <a:endParaRPr lang="en-US" sz="3200" dirty="0" smtClean="0"/>
          </a:p>
          <a:p>
            <a:pPr marL="1143000" indent="-1143000">
              <a:buFont typeface="Arial"/>
              <a:buChar char="•"/>
            </a:pPr>
            <a:endParaRPr lang="en-US" sz="3200" dirty="0"/>
          </a:p>
        </p:txBody>
      </p:sp>
      <p:graphicFrame>
        <p:nvGraphicFramePr>
          <p:cNvPr id="28" name="Table 27"/>
          <p:cNvGraphicFramePr>
            <a:graphicFrameLocks noGrp="1"/>
          </p:cNvGraphicFramePr>
          <p:nvPr>
            <p:extLst>
              <p:ext uri="{D42A27DB-BD31-4B8C-83A1-F6EECF244321}">
                <p14:modId xmlns:p14="http://schemas.microsoft.com/office/powerpoint/2010/main" val="1255917770"/>
              </p:ext>
            </p:extLst>
          </p:nvPr>
        </p:nvGraphicFramePr>
        <p:xfrm>
          <a:off x="14724759" y="17562237"/>
          <a:ext cx="16139940" cy="4450080"/>
        </p:xfrm>
        <a:graphic>
          <a:graphicData uri="http://schemas.openxmlformats.org/drawingml/2006/table">
            <a:tbl>
              <a:tblPr firstRow="1" bandRow="1">
                <a:tableStyleId>{69012ECD-51FC-41F1-AA8D-1B2483CD663E}</a:tableStyleId>
              </a:tblPr>
              <a:tblGrid>
                <a:gridCol w="3210260"/>
                <a:gridCol w="3210260"/>
                <a:gridCol w="3121616"/>
                <a:gridCol w="3298902"/>
                <a:gridCol w="3298902"/>
              </a:tblGrid>
              <a:tr h="1308244">
                <a:tc>
                  <a:txBody>
                    <a:bodyPr/>
                    <a:lstStyle/>
                    <a:p>
                      <a:pPr algn="ctr"/>
                      <a:r>
                        <a:rPr lang="en-US" sz="3200" dirty="0" smtClean="0"/>
                        <a:t>Kingdom Type</a:t>
                      </a:r>
                      <a:endParaRPr lang="en-US" sz="3200" dirty="0"/>
                    </a:p>
                  </a:txBody>
                  <a:tcPr/>
                </a:tc>
                <a:tc>
                  <a:txBody>
                    <a:bodyPr/>
                    <a:lstStyle/>
                    <a:p>
                      <a:pPr algn="ctr"/>
                      <a:r>
                        <a:rPr lang="en-US" sz="3200" baseline="0" dirty="0" smtClean="0"/>
                        <a:t># of Excellent Candidates</a:t>
                      </a:r>
                    </a:p>
                    <a:p>
                      <a:pPr algn="ctr"/>
                      <a:endParaRPr lang="en-US" sz="3200" dirty="0"/>
                    </a:p>
                  </a:txBody>
                  <a:tcPr/>
                </a:tc>
                <a:tc>
                  <a:txBody>
                    <a:bodyPr/>
                    <a:lstStyle/>
                    <a:p>
                      <a:pPr algn="ctr"/>
                      <a:r>
                        <a:rPr lang="en-US" sz="3200" dirty="0" smtClean="0"/>
                        <a:t>Novel Genomes</a:t>
                      </a:r>
                      <a:br>
                        <a:rPr lang="en-US" sz="3200" dirty="0" smtClean="0"/>
                      </a:br>
                      <a:r>
                        <a:rPr lang="en-US" sz="3200" dirty="0" smtClean="0"/>
                        <a:t>(n)</a:t>
                      </a:r>
                      <a:endParaRPr lang="en-US" sz="3200" dirty="0"/>
                    </a:p>
                  </a:txBody>
                  <a:tcPr/>
                </a:tc>
                <a:tc>
                  <a:txBody>
                    <a:bodyPr/>
                    <a:lstStyle/>
                    <a:p>
                      <a:pPr algn="ctr"/>
                      <a:r>
                        <a:rPr lang="en-US" sz="3200" baseline="0" dirty="0" smtClean="0"/>
                        <a:t> % genomes with human contamination</a:t>
                      </a:r>
                      <a:endParaRPr lang="en-US" sz="3200" dirty="0"/>
                    </a:p>
                  </a:txBody>
                  <a:tcPr/>
                </a:tc>
                <a:tc>
                  <a:txBody>
                    <a:bodyPr/>
                    <a:lstStyle/>
                    <a:p>
                      <a:pPr algn="ctr"/>
                      <a:r>
                        <a:rPr lang="en-US" sz="3200" dirty="0" smtClean="0"/>
                        <a:t>%genomes with diverging identifications</a:t>
                      </a:r>
                      <a:endParaRPr lang="en-US" sz="3200" dirty="0"/>
                    </a:p>
                  </a:txBody>
                  <a:tcPr/>
                </a:tc>
              </a:tr>
              <a:tr h="520748">
                <a:tc>
                  <a:txBody>
                    <a:bodyPr/>
                    <a:lstStyle/>
                    <a:p>
                      <a:pPr algn="ctr"/>
                      <a:r>
                        <a:rPr lang="en-US" sz="3200" b="1" dirty="0" smtClean="0">
                          <a:latin typeface="Cambria"/>
                          <a:cs typeface="Cambria"/>
                        </a:rPr>
                        <a:t>Bacteria</a:t>
                      </a:r>
                      <a:endParaRPr lang="en-US" sz="3200" b="1" dirty="0">
                        <a:latin typeface="Cambria"/>
                        <a:cs typeface="Cambria"/>
                      </a:endParaRPr>
                    </a:p>
                  </a:txBody>
                  <a:tcPr/>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13,902</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a:solidFill>
                            <a:schemeClr val="tx1"/>
                          </a:solidFill>
                          <a:effectLst/>
                          <a:latin typeface="Cambria"/>
                          <a:ea typeface="ＭＳ 明朝"/>
                          <a:cs typeface="Cambria"/>
                        </a:rPr>
                        <a:t>17,808</a:t>
                      </a: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23.3%</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21.93%</a:t>
                      </a:r>
                      <a:endParaRPr lang="en-US" sz="3200" b="1" dirty="0">
                        <a:solidFill>
                          <a:schemeClr val="tx1"/>
                        </a:solidFill>
                        <a:effectLst/>
                        <a:latin typeface="Cambria"/>
                        <a:ea typeface="ＭＳ 明朝"/>
                        <a:cs typeface="Cambria"/>
                      </a:endParaRPr>
                    </a:p>
                  </a:txBody>
                  <a:tcPr marL="68580" marR="68580" marT="0" marB="0"/>
                </a:tc>
              </a:tr>
              <a:tr h="487385">
                <a:tc>
                  <a:txBody>
                    <a:bodyPr/>
                    <a:lstStyle/>
                    <a:p>
                      <a:pPr algn="ctr"/>
                      <a:r>
                        <a:rPr lang="en-US" sz="3200" b="1" dirty="0" smtClean="0">
                          <a:latin typeface="Cambria"/>
                          <a:cs typeface="Cambria"/>
                        </a:rPr>
                        <a:t>Virus</a:t>
                      </a:r>
                      <a:endParaRPr lang="en-US" sz="3200" b="1" dirty="0">
                        <a:latin typeface="Cambria"/>
                        <a:cs typeface="Cambria"/>
                      </a:endParaRPr>
                    </a:p>
                  </a:txBody>
                  <a:tcPr/>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23,754</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a:solidFill>
                            <a:schemeClr val="tx1"/>
                          </a:solidFill>
                          <a:effectLst/>
                          <a:latin typeface="Cambria"/>
                          <a:ea typeface="ＭＳ 明朝"/>
                          <a:cs typeface="Cambria"/>
                        </a:rPr>
                        <a:t>26,083</a:t>
                      </a: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4.75%</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8.93%</a:t>
                      </a:r>
                      <a:endParaRPr lang="en-US" sz="3200" b="1" dirty="0">
                        <a:solidFill>
                          <a:schemeClr val="tx1"/>
                        </a:solidFill>
                        <a:effectLst/>
                        <a:latin typeface="Cambria"/>
                        <a:ea typeface="ＭＳ 明朝"/>
                        <a:cs typeface="Cambria"/>
                      </a:endParaRPr>
                    </a:p>
                  </a:txBody>
                  <a:tcPr marL="68580" marR="68580" marT="0" marB="0"/>
                </a:tc>
              </a:tr>
              <a:tr h="487385">
                <a:tc>
                  <a:txBody>
                    <a:bodyPr/>
                    <a:lstStyle/>
                    <a:p>
                      <a:pPr algn="ctr"/>
                      <a:r>
                        <a:rPr lang="en-US" sz="3200" b="1" dirty="0" smtClean="0">
                          <a:latin typeface="Cambria"/>
                          <a:cs typeface="Cambria"/>
                        </a:rPr>
                        <a:t>Fungi</a:t>
                      </a:r>
                      <a:endParaRPr lang="en-US" sz="3200" b="1" dirty="0">
                        <a:latin typeface="Cambria"/>
                        <a:cs typeface="Cambria"/>
                      </a:endParaRPr>
                    </a:p>
                  </a:txBody>
                  <a:tcPr/>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56</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86</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15.11%</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34.88%</a:t>
                      </a:r>
                      <a:endParaRPr lang="en-US" sz="3200" b="1" dirty="0">
                        <a:solidFill>
                          <a:schemeClr val="tx1"/>
                        </a:solidFill>
                        <a:effectLst/>
                        <a:latin typeface="Cambria"/>
                        <a:ea typeface="ＭＳ 明朝"/>
                        <a:cs typeface="Cambria"/>
                      </a:endParaRPr>
                    </a:p>
                  </a:txBody>
                  <a:tcPr marL="68580" marR="68580" marT="0" marB="0"/>
                </a:tc>
              </a:tr>
              <a:tr h="487385">
                <a:tc>
                  <a:txBody>
                    <a:bodyPr/>
                    <a:lstStyle/>
                    <a:p>
                      <a:pPr algn="ctr"/>
                      <a:r>
                        <a:rPr lang="en-US" sz="3200" b="1" dirty="0" smtClean="0">
                          <a:latin typeface="Cambria"/>
                          <a:cs typeface="Cambria"/>
                        </a:rPr>
                        <a:t>Protozoa</a:t>
                      </a:r>
                      <a:endParaRPr lang="en-US" sz="3200" b="1" dirty="0">
                        <a:latin typeface="Cambria"/>
                        <a:cs typeface="Cambria"/>
                      </a:endParaRPr>
                    </a:p>
                  </a:txBody>
                  <a:tcPr/>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28</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41</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4.87%</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31.70%</a:t>
                      </a:r>
                      <a:endParaRPr lang="en-US" sz="3200" b="1" dirty="0">
                        <a:solidFill>
                          <a:schemeClr val="tx1"/>
                        </a:solidFill>
                        <a:effectLst/>
                        <a:latin typeface="Cambria"/>
                        <a:ea typeface="ＭＳ 明朝"/>
                        <a:cs typeface="Cambria"/>
                      </a:endParaRPr>
                    </a:p>
                  </a:txBody>
                  <a:tcPr marL="68580" marR="68580" marT="0" marB="0"/>
                </a:tc>
              </a:tr>
              <a:tr h="487385">
                <a:tc>
                  <a:txBody>
                    <a:bodyPr/>
                    <a:lstStyle/>
                    <a:p>
                      <a:pPr algn="ctr"/>
                      <a:r>
                        <a:rPr lang="en-US" sz="3200" b="1" dirty="0" smtClean="0">
                          <a:latin typeface="Cambria"/>
                          <a:cs typeface="Cambria"/>
                        </a:rPr>
                        <a:t>Others</a:t>
                      </a:r>
                      <a:endParaRPr lang="en-US" sz="3200" b="1" dirty="0">
                        <a:latin typeface="Cambria"/>
                        <a:cs typeface="Cambria"/>
                      </a:endParaRPr>
                    </a:p>
                  </a:txBody>
                  <a:tcPr/>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115</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a:solidFill>
                            <a:schemeClr val="tx1"/>
                          </a:solidFill>
                          <a:effectLst/>
                          <a:latin typeface="Cambria"/>
                          <a:ea typeface="ＭＳ 明朝"/>
                          <a:cs typeface="Cambria"/>
                        </a:rPr>
                        <a:t>241</a:t>
                      </a: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5.39%</a:t>
                      </a:r>
                      <a:endParaRPr lang="en-US" sz="3200" b="1" dirty="0">
                        <a:solidFill>
                          <a:schemeClr val="tx1"/>
                        </a:solidFill>
                        <a:effectLst/>
                        <a:latin typeface="Cambria"/>
                        <a:ea typeface="ＭＳ 明朝"/>
                        <a:cs typeface="Cambria"/>
                      </a:endParaRPr>
                    </a:p>
                  </a:txBody>
                  <a:tcPr marL="68580" marR="68580" marT="0" marB="0"/>
                </a:tc>
                <a:tc>
                  <a:txBody>
                    <a:bodyPr/>
                    <a:lstStyle/>
                    <a:p>
                      <a:pPr marL="0" marR="0" algn="ctr">
                        <a:spcBef>
                          <a:spcPts val="0"/>
                        </a:spcBef>
                        <a:spcAft>
                          <a:spcPts val="0"/>
                        </a:spcAft>
                      </a:pPr>
                      <a:r>
                        <a:rPr lang="en-US" sz="3200" b="1" dirty="0" smtClean="0">
                          <a:solidFill>
                            <a:schemeClr val="tx1"/>
                          </a:solidFill>
                          <a:effectLst/>
                          <a:latin typeface="Cambria"/>
                          <a:ea typeface="ＭＳ 明朝"/>
                          <a:cs typeface="Cambria"/>
                        </a:rPr>
                        <a:t>52.28%</a:t>
                      </a:r>
                      <a:endParaRPr lang="en-US" sz="3200" b="1" dirty="0">
                        <a:solidFill>
                          <a:schemeClr val="tx1"/>
                        </a:solidFill>
                        <a:effectLst/>
                        <a:latin typeface="Cambria"/>
                        <a:ea typeface="ＭＳ 明朝"/>
                        <a:cs typeface="Cambria"/>
                      </a:endParaRPr>
                    </a:p>
                  </a:txBody>
                  <a:tcPr marL="68580" marR="68580" marT="0" marB="0"/>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4014115655"/>
              </p:ext>
            </p:extLst>
          </p:nvPr>
        </p:nvGraphicFramePr>
        <p:xfrm>
          <a:off x="14865871" y="23824697"/>
          <a:ext cx="13117643" cy="4281085"/>
        </p:xfrm>
        <a:graphic>
          <a:graphicData uri="http://schemas.openxmlformats.org/drawingml/2006/table">
            <a:tbl>
              <a:tblPr firstRow="1" bandRow="1">
                <a:tableStyleId>{69012ECD-51FC-41F1-AA8D-1B2483CD663E}</a:tableStyleId>
              </a:tblPr>
              <a:tblGrid>
                <a:gridCol w="5115094"/>
                <a:gridCol w="2343483"/>
                <a:gridCol w="3440974"/>
                <a:gridCol w="2218092"/>
              </a:tblGrid>
              <a:tr h="2543725">
                <a:tc>
                  <a:txBody>
                    <a:bodyPr/>
                    <a:lstStyle/>
                    <a:p>
                      <a:pPr algn="ctr"/>
                      <a:r>
                        <a:rPr lang="en-US" sz="3200" dirty="0" smtClean="0"/>
                        <a:t>Genome</a:t>
                      </a:r>
                      <a:endParaRPr lang="en-US" sz="3200" dirty="0"/>
                    </a:p>
                  </a:txBody>
                  <a:tcPr/>
                </a:tc>
                <a:tc>
                  <a:txBody>
                    <a:bodyPr/>
                    <a:lstStyle/>
                    <a:p>
                      <a:pPr algn="ctr"/>
                      <a:r>
                        <a:rPr lang="en-US" sz="3200" dirty="0" smtClean="0"/>
                        <a:t>%</a:t>
                      </a:r>
                      <a:r>
                        <a:rPr lang="en-US" sz="3200" baseline="0" dirty="0" smtClean="0"/>
                        <a:t> </a:t>
                      </a:r>
                      <a:r>
                        <a:rPr lang="en-US" sz="3200" dirty="0" smtClean="0"/>
                        <a:t>of human fragments</a:t>
                      </a:r>
                      <a:endParaRPr lang="en-US" sz="3200" dirty="0"/>
                    </a:p>
                  </a:txBody>
                  <a:tcPr/>
                </a:tc>
                <a:tc>
                  <a:txBody>
                    <a:bodyPr/>
                    <a:lstStyle/>
                    <a:p>
                      <a:pPr algn="ctr"/>
                      <a:r>
                        <a:rPr lang="en-US" sz="3200" dirty="0" smtClean="0"/>
                        <a:t> % of Correct</a:t>
                      </a:r>
                      <a:r>
                        <a:rPr lang="en-US" sz="3200" baseline="0" dirty="0" smtClean="0"/>
                        <a:t> Taxonomic  Assignment by LMAT at Species Level</a:t>
                      </a:r>
                      <a:endParaRPr lang="en-US" sz="3200" dirty="0"/>
                    </a:p>
                  </a:txBody>
                  <a:tcPr/>
                </a:tc>
                <a:tc>
                  <a:txBody>
                    <a:bodyPr/>
                    <a:lstStyle/>
                    <a:p>
                      <a:pPr algn="ctr"/>
                      <a:r>
                        <a:rPr lang="en-US" sz="3200" dirty="0" smtClean="0"/>
                        <a:t>%  Faulty Fragments</a:t>
                      </a:r>
                      <a:endParaRPr lang="en-US" sz="3200" dirty="0"/>
                    </a:p>
                  </a:txBody>
                  <a:tcPr/>
                </a:tc>
              </a:tr>
              <a:tr h="370840">
                <a:tc>
                  <a:txBody>
                    <a:bodyPr/>
                    <a:lstStyle/>
                    <a:p>
                      <a:pPr algn="ctr"/>
                      <a:r>
                        <a:rPr lang="en-US" sz="3200" b="1" dirty="0" smtClean="0">
                          <a:solidFill>
                            <a:schemeClr val="tx1"/>
                          </a:solidFill>
                          <a:latin typeface="Cambria" panose="02040503050406030204" pitchFamily="18" charset="0"/>
                        </a:rPr>
                        <a:t>Pseudomonas </a:t>
                      </a:r>
                      <a:r>
                        <a:rPr lang="en-US" sz="3200" b="1" dirty="0" err="1" smtClean="0">
                          <a:solidFill>
                            <a:schemeClr val="tx1"/>
                          </a:solidFill>
                          <a:latin typeface="Cambria" panose="02040503050406030204" pitchFamily="18" charset="0"/>
                        </a:rPr>
                        <a:t>stutzeri</a:t>
                      </a:r>
                      <a:endParaRPr lang="en-US" sz="3200" b="1" dirty="0">
                        <a:solidFill>
                          <a:schemeClr val="tx1"/>
                        </a:solidFill>
                        <a:latin typeface="Cambria" panose="02040503050406030204" pitchFamily="18" charset="0"/>
                      </a:endParaRPr>
                    </a:p>
                  </a:txBody>
                  <a:tcPr/>
                </a:tc>
                <a:tc>
                  <a:txBody>
                    <a:bodyPr/>
                    <a:lstStyle/>
                    <a:p>
                      <a:pPr algn="ctr"/>
                      <a:r>
                        <a:rPr lang="en-US" sz="3200" b="1" dirty="0" smtClean="0">
                          <a:solidFill>
                            <a:schemeClr val="tx1"/>
                          </a:solidFill>
                          <a:latin typeface="Cambria" panose="02040503050406030204" pitchFamily="18" charset="0"/>
                        </a:rPr>
                        <a:t>0%</a:t>
                      </a:r>
                      <a:endParaRPr lang="en-US" sz="3200" b="1" dirty="0">
                        <a:solidFill>
                          <a:schemeClr val="tx1"/>
                        </a:solidFill>
                        <a:latin typeface="Cambria" panose="02040503050406030204" pitchFamily="18" charset="0"/>
                      </a:endParaRPr>
                    </a:p>
                  </a:txBody>
                  <a:tcPr/>
                </a:tc>
                <a:tc>
                  <a:txBody>
                    <a:bodyPr/>
                    <a:lstStyle/>
                    <a:p>
                      <a:pPr algn="ctr"/>
                      <a:r>
                        <a:rPr lang="en-US" sz="3200" b="1" dirty="0" smtClean="0">
                          <a:solidFill>
                            <a:schemeClr val="tx1"/>
                          </a:solidFill>
                          <a:latin typeface="Cambria" panose="02040503050406030204" pitchFamily="18" charset="0"/>
                        </a:rPr>
                        <a:t>95.86% </a:t>
                      </a:r>
                      <a:endParaRPr lang="en-US" sz="3200" b="1" dirty="0">
                        <a:solidFill>
                          <a:schemeClr val="tx1"/>
                        </a:solidFill>
                        <a:latin typeface="Cambria" panose="02040503050406030204" pitchFamily="18" charset="0"/>
                      </a:endParaRPr>
                    </a:p>
                  </a:txBody>
                  <a:tcPr/>
                </a:tc>
                <a:tc>
                  <a:txBody>
                    <a:bodyPr/>
                    <a:lstStyle/>
                    <a:p>
                      <a:pPr algn="ctr"/>
                      <a:r>
                        <a:rPr lang="en-US" sz="3200" b="1" dirty="0" smtClean="0">
                          <a:solidFill>
                            <a:schemeClr val="tx1"/>
                          </a:solidFill>
                          <a:latin typeface="Cambria" panose="02040503050406030204" pitchFamily="18" charset="0"/>
                        </a:rPr>
                        <a:t>12.06%</a:t>
                      </a:r>
                      <a:endParaRPr lang="en-US" sz="3200" b="1" dirty="0">
                        <a:solidFill>
                          <a:schemeClr val="tx1"/>
                        </a:solidFill>
                        <a:latin typeface="Cambria" panose="02040503050406030204" pitchFamily="18" charset="0"/>
                      </a:endParaRPr>
                    </a:p>
                  </a:txBody>
                  <a:tcPr/>
                </a:tc>
              </a:tr>
              <a:tr h="370840">
                <a:tc>
                  <a:txBody>
                    <a:bodyPr/>
                    <a:lstStyle/>
                    <a:p>
                      <a:pPr algn="ctr"/>
                      <a:r>
                        <a:rPr lang="en-US" sz="3200" b="1" dirty="0" smtClean="0">
                          <a:latin typeface="Cambria" panose="02040503050406030204" pitchFamily="18" charset="0"/>
                        </a:rPr>
                        <a:t>Hepatitis C subtype 1B</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1.04%</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100%</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0%</a:t>
                      </a:r>
                      <a:endParaRPr lang="en-US" sz="3200" b="1" dirty="0">
                        <a:latin typeface="Cambria" panose="02040503050406030204" pitchFamily="18" charset="0"/>
                      </a:endParaRPr>
                    </a:p>
                  </a:txBody>
                  <a:tcPr/>
                </a:tc>
              </a:tr>
              <a:tr h="370840">
                <a:tc>
                  <a:txBody>
                    <a:bodyPr/>
                    <a:lstStyle/>
                    <a:p>
                      <a:pPr algn="ctr"/>
                      <a:r>
                        <a:rPr lang="en-US" sz="3200" b="1" dirty="0" smtClean="0">
                          <a:latin typeface="Cambria" panose="02040503050406030204" pitchFamily="18" charset="0"/>
                        </a:rPr>
                        <a:t>Clostridium </a:t>
                      </a:r>
                      <a:r>
                        <a:rPr lang="en-US" sz="3200" b="1" dirty="0" err="1" smtClean="0">
                          <a:latin typeface="Cambria" panose="02040503050406030204" pitchFamily="18" charset="0"/>
                        </a:rPr>
                        <a:t>difficile</a:t>
                      </a:r>
                      <a:r>
                        <a:rPr lang="en-US" sz="3200" b="1" dirty="0" smtClean="0">
                          <a:latin typeface="Cambria" panose="02040503050406030204" pitchFamily="18" charset="0"/>
                        </a:rPr>
                        <a:t> SG12</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0.01%</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61.59%</a:t>
                      </a:r>
                      <a:endParaRPr lang="en-US" sz="3200" b="1" dirty="0">
                        <a:latin typeface="Cambria" panose="02040503050406030204" pitchFamily="18" charset="0"/>
                      </a:endParaRPr>
                    </a:p>
                  </a:txBody>
                  <a:tcPr/>
                </a:tc>
                <a:tc>
                  <a:txBody>
                    <a:bodyPr/>
                    <a:lstStyle/>
                    <a:p>
                      <a:pPr algn="ctr"/>
                      <a:r>
                        <a:rPr lang="en-US" sz="3200" b="1" dirty="0" smtClean="0">
                          <a:latin typeface="Cambria" panose="02040503050406030204" pitchFamily="18" charset="0"/>
                        </a:rPr>
                        <a:t>0.07%</a:t>
                      </a:r>
                      <a:endParaRPr lang="en-US" sz="3200" b="1" dirty="0">
                        <a:latin typeface="Cambria" panose="02040503050406030204" pitchFamily="18" charset="0"/>
                      </a:endParaRPr>
                    </a:p>
                  </a:txBody>
                  <a:tcPr/>
                </a:tc>
              </a:tr>
            </a:tbl>
          </a:graphicData>
        </a:graphic>
      </p:graphicFrame>
      <p:sp>
        <p:nvSpPr>
          <p:cNvPr id="34" name="TextBox 33"/>
          <p:cNvSpPr txBox="1"/>
          <p:nvPr/>
        </p:nvSpPr>
        <p:spPr>
          <a:xfrm>
            <a:off x="15213982" y="22369843"/>
            <a:ext cx="15370739" cy="1077218"/>
          </a:xfrm>
          <a:prstGeom prst="rect">
            <a:avLst/>
          </a:prstGeom>
          <a:noFill/>
        </p:spPr>
        <p:txBody>
          <a:bodyPr wrap="square" rtlCol="0">
            <a:spAutoFit/>
          </a:bodyPr>
          <a:lstStyle/>
          <a:p>
            <a:pPr algn="ctr"/>
            <a:r>
              <a:rPr lang="en-US" sz="3200" b="1" dirty="0" smtClean="0"/>
              <a:t>Table1</a:t>
            </a:r>
            <a:r>
              <a:rPr lang="en-US" sz="3200" dirty="0" smtClean="0"/>
              <a:t>:  Reports amount of candidate novel genomes and percentage of observed </a:t>
            </a:r>
          </a:p>
          <a:p>
            <a:pPr algn="ctr"/>
            <a:r>
              <a:rPr lang="en-US" sz="3200" dirty="0" smtClean="0"/>
              <a:t>genomes with  contamination </a:t>
            </a:r>
            <a:endParaRPr lang="en-US" sz="3200" dirty="0"/>
          </a:p>
        </p:txBody>
      </p:sp>
      <p:sp>
        <p:nvSpPr>
          <p:cNvPr id="4" name="TextBox 3"/>
          <p:cNvSpPr txBox="1"/>
          <p:nvPr/>
        </p:nvSpPr>
        <p:spPr>
          <a:xfrm>
            <a:off x="33123272" y="16835842"/>
            <a:ext cx="10240692" cy="7478970"/>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t>12.23% of </a:t>
            </a:r>
            <a:r>
              <a:rPr lang="en-US" sz="3200" dirty="0"/>
              <a:t> </a:t>
            </a:r>
            <a:r>
              <a:rPr lang="en-US" sz="3200" dirty="0" smtClean="0"/>
              <a:t>total novel genomes contained human sequences; while around 14.5% of sequences showed divergent reads. </a:t>
            </a:r>
          </a:p>
          <a:p>
            <a:pPr marL="457200" indent="-457200" algn="just">
              <a:buFont typeface="Arial" panose="020B0604020202020204" pitchFamily="34" charset="0"/>
              <a:buChar char="•"/>
            </a:pPr>
            <a:r>
              <a:rPr lang="en-US" sz="3200" dirty="0" smtClean="0"/>
              <a:t>Common contaminants might be present in samples; however extraction of these are difficult when observing novel sequences coming from the same genus.</a:t>
            </a:r>
            <a:endParaRPr lang="en-US" sz="3200" dirty="0"/>
          </a:p>
          <a:p>
            <a:pPr marL="457200" indent="-457200" algn="just">
              <a:buFont typeface="Arial" panose="020B0604020202020204" pitchFamily="34" charset="0"/>
              <a:buChar char="•"/>
            </a:pPr>
            <a:r>
              <a:rPr lang="en-US" sz="3200" dirty="0" smtClean="0"/>
              <a:t>Filtering unwanted fragments prior to updating a reference database is primordial for improving the  pathogenic identification accuracy. However, before establishing this as protocol, criteria's concerning genetic similarities and  taxonomical distances must be taken into account.  </a:t>
            </a:r>
            <a:endParaRPr lang="en-US" sz="3200" dirty="0"/>
          </a:p>
          <a:p>
            <a:pPr algn="just"/>
            <a:endParaRPr lang="en-US" sz="3200" dirty="0" smtClean="0"/>
          </a:p>
          <a:p>
            <a:pPr algn="just"/>
            <a:endParaRPr lang="en-US" sz="3200" dirty="0" smtClean="0"/>
          </a:p>
          <a:p>
            <a:pPr algn="just"/>
            <a:endParaRPr lang="en-US" sz="3200" dirty="0"/>
          </a:p>
        </p:txBody>
      </p:sp>
      <p:cxnSp>
        <p:nvCxnSpPr>
          <p:cNvPr id="6" name="Straight Connector 5"/>
          <p:cNvCxnSpPr/>
          <p:nvPr/>
        </p:nvCxnSpPr>
        <p:spPr>
          <a:xfrm>
            <a:off x="0" y="28948398"/>
            <a:ext cx="43891200" cy="0"/>
          </a:xfrm>
          <a:prstGeom prst="line">
            <a:avLst/>
          </a:prstGeom>
          <a:ln w="76200">
            <a:prstDash val="lgDashDotDot"/>
          </a:ln>
        </p:spPr>
        <p:style>
          <a:lnRef idx="3">
            <a:schemeClr val="accent1"/>
          </a:lnRef>
          <a:fillRef idx="0">
            <a:schemeClr val="accent1"/>
          </a:fillRef>
          <a:effectRef idx="2">
            <a:schemeClr val="accent1"/>
          </a:effectRef>
          <a:fontRef idx="minor">
            <a:schemeClr val="tx1"/>
          </a:fontRef>
        </p:style>
      </p:cxnSp>
      <p:pic>
        <p:nvPicPr>
          <p:cNvPr id="5" name="Picture 4" descr="Rplot07.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23272" y="9736040"/>
            <a:ext cx="10007515" cy="5885239"/>
          </a:xfrm>
          <a:prstGeom prst="rect">
            <a:avLst/>
          </a:prstGeom>
        </p:spPr>
      </p:pic>
      <p:pic>
        <p:nvPicPr>
          <p:cNvPr id="7" name="Picture 6" descr="Rplot09.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56519" y="4171751"/>
            <a:ext cx="9764828" cy="5485043"/>
          </a:xfrm>
          <a:prstGeom prst="rect">
            <a:avLst/>
          </a:prstGeom>
        </p:spPr>
      </p:pic>
      <p:pic>
        <p:nvPicPr>
          <p:cNvPr id="8" name="Picture 7"/>
          <p:cNvPicPr>
            <a:picLocks noChangeAspect="1"/>
          </p:cNvPicPr>
          <p:nvPr/>
        </p:nvPicPr>
        <p:blipFill>
          <a:blip r:embed="rId8"/>
          <a:stretch>
            <a:fillRect/>
          </a:stretch>
        </p:blipFill>
        <p:spPr>
          <a:xfrm>
            <a:off x="28284866" y="23669468"/>
            <a:ext cx="3040794" cy="2606253"/>
          </a:xfrm>
          <a:prstGeom prst="rect">
            <a:avLst/>
          </a:prstGeom>
        </p:spPr>
      </p:pic>
      <p:pic>
        <p:nvPicPr>
          <p:cNvPr id="12" name="Picture 11"/>
          <p:cNvPicPr>
            <a:picLocks noChangeAspect="1"/>
          </p:cNvPicPr>
          <p:nvPr/>
        </p:nvPicPr>
        <p:blipFill>
          <a:blip r:embed="rId9"/>
          <a:stretch>
            <a:fillRect/>
          </a:stretch>
        </p:blipFill>
        <p:spPr>
          <a:xfrm>
            <a:off x="28284865" y="26398057"/>
            <a:ext cx="3040795" cy="2068951"/>
          </a:xfrm>
          <a:prstGeom prst="rect">
            <a:avLst/>
          </a:prstGeom>
        </p:spPr>
      </p:pic>
    </p:spTree>
    <p:extLst>
      <p:ext uri="{BB962C8B-B14F-4D97-AF65-F5344CB8AC3E}">
        <p14:creationId xmlns:p14="http://schemas.microsoft.com/office/powerpoint/2010/main" val="11050058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4288</TotalTime>
  <Words>515</Words>
  <Application>Microsoft Macintosh PowerPoint</Application>
  <PresentationFormat>Custom</PresentationFormat>
  <Paragraphs>75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Screening novel microbial genomes to improve infectious disease diagnostics Dayanara Lebron Aldea 1, Jonathan Allen2 Computation Directorate, Computer Applications Research Division, Lawrence Livermore National Laboratory, Livermore CA 1,2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Careful screening of sequences for LMAT database update Dayanara Lebron Aldea 1, Jonathan Allen2 Computation Directorate, Computer Applications Research Division, Lawrence Livermore National Laboratory, Livermore CA 1,2 </dc:title>
  <dc:creator>Dayanara Lebron Aldea</dc:creator>
  <cp:lastModifiedBy>Dayanara Lebron Aldea</cp:lastModifiedBy>
  <cp:revision>65</cp:revision>
  <dcterms:created xsi:type="dcterms:W3CDTF">2016-07-05T21:08:40Z</dcterms:created>
  <dcterms:modified xsi:type="dcterms:W3CDTF">2016-08-03T04:38:58Z</dcterms:modified>
</cp:coreProperties>
</file>