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93" r:id="rId16"/>
    <p:sldId id="276" r:id="rId17"/>
    <p:sldId id="277" r:id="rId18"/>
    <p:sldId id="278" r:id="rId19"/>
    <p:sldId id="279" r:id="rId20"/>
    <p:sldId id="281" r:id="rId21"/>
    <p:sldId id="284" r:id="rId22"/>
    <p:sldId id="285" r:id="rId23"/>
    <p:sldId id="286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F483-101F-4BA4-967E-0C7900D2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A Study of the Survival and Growth of a</a:t>
            </a:r>
            <a:br>
              <a:rPr lang="en-US" sz="5000"/>
            </a:br>
            <a:r>
              <a:rPr lang="en-US" sz="5000"/>
              <a:t>Fungal Species under Different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EC01E-B249-4C7C-96D8-F4232114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By Daniel Ledesma</a:t>
            </a:r>
          </a:p>
          <a:p>
            <a:pPr algn="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07C1-C0A3-40FF-B6B6-AC580EE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2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79156-D08B-44F7-BB06-F0B3492E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52" y="2643977"/>
            <a:ext cx="5403598" cy="333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2A3E9-2E6E-4FB2-9491-BB7CCDA3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3977"/>
            <a:ext cx="5509846" cy="33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EA2B-E39E-4671-B2D8-E1F77113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model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749BA-9C83-4AA2-AF7B-6911C603BD31}"/>
              </a:ext>
            </a:extLst>
          </p:cNvPr>
          <p:cNvSpPr txBox="1"/>
          <p:nvPr/>
        </p:nvSpPr>
        <p:spPr>
          <a:xfrm>
            <a:off x="685800" y="2057400"/>
            <a:ext cx="3472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model the variable, when removed, that will reduce the AIC the most is the interaction involving all three variables (ID*Trial*MPa^2)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term will be removed from the model and a new model will be fitted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8CF2E-FAC2-489D-962F-CD937248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139" y="2264497"/>
            <a:ext cx="7287333" cy="1983946"/>
          </a:xfrm>
        </p:spPr>
      </p:pic>
    </p:spTree>
    <p:extLst>
      <p:ext uri="{BB962C8B-B14F-4D97-AF65-F5344CB8AC3E}">
        <p14:creationId xmlns:p14="http://schemas.microsoft.com/office/powerpoint/2010/main" val="325398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third model tested (Model 3):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newdiam</a:t>
            </a:r>
            <a:r>
              <a:rPr lang="en-US" sz="1800" dirty="0"/>
              <a:t> =ID + Trial + MPa + I(MPa^2) + ID*Trial + ID*MPa + Trial*MPa +ID*I(MPa^2) + Trial*I(MPa^2)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Trial: 1 or 2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713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55F7-4F55-4EFE-B991-AF31454F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3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A21019-310E-4E52-9135-E498551F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82" y="2606042"/>
            <a:ext cx="5445765" cy="352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AD962-2A97-4F90-BCCA-509C9D01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6041"/>
            <a:ext cx="5708218" cy="3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7E2A-CCA4-47BA-9D02-7267224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model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7A6A7-37F3-4EA5-8117-B24AFC6B0B3C}"/>
              </a:ext>
            </a:extLst>
          </p:cNvPr>
          <p:cNvSpPr txBox="1"/>
          <p:nvPr/>
        </p:nvSpPr>
        <p:spPr>
          <a:xfrm>
            <a:off x="808383" y="2209800"/>
            <a:ext cx="3763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model the variable, when removed, that will reduce the AIC the most is the interaction between ID and Trial (ID*Trial)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term will be removed from the model and a new model will be fitted to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71623A-C780-400D-B6B7-82CCE4DE4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516" y="2209800"/>
            <a:ext cx="7122939" cy="2210306"/>
          </a:xfrm>
        </p:spPr>
      </p:pic>
    </p:spTree>
    <p:extLst>
      <p:ext uri="{BB962C8B-B14F-4D97-AF65-F5344CB8AC3E}">
        <p14:creationId xmlns:p14="http://schemas.microsoft.com/office/powerpoint/2010/main" val="29872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fourth model tested (Model 4):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diam= ID + Trial + MPa + I(MPa^2)+ ID*MPa + Trial*MPa +ID*I(MPa^2) + Trial*I(MPa^2)</a:t>
            </a:r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Trial: 1 or 2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362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DB8-40D2-4C74-8B53-BDA0D21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44BF2-4CC4-4D2A-BD5C-62A67AAD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53" y="2493499"/>
            <a:ext cx="5579043" cy="344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1ED1D-9A6F-4215-890A-DA28FF00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06" y="2493498"/>
            <a:ext cx="5579043" cy="34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B1-BBF7-48CF-9A29-106B89B8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model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AEF0-3C9F-42F6-8172-1E5324070A8E}"/>
              </a:ext>
            </a:extLst>
          </p:cNvPr>
          <p:cNvSpPr txBox="1"/>
          <p:nvPr/>
        </p:nvSpPr>
        <p:spPr>
          <a:xfrm>
            <a:off x="618978" y="1814732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model the variable, when removed, that will reduce the AIC the most is the interaction between Trial and MPa^2 (Trial*MPa^2)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variable will be removed from the model and a new model will be 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F8E95-0D33-4648-A265-2EAA0EF6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9" y="2057401"/>
            <a:ext cx="6525298" cy="22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fifth model tested (Model 5):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diam= ID + Trial + MPa + I(MPa^2)+ ID*MPa + Trial*MPa +ID*I(MPa^2)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Trial: 1 or 2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17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DB8-40D2-4C74-8B53-BDA0D21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4C0DD-803C-437F-9D08-29880E22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78" y="2282484"/>
            <a:ext cx="5765712" cy="35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855DE-26AC-4717-B504-A0C1A4E0E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12" y="2282484"/>
            <a:ext cx="5765711" cy="35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BAAE2-B226-4A4E-9BAE-6427A070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AD2-AF7D-4627-8630-BA819561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fungal species under study has been associated with grapevine decline.</a:t>
            </a:r>
          </a:p>
          <a:p>
            <a:r>
              <a:rPr lang="en-US" sz="1800" dirty="0"/>
              <a:t>The study includes separate experiments to test the effect of temperature, water potential, and PH level on growth of a fungal species. Aim to find effective control strategies.</a:t>
            </a:r>
          </a:p>
          <a:p>
            <a:r>
              <a:rPr lang="en-US" sz="1800" dirty="0"/>
              <a:t>Influence of water potential on radial colony growth was determined by adding sucrose, KCL, </a:t>
            </a:r>
            <a:r>
              <a:rPr lang="en-US" sz="1800" dirty="0" err="1"/>
              <a:t>NaCL</a:t>
            </a:r>
            <a:r>
              <a:rPr lang="en-US" sz="1800" dirty="0"/>
              <a:t> or Glycerol at appropriate concentration to produce different osmotic potentials.</a:t>
            </a:r>
          </a:p>
          <a:p>
            <a:r>
              <a:rPr lang="en-US" sz="1800" dirty="0"/>
              <a:t>After 7 days colony diameter was measured along two axes perpendicular to one another and the average of the two diameters was recorded as the radial colony diameter.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001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B1-BBF7-48CF-9A29-106B89B8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model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AEF0-3C9F-42F6-8172-1E5324070A8E}"/>
              </a:ext>
            </a:extLst>
          </p:cNvPr>
          <p:cNvSpPr txBox="1"/>
          <p:nvPr/>
        </p:nvSpPr>
        <p:spPr>
          <a:xfrm>
            <a:off x="618978" y="1814732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model the variable, when removed, that will reduce the AIC the most is the interaction between Trial and MPa (Trial*MPa)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variable will be removed from the model and a new model will be 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1BFE51-FCCE-4D9C-8DE9-CDFB09A40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360" y="1994618"/>
            <a:ext cx="6640128" cy="1948552"/>
          </a:xfrm>
        </p:spPr>
      </p:pic>
    </p:spTree>
    <p:extLst>
      <p:ext uri="{BB962C8B-B14F-4D97-AF65-F5344CB8AC3E}">
        <p14:creationId xmlns:p14="http://schemas.microsoft.com/office/powerpoint/2010/main" val="46064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sixth model tested (Model 6):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Diam= ID + Trial + MPa + I(MPa^2)+ ID*MPa +ID*I(MPa^2)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r>
              <a:rPr lang="en-US" sz="1800" dirty="0"/>
              <a:t>Trial:1 or 2</a:t>
            </a:r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953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DB8-40D2-4C74-8B53-BDA0D21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893D7-DBB1-47BA-A1D9-CD1B4BC6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8" y="1898300"/>
            <a:ext cx="5730720" cy="3536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91D68-A209-4245-938B-82BEA2A5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57" y="1898301"/>
            <a:ext cx="5730720" cy="35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B1-BBF7-48CF-9A29-106B89B8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Results from model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AEF0-3C9F-42F6-8172-1E5324070A8E}"/>
              </a:ext>
            </a:extLst>
          </p:cNvPr>
          <p:cNvSpPr txBox="1"/>
          <p:nvPr/>
        </p:nvSpPr>
        <p:spPr>
          <a:xfrm>
            <a:off x="618978" y="1814732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Based on the output from this model, the procedure indicates that no more terms should be removed and all remaining terms will be the best fit for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Trial is removed the AIC will increase which is not what we want , so therefore it will stay in the model as a significant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4FFD3-E5EB-4888-9E7A-2EB86D5B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013" y="1814732"/>
            <a:ext cx="5533319" cy="157696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C8282-96A0-4304-8AE2-9573822F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13" y="3522892"/>
            <a:ext cx="5044904" cy="31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5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FCDDC-0251-4939-920B-2DE86954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DEB9-2D00-4099-ADD0-1A91D213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From testing the six models, model 6 appears to be the model of best fit for the data </a:t>
            </a:r>
          </a:p>
          <a:p>
            <a:r>
              <a:rPr lang="en-US" sz="1800" dirty="0"/>
              <a:t>This Model includes the best predictors for radial colony growth</a:t>
            </a:r>
          </a:p>
          <a:p>
            <a:r>
              <a:rPr lang="en-US" sz="1800" dirty="0"/>
              <a:t>However, the R-squared adjusted (.9452), for Model 6, was not much different than the rest of the 5 models.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34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860D-A7C2-4EAE-BA8B-DA20F701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C5F5-BD03-429C-933A-DF9113CF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test if</a:t>
            </a:r>
          </a:p>
          <a:p>
            <a:pPr marL="0" indent="0">
              <a:buNone/>
            </a:pPr>
            <a:r>
              <a:rPr lang="en-US" dirty="0"/>
              <a:t>– Fungi grows the same in different water potential using different solutes</a:t>
            </a:r>
          </a:p>
          <a:p>
            <a:r>
              <a:rPr lang="en-US" dirty="0"/>
              <a:t>fit curves to show how colony diameter changes with water potential</a:t>
            </a:r>
          </a:p>
        </p:txBody>
      </p:sp>
    </p:spTree>
    <p:extLst>
      <p:ext uri="{BB962C8B-B14F-4D97-AF65-F5344CB8AC3E}">
        <p14:creationId xmlns:p14="http://schemas.microsoft.com/office/powerpoint/2010/main" val="1553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9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F070A-A9F3-427A-986B-E1CAFFE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Graphical observations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646F8E-EA8A-4288-8CCB-96157812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The mean colony diameter is highest for Sucrose (4,21 cm)</a:t>
            </a:r>
          </a:p>
          <a:p>
            <a:r>
              <a:rPr lang="en-US" sz="1600"/>
              <a:t>The IQR for Glycerol is the largest amongst the four solutes </a:t>
            </a:r>
          </a:p>
          <a:p>
            <a:r>
              <a:rPr lang="en-US" sz="1600"/>
              <a:t>KCL produces the value with the largest colony diameter (7.7 cm)</a:t>
            </a:r>
          </a:p>
          <a:p>
            <a:r>
              <a:rPr lang="en-US" sz="1600"/>
              <a:t>The variance of colony diameter is highest for Glycerol (9.20 cm)</a:t>
            </a:r>
          </a:p>
          <a:p>
            <a:endParaRPr lang="en-US" sz="1600"/>
          </a:p>
          <a:p>
            <a:endParaRPr lang="en-US" sz="16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643B703-3471-4D33-8774-1240459E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65187"/>
            <a:ext cx="6533501" cy="40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31EC8A-7E87-4A1B-8DFC-360AFDBA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Graphical observations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F18FBC-BDD6-40FC-A0EB-C76519AE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MPa with the highest mean colony diameter is -.3 (highest water potential) </a:t>
            </a:r>
          </a:p>
          <a:p>
            <a:r>
              <a:rPr lang="en-US" sz="1600" dirty="0"/>
              <a:t>The mean colony diameter increases as the water potential increases </a:t>
            </a:r>
          </a:p>
          <a:p>
            <a:r>
              <a:rPr lang="en-US" sz="1600" dirty="0"/>
              <a:t>An MPa of -6.3 implies a lower water potential; based on the colony diameter being 0, fungi would not be able to grow in these conditions </a:t>
            </a:r>
          </a:p>
          <a:p>
            <a:r>
              <a:rPr lang="en-US" sz="1600" dirty="0"/>
              <a:t>There is an outlier at MPa of -.8, which could have been caused by an incorrect observation or another factor that caused the colony to die early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14DCC3-B1F8-438C-8C1A-879109E1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01" y="1620743"/>
            <a:ext cx="6920367" cy="44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first model tested (Model 1):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diam=</a:t>
            </a:r>
            <a:r>
              <a:rPr lang="en-US" sz="1800" dirty="0" err="1"/>
              <a:t>ID+Trial+MPa+ID</a:t>
            </a:r>
            <a:r>
              <a:rPr lang="en-US" sz="1800" dirty="0"/>
              <a:t>*</a:t>
            </a:r>
            <a:r>
              <a:rPr lang="en-US" sz="1800" dirty="0" err="1"/>
              <a:t>Trial+ID</a:t>
            </a:r>
            <a:r>
              <a:rPr lang="en-US" sz="1800" dirty="0"/>
              <a:t>*</a:t>
            </a:r>
            <a:r>
              <a:rPr lang="en-US" sz="1800" dirty="0" err="1"/>
              <a:t>MPa+Trial</a:t>
            </a:r>
            <a:r>
              <a:rPr lang="en-US" sz="1800" dirty="0"/>
              <a:t>*</a:t>
            </a:r>
            <a:r>
              <a:rPr lang="en-US" sz="1800" dirty="0" err="1"/>
              <a:t>MPa+Trial</a:t>
            </a:r>
            <a:r>
              <a:rPr lang="en-US" sz="1800" dirty="0"/>
              <a:t>*ID*MPa+MPa^2+ID*(MPa^2)+Trial*(MPa^2)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Trial: 1 or 2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20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0CAF-9CBA-453B-807A-DB9A21E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Model 1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8FA0B8-17E2-4C35-9176-C801466A6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95" y="2461846"/>
            <a:ext cx="5571976" cy="3631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AEDB9-489A-4F34-B2E1-177FF358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375" y="2461846"/>
            <a:ext cx="5884830" cy="36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0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A8485-1D15-4343-A90A-BF2CB3E4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 for model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6CB09-A392-4953-A82D-F449C85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From this model the variable, when removed, that will reduce the AIC the most is the interaction involving all three variables (ID*Trial*MPa)</a:t>
            </a:r>
          </a:p>
          <a:p>
            <a:r>
              <a:rPr lang="en-US" sz="1600" dirty="0"/>
              <a:t>This term will be removed from the model and a new model will be fitted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9C4A-3C51-48C6-A748-AD2C7F13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8" y="2123103"/>
            <a:ext cx="7145889" cy="21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9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3337-A2E2-4944-B817-73AA7DB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D9A2-A239-40AF-BFE8-60835AA3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second model tested (Model 2):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diam=</a:t>
            </a:r>
            <a:r>
              <a:rPr lang="en-US" sz="1800" dirty="0" err="1"/>
              <a:t>ID+Trial+MPa+ID</a:t>
            </a:r>
            <a:r>
              <a:rPr lang="en-US" sz="1800" dirty="0"/>
              <a:t>*</a:t>
            </a:r>
            <a:r>
              <a:rPr lang="en-US" sz="1800" dirty="0" err="1"/>
              <a:t>Trial+ID</a:t>
            </a:r>
            <a:r>
              <a:rPr lang="en-US" sz="1800" dirty="0"/>
              <a:t>*</a:t>
            </a:r>
            <a:r>
              <a:rPr lang="en-US" sz="1800" dirty="0" err="1"/>
              <a:t>MPa+Trial</a:t>
            </a:r>
            <a:r>
              <a:rPr lang="en-US" sz="1800" dirty="0"/>
              <a:t>*</a:t>
            </a:r>
            <a:r>
              <a:rPr lang="en-US" sz="1800" dirty="0" err="1"/>
              <a:t>MPa+I</a:t>
            </a:r>
            <a:r>
              <a:rPr lang="en-US" sz="1800" dirty="0"/>
              <a:t>(MPa^2)+ID*I(MPa^2)+Trial*I(MPa^2)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ID: Glycerol, NaCl, </a:t>
            </a:r>
            <a:r>
              <a:rPr lang="en-US" sz="1800" dirty="0" err="1"/>
              <a:t>KCl</a:t>
            </a:r>
            <a:r>
              <a:rPr lang="en-US" sz="1800" dirty="0"/>
              <a:t> or Sucrose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Trial: 1 or 2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MPa: -6.3,-4.3,-2.3,-1.3,-.8,-.3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76018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1119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A Study of the Survival and Growth of a Fungal Species under Different Conditions</vt:lpstr>
      <vt:lpstr>Summary </vt:lpstr>
      <vt:lpstr>Objectives </vt:lpstr>
      <vt:lpstr>Graphical observations </vt:lpstr>
      <vt:lpstr>Graphical observations (cont.)</vt:lpstr>
      <vt:lpstr>Model fitting </vt:lpstr>
      <vt:lpstr>Assumptions for Model 1 </vt:lpstr>
      <vt:lpstr>Results for model 1</vt:lpstr>
      <vt:lpstr>Model fitting </vt:lpstr>
      <vt:lpstr>Assumptions for model 2 </vt:lpstr>
      <vt:lpstr>Results for model 2</vt:lpstr>
      <vt:lpstr>Model fitting </vt:lpstr>
      <vt:lpstr>Assumptions for model 3 </vt:lpstr>
      <vt:lpstr>Results for model 3</vt:lpstr>
      <vt:lpstr>Model fitting </vt:lpstr>
      <vt:lpstr>Assumptions for model 4</vt:lpstr>
      <vt:lpstr>Results from model 4</vt:lpstr>
      <vt:lpstr>Model fitting </vt:lpstr>
      <vt:lpstr>Assumptions for model 5</vt:lpstr>
      <vt:lpstr>Results from model 5</vt:lpstr>
      <vt:lpstr>Model fitting </vt:lpstr>
      <vt:lpstr>Assumptions for model 6</vt:lpstr>
      <vt:lpstr>Results from model 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the Survival and Growth of a Fungal Species under Different Conditions</dc:title>
  <dc:creator>Daniel Ledesma</dc:creator>
  <cp:lastModifiedBy>Daniel Ledesma</cp:lastModifiedBy>
  <cp:revision>14</cp:revision>
  <dcterms:created xsi:type="dcterms:W3CDTF">2019-06-04T05:30:15Z</dcterms:created>
  <dcterms:modified xsi:type="dcterms:W3CDTF">2019-06-14T00:28:26Z</dcterms:modified>
</cp:coreProperties>
</file>