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F572-0BE4-4A84-B0BB-7DCE18FE9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Removing Pyrene from contaminated soil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84C94-A075-408C-A1CA-818BD95C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Ledesma</a:t>
            </a:r>
          </a:p>
        </p:txBody>
      </p:sp>
    </p:spTree>
    <p:extLst>
      <p:ext uri="{BB962C8B-B14F-4D97-AF65-F5344CB8AC3E}">
        <p14:creationId xmlns:p14="http://schemas.microsoft.com/office/powerpoint/2010/main" val="388614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CE1D6-7135-42B4-A002-6F3F422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Graphical Observations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15320-26C7-486F-B438-38AA3890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400" dirty="0" err="1"/>
              <a:t>M.officionalis</a:t>
            </a:r>
            <a:r>
              <a:rPr lang="en-US" sz="1400" dirty="0"/>
              <a:t> has the highest mean and variance pyrene concentration when grown with soil type 2, for pots with a plant grown in them</a:t>
            </a:r>
          </a:p>
          <a:p>
            <a:pPr marL="285750">
              <a:spcAft>
                <a:spcPts val="600"/>
              </a:spcAft>
            </a:pPr>
            <a:r>
              <a:rPr lang="en-US" sz="1400" dirty="0"/>
              <a:t>The mean pyrene concentration for the 4 plant types is similar when grown with soil type 1, except for T. </a:t>
            </a:r>
            <a:r>
              <a:rPr lang="en-US" sz="1400" dirty="0" err="1"/>
              <a:t>aestivum</a:t>
            </a:r>
            <a:r>
              <a:rPr lang="en-US" sz="1400" dirty="0"/>
              <a:t> </a:t>
            </a:r>
          </a:p>
          <a:p>
            <a:pPr marL="285750">
              <a:spcAft>
                <a:spcPts val="600"/>
              </a:spcAft>
            </a:pPr>
            <a:r>
              <a:rPr lang="en-US" sz="1400" dirty="0" err="1"/>
              <a:t>T.aestivum</a:t>
            </a:r>
            <a:r>
              <a:rPr lang="en-US" sz="1400" dirty="0"/>
              <a:t> was not grown with soil type 2 </a:t>
            </a:r>
          </a:p>
          <a:p>
            <a:pPr marL="285750">
              <a:spcAft>
                <a:spcPts val="600"/>
              </a:spcAft>
            </a:pPr>
            <a:r>
              <a:rPr lang="en-US" sz="1400" dirty="0"/>
              <a:t>Soil Type 1 appears to be more effective than soil type 2 </a:t>
            </a:r>
          </a:p>
          <a:p>
            <a:pPr marL="285750">
              <a:spcAft>
                <a:spcPts val="600"/>
              </a:spcAft>
            </a:pPr>
            <a:r>
              <a:rPr lang="en-US" sz="1400" dirty="0"/>
              <a:t>Not growing a plant in the pot is not effective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6E710-3C5F-41F4-AE8F-8B56333F4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96" y="2070134"/>
            <a:ext cx="6523516" cy="40282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75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C3F8-680F-42B7-86B3-19D5E9A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Assumptions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15CD22-7E71-4CC8-A72A-F83E586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 dirty="0"/>
              <a:t>Both of the assumptions appear to be satisfied </a:t>
            </a:r>
          </a:p>
          <a:p>
            <a:r>
              <a:rPr lang="en-US" sz="2000" dirty="0"/>
              <a:t>Most of the points lie along the line on QQ Plot</a:t>
            </a:r>
          </a:p>
          <a:p>
            <a:r>
              <a:rPr lang="en-US" sz="2000" dirty="0"/>
              <a:t>The residual vs predicted values have a random spread; there are no </a:t>
            </a:r>
            <a:r>
              <a:rPr lang="en-US" sz="2000"/>
              <a:t>obvious patterns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5011118-F970-4A44-A61D-36D75DE66D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" b="2694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7A3DD-D9C3-4A96-A7E0-A82321A9DD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5869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06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5775-F1A9-48D6-9BA2-1530DA06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ANOVA with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00F3-AE50-4035-B47B-A1247CF9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Type III ANOVA </a:t>
            </a:r>
          </a:p>
          <a:p>
            <a:r>
              <a:rPr lang="en-US" dirty="0"/>
              <a:t>Response: log(y)</a:t>
            </a:r>
            <a:br>
              <a:rPr lang="en-US" dirty="0"/>
            </a:br>
            <a:r>
              <a:rPr lang="en-US" dirty="0"/>
              <a:t>             Sum </a:t>
            </a:r>
            <a:r>
              <a:rPr lang="en-US" dirty="0" err="1"/>
              <a:t>Sq</a:t>
            </a:r>
            <a:r>
              <a:rPr lang="en-US" dirty="0"/>
              <a:t> Df  F values   </a:t>
            </a:r>
            <a:r>
              <a:rPr lang="en-US" dirty="0" err="1"/>
              <a:t>Pr</a:t>
            </a:r>
            <a:r>
              <a:rPr lang="en-US" dirty="0"/>
              <a:t>(&gt;F)    </a:t>
            </a:r>
            <a:br>
              <a:rPr lang="en-US" dirty="0"/>
            </a:br>
            <a:r>
              <a:rPr lang="en-US" dirty="0"/>
              <a:t>x1        18.5317  4   32.3532  2.39e-09 ***</a:t>
            </a:r>
            <a:br>
              <a:rPr lang="en-US" dirty="0"/>
            </a:br>
            <a:r>
              <a:rPr lang="en-US" dirty="0"/>
              <a:t>x2        1.6694   1   11.6580   0.002276 ** </a:t>
            </a:r>
            <a:br>
              <a:rPr lang="en-US" dirty="0"/>
            </a:br>
            <a:r>
              <a:rPr lang="en-US" dirty="0"/>
              <a:t>x1:x2    3.0928  3    7.1992    0.001305 ** </a:t>
            </a:r>
          </a:p>
          <a:p>
            <a:r>
              <a:rPr lang="en-US" dirty="0"/>
              <a:t>Since the p-value for the interaction is significant, reject the Null Hypothesis and conclude that the interaction is </a:t>
            </a:r>
            <a:r>
              <a:rPr lang="en-US" dirty="0" err="1"/>
              <a:t>significan</a:t>
            </a:r>
            <a:endParaRPr lang="en-US" dirty="0"/>
          </a:p>
          <a:p>
            <a:r>
              <a:rPr lang="en-US" dirty="0"/>
              <a:t>Since there is a significant interaction, then a Type III ANOVA is a more powerful test than a Type II ANOVA</a:t>
            </a:r>
          </a:p>
        </p:txBody>
      </p:sp>
    </p:spTree>
    <p:extLst>
      <p:ext uri="{BB962C8B-B14F-4D97-AF65-F5344CB8AC3E}">
        <p14:creationId xmlns:p14="http://schemas.microsoft.com/office/powerpoint/2010/main" val="20859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16F38-A896-4B5F-94F5-2C213A3B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Interaction Plot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7FB76A1-A0CF-4570-BA5D-099A9E981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There appears to be significant interaction between </a:t>
            </a:r>
            <a:r>
              <a:rPr lang="en-US" sz="2000" dirty="0" err="1"/>
              <a:t>M.officionalis</a:t>
            </a:r>
            <a:r>
              <a:rPr lang="en-US" sz="2000" dirty="0"/>
              <a:t>  and P. </a:t>
            </a:r>
            <a:r>
              <a:rPr lang="en-US" sz="2000" dirty="0" err="1"/>
              <a:t>coloratum</a:t>
            </a:r>
            <a:r>
              <a:rPr lang="en-US" sz="2000" dirty="0"/>
              <a:t> and A. </a:t>
            </a:r>
            <a:r>
              <a:rPr lang="en-US" sz="2000" dirty="0" err="1"/>
              <a:t>gerardii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4D253-72DC-4C24-A46E-484FF03C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46" y="1970241"/>
            <a:ext cx="6712676" cy="41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7375-3726-4392-9F3D-FB5399B7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BAD3-A812-4556-B7C9-F0F7317E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interaction between plant species and soil type was statistically significant</a:t>
            </a:r>
          </a:p>
          <a:p>
            <a:r>
              <a:rPr lang="en-US" dirty="0"/>
              <a:t>Plant species (No Plant included) produced statistically significant mean pyrene concentration</a:t>
            </a:r>
          </a:p>
          <a:p>
            <a:r>
              <a:rPr lang="en-US" dirty="0"/>
              <a:t>M. </a:t>
            </a:r>
            <a:r>
              <a:rPr lang="en-US" dirty="0" err="1"/>
              <a:t>officionalis</a:t>
            </a:r>
            <a:r>
              <a:rPr lang="en-US" dirty="0"/>
              <a:t> had </a:t>
            </a:r>
            <a:r>
              <a:rPr lang="en-US" dirty="0" err="1"/>
              <a:t>signiciant</a:t>
            </a:r>
            <a:r>
              <a:rPr lang="en-US" dirty="0"/>
              <a:t> interaction with two other plant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B42A-E7C0-46E7-AB75-B260CFC8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The Dataset (Unbalanced Design with One Factor)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87A7E5-B385-4BCB-A2DC-AC6C5F54E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11261"/>
              </p:ext>
            </p:extLst>
          </p:nvPr>
        </p:nvGraphicFramePr>
        <p:xfrm>
          <a:off x="681037" y="2907233"/>
          <a:ext cx="10830644" cy="24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076">
                  <a:extLst>
                    <a:ext uri="{9D8B030D-6E8A-4147-A177-3AD203B41FA5}">
                      <a16:colId xmlns:a16="http://schemas.microsoft.com/office/drawing/2014/main" val="1358466489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624357514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3860884922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2594541706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2215676251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3404907147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3916318831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3221208701"/>
                    </a:ext>
                  </a:extLst>
                </a:gridCol>
                <a:gridCol w="1099196">
                  <a:extLst>
                    <a:ext uri="{9D8B030D-6E8A-4147-A177-3AD203B41FA5}">
                      <a16:colId xmlns:a16="http://schemas.microsoft.com/office/drawing/2014/main" val="1274197858"/>
                    </a:ext>
                  </a:extLst>
                </a:gridCol>
              </a:tblGrid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 Species</a:t>
                      </a:r>
                    </a:p>
                  </a:txBody>
                  <a:tcPr marL="135055" marR="13505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1505108850"/>
                  </a:ext>
                </a:extLst>
              </a:tr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A.gerardii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3.62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4.16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12.09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7.75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654876595"/>
                  </a:ext>
                </a:extLst>
              </a:tr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P. coloratum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5.63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5.31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18.91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3479898022"/>
                  </a:ext>
                </a:extLst>
              </a:tr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officionalis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3.10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1.87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4.59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2.77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28.37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13.57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42.09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1796969575"/>
                  </a:ext>
                </a:extLst>
              </a:tr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T. aestivum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6.51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10.03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3878173005"/>
                  </a:ext>
                </a:extLst>
              </a:tr>
              <a:tr h="40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Plant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40.34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59.85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61.5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40.78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60.50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62.98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55" marR="135055" marT="0" marB="0"/>
                </a:tc>
                <a:extLst>
                  <a:ext uri="{0D108BD9-81ED-4DB2-BD59-A6C34878D82A}">
                    <a16:rowId xmlns:a16="http://schemas.microsoft.com/office/drawing/2014/main" val="353057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5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A9E5-EDF3-4279-B384-C2EEBE59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Fixed-Effects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07D8B-420D-4E3F-8EE6-FD83A81D6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7461844" cy="3142077"/>
              </a:xfrm>
            </p:spPr>
            <p:txBody>
              <a:bodyPr>
                <a:normAutofit/>
              </a:bodyPr>
              <a:lstStyle/>
              <a:p>
                <a:r>
                  <a:rPr lang="en-US" sz="1800"/>
                  <a:t>The model to the test the ability of different plant species to remediate soils contaminated with pyrene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/>
              </a:p>
              <a:p>
                <a:r>
                  <a:rPr lang="en-US" sz="180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= overall mean of pyrene concentration common to all plant species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/>
                  <a:t>= the effect of the plant species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/>
                  <a:t>= the random error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07D8B-420D-4E3F-8EE6-FD83A81D6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7461844" cy="3142077"/>
              </a:xfrm>
              <a:blipFill>
                <a:blip r:embed="rId4"/>
                <a:stretch>
                  <a:fillRect l="-572" t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4AD2-EDBF-4D48-865B-8D7987F1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Graphical Observations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9A3BC-FF83-4D2B-B748-532F0F7687FE}"/>
              </a:ext>
            </a:extLst>
          </p:cNvPr>
          <p:cNvSpPr txBox="1"/>
          <p:nvPr/>
        </p:nvSpPr>
        <p:spPr>
          <a:xfrm>
            <a:off x="8044070" y="1978448"/>
            <a:ext cx="3445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Plant grown in pot has the highest mean pyrene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pots with plant species grown in them have a relatively similar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variance, when a plant is grown appears to be the highest for species </a:t>
            </a:r>
            <a:r>
              <a:rPr lang="en-US" dirty="0" err="1"/>
              <a:t>M.officionalis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plants in pot may help remediate soils contaminated with pyrene vs not growing a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EC64D-EFDF-41B5-A693-9EB23E5D8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84" y="2280529"/>
            <a:ext cx="583149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2CDAB-AD88-4671-806A-34F21159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Assumptions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1769-0BA8-4740-B6FE-64F4E179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/>
              <a:t>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0552-167C-46E7-AC14-DC317623E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103" y="2070134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55A06-16FA-4BCC-9925-26598FFE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Assumptions (cont.’d)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50D1-2F6A-451A-8946-8B370B6F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Constant Variance</a:t>
            </a:r>
          </a:p>
          <a:p>
            <a:pPr marL="457200" lvl="1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E09BA-B391-46D0-A6CE-A97ADBE3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300" y="2070134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AAC-4E48-4C80-B6F3-BC86A3D6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ANOVA for Plant Species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87D2-82AD-4075-85F6-8F414698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After the assumptions were checked, ANOVA was conducted on the model, which resulted in: </a:t>
            </a:r>
          </a:p>
          <a:p>
            <a:pPr lvl="1"/>
            <a:r>
              <a:rPr lang="en-US" dirty="0"/>
              <a:t>Source     Df   Sum </a:t>
            </a:r>
            <a:r>
              <a:rPr lang="en-US" dirty="0" err="1"/>
              <a:t>Sq</a:t>
            </a:r>
            <a:r>
              <a:rPr lang="en-US" dirty="0"/>
              <a:t>  Mean </a:t>
            </a:r>
            <a:r>
              <a:rPr lang="en-US" dirty="0" err="1"/>
              <a:t>Sq</a:t>
            </a:r>
            <a:r>
              <a:rPr lang="en-US" dirty="0"/>
              <a:t>  F value   </a:t>
            </a:r>
            <a:r>
              <a:rPr lang="en-US" dirty="0" err="1"/>
              <a:t>Pr</a:t>
            </a:r>
            <a:r>
              <a:rPr lang="en-US" dirty="0"/>
              <a:t>(&gt;F)    </a:t>
            </a:r>
            <a:br>
              <a:rPr lang="en-US" dirty="0"/>
            </a:br>
            <a:r>
              <a:rPr lang="en-US" dirty="0"/>
              <a:t>plant        4    21.82    5.454      10.42     2.68e-05</a:t>
            </a:r>
            <a:br>
              <a:rPr lang="en-US" dirty="0"/>
            </a:br>
            <a:r>
              <a:rPr lang="en-US" dirty="0"/>
              <a:t>Residuals  28  14.65    0.523 </a:t>
            </a:r>
          </a:p>
          <a:p>
            <a:pPr lvl="1"/>
            <a:r>
              <a:rPr lang="en-US" dirty="0"/>
              <a:t>Reject the Null Hypothesis; means are significantly different. </a:t>
            </a:r>
          </a:p>
          <a:p>
            <a:r>
              <a:rPr lang="en-US" dirty="0"/>
              <a:t>Tukey-Cramer (Multiple Comparisons):</a:t>
            </a:r>
          </a:p>
          <a:p>
            <a:pPr marL="0" indent="0">
              <a:buNone/>
            </a:pPr>
            <a:r>
              <a:rPr lang="en-US" dirty="0"/>
              <a:t>   No Plant-A. </a:t>
            </a:r>
            <a:r>
              <a:rPr lang="en-US" dirty="0" err="1"/>
              <a:t>gerardii</a:t>
            </a:r>
            <a:r>
              <a:rPr lang="en-US" dirty="0"/>
              <a:t>             0.0000153</a:t>
            </a:r>
          </a:p>
          <a:p>
            <a:pPr marL="0" indent="0">
              <a:buNone/>
            </a:pPr>
            <a:r>
              <a:rPr lang="en-US" dirty="0"/>
              <a:t>   No Plant-M. </a:t>
            </a:r>
            <a:r>
              <a:rPr lang="en-US" dirty="0" err="1"/>
              <a:t>officionalis</a:t>
            </a:r>
            <a:r>
              <a:rPr lang="en-US" dirty="0"/>
              <a:t>        0.0002553</a:t>
            </a:r>
            <a:br>
              <a:rPr lang="en-US" dirty="0"/>
            </a:br>
            <a:r>
              <a:rPr lang="en-US" dirty="0"/>
              <a:t>   P. </a:t>
            </a:r>
            <a:r>
              <a:rPr lang="en-US" dirty="0" err="1"/>
              <a:t>coloratum</a:t>
            </a:r>
            <a:r>
              <a:rPr lang="en-US" dirty="0"/>
              <a:t>-No Plant          0.0002818</a:t>
            </a:r>
            <a:br>
              <a:rPr lang="en-US" dirty="0"/>
            </a:br>
            <a:r>
              <a:rPr lang="en-US" dirty="0"/>
              <a:t>   T. </a:t>
            </a:r>
            <a:r>
              <a:rPr lang="en-US" dirty="0" err="1"/>
              <a:t>aestivum</a:t>
            </a:r>
            <a:r>
              <a:rPr lang="en-US" dirty="0"/>
              <a:t>-No Plant            0.0104951</a:t>
            </a:r>
          </a:p>
          <a:p>
            <a:r>
              <a:rPr lang="en-US" dirty="0"/>
              <a:t>When there was No Plant grown in the pot, the mean difference (vs pots with grown plant species) in pyrene concentration, was significant.	</a:t>
            </a:r>
          </a:p>
        </p:txBody>
      </p:sp>
    </p:spTree>
    <p:extLst>
      <p:ext uri="{BB962C8B-B14F-4D97-AF65-F5344CB8AC3E}">
        <p14:creationId xmlns:p14="http://schemas.microsoft.com/office/powerpoint/2010/main" val="31723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E34B-077A-41C9-9C63-5412505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Design with Two Factors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176A0-11AA-4D3D-9747-A0D1C1DFF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model to the test the both species and soil effects on the residual of pyrene in the soil,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overall mean of pyrene concentration common to all plant species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the effect of the plant species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the effect of the soil type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= the effect of the interaction between plant species and soil type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the random error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176A0-11AA-4D3D-9747-A0D1C1DFF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3046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9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A454-5B20-499B-9181-04C1649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0CBC0-AB7C-4F84-8429-EF61AD58A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255598"/>
              </p:ext>
            </p:extLst>
          </p:nvPr>
        </p:nvGraphicFramePr>
        <p:xfrm>
          <a:off x="1987826" y="2981649"/>
          <a:ext cx="6851372" cy="312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702">
                  <a:extLst>
                    <a:ext uri="{9D8B030D-6E8A-4147-A177-3AD203B41FA5}">
                      <a16:colId xmlns:a16="http://schemas.microsoft.com/office/drawing/2014/main" val="1594624713"/>
                    </a:ext>
                  </a:extLst>
                </a:gridCol>
                <a:gridCol w="601013">
                  <a:extLst>
                    <a:ext uri="{9D8B030D-6E8A-4147-A177-3AD203B41FA5}">
                      <a16:colId xmlns:a16="http://schemas.microsoft.com/office/drawing/2014/main" val="23411483"/>
                    </a:ext>
                  </a:extLst>
                </a:gridCol>
                <a:gridCol w="680533">
                  <a:extLst>
                    <a:ext uri="{9D8B030D-6E8A-4147-A177-3AD203B41FA5}">
                      <a16:colId xmlns:a16="http://schemas.microsoft.com/office/drawing/2014/main" val="1263183038"/>
                    </a:ext>
                  </a:extLst>
                </a:gridCol>
                <a:gridCol w="680533">
                  <a:extLst>
                    <a:ext uri="{9D8B030D-6E8A-4147-A177-3AD203B41FA5}">
                      <a16:colId xmlns:a16="http://schemas.microsoft.com/office/drawing/2014/main" val="3656262395"/>
                    </a:ext>
                  </a:extLst>
                </a:gridCol>
                <a:gridCol w="673837">
                  <a:extLst>
                    <a:ext uri="{9D8B030D-6E8A-4147-A177-3AD203B41FA5}">
                      <a16:colId xmlns:a16="http://schemas.microsoft.com/office/drawing/2014/main" val="2736698228"/>
                    </a:ext>
                  </a:extLst>
                </a:gridCol>
                <a:gridCol w="673837">
                  <a:extLst>
                    <a:ext uri="{9D8B030D-6E8A-4147-A177-3AD203B41FA5}">
                      <a16:colId xmlns:a16="http://schemas.microsoft.com/office/drawing/2014/main" val="1415505820"/>
                    </a:ext>
                  </a:extLst>
                </a:gridCol>
                <a:gridCol w="680533">
                  <a:extLst>
                    <a:ext uri="{9D8B030D-6E8A-4147-A177-3AD203B41FA5}">
                      <a16:colId xmlns:a16="http://schemas.microsoft.com/office/drawing/2014/main" val="152578672"/>
                    </a:ext>
                  </a:extLst>
                </a:gridCol>
                <a:gridCol w="680533">
                  <a:extLst>
                    <a:ext uri="{9D8B030D-6E8A-4147-A177-3AD203B41FA5}">
                      <a16:colId xmlns:a16="http://schemas.microsoft.com/office/drawing/2014/main" val="422019409"/>
                    </a:ext>
                  </a:extLst>
                </a:gridCol>
                <a:gridCol w="863851">
                  <a:extLst>
                    <a:ext uri="{9D8B030D-6E8A-4147-A177-3AD203B41FA5}">
                      <a16:colId xmlns:a16="http://schemas.microsoft.com/office/drawing/2014/main" val="1165103267"/>
                    </a:ext>
                  </a:extLst>
                </a:gridCol>
              </a:tblGrid>
              <a:tr h="639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 Species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128168"/>
                  </a:ext>
                </a:extLst>
              </a:tr>
              <a:tr h="603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A.gerardii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9235132"/>
                  </a:ext>
                </a:extLst>
              </a:tr>
              <a:tr h="639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P. coloratum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311748"/>
                  </a:ext>
                </a:extLst>
              </a:tr>
              <a:tr h="603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M. officionalis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321539"/>
                  </a:ext>
                </a:extLst>
              </a:tr>
              <a:tr h="639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 aestivum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5332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06009-5702-427C-8651-F012E59E8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6911"/>
              </p:ext>
            </p:extLst>
          </p:nvPr>
        </p:nvGraphicFramePr>
        <p:xfrm>
          <a:off x="3304966" y="2690191"/>
          <a:ext cx="5534231" cy="29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1764">
                  <a:extLst>
                    <a:ext uri="{9D8B030D-6E8A-4147-A177-3AD203B41FA5}">
                      <a16:colId xmlns:a16="http://schemas.microsoft.com/office/drawing/2014/main" val="2325719809"/>
                    </a:ext>
                  </a:extLst>
                </a:gridCol>
                <a:gridCol w="2862467">
                  <a:extLst>
                    <a:ext uri="{9D8B030D-6E8A-4147-A177-3AD203B41FA5}">
                      <a16:colId xmlns:a16="http://schemas.microsoft.com/office/drawing/2014/main" val="2006316984"/>
                    </a:ext>
                  </a:extLst>
                </a:gridCol>
              </a:tblGrid>
              <a:tr h="2914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Soil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Soil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63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3217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562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Berlin</vt:lpstr>
      <vt:lpstr>Removing Pyrene from contaminated soil</vt:lpstr>
      <vt:lpstr>The Dataset (Unbalanced Design with One Factor) </vt:lpstr>
      <vt:lpstr>The Fixed-Effects Model</vt:lpstr>
      <vt:lpstr>Graphical Observations </vt:lpstr>
      <vt:lpstr>Assumptions </vt:lpstr>
      <vt:lpstr>Assumptions (cont.’d)</vt:lpstr>
      <vt:lpstr>One Way ANOVA for Plant Species </vt:lpstr>
      <vt:lpstr>Unbalanced Design with Two Factors </vt:lpstr>
      <vt:lpstr>The Dataset</vt:lpstr>
      <vt:lpstr>Graphical Observations </vt:lpstr>
      <vt:lpstr>Assumptions </vt:lpstr>
      <vt:lpstr>Two-Way ANOVA with Interaction</vt:lpstr>
      <vt:lpstr>Interaction Plot</vt:lpstr>
      <vt:lpstr>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Pyrene from contaminated soil</dc:title>
  <dc:creator>Daniel Ledesma</dc:creator>
  <cp:lastModifiedBy>Daniel Ledesma</cp:lastModifiedBy>
  <cp:revision>6</cp:revision>
  <dcterms:created xsi:type="dcterms:W3CDTF">2019-05-02T00:22:59Z</dcterms:created>
  <dcterms:modified xsi:type="dcterms:W3CDTF">2019-05-02T04:46:50Z</dcterms:modified>
</cp:coreProperties>
</file>