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58"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56" autoAdjust="0"/>
    <p:restoredTop sz="94660"/>
  </p:normalViewPr>
  <p:slideViewPr>
    <p:cSldViewPr snapToGrid="0">
      <p:cViewPr>
        <p:scale>
          <a:sx n="66" d="100"/>
          <a:sy n="66" d="100"/>
        </p:scale>
        <p:origin x="75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3A9D-6456-4FE5-8D54-04BC2FC717AA}"/>
              </a:ext>
            </a:extLst>
          </p:cNvPr>
          <p:cNvSpPr>
            <a:spLocks noGrp="1"/>
          </p:cNvSpPr>
          <p:nvPr>
            <p:ph type="ctrTitle"/>
          </p:nvPr>
        </p:nvSpPr>
        <p:spPr/>
        <p:txBody>
          <a:bodyPr/>
          <a:lstStyle/>
          <a:p>
            <a:r>
              <a:rPr lang="en-US" dirty="0"/>
              <a:t>RTA Bus rides </a:t>
            </a:r>
          </a:p>
        </p:txBody>
      </p:sp>
      <p:sp>
        <p:nvSpPr>
          <p:cNvPr id="3" name="Subtitle 2">
            <a:extLst>
              <a:ext uri="{FF2B5EF4-FFF2-40B4-BE49-F238E27FC236}">
                <a16:creationId xmlns:a16="http://schemas.microsoft.com/office/drawing/2014/main" id="{E582F3D4-21FB-48FF-9136-7DECDA4DD57E}"/>
              </a:ext>
            </a:extLst>
          </p:cNvPr>
          <p:cNvSpPr>
            <a:spLocks noGrp="1"/>
          </p:cNvSpPr>
          <p:nvPr>
            <p:ph type="subTitle" idx="1"/>
          </p:nvPr>
        </p:nvSpPr>
        <p:spPr/>
        <p:txBody>
          <a:bodyPr/>
          <a:lstStyle/>
          <a:p>
            <a:r>
              <a:rPr lang="en-US" dirty="0"/>
              <a:t>BY Daniel Ledesma </a:t>
            </a:r>
          </a:p>
          <a:p>
            <a:endParaRPr lang="en-US" dirty="0"/>
          </a:p>
        </p:txBody>
      </p:sp>
    </p:spTree>
    <p:extLst>
      <p:ext uri="{BB962C8B-B14F-4D97-AF65-F5344CB8AC3E}">
        <p14:creationId xmlns:p14="http://schemas.microsoft.com/office/powerpoint/2010/main" val="341724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4602-B263-4CD3-9763-2249A244D0AE}"/>
              </a:ext>
            </a:extLst>
          </p:cNvPr>
          <p:cNvSpPr>
            <a:spLocks noGrp="1"/>
          </p:cNvSpPr>
          <p:nvPr>
            <p:ph type="title"/>
          </p:nvPr>
        </p:nvSpPr>
        <p:spPr>
          <a:xfrm>
            <a:off x="6717278" y="1030288"/>
            <a:ext cx="4099947" cy="1035579"/>
          </a:xfrm>
        </p:spPr>
        <p:txBody>
          <a:bodyPr>
            <a:normAutofit fontScale="90000"/>
          </a:bodyPr>
          <a:lstStyle/>
          <a:p>
            <a:pPr>
              <a:lnSpc>
                <a:spcPct val="90000"/>
              </a:lnSpc>
            </a:pPr>
            <a:r>
              <a:rPr lang="en-US" sz="2800" dirty="0"/>
              <a:t>Comparing Unique Riders by Affiliation and routes </a:t>
            </a:r>
          </a:p>
        </p:txBody>
      </p:sp>
      <p:pic>
        <p:nvPicPr>
          <p:cNvPr id="15" name="Content Placeholder 3">
            <a:extLst>
              <a:ext uri="{FF2B5EF4-FFF2-40B4-BE49-F238E27FC236}">
                <a16:creationId xmlns:a16="http://schemas.microsoft.com/office/drawing/2014/main" id="{FD96FA0D-4B38-47E1-9348-4C6BD49DF337}"/>
              </a:ext>
            </a:extLst>
          </p:cNvPr>
          <p:cNvPicPr>
            <a:picLocks noChangeAspect="1"/>
          </p:cNvPicPr>
          <p:nvPr/>
        </p:nvPicPr>
        <p:blipFill>
          <a:blip r:embed="rId3"/>
          <a:stretch>
            <a:fillRect/>
          </a:stretch>
        </p:blipFill>
        <p:spPr>
          <a:xfrm>
            <a:off x="449943" y="169269"/>
            <a:ext cx="5121057" cy="316225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3">
            <a:extLst>
              <a:ext uri="{FF2B5EF4-FFF2-40B4-BE49-F238E27FC236}">
                <a16:creationId xmlns:a16="http://schemas.microsoft.com/office/drawing/2014/main" id="{090F0E8B-07A9-44C0-B5DE-361A48B3FC7F}"/>
              </a:ext>
            </a:extLst>
          </p:cNvPr>
          <p:cNvPicPr>
            <a:picLocks noChangeAspect="1"/>
          </p:cNvPicPr>
          <p:nvPr/>
        </p:nvPicPr>
        <p:blipFill>
          <a:blip r:embed="rId4"/>
          <a:stretch>
            <a:fillRect/>
          </a:stretch>
        </p:blipFill>
        <p:spPr>
          <a:xfrm>
            <a:off x="449943" y="3429000"/>
            <a:ext cx="5121057" cy="316225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1F47E286-9A15-438C-871F-0D9C2C8ACABF}"/>
              </a:ext>
            </a:extLst>
          </p:cNvPr>
          <p:cNvSpPr txBox="1"/>
          <p:nvPr/>
        </p:nvSpPr>
        <p:spPr>
          <a:xfrm>
            <a:off x="6923314" y="2394857"/>
            <a:ext cx="389391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Route 16 had a higher proportion of unique riders who were Commuter Students in 2013 and 2014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Route 1 had a higher proportion of unique riders who were Housing Students in 2013 and 2014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6573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A04-69D9-456A-9246-5CF923378218}"/>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C1ED44AF-A5D8-41E1-B2DC-67CD507B48B7}"/>
              </a:ext>
            </a:extLst>
          </p:cNvPr>
          <p:cNvSpPr txBox="1"/>
          <p:nvPr/>
        </p:nvSpPr>
        <p:spPr>
          <a:xfrm>
            <a:off x="685801" y="2220686"/>
            <a:ext cx="1095465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Route 16 had a higher proportion of Commuter Students most likely due to Route 16 being from Moreno Valley Mall to UCR, which means that people who are taking that route live close to school and would rather take the bus than drive to school to avoid traffic in their car and waste more gas.</a:t>
            </a:r>
          </a:p>
          <a:p>
            <a:pPr marL="285750" indent="-285750">
              <a:buFont typeface="Arial" panose="020B0604020202020204" pitchFamily="34" charset="0"/>
              <a:buChar char="•"/>
            </a:pPr>
            <a:r>
              <a:rPr lang="en-US" dirty="0"/>
              <a:t>Route 1 had a higher proportion of Housing Students most likely due to the fact that housing students may not have their own form of transportation, so they use the bus to get around UCR and Downtown Riverside.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7779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522F-2230-4E02-AFDC-0C4E52F5EEF5}"/>
              </a:ext>
            </a:extLst>
          </p:cNvPr>
          <p:cNvSpPr>
            <a:spLocks noGrp="1"/>
          </p:cNvSpPr>
          <p:nvPr>
            <p:ph type="title"/>
          </p:nvPr>
        </p:nvSpPr>
        <p:spPr/>
        <p:txBody>
          <a:bodyPr/>
          <a:lstStyle/>
          <a:p>
            <a:r>
              <a:rPr lang="en-US" dirty="0"/>
              <a:t>Total rides by ROUTE (2008-2014)</a:t>
            </a:r>
          </a:p>
        </p:txBody>
      </p:sp>
      <p:sp>
        <p:nvSpPr>
          <p:cNvPr id="4" name="TextBox 3">
            <a:extLst>
              <a:ext uri="{FF2B5EF4-FFF2-40B4-BE49-F238E27FC236}">
                <a16:creationId xmlns:a16="http://schemas.microsoft.com/office/drawing/2014/main" id="{131E1897-A072-41E0-A51E-681D30CFA737}"/>
              </a:ext>
            </a:extLst>
          </p:cNvPr>
          <p:cNvSpPr txBox="1"/>
          <p:nvPr/>
        </p:nvSpPr>
        <p:spPr>
          <a:xfrm>
            <a:off x="8074855" y="1928449"/>
            <a:ext cx="330254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From 2008 to 2010 the numbers of rides for Route 1 was higher than Route 16</a:t>
            </a:r>
          </a:p>
          <a:p>
            <a:pPr marL="285750" indent="-285750">
              <a:buFont typeface="Arial" panose="020B0604020202020204" pitchFamily="34" charset="0"/>
              <a:buChar char="•"/>
            </a:pPr>
            <a:r>
              <a:rPr lang="en-US" dirty="0"/>
              <a:t>Until 2011, where the number of rides for Route 16 then surpassed those for Route 1</a:t>
            </a:r>
          </a:p>
          <a:p>
            <a:pPr marL="285750" indent="-28575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75920082-5A6E-48A6-A12D-4D8E4587853D}"/>
              </a:ext>
            </a:extLst>
          </p:cNvPr>
          <p:cNvPicPr>
            <a:picLocks noChangeAspect="1"/>
          </p:cNvPicPr>
          <p:nvPr/>
        </p:nvPicPr>
        <p:blipFill>
          <a:blip r:embed="rId2"/>
          <a:stretch>
            <a:fillRect/>
          </a:stretch>
        </p:blipFill>
        <p:spPr>
          <a:xfrm>
            <a:off x="616235" y="1829975"/>
            <a:ext cx="7360838" cy="4542689"/>
          </a:xfrm>
          <a:prstGeom prst="rect">
            <a:avLst/>
          </a:prstGeom>
        </p:spPr>
      </p:pic>
    </p:spTree>
    <p:extLst>
      <p:ext uri="{BB962C8B-B14F-4D97-AF65-F5344CB8AC3E}">
        <p14:creationId xmlns:p14="http://schemas.microsoft.com/office/powerpoint/2010/main" val="211362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49EF-C2BB-4C67-A132-ADDD489159D1}"/>
              </a:ext>
            </a:extLst>
          </p:cNvPr>
          <p:cNvSpPr>
            <a:spLocks noGrp="1"/>
          </p:cNvSpPr>
          <p:nvPr>
            <p:ph type="title"/>
          </p:nvPr>
        </p:nvSpPr>
        <p:spPr/>
        <p:txBody>
          <a:bodyPr/>
          <a:lstStyle/>
          <a:p>
            <a:r>
              <a:rPr lang="en-US" dirty="0"/>
              <a:t>Total Rides by Affiliation (2013, 2014)</a:t>
            </a:r>
          </a:p>
        </p:txBody>
      </p:sp>
      <p:sp>
        <p:nvSpPr>
          <p:cNvPr id="3" name="TextBox 2">
            <a:extLst>
              <a:ext uri="{FF2B5EF4-FFF2-40B4-BE49-F238E27FC236}">
                <a16:creationId xmlns:a16="http://schemas.microsoft.com/office/drawing/2014/main" id="{FE89CDA7-ACD2-4AA3-ACA3-05EFCF54E939}"/>
              </a:ext>
            </a:extLst>
          </p:cNvPr>
          <p:cNvSpPr txBox="1"/>
          <p:nvPr/>
        </p:nvSpPr>
        <p:spPr>
          <a:xfrm>
            <a:off x="8428383" y="2065867"/>
            <a:ext cx="347940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2013 and 2014, the affiliate with the highest number of rides was Commuter Students with over 120,000 rides </a:t>
            </a:r>
          </a:p>
          <a:p>
            <a:pPr marL="285750" indent="-285750">
              <a:buFont typeface="Arial" panose="020B0604020202020204" pitchFamily="34" charset="0"/>
              <a:buChar char="•"/>
            </a:pPr>
            <a:r>
              <a:rPr lang="en-US" dirty="0"/>
              <a:t>The second highest number of rides for both years were Housing Students, with nearly 50,000 rides</a:t>
            </a:r>
          </a:p>
          <a:p>
            <a:pPr marL="285750" indent="-285750">
              <a:buFont typeface="Arial" panose="020B0604020202020204" pitchFamily="34" charset="0"/>
              <a:buChar char="•"/>
            </a:pPr>
            <a:r>
              <a:rPr lang="en-US" dirty="0"/>
              <a:t>The affiliate with the highest change in rides was International/ Extension   </a:t>
            </a:r>
          </a:p>
        </p:txBody>
      </p:sp>
      <p:pic>
        <p:nvPicPr>
          <p:cNvPr id="7" name="Content Placeholder 6">
            <a:extLst>
              <a:ext uri="{FF2B5EF4-FFF2-40B4-BE49-F238E27FC236}">
                <a16:creationId xmlns:a16="http://schemas.microsoft.com/office/drawing/2014/main" id="{736E21CB-DC29-4A88-B923-95A741071669}"/>
              </a:ext>
            </a:extLst>
          </p:cNvPr>
          <p:cNvPicPr>
            <a:picLocks noGrp="1" noChangeAspect="1"/>
          </p:cNvPicPr>
          <p:nvPr>
            <p:ph idx="1"/>
          </p:nvPr>
        </p:nvPicPr>
        <p:blipFill>
          <a:blip r:embed="rId2"/>
          <a:stretch>
            <a:fillRect/>
          </a:stretch>
        </p:blipFill>
        <p:spPr>
          <a:xfrm>
            <a:off x="438435" y="1913206"/>
            <a:ext cx="7650488" cy="4608581"/>
          </a:xfrm>
          <a:prstGeom prst="rect">
            <a:avLst/>
          </a:prstGeom>
        </p:spPr>
      </p:pic>
    </p:spTree>
    <p:extLst>
      <p:ext uri="{BB962C8B-B14F-4D97-AF65-F5344CB8AC3E}">
        <p14:creationId xmlns:p14="http://schemas.microsoft.com/office/powerpoint/2010/main" val="195163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ABA0-93E9-4B25-ADE4-C9CBA4DC3A5E}"/>
              </a:ext>
            </a:extLst>
          </p:cNvPr>
          <p:cNvSpPr>
            <a:spLocks noGrp="1"/>
          </p:cNvSpPr>
          <p:nvPr>
            <p:ph type="title"/>
          </p:nvPr>
        </p:nvSpPr>
        <p:spPr>
          <a:xfrm>
            <a:off x="7865806" y="643463"/>
            <a:ext cx="3706762" cy="1608124"/>
          </a:xfrm>
        </p:spPr>
        <p:txBody>
          <a:bodyPr vert="horz" lIns="91440" tIns="45720" rIns="91440" bIns="45720" rtlCol="0" anchor="ctr">
            <a:normAutofit/>
          </a:bodyPr>
          <a:lstStyle/>
          <a:p>
            <a:pPr>
              <a:lnSpc>
                <a:spcPct val="90000"/>
              </a:lnSpc>
            </a:pPr>
            <a:r>
              <a:rPr lang="en-US" dirty="0"/>
              <a:t>Total Rides by Affiliation (ROUTE 1)</a:t>
            </a:r>
          </a:p>
        </p:txBody>
      </p:sp>
      <p:pic>
        <p:nvPicPr>
          <p:cNvPr id="6" name="Picture 5">
            <a:extLst>
              <a:ext uri="{FF2B5EF4-FFF2-40B4-BE49-F238E27FC236}">
                <a16:creationId xmlns:a16="http://schemas.microsoft.com/office/drawing/2014/main" id="{F68A264C-6B55-48A2-BC7A-A572FCC436E1}"/>
              </a:ext>
            </a:extLst>
          </p:cNvPr>
          <p:cNvPicPr>
            <a:picLocks noChangeAspect="1"/>
          </p:cNvPicPr>
          <p:nvPr/>
        </p:nvPicPr>
        <p:blipFill>
          <a:blip r:embed="rId3"/>
          <a:stretch>
            <a:fillRect/>
          </a:stretch>
        </p:blipFill>
        <p:spPr>
          <a:xfrm>
            <a:off x="164174" y="643463"/>
            <a:ext cx="7575739" cy="49033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Content Placeholder 6">
            <a:extLst>
              <a:ext uri="{FF2B5EF4-FFF2-40B4-BE49-F238E27FC236}">
                <a16:creationId xmlns:a16="http://schemas.microsoft.com/office/drawing/2014/main" id="{6CBB74DC-4FD7-4CCE-A54B-175B30B071E1}"/>
              </a:ext>
            </a:extLst>
          </p:cNvPr>
          <p:cNvSpPr>
            <a:spLocks noGrp="1"/>
          </p:cNvSpPr>
          <p:nvPr>
            <p:ph idx="1"/>
          </p:nvPr>
        </p:nvSpPr>
        <p:spPr>
          <a:xfrm>
            <a:off x="7865806" y="2251587"/>
            <a:ext cx="3706762" cy="3972232"/>
          </a:xfrm>
        </p:spPr>
        <p:txBody>
          <a:bodyPr vert="horz" lIns="91440" tIns="45720" rIns="91440" bIns="45720" rtlCol="0" anchor="ctr">
            <a:normAutofit/>
          </a:bodyPr>
          <a:lstStyle/>
          <a:p>
            <a:pPr marL="285750" indent="-285750"/>
            <a:r>
              <a:rPr lang="en-US" dirty="0"/>
              <a:t>For Route 1, the affiliate with the highest number of rides was Commuter Students</a:t>
            </a:r>
          </a:p>
          <a:p>
            <a:pPr marL="285750" indent="-285750"/>
            <a:r>
              <a:rPr lang="en-US" dirty="0"/>
              <a:t>The amount of rides for Commuter Students and Housing increased in 2014, from the previous year, by about 4,000 rides </a:t>
            </a:r>
          </a:p>
          <a:p>
            <a:pPr marL="285750" indent="-285750"/>
            <a:r>
              <a:rPr lang="en-US" dirty="0"/>
              <a:t>However, total rides for International/Extension decreased by about 2,000 rides   </a:t>
            </a:r>
          </a:p>
          <a:p>
            <a:pPr marL="285750" indent="-285750"/>
            <a:endParaRPr lang="en-US" dirty="0"/>
          </a:p>
          <a:p>
            <a:pPr marL="285750" indent="-285750"/>
            <a:endParaRPr lang="en-US" dirty="0"/>
          </a:p>
        </p:txBody>
      </p:sp>
    </p:spTree>
    <p:extLst>
      <p:ext uri="{BB962C8B-B14F-4D97-AF65-F5344CB8AC3E}">
        <p14:creationId xmlns:p14="http://schemas.microsoft.com/office/powerpoint/2010/main" val="393355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B5D2-2FD2-4433-BF86-BC448634B3CB}"/>
              </a:ext>
            </a:extLst>
          </p:cNvPr>
          <p:cNvSpPr>
            <a:spLocks noGrp="1"/>
          </p:cNvSpPr>
          <p:nvPr>
            <p:ph type="title"/>
          </p:nvPr>
        </p:nvSpPr>
        <p:spPr>
          <a:xfrm>
            <a:off x="7865806" y="330300"/>
            <a:ext cx="3706762" cy="1608124"/>
          </a:xfrm>
        </p:spPr>
        <p:txBody>
          <a:bodyPr vert="horz" lIns="91440" tIns="45720" rIns="91440" bIns="45720" rtlCol="0" anchor="ctr">
            <a:normAutofit/>
          </a:bodyPr>
          <a:lstStyle/>
          <a:p>
            <a:pPr>
              <a:lnSpc>
                <a:spcPct val="90000"/>
              </a:lnSpc>
            </a:pPr>
            <a:r>
              <a:rPr lang="en-US" dirty="0"/>
              <a:t>Total Rides by Affiliation (ROUTE 16)</a:t>
            </a:r>
          </a:p>
        </p:txBody>
      </p:sp>
      <p:pic>
        <p:nvPicPr>
          <p:cNvPr id="12" name="Content Placeholder 11">
            <a:extLst>
              <a:ext uri="{FF2B5EF4-FFF2-40B4-BE49-F238E27FC236}">
                <a16:creationId xmlns:a16="http://schemas.microsoft.com/office/drawing/2014/main" id="{E87A6AED-4FEE-4221-8A31-B4601DCEDE53}"/>
              </a:ext>
            </a:extLst>
          </p:cNvPr>
          <p:cNvPicPr>
            <a:picLocks noGrp="1" noChangeAspect="1"/>
          </p:cNvPicPr>
          <p:nvPr>
            <p:ph idx="1"/>
          </p:nvPr>
        </p:nvPicPr>
        <p:blipFill>
          <a:blip r:embed="rId3"/>
          <a:stretch>
            <a:fillRect/>
          </a:stretch>
        </p:blipFill>
        <p:spPr>
          <a:xfrm>
            <a:off x="276366" y="928468"/>
            <a:ext cx="7460338" cy="460675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id="{00ABD3E5-F73B-469B-8193-19D1B5E15CC1}"/>
              </a:ext>
            </a:extLst>
          </p:cNvPr>
          <p:cNvSpPr txBox="1"/>
          <p:nvPr/>
        </p:nvSpPr>
        <p:spPr>
          <a:xfrm>
            <a:off x="7865806" y="2434467"/>
            <a:ext cx="3706762" cy="3972232"/>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dirty="0"/>
              <a:t>For Route 16, the affiliate with the highest number of rides was Commuter Students, however the amount decreased in 2014, by about 2,000 rides </a:t>
            </a:r>
          </a:p>
          <a:p>
            <a:pPr marL="285750" indent="-285750">
              <a:spcAft>
                <a:spcPts val="1000"/>
              </a:spcAft>
              <a:buClr>
                <a:schemeClr val="tx1"/>
              </a:buClr>
              <a:buSzPct val="100000"/>
              <a:buFont typeface="Arial"/>
              <a:buChar char="•"/>
            </a:pPr>
            <a:r>
              <a:rPr lang="en-US" dirty="0"/>
              <a:t>Total rides for Housing affiliates only increased by about a few hundred  </a:t>
            </a:r>
          </a:p>
          <a:p>
            <a:pPr marL="285750" indent="-285750">
              <a:spcAft>
                <a:spcPts val="1000"/>
              </a:spcAft>
              <a:buClr>
                <a:schemeClr val="tx1"/>
              </a:buClr>
              <a:buSzPct val="100000"/>
              <a:buFont typeface="Arial"/>
              <a:buChar char="•"/>
            </a:pPr>
            <a:r>
              <a:rPr lang="en-US" dirty="0"/>
              <a:t>However, total rides for International Extension affiliates decreased by 3,000 </a:t>
            </a:r>
          </a:p>
          <a:p>
            <a:pPr marL="285750" indent="-285750">
              <a:spcAft>
                <a:spcPts val="1000"/>
              </a:spcAft>
              <a:buClr>
                <a:schemeClr val="tx1"/>
              </a:buClr>
              <a:buSzPct val="100000"/>
              <a:buFont typeface="Arial"/>
              <a:buChar char="•"/>
            </a:pPr>
            <a:endParaRPr lang="en-US" dirty="0"/>
          </a:p>
          <a:p>
            <a:pPr marL="285750" indent="-285750">
              <a:spcAft>
                <a:spcPts val="1000"/>
              </a:spcAft>
              <a:buClr>
                <a:schemeClr val="tx1"/>
              </a:buClr>
              <a:buSzPct val="100000"/>
              <a:buFont typeface="Arial"/>
              <a:buChar char="•"/>
            </a:pPr>
            <a:endParaRPr lang="en-US" dirty="0"/>
          </a:p>
          <a:p>
            <a:pPr>
              <a:spcAft>
                <a:spcPts val="1000"/>
              </a:spcAft>
              <a:buClr>
                <a:schemeClr val="tx1"/>
              </a:buClr>
              <a:buSzPct val="100000"/>
              <a:buFont typeface="Arial"/>
              <a:buChar char="•"/>
            </a:pPr>
            <a:endParaRPr lang="en-US" dirty="0"/>
          </a:p>
        </p:txBody>
      </p:sp>
      <p:sp>
        <p:nvSpPr>
          <p:cNvPr id="3" name="TextBox 2">
            <a:extLst>
              <a:ext uri="{FF2B5EF4-FFF2-40B4-BE49-F238E27FC236}">
                <a16:creationId xmlns:a16="http://schemas.microsoft.com/office/drawing/2014/main" id="{FE6A7E01-77E1-4B0D-85AE-1621CEDCE1C3}"/>
              </a:ext>
            </a:extLst>
          </p:cNvPr>
          <p:cNvSpPr txBox="1"/>
          <p:nvPr/>
        </p:nvSpPr>
        <p:spPr>
          <a:xfrm>
            <a:off x="8706678" y="1753758"/>
            <a:ext cx="2994992"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8038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9AA3-4AF8-448F-9C33-C30728B87565}"/>
              </a:ext>
            </a:extLst>
          </p:cNvPr>
          <p:cNvSpPr>
            <a:spLocks noGrp="1"/>
          </p:cNvSpPr>
          <p:nvPr>
            <p:ph type="title"/>
          </p:nvPr>
        </p:nvSpPr>
        <p:spPr>
          <a:xfrm>
            <a:off x="942535" y="590843"/>
            <a:ext cx="4484667" cy="1758461"/>
          </a:xfrm>
        </p:spPr>
        <p:txBody>
          <a:bodyPr vert="horz" lIns="91440" tIns="45720" rIns="91440" bIns="45720" rtlCol="0" anchor="ctr">
            <a:normAutofit fontScale="90000"/>
          </a:bodyPr>
          <a:lstStyle/>
          <a:p>
            <a:pPr>
              <a:lnSpc>
                <a:spcPct val="90000"/>
              </a:lnSpc>
            </a:pPr>
            <a:r>
              <a:rPr lang="en-US" sz="4000" dirty="0"/>
              <a:t>C</a:t>
            </a:r>
            <a:r>
              <a:rPr lang="en-US" dirty="0"/>
              <a:t>omparing Total rides by affiliate between the two routes (2013,2014)</a:t>
            </a:r>
          </a:p>
        </p:txBody>
      </p:sp>
      <p:sp>
        <p:nvSpPr>
          <p:cNvPr id="13" name="TextBox 12">
            <a:extLst>
              <a:ext uri="{FF2B5EF4-FFF2-40B4-BE49-F238E27FC236}">
                <a16:creationId xmlns:a16="http://schemas.microsoft.com/office/drawing/2014/main" id="{8B0BAF74-240B-4E14-8D7A-5612272DE7A6}"/>
              </a:ext>
            </a:extLst>
          </p:cNvPr>
          <p:cNvSpPr txBox="1"/>
          <p:nvPr/>
        </p:nvSpPr>
        <p:spPr>
          <a:xfrm>
            <a:off x="942535" y="2349304"/>
            <a:ext cx="4099947" cy="3649133"/>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dirty="0"/>
              <a:t>Route 16 had a higher number of total rides for Commuter Students for both years, by almost 35,000 rides </a:t>
            </a:r>
          </a:p>
          <a:p>
            <a:pPr marL="285750" indent="-285750">
              <a:spcAft>
                <a:spcPts val="1000"/>
              </a:spcAft>
              <a:buClr>
                <a:schemeClr val="tx1"/>
              </a:buClr>
              <a:buSzPct val="100000"/>
              <a:buFont typeface="Arial"/>
              <a:buChar char="•"/>
            </a:pPr>
            <a:r>
              <a:rPr lang="en-US" dirty="0"/>
              <a:t>Route 1 had higher amount of total rides for Housing affiliates for both years  by about 25,000 rides </a:t>
            </a:r>
          </a:p>
          <a:p>
            <a:pPr marL="285750" indent="-285750">
              <a:spcAft>
                <a:spcPts val="1000"/>
              </a:spcAft>
              <a:buClr>
                <a:schemeClr val="tx1"/>
              </a:buClr>
              <a:buSzPct val="100000"/>
              <a:buFont typeface="Arial"/>
              <a:buChar char="•"/>
            </a:pPr>
            <a:r>
              <a:rPr lang="en-US" dirty="0"/>
              <a:t> The total rides for Faculty, UCR Affiliate and Other, was nearly double for Route 16, when compared to Route 1</a:t>
            </a:r>
          </a:p>
          <a:p>
            <a:pPr marL="285750" indent="-285750">
              <a:spcAft>
                <a:spcPts val="1000"/>
              </a:spcAft>
              <a:buClr>
                <a:schemeClr val="tx1"/>
              </a:buClr>
              <a:buSzPct val="100000"/>
              <a:buFont typeface="Arial"/>
              <a:buChar char="•"/>
            </a:pPr>
            <a:endParaRPr lang="en-US" dirty="0"/>
          </a:p>
        </p:txBody>
      </p:sp>
      <p:pic>
        <p:nvPicPr>
          <p:cNvPr id="18" name="Picture 17">
            <a:extLst>
              <a:ext uri="{FF2B5EF4-FFF2-40B4-BE49-F238E27FC236}">
                <a16:creationId xmlns:a16="http://schemas.microsoft.com/office/drawing/2014/main" id="{DD170D6A-F05E-4A19-806B-176B2F00788A}"/>
              </a:ext>
            </a:extLst>
          </p:cNvPr>
          <p:cNvPicPr>
            <a:picLocks noChangeAspect="1"/>
          </p:cNvPicPr>
          <p:nvPr/>
        </p:nvPicPr>
        <p:blipFill>
          <a:blip r:embed="rId3"/>
          <a:stretch>
            <a:fillRect/>
          </a:stretch>
        </p:blipFill>
        <p:spPr>
          <a:xfrm>
            <a:off x="5830147" y="217866"/>
            <a:ext cx="5944511" cy="322042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4" name="Picture 13">
            <a:extLst>
              <a:ext uri="{FF2B5EF4-FFF2-40B4-BE49-F238E27FC236}">
                <a16:creationId xmlns:a16="http://schemas.microsoft.com/office/drawing/2014/main" id="{1D80DDAC-CBB6-4F5C-97D9-E0A0B2470A51}"/>
              </a:ext>
            </a:extLst>
          </p:cNvPr>
          <p:cNvPicPr>
            <a:picLocks noChangeAspect="1"/>
          </p:cNvPicPr>
          <p:nvPr/>
        </p:nvPicPr>
        <p:blipFill>
          <a:blip r:embed="rId4"/>
          <a:stretch>
            <a:fillRect/>
          </a:stretch>
        </p:blipFill>
        <p:spPr>
          <a:xfrm>
            <a:off x="5830147" y="3526478"/>
            <a:ext cx="5944512" cy="322042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1577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845D-9191-4C25-A088-364CF003CB43}"/>
              </a:ext>
            </a:extLst>
          </p:cNvPr>
          <p:cNvSpPr>
            <a:spLocks noGrp="1"/>
          </p:cNvSpPr>
          <p:nvPr>
            <p:ph type="title"/>
          </p:nvPr>
        </p:nvSpPr>
        <p:spPr/>
        <p:txBody>
          <a:bodyPr/>
          <a:lstStyle/>
          <a:p>
            <a:r>
              <a:rPr lang="en-US" dirty="0"/>
              <a:t>Unique riders by Route (2008-2015)</a:t>
            </a:r>
          </a:p>
        </p:txBody>
      </p:sp>
      <p:pic>
        <p:nvPicPr>
          <p:cNvPr id="4" name="Content Placeholder 3">
            <a:extLst>
              <a:ext uri="{FF2B5EF4-FFF2-40B4-BE49-F238E27FC236}">
                <a16:creationId xmlns:a16="http://schemas.microsoft.com/office/drawing/2014/main" id="{403505D4-1444-4C8B-8A53-308515E0AB29}"/>
              </a:ext>
            </a:extLst>
          </p:cNvPr>
          <p:cNvPicPr>
            <a:picLocks noGrp="1" noChangeAspect="1"/>
          </p:cNvPicPr>
          <p:nvPr>
            <p:ph idx="1"/>
          </p:nvPr>
        </p:nvPicPr>
        <p:blipFill>
          <a:blip r:embed="rId2"/>
          <a:stretch>
            <a:fillRect/>
          </a:stretch>
        </p:blipFill>
        <p:spPr>
          <a:xfrm>
            <a:off x="685801" y="2065867"/>
            <a:ext cx="6890656" cy="4252519"/>
          </a:xfrm>
          <a:prstGeom prst="rect">
            <a:avLst/>
          </a:prstGeom>
        </p:spPr>
      </p:pic>
      <p:sp>
        <p:nvSpPr>
          <p:cNvPr id="5" name="TextBox 4">
            <a:extLst>
              <a:ext uri="{FF2B5EF4-FFF2-40B4-BE49-F238E27FC236}">
                <a16:creationId xmlns:a16="http://schemas.microsoft.com/office/drawing/2014/main" id="{3E7F3D0D-8F52-4148-868E-6E267E773B42}"/>
              </a:ext>
            </a:extLst>
          </p:cNvPr>
          <p:cNvSpPr txBox="1"/>
          <p:nvPr/>
        </p:nvSpPr>
        <p:spPr>
          <a:xfrm>
            <a:off x="7953828" y="2656113"/>
            <a:ext cx="332014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unique riders, for both Routes, increased every year from 2008-2014</a:t>
            </a:r>
          </a:p>
          <a:p>
            <a:pPr marL="285750" indent="-285750">
              <a:buFont typeface="Arial" panose="020B0604020202020204" pitchFamily="34" charset="0"/>
              <a:buChar char="•"/>
            </a:pPr>
            <a:r>
              <a:rPr lang="en-US" dirty="0"/>
              <a:t>Route 1 had the most number of unique riders for the years 2008-2014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9891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D608-9DD1-45FD-B71C-6652D82A511F}"/>
              </a:ext>
            </a:extLst>
          </p:cNvPr>
          <p:cNvSpPr>
            <a:spLocks noGrp="1"/>
          </p:cNvSpPr>
          <p:nvPr>
            <p:ph type="title"/>
          </p:nvPr>
        </p:nvSpPr>
        <p:spPr/>
        <p:txBody>
          <a:bodyPr/>
          <a:lstStyle/>
          <a:p>
            <a:r>
              <a:rPr lang="en-US" dirty="0"/>
              <a:t>Unique Riders by Affiliation (route 1) </a:t>
            </a:r>
          </a:p>
        </p:txBody>
      </p:sp>
      <p:pic>
        <p:nvPicPr>
          <p:cNvPr id="4" name="Content Placeholder 3">
            <a:extLst>
              <a:ext uri="{FF2B5EF4-FFF2-40B4-BE49-F238E27FC236}">
                <a16:creationId xmlns:a16="http://schemas.microsoft.com/office/drawing/2014/main" id="{5242550C-F787-4ACB-9CA4-95D1860E2A9C}"/>
              </a:ext>
            </a:extLst>
          </p:cNvPr>
          <p:cNvPicPr>
            <a:picLocks noGrp="1" noChangeAspect="1"/>
          </p:cNvPicPr>
          <p:nvPr>
            <p:ph idx="1"/>
          </p:nvPr>
        </p:nvPicPr>
        <p:blipFill>
          <a:blip r:embed="rId2"/>
          <a:stretch>
            <a:fillRect/>
          </a:stretch>
        </p:blipFill>
        <p:spPr>
          <a:xfrm>
            <a:off x="530380" y="1810390"/>
            <a:ext cx="7452477" cy="4599244"/>
          </a:xfrm>
          <a:prstGeom prst="rect">
            <a:avLst/>
          </a:prstGeom>
        </p:spPr>
      </p:pic>
      <p:sp>
        <p:nvSpPr>
          <p:cNvPr id="5" name="TextBox 4">
            <a:extLst>
              <a:ext uri="{FF2B5EF4-FFF2-40B4-BE49-F238E27FC236}">
                <a16:creationId xmlns:a16="http://schemas.microsoft.com/office/drawing/2014/main" id="{0362ED90-9832-437B-BA35-B1F6F7595123}"/>
              </a:ext>
            </a:extLst>
          </p:cNvPr>
          <p:cNvSpPr txBox="1"/>
          <p:nvPr/>
        </p:nvSpPr>
        <p:spPr>
          <a:xfrm>
            <a:off x="8606971" y="1944914"/>
            <a:ext cx="305464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Commuter Students were the highest amount of the total unique riders for Route 1</a:t>
            </a:r>
          </a:p>
          <a:p>
            <a:pPr marL="285750" indent="-285750">
              <a:buFont typeface="Arial" panose="020B0604020202020204" pitchFamily="34" charset="0"/>
              <a:buChar char="•"/>
            </a:pPr>
            <a:r>
              <a:rPr lang="en-US" dirty="0"/>
              <a:t>Housing Students were also a big part of the total unique riders for Route 1</a:t>
            </a:r>
          </a:p>
          <a:p>
            <a:pPr marL="285750" indent="-285750">
              <a:buFont typeface="Arial" panose="020B0604020202020204" pitchFamily="34" charset="0"/>
              <a:buChar char="•"/>
            </a:pPr>
            <a:r>
              <a:rPr lang="en-US" dirty="0"/>
              <a:t>Unique Riders increased in 2014 for Commuter Students, Housing and UCR Affiliates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06430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451F-881E-4D87-A8AC-E9CAB749DD93}"/>
              </a:ext>
            </a:extLst>
          </p:cNvPr>
          <p:cNvSpPr>
            <a:spLocks noGrp="1"/>
          </p:cNvSpPr>
          <p:nvPr>
            <p:ph type="title"/>
          </p:nvPr>
        </p:nvSpPr>
        <p:spPr/>
        <p:txBody>
          <a:bodyPr/>
          <a:lstStyle/>
          <a:p>
            <a:r>
              <a:rPr lang="en-US" dirty="0"/>
              <a:t>Unique Riders by Affiliation (route 16) </a:t>
            </a:r>
            <a:endParaRPr lang="en-US" b="1" dirty="0"/>
          </a:p>
        </p:txBody>
      </p:sp>
      <p:pic>
        <p:nvPicPr>
          <p:cNvPr id="4" name="Content Placeholder 3">
            <a:extLst>
              <a:ext uri="{FF2B5EF4-FFF2-40B4-BE49-F238E27FC236}">
                <a16:creationId xmlns:a16="http://schemas.microsoft.com/office/drawing/2014/main" id="{74D02597-C885-4FA9-8791-B2DA2D3490A4}"/>
              </a:ext>
            </a:extLst>
          </p:cNvPr>
          <p:cNvPicPr>
            <a:picLocks noGrp="1" noChangeAspect="1"/>
          </p:cNvPicPr>
          <p:nvPr>
            <p:ph idx="1"/>
          </p:nvPr>
        </p:nvPicPr>
        <p:blipFill>
          <a:blip r:embed="rId2"/>
          <a:stretch>
            <a:fillRect/>
          </a:stretch>
        </p:blipFill>
        <p:spPr>
          <a:xfrm>
            <a:off x="544896" y="1836737"/>
            <a:ext cx="7583104" cy="4679859"/>
          </a:xfrm>
          <a:prstGeom prst="rect">
            <a:avLst/>
          </a:prstGeom>
        </p:spPr>
      </p:pic>
      <p:sp>
        <p:nvSpPr>
          <p:cNvPr id="6" name="TextBox 5">
            <a:extLst>
              <a:ext uri="{FF2B5EF4-FFF2-40B4-BE49-F238E27FC236}">
                <a16:creationId xmlns:a16="http://schemas.microsoft.com/office/drawing/2014/main" id="{6EB628BE-EFE9-48A0-924D-6F01AE0474A2}"/>
              </a:ext>
            </a:extLst>
          </p:cNvPr>
          <p:cNvSpPr txBox="1"/>
          <p:nvPr/>
        </p:nvSpPr>
        <p:spPr>
          <a:xfrm>
            <a:off x="8432800" y="1944914"/>
            <a:ext cx="30733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Commuter Students were the highest amount of the total unique riders for Route 16</a:t>
            </a:r>
          </a:p>
          <a:p>
            <a:pPr marL="285750" indent="-285750">
              <a:buFont typeface="Arial" panose="020B0604020202020204" pitchFamily="34" charset="0"/>
              <a:buChar char="•"/>
            </a:pPr>
            <a:r>
              <a:rPr lang="en-US" dirty="0"/>
              <a:t>Unique Riders increased in 2014 by about 500 for Housing affiliates </a:t>
            </a:r>
          </a:p>
          <a:p>
            <a:endParaRPr lang="en-US" dirty="0"/>
          </a:p>
          <a:p>
            <a:endParaRPr lang="en-US" dirty="0"/>
          </a:p>
        </p:txBody>
      </p:sp>
    </p:spTree>
    <p:extLst>
      <p:ext uri="{BB962C8B-B14F-4D97-AF65-F5344CB8AC3E}">
        <p14:creationId xmlns:p14="http://schemas.microsoft.com/office/powerpoint/2010/main" val="2542349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29</TotalTime>
  <Words>551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RTA Bus rides </vt:lpstr>
      <vt:lpstr>Total rides by ROUTE (2008-2014)</vt:lpstr>
      <vt:lpstr>Total Rides by Affiliation (2013, 2014)</vt:lpstr>
      <vt:lpstr>Total Rides by Affiliation (ROUTE 1)</vt:lpstr>
      <vt:lpstr>Total Rides by Affiliation (ROUTE 16)</vt:lpstr>
      <vt:lpstr>Comparing Total rides by affiliate between the two routes (2013,2014)</vt:lpstr>
      <vt:lpstr>Unique riders by Route (2008-2015)</vt:lpstr>
      <vt:lpstr>Unique Riders by Affiliation (route 1) </vt:lpstr>
      <vt:lpstr>Unique Riders by Affiliation (route 16) </vt:lpstr>
      <vt:lpstr>Comparing Unique Riders by Affiliation and routes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 Bus rides </dc:title>
  <dc:creator>Daniel Ledesma</dc:creator>
  <cp:lastModifiedBy>Daniel Ledesma</cp:lastModifiedBy>
  <cp:revision>13</cp:revision>
  <dcterms:created xsi:type="dcterms:W3CDTF">2019-05-09T00:59:16Z</dcterms:created>
  <dcterms:modified xsi:type="dcterms:W3CDTF">2019-05-09T01:28:26Z</dcterms:modified>
</cp:coreProperties>
</file>