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8" r:id="rId3"/>
    <p:sldId id="271" r:id="rId4"/>
    <p:sldId id="272" r:id="rId5"/>
    <p:sldId id="273" r:id="rId6"/>
    <p:sldId id="274" r:id="rId7"/>
    <p:sldId id="276" r:id="rId8"/>
    <p:sldId id="277" r:id="rId9"/>
    <p:sldId id="280" r:id="rId10"/>
    <p:sldId id="278" r:id="rId11"/>
    <p:sldId id="279" r:id="rId12"/>
    <p:sldId id="270"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100" d="100"/>
          <a:sy n="100" d="100"/>
        </p:scale>
        <p:origin x="93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5D601-F1EE-4EF9-9E69-1A7C96DEB8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5B43F5-799F-4E91-9A24-5FD4972E5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2EA922-6B0F-40AB-BD37-ED6900DBB903}"/>
              </a:ext>
            </a:extLst>
          </p:cNvPr>
          <p:cNvSpPr>
            <a:spLocks noGrp="1"/>
          </p:cNvSpPr>
          <p:nvPr>
            <p:ph type="dt" sz="half" idx="10"/>
          </p:nvPr>
        </p:nvSpPr>
        <p:spPr/>
        <p:txBody>
          <a:bodyPr/>
          <a:lstStyle/>
          <a:p>
            <a:fld id="{7E01FF9A-0BA4-42CD-840B-CEEB28078341}" type="datetimeFigureOut">
              <a:rPr lang="en-US" smtClean="0"/>
              <a:t>5/12/2021</a:t>
            </a:fld>
            <a:endParaRPr lang="en-US"/>
          </a:p>
        </p:txBody>
      </p:sp>
      <p:sp>
        <p:nvSpPr>
          <p:cNvPr id="5" name="Footer Placeholder 4">
            <a:extLst>
              <a:ext uri="{FF2B5EF4-FFF2-40B4-BE49-F238E27FC236}">
                <a16:creationId xmlns:a16="http://schemas.microsoft.com/office/drawing/2014/main" id="{443FD0B3-1E13-46F8-A5CE-663FEB304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EB23E-70F3-4201-AD0A-A0FBC555AFE6}"/>
              </a:ext>
            </a:extLst>
          </p:cNvPr>
          <p:cNvSpPr>
            <a:spLocks noGrp="1"/>
          </p:cNvSpPr>
          <p:nvPr>
            <p:ph type="sldNum" sz="quarter" idx="12"/>
          </p:nvPr>
        </p:nvSpPr>
        <p:spPr/>
        <p:txBody>
          <a:bodyPr/>
          <a:lstStyle/>
          <a:p>
            <a:fld id="{4BF842BA-A831-4838-AFB8-064210834C5B}" type="slidenum">
              <a:rPr lang="en-US" smtClean="0"/>
              <a:t>‹#›</a:t>
            </a:fld>
            <a:endParaRPr lang="en-US"/>
          </a:p>
        </p:txBody>
      </p:sp>
    </p:spTree>
    <p:extLst>
      <p:ext uri="{BB962C8B-B14F-4D97-AF65-F5344CB8AC3E}">
        <p14:creationId xmlns:p14="http://schemas.microsoft.com/office/powerpoint/2010/main" val="149679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1B7B-1DB0-4F58-B2F6-7F9963132E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4738F7-4482-4069-9C9A-42C554CB73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33536-47C4-40DC-A69F-BBCA08437EAA}"/>
              </a:ext>
            </a:extLst>
          </p:cNvPr>
          <p:cNvSpPr>
            <a:spLocks noGrp="1"/>
          </p:cNvSpPr>
          <p:nvPr>
            <p:ph type="dt" sz="half" idx="10"/>
          </p:nvPr>
        </p:nvSpPr>
        <p:spPr/>
        <p:txBody>
          <a:bodyPr/>
          <a:lstStyle/>
          <a:p>
            <a:fld id="{7E01FF9A-0BA4-42CD-840B-CEEB28078341}" type="datetimeFigureOut">
              <a:rPr lang="en-US" smtClean="0"/>
              <a:t>5/12/2021</a:t>
            </a:fld>
            <a:endParaRPr lang="en-US"/>
          </a:p>
        </p:txBody>
      </p:sp>
      <p:sp>
        <p:nvSpPr>
          <p:cNvPr id="5" name="Footer Placeholder 4">
            <a:extLst>
              <a:ext uri="{FF2B5EF4-FFF2-40B4-BE49-F238E27FC236}">
                <a16:creationId xmlns:a16="http://schemas.microsoft.com/office/drawing/2014/main" id="{A8B9C1CC-CEBD-41F5-8792-412F42D09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6EE2D-5B6A-4565-A60E-DF392E6A1D77}"/>
              </a:ext>
            </a:extLst>
          </p:cNvPr>
          <p:cNvSpPr>
            <a:spLocks noGrp="1"/>
          </p:cNvSpPr>
          <p:nvPr>
            <p:ph type="sldNum" sz="quarter" idx="12"/>
          </p:nvPr>
        </p:nvSpPr>
        <p:spPr/>
        <p:txBody>
          <a:bodyPr/>
          <a:lstStyle/>
          <a:p>
            <a:fld id="{4BF842BA-A831-4838-AFB8-064210834C5B}" type="slidenum">
              <a:rPr lang="en-US" smtClean="0"/>
              <a:t>‹#›</a:t>
            </a:fld>
            <a:endParaRPr lang="en-US"/>
          </a:p>
        </p:txBody>
      </p:sp>
    </p:spTree>
    <p:extLst>
      <p:ext uri="{BB962C8B-B14F-4D97-AF65-F5344CB8AC3E}">
        <p14:creationId xmlns:p14="http://schemas.microsoft.com/office/powerpoint/2010/main" val="439560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B80592-AEF8-4093-834A-EA4E9C78EA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AE7C8C-303D-4A09-9B60-79692A1CCF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E2C34-76DE-4CD4-B7D9-2D6574FAE1E0}"/>
              </a:ext>
            </a:extLst>
          </p:cNvPr>
          <p:cNvSpPr>
            <a:spLocks noGrp="1"/>
          </p:cNvSpPr>
          <p:nvPr>
            <p:ph type="dt" sz="half" idx="10"/>
          </p:nvPr>
        </p:nvSpPr>
        <p:spPr/>
        <p:txBody>
          <a:bodyPr/>
          <a:lstStyle/>
          <a:p>
            <a:fld id="{7E01FF9A-0BA4-42CD-840B-CEEB28078341}" type="datetimeFigureOut">
              <a:rPr lang="en-US" smtClean="0"/>
              <a:t>5/12/2021</a:t>
            </a:fld>
            <a:endParaRPr lang="en-US"/>
          </a:p>
        </p:txBody>
      </p:sp>
      <p:sp>
        <p:nvSpPr>
          <p:cNvPr id="5" name="Footer Placeholder 4">
            <a:extLst>
              <a:ext uri="{FF2B5EF4-FFF2-40B4-BE49-F238E27FC236}">
                <a16:creationId xmlns:a16="http://schemas.microsoft.com/office/drawing/2014/main" id="{5CED72D7-EF35-489D-81D2-BC90AFBE0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34157-8FEB-4AF7-8EE4-0C54530A7D86}"/>
              </a:ext>
            </a:extLst>
          </p:cNvPr>
          <p:cNvSpPr>
            <a:spLocks noGrp="1"/>
          </p:cNvSpPr>
          <p:nvPr>
            <p:ph type="sldNum" sz="quarter" idx="12"/>
          </p:nvPr>
        </p:nvSpPr>
        <p:spPr/>
        <p:txBody>
          <a:bodyPr/>
          <a:lstStyle/>
          <a:p>
            <a:fld id="{4BF842BA-A831-4838-AFB8-064210834C5B}" type="slidenum">
              <a:rPr lang="en-US" smtClean="0"/>
              <a:t>‹#›</a:t>
            </a:fld>
            <a:endParaRPr lang="en-US"/>
          </a:p>
        </p:txBody>
      </p:sp>
    </p:spTree>
    <p:extLst>
      <p:ext uri="{BB962C8B-B14F-4D97-AF65-F5344CB8AC3E}">
        <p14:creationId xmlns:p14="http://schemas.microsoft.com/office/powerpoint/2010/main" val="108111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D2ED-C1E7-40AB-8760-781B3D3C96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74A09-4992-4BF6-9508-32008B3920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4AED0-3C47-4296-8706-C5B6E336477A}"/>
              </a:ext>
            </a:extLst>
          </p:cNvPr>
          <p:cNvSpPr>
            <a:spLocks noGrp="1"/>
          </p:cNvSpPr>
          <p:nvPr>
            <p:ph type="dt" sz="half" idx="10"/>
          </p:nvPr>
        </p:nvSpPr>
        <p:spPr/>
        <p:txBody>
          <a:bodyPr/>
          <a:lstStyle/>
          <a:p>
            <a:fld id="{7E01FF9A-0BA4-42CD-840B-CEEB28078341}" type="datetimeFigureOut">
              <a:rPr lang="en-US" smtClean="0"/>
              <a:t>5/12/2021</a:t>
            </a:fld>
            <a:endParaRPr lang="en-US"/>
          </a:p>
        </p:txBody>
      </p:sp>
      <p:sp>
        <p:nvSpPr>
          <p:cNvPr id="5" name="Footer Placeholder 4">
            <a:extLst>
              <a:ext uri="{FF2B5EF4-FFF2-40B4-BE49-F238E27FC236}">
                <a16:creationId xmlns:a16="http://schemas.microsoft.com/office/drawing/2014/main" id="{D91B7CC4-C6EA-414B-9B62-065AE9B0B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CE9B3-3446-490A-9F42-D7E1720321D7}"/>
              </a:ext>
            </a:extLst>
          </p:cNvPr>
          <p:cNvSpPr>
            <a:spLocks noGrp="1"/>
          </p:cNvSpPr>
          <p:nvPr>
            <p:ph type="sldNum" sz="quarter" idx="12"/>
          </p:nvPr>
        </p:nvSpPr>
        <p:spPr/>
        <p:txBody>
          <a:bodyPr/>
          <a:lstStyle/>
          <a:p>
            <a:fld id="{4BF842BA-A831-4838-AFB8-064210834C5B}" type="slidenum">
              <a:rPr lang="en-US" smtClean="0"/>
              <a:t>‹#›</a:t>
            </a:fld>
            <a:endParaRPr lang="en-US"/>
          </a:p>
        </p:txBody>
      </p:sp>
    </p:spTree>
    <p:extLst>
      <p:ext uri="{BB962C8B-B14F-4D97-AF65-F5344CB8AC3E}">
        <p14:creationId xmlns:p14="http://schemas.microsoft.com/office/powerpoint/2010/main" val="1108350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9FF-BE1C-473B-B1A1-19C34D6E7F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D98E6F-CF22-45CC-A353-836C1FEA3A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AE0276-24EF-4491-94D1-21AFADDC4DF9}"/>
              </a:ext>
            </a:extLst>
          </p:cNvPr>
          <p:cNvSpPr>
            <a:spLocks noGrp="1"/>
          </p:cNvSpPr>
          <p:nvPr>
            <p:ph type="dt" sz="half" idx="10"/>
          </p:nvPr>
        </p:nvSpPr>
        <p:spPr/>
        <p:txBody>
          <a:bodyPr/>
          <a:lstStyle/>
          <a:p>
            <a:fld id="{7E01FF9A-0BA4-42CD-840B-CEEB28078341}" type="datetimeFigureOut">
              <a:rPr lang="en-US" smtClean="0"/>
              <a:t>5/12/2021</a:t>
            </a:fld>
            <a:endParaRPr lang="en-US"/>
          </a:p>
        </p:txBody>
      </p:sp>
      <p:sp>
        <p:nvSpPr>
          <p:cNvPr id="5" name="Footer Placeholder 4">
            <a:extLst>
              <a:ext uri="{FF2B5EF4-FFF2-40B4-BE49-F238E27FC236}">
                <a16:creationId xmlns:a16="http://schemas.microsoft.com/office/drawing/2014/main" id="{8C06A0A2-15D7-4580-8543-1FA4150DD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EE02A-5F39-410B-8734-6A062F15B891}"/>
              </a:ext>
            </a:extLst>
          </p:cNvPr>
          <p:cNvSpPr>
            <a:spLocks noGrp="1"/>
          </p:cNvSpPr>
          <p:nvPr>
            <p:ph type="sldNum" sz="quarter" idx="12"/>
          </p:nvPr>
        </p:nvSpPr>
        <p:spPr/>
        <p:txBody>
          <a:bodyPr/>
          <a:lstStyle/>
          <a:p>
            <a:fld id="{4BF842BA-A831-4838-AFB8-064210834C5B}" type="slidenum">
              <a:rPr lang="en-US" smtClean="0"/>
              <a:t>‹#›</a:t>
            </a:fld>
            <a:endParaRPr lang="en-US"/>
          </a:p>
        </p:txBody>
      </p:sp>
    </p:spTree>
    <p:extLst>
      <p:ext uri="{BB962C8B-B14F-4D97-AF65-F5344CB8AC3E}">
        <p14:creationId xmlns:p14="http://schemas.microsoft.com/office/powerpoint/2010/main" val="177967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8D124-71FD-4D25-B516-56A59F301F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4E6AE6-422C-4E31-A69A-73BB979230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17C0CC-9229-4053-8D52-7B9A14B2DD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6FE555-44C2-4B29-BEC4-46E64413412F}"/>
              </a:ext>
            </a:extLst>
          </p:cNvPr>
          <p:cNvSpPr>
            <a:spLocks noGrp="1"/>
          </p:cNvSpPr>
          <p:nvPr>
            <p:ph type="dt" sz="half" idx="10"/>
          </p:nvPr>
        </p:nvSpPr>
        <p:spPr/>
        <p:txBody>
          <a:bodyPr/>
          <a:lstStyle/>
          <a:p>
            <a:fld id="{7E01FF9A-0BA4-42CD-840B-CEEB28078341}" type="datetimeFigureOut">
              <a:rPr lang="en-US" smtClean="0"/>
              <a:t>5/12/2021</a:t>
            </a:fld>
            <a:endParaRPr lang="en-US"/>
          </a:p>
        </p:txBody>
      </p:sp>
      <p:sp>
        <p:nvSpPr>
          <p:cNvPr id="6" name="Footer Placeholder 5">
            <a:extLst>
              <a:ext uri="{FF2B5EF4-FFF2-40B4-BE49-F238E27FC236}">
                <a16:creationId xmlns:a16="http://schemas.microsoft.com/office/drawing/2014/main" id="{2D3D8A3C-E83B-47E6-AAE5-573C5245B5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E5EE0F-D814-4928-AC90-8C7C7509FC92}"/>
              </a:ext>
            </a:extLst>
          </p:cNvPr>
          <p:cNvSpPr>
            <a:spLocks noGrp="1"/>
          </p:cNvSpPr>
          <p:nvPr>
            <p:ph type="sldNum" sz="quarter" idx="12"/>
          </p:nvPr>
        </p:nvSpPr>
        <p:spPr/>
        <p:txBody>
          <a:bodyPr/>
          <a:lstStyle/>
          <a:p>
            <a:fld id="{4BF842BA-A831-4838-AFB8-064210834C5B}" type="slidenum">
              <a:rPr lang="en-US" smtClean="0"/>
              <a:t>‹#›</a:t>
            </a:fld>
            <a:endParaRPr lang="en-US"/>
          </a:p>
        </p:txBody>
      </p:sp>
    </p:spTree>
    <p:extLst>
      <p:ext uri="{BB962C8B-B14F-4D97-AF65-F5344CB8AC3E}">
        <p14:creationId xmlns:p14="http://schemas.microsoft.com/office/powerpoint/2010/main" val="1665838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5EDD0-F8FD-4570-8C98-A0054E3513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7B0A8A-86A8-44B2-815D-8073A1C9A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3710E8-7A37-4A86-BB49-40671592A2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99AD22-A4EE-4ACA-BF4A-1C67C873A7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668314-AC71-4F3E-BFAA-B98FEB8D05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EAA85B-45A6-4A05-8088-F320DDF744D6}"/>
              </a:ext>
            </a:extLst>
          </p:cNvPr>
          <p:cNvSpPr>
            <a:spLocks noGrp="1"/>
          </p:cNvSpPr>
          <p:nvPr>
            <p:ph type="dt" sz="half" idx="10"/>
          </p:nvPr>
        </p:nvSpPr>
        <p:spPr/>
        <p:txBody>
          <a:bodyPr/>
          <a:lstStyle/>
          <a:p>
            <a:fld id="{7E01FF9A-0BA4-42CD-840B-CEEB28078341}" type="datetimeFigureOut">
              <a:rPr lang="en-US" smtClean="0"/>
              <a:t>5/12/2021</a:t>
            </a:fld>
            <a:endParaRPr lang="en-US"/>
          </a:p>
        </p:txBody>
      </p:sp>
      <p:sp>
        <p:nvSpPr>
          <p:cNvPr id="8" name="Footer Placeholder 7">
            <a:extLst>
              <a:ext uri="{FF2B5EF4-FFF2-40B4-BE49-F238E27FC236}">
                <a16:creationId xmlns:a16="http://schemas.microsoft.com/office/drawing/2014/main" id="{6A026110-C164-40E0-AA1B-B409C0AFA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27BB99-4868-4A5E-98E9-69020C3E6113}"/>
              </a:ext>
            </a:extLst>
          </p:cNvPr>
          <p:cNvSpPr>
            <a:spLocks noGrp="1"/>
          </p:cNvSpPr>
          <p:nvPr>
            <p:ph type="sldNum" sz="quarter" idx="12"/>
          </p:nvPr>
        </p:nvSpPr>
        <p:spPr/>
        <p:txBody>
          <a:bodyPr/>
          <a:lstStyle/>
          <a:p>
            <a:fld id="{4BF842BA-A831-4838-AFB8-064210834C5B}" type="slidenum">
              <a:rPr lang="en-US" smtClean="0"/>
              <a:t>‹#›</a:t>
            </a:fld>
            <a:endParaRPr lang="en-US"/>
          </a:p>
        </p:txBody>
      </p:sp>
    </p:spTree>
    <p:extLst>
      <p:ext uri="{BB962C8B-B14F-4D97-AF65-F5344CB8AC3E}">
        <p14:creationId xmlns:p14="http://schemas.microsoft.com/office/powerpoint/2010/main" val="86121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7129C-3F40-4B05-BCED-4D6ED50E43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B8483B-F3BB-476E-A27F-410111F5A529}"/>
              </a:ext>
            </a:extLst>
          </p:cNvPr>
          <p:cNvSpPr>
            <a:spLocks noGrp="1"/>
          </p:cNvSpPr>
          <p:nvPr>
            <p:ph type="dt" sz="half" idx="10"/>
          </p:nvPr>
        </p:nvSpPr>
        <p:spPr/>
        <p:txBody>
          <a:bodyPr/>
          <a:lstStyle/>
          <a:p>
            <a:fld id="{7E01FF9A-0BA4-42CD-840B-CEEB28078341}" type="datetimeFigureOut">
              <a:rPr lang="en-US" smtClean="0"/>
              <a:t>5/12/2021</a:t>
            </a:fld>
            <a:endParaRPr lang="en-US"/>
          </a:p>
        </p:txBody>
      </p:sp>
      <p:sp>
        <p:nvSpPr>
          <p:cNvPr id="4" name="Footer Placeholder 3">
            <a:extLst>
              <a:ext uri="{FF2B5EF4-FFF2-40B4-BE49-F238E27FC236}">
                <a16:creationId xmlns:a16="http://schemas.microsoft.com/office/drawing/2014/main" id="{12C1A632-6993-4CB9-9B9C-427E6E4697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37CAF0-F12C-48A0-8A05-74A93D7122E1}"/>
              </a:ext>
            </a:extLst>
          </p:cNvPr>
          <p:cNvSpPr>
            <a:spLocks noGrp="1"/>
          </p:cNvSpPr>
          <p:nvPr>
            <p:ph type="sldNum" sz="quarter" idx="12"/>
          </p:nvPr>
        </p:nvSpPr>
        <p:spPr/>
        <p:txBody>
          <a:bodyPr/>
          <a:lstStyle/>
          <a:p>
            <a:fld id="{4BF842BA-A831-4838-AFB8-064210834C5B}" type="slidenum">
              <a:rPr lang="en-US" smtClean="0"/>
              <a:t>‹#›</a:t>
            </a:fld>
            <a:endParaRPr lang="en-US"/>
          </a:p>
        </p:txBody>
      </p:sp>
    </p:spTree>
    <p:extLst>
      <p:ext uri="{BB962C8B-B14F-4D97-AF65-F5344CB8AC3E}">
        <p14:creationId xmlns:p14="http://schemas.microsoft.com/office/powerpoint/2010/main" val="2030653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AE6CCF-9714-4FD2-ADAF-27B2FDC9D834}"/>
              </a:ext>
            </a:extLst>
          </p:cNvPr>
          <p:cNvSpPr>
            <a:spLocks noGrp="1"/>
          </p:cNvSpPr>
          <p:nvPr>
            <p:ph type="dt" sz="half" idx="10"/>
          </p:nvPr>
        </p:nvSpPr>
        <p:spPr/>
        <p:txBody>
          <a:bodyPr/>
          <a:lstStyle/>
          <a:p>
            <a:fld id="{7E01FF9A-0BA4-42CD-840B-CEEB28078341}" type="datetimeFigureOut">
              <a:rPr lang="en-US" smtClean="0"/>
              <a:t>5/12/2021</a:t>
            </a:fld>
            <a:endParaRPr lang="en-US"/>
          </a:p>
        </p:txBody>
      </p:sp>
      <p:sp>
        <p:nvSpPr>
          <p:cNvPr id="3" name="Footer Placeholder 2">
            <a:extLst>
              <a:ext uri="{FF2B5EF4-FFF2-40B4-BE49-F238E27FC236}">
                <a16:creationId xmlns:a16="http://schemas.microsoft.com/office/drawing/2014/main" id="{0E2D42EF-8B59-439A-B42C-180F8EDE0F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B699DB-A915-47D0-AE16-E0D98302D4CD}"/>
              </a:ext>
            </a:extLst>
          </p:cNvPr>
          <p:cNvSpPr>
            <a:spLocks noGrp="1"/>
          </p:cNvSpPr>
          <p:nvPr>
            <p:ph type="sldNum" sz="quarter" idx="12"/>
          </p:nvPr>
        </p:nvSpPr>
        <p:spPr/>
        <p:txBody>
          <a:bodyPr/>
          <a:lstStyle/>
          <a:p>
            <a:fld id="{4BF842BA-A831-4838-AFB8-064210834C5B}" type="slidenum">
              <a:rPr lang="en-US" smtClean="0"/>
              <a:t>‹#›</a:t>
            </a:fld>
            <a:endParaRPr lang="en-US"/>
          </a:p>
        </p:txBody>
      </p:sp>
    </p:spTree>
    <p:extLst>
      <p:ext uri="{BB962C8B-B14F-4D97-AF65-F5344CB8AC3E}">
        <p14:creationId xmlns:p14="http://schemas.microsoft.com/office/powerpoint/2010/main" val="312629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FCEE-7FB1-47AF-99B9-D82B05E045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1A5586-35E6-4884-AAC8-9EC304B39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107896-9FB0-49B1-9786-F14335B812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B85A7C-93AC-4452-8B90-9EFF9BD287CC}"/>
              </a:ext>
            </a:extLst>
          </p:cNvPr>
          <p:cNvSpPr>
            <a:spLocks noGrp="1"/>
          </p:cNvSpPr>
          <p:nvPr>
            <p:ph type="dt" sz="half" idx="10"/>
          </p:nvPr>
        </p:nvSpPr>
        <p:spPr/>
        <p:txBody>
          <a:bodyPr/>
          <a:lstStyle/>
          <a:p>
            <a:fld id="{7E01FF9A-0BA4-42CD-840B-CEEB28078341}" type="datetimeFigureOut">
              <a:rPr lang="en-US" smtClean="0"/>
              <a:t>5/12/2021</a:t>
            </a:fld>
            <a:endParaRPr lang="en-US"/>
          </a:p>
        </p:txBody>
      </p:sp>
      <p:sp>
        <p:nvSpPr>
          <p:cNvPr id="6" name="Footer Placeholder 5">
            <a:extLst>
              <a:ext uri="{FF2B5EF4-FFF2-40B4-BE49-F238E27FC236}">
                <a16:creationId xmlns:a16="http://schemas.microsoft.com/office/drawing/2014/main" id="{3EF6F78A-E969-436F-9FAF-81ABCBF8B7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02A4CD-EC99-4FAE-A6FD-C5A8CA6D7D1A}"/>
              </a:ext>
            </a:extLst>
          </p:cNvPr>
          <p:cNvSpPr>
            <a:spLocks noGrp="1"/>
          </p:cNvSpPr>
          <p:nvPr>
            <p:ph type="sldNum" sz="quarter" idx="12"/>
          </p:nvPr>
        </p:nvSpPr>
        <p:spPr/>
        <p:txBody>
          <a:bodyPr/>
          <a:lstStyle/>
          <a:p>
            <a:fld id="{4BF842BA-A831-4838-AFB8-064210834C5B}" type="slidenum">
              <a:rPr lang="en-US" smtClean="0"/>
              <a:t>‹#›</a:t>
            </a:fld>
            <a:endParaRPr lang="en-US"/>
          </a:p>
        </p:txBody>
      </p:sp>
    </p:spTree>
    <p:extLst>
      <p:ext uri="{BB962C8B-B14F-4D97-AF65-F5344CB8AC3E}">
        <p14:creationId xmlns:p14="http://schemas.microsoft.com/office/powerpoint/2010/main" val="271090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38B9-3A91-40B9-A979-0655ECE9B1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FCE94A-F675-4155-A71E-21D1C794FB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007D57-A586-41BF-A201-AAAD64DE00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AAFACA-1605-4741-BA53-792246BD6B05}"/>
              </a:ext>
            </a:extLst>
          </p:cNvPr>
          <p:cNvSpPr>
            <a:spLocks noGrp="1"/>
          </p:cNvSpPr>
          <p:nvPr>
            <p:ph type="dt" sz="half" idx="10"/>
          </p:nvPr>
        </p:nvSpPr>
        <p:spPr/>
        <p:txBody>
          <a:bodyPr/>
          <a:lstStyle/>
          <a:p>
            <a:fld id="{7E01FF9A-0BA4-42CD-840B-CEEB28078341}" type="datetimeFigureOut">
              <a:rPr lang="en-US" smtClean="0"/>
              <a:t>5/12/2021</a:t>
            </a:fld>
            <a:endParaRPr lang="en-US"/>
          </a:p>
        </p:txBody>
      </p:sp>
      <p:sp>
        <p:nvSpPr>
          <p:cNvPr id="6" name="Footer Placeholder 5">
            <a:extLst>
              <a:ext uri="{FF2B5EF4-FFF2-40B4-BE49-F238E27FC236}">
                <a16:creationId xmlns:a16="http://schemas.microsoft.com/office/drawing/2014/main" id="{E48AF149-3772-4026-96F2-58BBD3CCE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5B5CD8-85FB-41B4-96A6-C8F4F73BCD14}"/>
              </a:ext>
            </a:extLst>
          </p:cNvPr>
          <p:cNvSpPr>
            <a:spLocks noGrp="1"/>
          </p:cNvSpPr>
          <p:nvPr>
            <p:ph type="sldNum" sz="quarter" idx="12"/>
          </p:nvPr>
        </p:nvSpPr>
        <p:spPr/>
        <p:txBody>
          <a:bodyPr/>
          <a:lstStyle/>
          <a:p>
            <a:fld id="{4BF842BA-A831-4838-AFB8-064210834C5B}" type="slidenum">
              <a:rPr lang="en-US" smtClean="0"/>
              <a:t>‹#›</a:t>
            </a:fld>
            <a:endParaRPr lang="en-US"/>
          </a:p>
        </p:txBody>
      </p:sp>
    </p:spTree>
    <p:extLst>
      <p:ext uri="{BB962C8B-B14F-4D97-AF65-F5344CB8AC3E}">
        <p14:creationId xmlns:p14="http://schemas.microsoft.com/office/powerpoint/2010/main" val="4185423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CC4C5-FA64-4F1F-A6D8-CBFF9378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C51A90-D592-4FE6-A3F1-170644D4B6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DFF66-8D97-4076-838C-F786A9DF3F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1FF9A-0BA4-42CD-840B-CEEB28078341}" type="datetimeFigureOut">
              <a:rPr lang="en-US" smtClean="0"/>
              <a:t>5/12/2021</a:t>
            </a:fld>
            <a:endParaRPr lang="en-US"/>
          </a:p>
        </p:txBody>
      </p:sp>
      <p:sp>
        <p:nvSpPr>
          <p:cNvPr id="5" name="Footer Placeholder 4">
            <a:extLst>
              <a:ext uri="{FF2B5EF4-FFF2-40B4-BE49-F238E27FC236}">
                <a16:creationId xmlns:a16="http://schemas.microsoft.com/office/drawing/2014/main" id="{1BD73180-9D34-46FA-A602-409BFF590A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0B2A3F-49EB-4FD5-B20A-B708789D92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842BA-A831-4838-AFB8-064210834C5B}" type="slidenum">
              <a:rPr lang="en-US" smtClean="0"/>
              <a:t>‹#›</a:t>
            </a:fld>
            <a:endParaRPr lang="en-US"/>
          </a:p>
        </p:txBody>
      </p:sp>
    </p:spTree>
    <p:extLst>
      <p:ext uri="{BB962C8B-B14F-4D97-AF65-F5344CB8AC3E}">
        <p14:creationId xmlns:p14="http://schemas.microsoft.com/office/powerpoint/2010/main" val="113499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8.png"/><Relationship Id="rId3" Type="http://schemas.openxmlformats.org/officeDocument/2006/relationships/image" Target="../media/image6.png"/><Relationship Id="rId7" Type="http://schemas.microsoft.com/office/2007/relationships/hdphoto" Target="../media/hdphoto1.wdp"/><Relationship Id="rId12" Type="http://schemas.openxmlformats.org/officeDocument/2006/relationships/image" Target="../media/image17.pn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16.png"/><Relationship Id="rId5" Type="http://schemas.openxmlformats.org/officeDocument/2006/relationships/image" Target="../media/image8.png"/><Relationship Id="rId10" Type="http://schemas.openxmlformats.org/officeDocument/2006/relationships/audio" Target="../media/audio1.wav"/><Relationship Id="rId4" Type="http://schemas.openxmlformats.org/officeDocument/2006/relationships/image" Target="../media/image7.png"/><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5.jpg"/><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8.png"/><Relationship Id="rId11" Type="http://schemas.openxmlformats.org/officeDocument/2006/relationships/audio" Target="../media/audio1.wav"/><Relationship Id="rId5" Type="http://schemas.openxmlformats.org/officeDocument/2006/relationships/image" Target="../media/image7.png"/><Relationship Id="rId10"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yamaerenay/spotify-dataset-19212020-160k-tracks?select=data_w_genres.csv"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api.spotify.com/v1/audio-features" TargetMode="External"/><Relationship Id="rId4" Type="http://schemas.openxmlformats.org/officeDocument/2006/relationships/hyperlink" Target="https://api.spotify.com/v1/playlists/%7bplaylist_id%7d"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mailto:donna.lee0106@gmail.com"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png"/><Relationship Id="rId7" Type="http://schemas.microsoft.com/office/2007/relationships/hdphoto" Target="../media/hdphoto1.wdp"/><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8.png"/><Relationship Id="rId10" Type="http://schemas.openxmlformats.org/officeDocument/2006/relationships/audio" Target="../media/audio1.wav"/><Relationship Id="rId4" Type="http://schemas.openxmlformats.org/officeDocument/2006/relationships/image" Target="../media/image7.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png"/><Relationship Id="rId7" Type="http://schemas.microsoft.com/office/2007/relationships/hdphoto" Target="../media/hdphoto1.wdp"/><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8.png"/><Relationship Id="rId10" Type="http://schemas.openxmlformats.org/officeDocument/2006/relationships/audio" Target="../media/audio1.wav"/><Relationship Id="rId4" Type="http://schemas.openxmlformats.org/officeDocument/2006/relationships/image" Target="../media/image7.png"/><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1.png"/><Relationship Id="rId3" Type="http://schemas.openxmlformats.org/officeDocument/2006/relationships/image" Target="../media/image6.png"/><Relationship Id="rId7" Type="http://schemas.microsoft.com/office/2007/relationships/hdphoto" Target="../media/hdphoto1.wdp"/><Relationship Id="rId12"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audio" Target="../media/audio1.wav"/><Relationship Id="rId4" Type="http://schemas.openxmlformats.org/officeDocument/2006/relationships/image" Target="../media/image7.png"/><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png"/><Relationship Id="rId7" Type="http://schemas.microsoft.com/office/2007/relationships/hdphoto" Target="../media/hdphoto1.wdp"/><Relationship Id="rId12"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12.png"/><Relationship Id="rId5" Type="http://schemas.openxmlformats.org/officeDocument/2006/relationships/image" Target="../media/image8.png"/><Relationship Id="rId10" Type="http://schemas.openxmlformats.org/officeDocument/2006/relationships/audio" Target="../media/audio1.wav"/><Relationship Id="rId4" Type="http://schemas.openxmlformats.org/officeDocument/2006/relationships/image" Target="../media/image7.png"/><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png"/><Relationship Id="rId7" Type="http://schemas.microsoft.com/office/2007/relationships/hdphoto" Target="../media/hdphoto1.wdp"/><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audio" Target="../media/audio1.wav"/><Relationship Id="rId4" Type="http://schemas.openxmlformats.org/officeDocument/2006/relationships/image" Target="../media/image7.png"/><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1.png"/><Relationship Id="rId3" Type="http://schemas.openxmlformats.org/officeDocument/2006/relationships/image" Target="../media/image6.png"/><Relationship Id="rId7" Type="http://schemas.microsoft.com/office/2007/relationships/hdphoto" Target="../media/hdphoto1.wdp"/><Relationship Id="rId12"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audio" Target="../media/audio1.wav"/><Relationship Id="rId4" Type="http://schemas.openxmlformats.org/officeDocument/2006/relationships/image" Target="../media/image7.png"/><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png"/><Relationship Id="rId7" Type="http://schemas.microsoft.com/office/2007/relationships/hdphoto" Target="../media/hdphoto1.wdp"/><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audio" Target="../media/audio1.wav"/><Relationship Id="rId4" Type="http://schemas.openxmlformats.org/officeDocument/2006/relationships/image" Target="../media/image7.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4AF2EA0-1AC6-4DAB-B269-8B0A1953D0B2}"/>
              </a:ext>
            </a:extLst>
          </p:cNvPr>
          <p:cNvSpPr/>
          <p:nvPr/>
        </p:nvSpPr>
        <p:spPr>
          <a:xfrm>
            <a:off x="0" y="0"/>
            <a:ext cx="12192000" cy="6858000"/>
          </a:xfrm>
          <a:prstGeom prst="rect">
            <a:avLst/>
          </a:prstGeom>
          <a:solidFill>
            <a:srgbClr val="2941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Rectangle 5">
            <a:extLst>
              <a:ext uri="{FF2B5EF4-FFF2-40B4-BE49-F238E27FC236}">
                <a16:creationId xmlns:a16="http://schemas.microsoft.com/office/drawing/2014/main" id="{21DFAED0-C855-4AB7-B39F-E56685BFBEEF}"/>
              </a:ext>
            </a:extLst>
          </p:cNvPr>
          <p:cNvSpPr/>
          <p:nvPr/>
        </p:nvSpPr>
        <p:spPr>
          <a:xfrm>
            <a:off x="0" y="0"/>
            <a:ext cx="12192000" cy="960895"/>
          </a:xfrm>
          <a:prstGeom prst="rect">
            <a:avLst/>
          </a:prstGeom>
          <a:solidFill>
            <a:srgbClr val="000000">
              <a:alpha val="95000"/>
            </a:srgb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2050" name="Picture 2" descr="Spotify Logo Png - Free Transparent PNG Logos">
            <a:extLst>
              <a:ext uri="{FF2B5EF4-FFF2-40B4-BE49-F238E27FC236}">
                <a16:creationId xmlns:a16="http://schemas.microsoft.com/office/drawing/2014/main" id="{A0FE0506-9848-477D-8DD2-FFEAEFC0E03C}"/>
              </a:ext>
            </a:extLst>
          </p:cNvPr>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451155" y="170481"/>
            <a:ext cx="619932" cy="6199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671552C-8F97-4F51-A6E7-9112139ADF9B}"/>
              </a:ext>
            </a:extLst>
          </p:cNvPr>
          <p:cNvSpPr txBox="1"/>
          <p:nvPr/>
        </p:nvSpPr>
        <p:spPr>
          <a:xfrm>
            <a:off x="1071087" y="168973"/>
            <a:ext cx="1782305" cy="584775"/>
          </a:xfrm>
          <a:prstGeom prst="rect">
            <a:avLst/>
          </a:prstGeom>
          <a:noFill/>
        </p:spPr>
        <p:txBody>
          <a:bodyPr wrap="square" rtlCol="0">
            <a:spAutoFit/>
          </a:bodyPr>
          <a:lstStyle/>
          <a:p>
            <a:r>
              <a:rPr lang="id-ID" sz="3200" spc="300" dirty="0">
                <a:solidFill>
                  <a:srgbClr val="FFFFFF"/>
                </a:solidFill>
                <a:latin typeface="Warung Kopi" panose="02000800000000000000" pitchFamily="2" charset="0"/>
              </a:rPr>
              <a:t>Spotify</a:t>
            </a:r>
          </a:p>
        </p:txBody>
      </p:sp>
      <p:sp>
        <p:nvSpPr>
          <p:cNvPr id="8" name="Rectangle 7">
            <a:extLst>
              <a:ext uri="{FF2B5EF4-FFF2-40B4-BE49-F238E27FC236}">
                <a16:creationId xmlns:a16="http://schemas.microsoft.com/office/drawing/2014/main" id="{6BDC885B-800E-4A6A-B4ED-8F23D2015E82}"/>
              </a:ext>
            </a:extLst>
          </p:cNvPr>
          <p:cNvSpPr/>
          <p:nvPr/>
        </p:nvSpPr>
        <p:spPr>
          <a:xfrm>
            <a:off x="9488617" y="233362"/>
            <a:ext cx="45719" cy="466458"/>
          </a:xfrm>
          <a:prstGeom prst="rect">
            <a:avLst/>
          </a:prstGeom>
          <a:solidFill>
            <a:srgbClr val="454545"/>
          </a:solid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Freeform: Shape 16">
            <a:extLst>
              <a:ext uri="{FF2B5EF4-FFF2-40B4-BE49-F238E27FC236}">
                <a16:creationId xmlns:a16="http://schemas.microsoft.com/office/drawing/2014/main" id="{57FD3B26-67A2-478D-A60F-936E62E0469C}"/>
              </a:ext>
            </a:extLst>
          </p:cNvPr>
          <p:cNvSpPr/>
          <p:nvPr/>
        </p:nvSpPr>
        <p:spPr>
          <a:xfrm>
            <a:off x="11160173" y="960895"/>
            <a:ext cx="1038386" cy="3649405"/>
          </a:xfrm>
          <a:custGeom>
            <a:avLst/>
            <a:gdLst>
              <a:gd name="connsiteX0" fmla="*/ 340322 w 1038386"/>
              <a:gd name="connsiteY0" fmla="*/ 0 h 3649405"/>
              <a:gd name="connsiteX1" fmla="*/ 1038386 w 1038386"/>
              <a:gd name="connsiteY1" fmla="*/ 0 h 3649405"/>
              <a:gd name="connsiteX2" fmla="*/ 1038386 w 1038386"/>
              <a:gd name="connsiteY2" fmla="*/ 3649405 h 3649405"/>
              <a:gd name="connsiteX3" fmla="*/ 987314 w 1038386"/>
              <a:gd name="connsiteY3" fmla="*/ 3635660 h 3649405"/>
              <a:gd name="connsiteX4" fmla="*/ 0 w 1038386"/>
              <a:gd name="connsiteY4" fmla="*/ 1499460 h 3649405"/>
              <a:gd name="connsiteX5" fmla="*/ 282360 w 1038386"/>
              <a:gd name="connsiteY5" fmla="*/ 112460 h 3649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386" h="3649405">
                <a:moveTo>
                  <a:pt x="340322" y="0"/>
                </a:moveTo>
                <a:lnTo>
                  <a:pt x="1038386" y="0"/>
                </a:lnTo>
                <a:lnTo>
                  <a:pt x="1038386" y="3649405"/>
                </a:lnTo>
                <a:lnTo>
                  <a:pt x="987314" y="3635660"/>
                </a:lnTo>
                <a:cubicBezTo>
                  <a:pt x="423856" y="3432337"/>
                  <a:pt x="0" y="2553185"/>
                  <a:pt x="0" y="1499460"/>
                </a:cubicBezTo>
                <a:cubicBezTo>
                  <a:pt x="0" y="972598"/>
                  <a:pt x="105964" y="489379"/>
                  <a:pt x="282360" y="112460"/>
                </a:cubicBezTo>
                <a:close/>
              </a:path>
            </a:pathLst>
          </a:custGeom>
          <a:solidFill>
            <a:srgbClr val="1ED7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7" name="Freeform: Shape 26">
            <a:extLst>
              <a:ext uri="{FF2B5EF4-FFF2-40B4-BE49-F238E27FC236}">
                <a16:creationId xmlns:a16="http://schemas.microsoft.com/office/drawing/2014/main" id="{D43E62F2-BB2B-409D-94FE-2D320652B7C0}"/>
              </a:ext>
            </a:extLst>
          </p:cNvPr>
          <p:cNvSpPr/>
          <p:nvPr/>
        </p:nvSpPr>
        <p:spPr>
          <a:xfrm>
            <a:off x="-6559" y="3360890"/>
            <a:ext cx="3535067" cy="3497110"/>
          </a:xfrm>
          <a:custGeom>
            <a:avLst/>
            <a:gdLst>
              <a:gd name="connsiteX0" fmla="*/ 1082404 w 3535067"/>
              <a:gd name="connsiteY0" fmla="*/ 1477203 h 3497110"/>
              <a:gd name="connsiteX1" fmla="*/ 1223300 w 3535067"/>
              <a:gd name="connsiteY1" fmla="*/ 1511702 h 3497110"/>
              <a:gd name="connsiteX2" fmla="*/ 3520745 w 3535067"/>
              <a:gd name="connsiteY2" fmla="*/ 3391516 h 3497110"/>
              <a:gd name="connsiteX3" fmla="*/ 3535067 w 3535067"/>
              <a:gd name="connsiteY3" fmla="*/ 3497110 h 3497110"/>
              <a:gd name="connsiteX4" fmla="*/ 0 w 3535067"/>
              <a:gd name="connsiteY4" fmla="*/ 3497110 h 3497110"/>
              <a:gd name="connsiteX5" fmla="*/ 0 w 3535067"/>
              <a:gd name="connsiteY5" fmla="*/ 2891873 h 3497110"/>
              <a:gd name="connsiteX6" fmla="*/ 128461 w 3535067"/>
              <a:gd name="connsiteY6" fmla="*/ 2821559 h 3497110"/>
              <a:gd name="connsiteX7" fmla="*/ 530163 w 3535067"/>
              <a:gd name="connsiteY7" fmla="*/ 2506261 h 3497110"/>
              <a:gd name="connsiteX8" fmla="*/ 1075903 w 3535067"/>
              <a:gd name="connsiteY8" fmla="*/ 1518656 h 3497110"/>
              <a:gd name="connsiteX9" fmla="*/ 0 w 3535067"/>
              <a:gd name="connsiteY9" fmla="*/ 0 h 3497110"/>
              <a:gd name="connsiteX10" fmla="*/ 5110 w 3535067"/>
              <a:gd name="connsiteY10" fmla="*/ 141 h 3497110"/>
              <a:gd name="connsiteX11" fmla="*/ 768824 w 3535067"/>
              <a:gd name="connsiteY11" fmla="*/ 335072 h 3497110"/>
              <a:gd name="connsiteX12" fmla="*/ 1099103 w 3535067"/>
              <a:gd name="connsiteY12" fmla="*/ 1370717 h 3497110"/>
              <a:gd name="connsiteX13" fmla="*/ 1082404 w 3535067"/>
              <a:gd name="connsiteY13" fmla="*/ 1477203 h 3497110"/>
              <a:gd name="connsiteX14" fmla="*/ 940738 w 3535067"/>
              <a:gd name="connsiteY14" fmla="*/ 1442516 h 3497110"/>
              <a:gd name="connsiteX15" fmla="*/ 220018 w 3535067"/>
              <a:gd name="connsiteY15" fmla="*/ 1348525 h 3497110"/>
              <a:gd name="connsiteX16" fmla="*/ 0 w 3535067"/>
              <a:gd name="connsiteY16" fmla="*/ 1344552 h 3497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35067" h="3497110">
                <a:moveTo>
                  <a:pt x="1082404" y="1477203"/>
                </a:moveTo>
                <a:lnTo>
                  <a:pt x="1223300" y="1511702"/>
                </a:lnTo>
                <a:cubicBezTo>
                  <a:pt x="2453098" y="1852573"/>
                  <a:pt x="3359118" y="2626575"/>
                  <a:pt x="3520745" y="3391516"/>
                </a:cubicBezTo>
                <a:lnTo>
                  <a:pt x="3535067" y="3497110"/>
                </a:lnTo>
                <a:lnTo>
                  <a:pt x="0" y="3497110"/>
                </a:lnTo>
                <a:lnTo>
                  <a:pt x="0" y="2891873"/>
                </a:lnTo>
                <a:lnTo>
                  <a:pt x="128461" y="2821559"/>
                </a:lnTo>
                <a:cubicBezTo>
                  <a:pt x="269866" y="2736447"/>
                  <a:pt x="405403" y="2631166"/>
                  <a:pt x="530163" y="2506261"/>
                </a:cubicBezTo>
                <a:cubicBezTo>
                  <a:pt x="821269" y="2214817"/>
                  <a:pt x="1005469" y="1864819"/>
                  <a:pt x="1075903" y="1518656"/>
                </a:cubicBezTo>
                <a:close/>
                <a:moveTo>
                  <a:pt x="0" y="0"/>
                </a:moveTo>
                <a:lnTo>
                  <a:pt x="5110" y="141"/>
                </a:lnTo>
                <a:cubicBezTo>
                  <a:pt x="296063" y="20953"/>
                  <a:pt x="564564" y="131049"/>
                  <a:pt x="768824" y="335072"/>
                </a:cubicBezTo>
                <a:cubicBezTo>
                  <a:pt x="1035612" y="601551"/>
                  <a:pt x="1142292" y="977809"/>
                  <a:pt x="1099103" y="1370717"/>
                </a:cubicBezTo>
                <a:lnTo>
                  <a:pt x="1082404" y="1477203"/>
                </a:lnTo>
                <a:lnTo>
                  <a:pt x="940738" y="1442516"/>
                </a:lnTo>
                <a:cubicBezTo>
                  <a:pt x="694813" y="1390205"/>
                  <a:pt x="452958" y="1359321"/>
                  <a:pt x="220018" y="1348525"/>
                </a:cubicBezTo>
                <a:lnTo>
                  <a:pt x="0" y="1344552"/>
                </a:lnTo>
                <a:close/>
              </a:path>
            </a:pathLst>
          </a:custGeom>
          <a:solidFill>
            <a:srgbClr val="1ED7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8" name="TextBox 27">
            <a:extLst>
              <a:ext uri="{FF2B5EF4-FFF2-40B4-BE49-F238E27FC236}">
                <a16:creationId xmlns:a16="http://schemas.microsoft.com/office/drawing/2014/main" id="{0380F108-744A-482B-9EA1-204C7BD65B25}"/>
              </a:ext>
            </a:extLst>
          </p:cNvPr>
          <p:cNvSpPr txBox="1"/>
          <p:nvPr/>
        </p:nvSpPr>
        <p:spPr>
          <a:xfrm>
            <a:off x="1609571" y="2459504"/>
            <a:ext cx="9286822" cy="1938992"/>
          </a:xfrm>
          <a:prstGeom prst="rect">
            <a:avLst/>
          </a:prstGeom>
          <a:noFill/>
        </p:spPr>
        <p:txBody>
          <a:bodyPr wrap="square" rtlCol="0">
            <a:spAutoFit/>
          </a:bodyPr>
          <a:lstStyle/>
          <a:p>
            <a:pPr algn="ctr"/>
            <a:r>
              <a:rPr lang="en-US" sz="6000" spc="600" dirty="0">
                <a:solidFill>
                  <a:srgbClr val="1ED760"/>
                </a:solidFill>
                <a:latin typeface="Warung Kopi" panose="02000800000000000000" pitchFamily="2" charset="0"/>
              </a:rPr>
              <a:t>Song Recommendations by Mood</a:t>
            </a:r>
            <a:endParaRPr lang="id-ID" sz="6000" spc="600" dirty="0">
              <a:solidFill>
                <a:srgbClr val="1ED760"/>
              </a:solidFill>
              <a:latin typeface="Warung Kopi" panose="02000800000000000000" pitchFamily="2" charset="0"/>
            </a:endParaRPr>
          </a:p>
        </p:txBody>
      </p:sp>
      <p:sp>
        <p:nvSpPr>
          <p:cNvPr id="26" name="Flowchart: Terminator 25">
            <a:hlinkClick r:id="" action="ppaction://hlinkshowjump?jump=nextslide">
              <a:snd r:embed="rId3" name="click.wav"/>
            </a:hlinkClick>
            <a:extLst>
              <a:ext uri="{FF2B5EF4-FFF2-40B4-BE49-F238E27FC236}">
                <a16:creationId xmlns:a16="http://schemas.microsoft.com/office/drawing/2014/main" id="{70360575-7882-4F42-BC40-AF5FE4A5D642}"/>
              </a:ext>
            </a:extLst>
          </p:cNvPr>
          <p:cNvSpPr/>
          <p:nvPr/>
        </p:nvSpPr>
        <p:spPr>
          <a:xfrm>
            <a:off x="4356924" y="5347675"/>
            <a:ext cx="3792116" cy="582478"/>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2200 w 20325"/>
              <a:gd name="connsiteY0" fmla="*/ 0 h 21600"/>
              <a:gd name="connsiteX1" fmla="*/ 16850 w 20325"/>
              <a:gd name="connsiteY1" fmla="*/ 0 h 21600"/>
              <a:gd name="connsiteX2" fmla="*/ 20325 w 20325"/>
              <a:gd name="connsiteY2" fmla="*/ 10800 h 21600"/>
              <a:gd name="connsiteX3" fmla="*/ 16850 w 20325"/>
              <a:gd name="connsiteY3" fmla="*/ 21600 h 21600"/>
              <a:gd name="connsiteX4" fmla="*/ 2200 w 20325"/>
              <a:gd name="connsiteY4" fmla="*/ 21600 h 21600"/>
              <a:gd name="connsiteX5" fmla="*/ 0 w 20325"/>
              <a:gd name="connsiteY5" fmla="*/ 11797 h 21600"/>
              <a:gd name="connsiteX6" fmla="*/ 2200 w 20325"/>
              <a:gd name="connsiteY6" fmla="*/ 0 h 21600"/>
              <a:gd name="connsiteX0" fmla="*/ 2200 w 19185"/>
              <a:gd name="connsiteY0" fmla="*/ 0 h 21600"/>
              <a:gd name="connsiteX1" fmla="*/ 16850 w 19185"/>
              <a:gd name="connsiteY1" fmla="*/ 0 h 21600"/>
              <a:gd name="connsiteX2" fmla="*/ 19185 w 19185"/>
              <a:gd name="connsiteY2" fmla="*/ 10301 h 21600"/>
              <a:gd name="connsiteX3" fmla="*/ 16850 w 19185"/>
              <a:gd name="connsiteY3" fmla="*/ 21600 h 21600"/>
              <a:gd name="connsiteX4" fmla="*/ 2200 w 19185"/>
              <a:gd name="connsiteY4" fmla="*/ 21600 h 21600"/>
              <a:gd name="connsiteX5" fmla="*/ 0 w 19185"/>
              <a:gd name="connsiteY5" fmla="*/ 11797 h 21600"/>
              <a:gd name="connsiteX6" fmla="*/ 2200 w 19185"/>
              <a:gd name="connsiteY6" fmla="*/ 0 h 21600"/>
              <a:gd name="connsiteX0" fmla="*/ 2066 w 19051"/>
              <a:gd name="connsiteY0" fmla="*/ 0 h 21600"/>
              <a:gd name="connsiteX1" fmla="*/ 16716 w 19051"/>
              <a:gd name="connsiteY1" fmla="*/ 0 h 21600"/>
              <a:gd name="connsiteX2" fmla="*/ 19051 w 19051"/>
              <a:gd name="connsiteY2" fmla="*/ 10301 h 21600"/>
              <a:gd name="connsiteX3" fmla="*/ 16716 w 19051"/>
              <a:gd name="connsiteY3" fmla="*/ 21600 h 21600"/>
              <a:gd name="connsiteX4" fmla="*/ 2066 w 19051"/>
              <a:gd name="connsiteY4" fmla="*/ 21600 h 21600"/>
              <a:gd name="connsiteX5" fmla="*/ 0 w 19051"/>
              <a:gd name="connsiteY5" fmla="*/ 11797 h 21600"/>
              <a:gd name="connsiteX6" fmla="*/ 2066 w 19051"/>
              <a:gd name="connsiteY6" fmla="*/ 0 h 21600"/>
              <a:gd name="connsiteX0" fmla="*/ 2133 w 19118"/>
              <a:gd name="connsiteY0" fmla="*/ 0 h 21600"/>
              <a:gd name="connsiteX1" fmla="*/ 16783 w 19118"/>
              <a:gd name="connsiteY1" fmla="*/ 0 h 21600"/>
              <a:gd name="connsiteX2" fmla="*/ 19118 w 19118"/>
              <a:gd name="connsiteY2" fmla="*/ 10301 h 21600"/>
              <a:gd name="connsiteX3" fmla="*/ 16783 w 19118"/>
              <a:gd name="connsiteY3" fmla="*/ 21600 h 21600"/>
              <a:gd name="connsiteX4" fmla="*/ 2133 w 19118"/>
              <a:gd name="connsiteY4" fmla="*/ 21600 h 21600"/>
              <a:gd name="connsiteX5" fmla="*/ 0 w 19118"/>
              <a:gd name="connsiteY5" fmla="*/ 10800 h 21600"/>
              <a:gd name="connsiteX6" fmla="*/ 2133 w 19118"/>
              <a:gd name="connsiteY6" fmla="*/ 0 h 21600"/>
              <a:gd name="connsiteX0" fmla="*/ 2133 w 19118"/>
              <a:gd name="connsiteY0" fmla="*/ 0 h 21600"/>
              <a:gd name="connsiteX1" fmla="*/ 16783 w 19118"/>
              <a:gd name="connsiteY1" fmla="*/ 0 h 21600"/>
              <a:gd name="connsiteX2" fmla="*/ 19118 w 19118"/>
              <a:gd name="connsiteY2" fmla="*/ 11298 h 21600"/>
              <a:gd name="connsiteX3" fmla="*/ 16783 w 19118"/>
              <a:gd name="connsiteY3" fmla="*/ 21600 h 21600"/>
              <a:gd name="connsiteX4" fmla="*/ 2133 w 19118"/>
              <a:gd name="connsiteY4" fmla="*/ 21600 h 21600"/>
              <a:gd name="connsiteX5" fmla="*/ 0 w 19118"/>
              <a:gd name="connsiteY5" fmla="*/ 10800 h 21600"/>
              <a:gd name="connsiteX6" fmla="*/ 2133 w 19118"/>
              <a:gd name="connsiteY6" fmla="*/ 0 h 21600"/>
              <a:gd name="connsiteX0" fmla="*/ 2133 w 18917"/>
              <a:gd name="connsiteY0" fmla="*/ 0 h 21600"/>
              <a:gd name="connsiteX1" fmla="*/ 16783 w 18917"/>
              <a:gd name="connsiteY1" fmla="*/ 0 h 21600"/>
              <a:gd name="connsiteX2" fmla="*/ 18917 w 18917"/>
              <a:gd name="connsiteY2" fmla="*/ 10799 h 21600"/>
              <a:gd name="connsiteX3" fmla="*/ 16783 w 18917"/>
              <a:gd name="connsiteY3" fmla="*/ 21600 h 21600"/>
              <a:gd name="connsiteX4" fmla="*/ 2133 w 18917"/>
              <a:gd name="connsiteY4" fmla="*/ 21600 h 21600"/>
              <a:gd name="connsiteX5" fmla="*/ 0 w 18917"/>
              <a:gd name="connsiteY5" fmla="*/ 10800 h 21600"/>
              <a:gd name="connsiteX6" fmla="*/ 2133 w 18917"/>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17" h="21600">
                <a:moveTo>
                  <a:pt x="2133" y="0"/>
                </a:moveTo>
                <a:lnTo>
                  <a:pt x="16783" y="0"/>
                </a:lnTo>
                <a:cubicBezTo>
                  <a:pt x="18702" y="0"/>
                  <a:pt x="18917" y="4834"/>
                  <a:pt x="18917" y="10799"/>
                </a:cubicBezTo>
                <a:cubicBezTo>
                  <a:pt x="18917" y="16764"/>
                  <a:pt x="18702" y="21600"/>
                  <a:pt x="16783" y="21600"/>
                </a:cubicBezTo>
                <a:lnTo>
                  <a:pt x="2133" y="21600"/>
                </a:lnTo>
                <a:cubicBezTo>
                  <a:pt x="214" y="21600"/>
                  <a:pt x="0" y="16765"/>
                  <a:pt x="0" y="10800"/>
                </a:cubicBezTo>
                <a:cubicBezTo>
                  <a:pt x="0" y="4835"/>
                  <a:pt x="214" y="0"/>
                  <a:pt x="2133" y="0"/>
                </a:cubicBezTo>
                <a:close/>
              </a:path>
            </a:pathLst>
          </a:custGeom>
          <a:solidFill>
            <a:srgbClr val="1ED760"/>
          </a:solidFill>
          <a:ln>
            <a:solidFill>
              <a:srgbClr val="1ED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275D9D"/>
                </a:solidFill>
                <a:latin typeface="Warung Kopi" panose="02000800000000000000" pitchFamily="2" charset="0"/>
              </a:rPr>
              <a:t>Author: Donna Lee</a:t>
            </a:r>
            <a:endParaRPr lang="id-ID" sz="2000" b="1" dirty="0">
              <a:solidFill>
                <a:srgbClr val="275D9D"/>
              </a:solidFill>
              <a:latin typeface="Warung Kopi" panose="02000800000000000000" pitchFamily="2" charset="0"/>
            </a:endParaRPr>
          </a:p>
        </p:txBody>
      </p:sp>
    </p:spTree>
    <p:extLst>
      <p:ext uri="{BB962C8B-B14F-4D97-AF65-F5344CB8AC3E}">
        <p14:creationId xmlns:p14="http://schemas.microsoft.com/office/powerpoint/2010/main" val="2055081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7EF63D33-4F71-4289-9E27-F4D61369AA92}"/>
              </a:ext>
            </a:extLst>
          </p:cNvPr>
          <p:cNvSpPr/>
          <p:nvPr/>
        </p:nvSpPr>
        <p:spPr>
          <a:xfrm>
            <a:off x="-2" y="-15498"/>
            <a:ext cx="12192002" cy="6893693"/>
          </a:xfrm>
          <a:prstGeom prst="rect">
            <a:avLst/>
          </a:prstGeom>
          <a:gradFill>
            <a:gsLst>
              <a:gs pos="6000">
                <a:srgbClr val="363636"/>
              </a:gs>
              <a:gs pos="32000">
                <a:srgbClr val="181818"/>
              </a:gs>
              <a:gs pos="79000">
                <a:srgbClr val="18181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B09E38D9-04DE-4B26-8DEA-6186FCD3008C}"/>
              </a:ext>
            </a:extLst>
          </p:cNvPr>
          <p:cNvSpPr/>
          <p:nvPr/>
        </p:nvSpPr>
        <p:spPr>
          <a:xfrm>
            <a:off x="0" y="0"/>
            <a:ext cx="1933568" cy="6857999"/>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6" name="Group 35">
            <a:extLst>
              <a:ext uri="{FF2B5EF4-FFF2-40B4-BE49-F238E27FC236}">
                <a16:creationId xmlns:a16="http://schemas.microsoft.com/office/drawing/2014/main" id="{B2FCC418-C6CA-4410-8FA9-EC7E82336BF9}"/>
              </a:ext>
            </a:extLst>
          </p:cNvPr>
          <p:cNvGrpSpPr/>
          <p:nvPr/>
        </p:nvGrpSpPr>
        <p:grpSpPr>
          <a:xfrm>
            <a:off x="243574" y="247223"/>
            <a:ext cx="293451" cy="69234"/>
            <a:chOff x="3087628" y="2881238"/>
            <a:chExt cx="972365" cy="191822"/>
          </a:xfrm>
        </p:grpSpPr>
        <p:sp>
          <p:nvSpPr>
            <p:cNvPr id="34" name="Flowchart: Connector 33">
              <a:extLst>
                <a:ext uri="{FF2B5EF4-FFF2-40B4-BE49-F238E27FC236}">
                  <a16:creationId xmlns:a16="http://schemas.microsoft.com/office/drawing/2014/main" id="{3AD8B272-2DF4-4658-9820-F0168972E913}"/>
                </a:ext>
              </a:extLst>
            </p:cNvPr>
            <p:cNvSpPr/>
            <p:nvPr/>
          </p:nvSpPr>
          <p:spPr>
            <a:xfrm>
              <a:off x="3087628" y="2881238"/>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lowchart: Connector 36">
              <a:extLst>
                <a:ext uri="{FF2B5EF4-FFF2-40B4-BE49-F238E27FC236}">
                  <a16:creationId xmlns:a16="http://schemas.microsoft.com/office/drawing/2014/main" id="{1CA8FFA9-2CF9-4F79-B887-9134A443929F}"/>
                </a:ext>
              </a:extLst>
            </p:cNvPr>
            <p:cNvSpPr/>
            <p:nvPr/>
          </p:nvSpPr>
          <p:spPr>
            <a:xfrm>
              <a:off x="3455968" y="2882274"/>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lowchart: Connector 37">
              <a:extLst>
                <a:ext uri="{FF2B5EF4-FFF2-40B4-BE49-F238E27FC236}">
                  <a16:creationId xmlns:a16="http://schemas.microsoft.com/office/drawing/2014/main" id="{DAE1F3F7-9A52-4148-BBEC-63F5DE036222}"/>
                </a:ext>
              </a:extLst>
            </p:cNvPr>
            <p:cNvSpPr/>
            <p:nvPr/>
          </p:nvSpPr>
          <p:spPr>
            <a:xfrm>
              <a:off x="3828828" y="2883222"/>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8" name="Rectangle 57">
            <a:extLst>
              <a:ext uri="{FF2B5EF4-FFF2-40B4-BE49-F238E27FC236}">
                <a16:creationId xmlns:a16="http://schemas.microsoft.com/office/drawing/2014/main" id="{B03E6F7F-D0F8-46A7-AE0D-815152BE55D3}"/>
              </a:ext>
            </a:extLst>
          </p:cNvPr>
          <p:cNvSpPr/>
          <p:nvPr/>
        </p:nvSpPr>
        <p:spPr>
          <a:xfrm>
            <a:off x="8871" y="2070061"/>
            <a:ext cx="1940270" cy="4217652"/>
          </a:xfrm>
          <a:prstGeom prst="rect">
            <a:avLst/>
          </a:prstGeom>
          <a:solidFill>
            <a:srgbClr val="121212"/>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F09C1EB0-C119-40C6-82B9-2A86975FF790}"/>
              </a:ext>
            </a:extLst>
          </p:cNvPr>
          <p:cNvSpPr/>
          <p:nvPr/>
        </p:nvSpPr>
        <p:spPr>
          <a:xfrm>
            <a:off x="-114" y="6263029"/>
            <a:ext cx="12192002" cy="647347"/>
          </a:xfrm>
          <a:prstGeom prst="rect">
            <a:avLst/>
          </a:prstGeom>
          <a:solidFill>
            <a:srgbClr val="18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7B178B8B-D7EF-4D1B-81D3-1788894324A2}"/>
              </a:ext>
            </a:extLst>
          </p:cNvPr>
          <p:cNvSpPr/>
          <p:nvPr/>
        </p:nvSpPr>
        <p:spPr>
          <a:xfrm>
            <a:off x="1958012" y="1131631"/>
            <a:ext cx="10225117" cy="5137969"/>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6" name="TextBox 75">
            <a:extLst>
              <a:ext uri="{FF2B5EF4-FFF2-40B4-BE49-F238E27FC236}">
                <a16:creationId xmlns:a16="http://schemas.microsoft.com/office/drawing/2014/main" id="{7FD8A273-F97C-4F52-88BB-18FEDD9B72F0}"/>
              </a:ext>
            </a:extLst>
          </p:cNvPr>
          <p:cNvSpPr txBox="1"/>
          <p:nvPr/>
        </p:nvSpPr>
        <p:spPr>
          <a:xfrm>
            <a:off x="791219" y="6339871"/>
            <a:ext cx="1224126" cy="2616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rPr>
              <a:t>Donna Lee</a:t>
            </a:r>
            <a:endParaRPr kumimoji="0" lang="id-ID" sz="1100" b="0"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endParaRPr>
          </a:p>
        </p:txBody>
      </p:sp>
      <p:sp>
        <p:nvSpPr>
          <p:cNvPr id="77" name="TextBox 76">
            <a:extLst>
              <a:ext uri="{FF2B5EF4-FFF2-40B4-BE49-F238E27FC236}">
                <a16:creationId xmlns:a16="http://schemas.microsoft.com/office/drawing/2014/main" id="{378395BA-AAE0-4BB5-82EF-464965DC5FE9}"/>
              </a:ext>
            </a:extLst>
          </p:cNvPr>
          <p:cNvSpPr txBox="1"/>
          <p:nvPr/>
        </p:nvSpPr>
        <p:spPr>
          <a:xfrm>
            <a:off x="797374" y="6552537"/>
            <a:ext cx="955865" cy="2616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300" normalizeH="0" baseline="0" noProof="0" dirty="0">
                <a:ln>
                  <a:noFill/>
                </a:ln>
                <a:solidFill>
                  <a:schemeClr val="bg2">
                    <a:lumMod val="50000"/>
                  </a:schemeClr>
                </a:solidFill>
                <a:effectLst/>
                <a:uLnTx/>
                <a:uFillTx/>
                <a:latin typeface="Warung Kopi" panose="02000800000000000000" pitchFamily="2" charset="0"/>
                <a:ea typeface="+mn-ea"/>
                <a:cs typeface="+mn-cs"/>
              </a:rPr>
              <a:t>Page: 8</a:t>
            </a:r>
            <a:endParaRPr kumimoji="0" lang="id-ID" sz="1050" b="0" i="0" u="none" strike="noStrike" kern="1200" cap="none" spc="300" normalizeH="0" baseline="0" noProof="0" dirty="0">
              <a:ln>
                <a:noFill/>
              </a:ln>
              <a:solidFill>
                <a:schemeClr val="bg2">
                  <a:lumMod val="50000"/>
                </a:schemeClr>
              </a:solidFill>
              <a:effectLst/>
              <a:uLnTx/>
              <a:uFillTx/>
              <a:latin typeface="Warung Kopi" panose="02000800000000000000" pitchFamily="2" charset="0"/>
              <a:ea typeface="+mn-ea"/>
              <a:cs typeface="+mn-cs"/>
            </a:endParaRPr>
          </a:p>
        </p:txBody>
      </p:sp>
      <p:sp>
        <p:nvSpPr>
          <p:cNvPr id="78" name="Rectangle 77">
            <a:extLst>
              <a:ext uri="{FF2B5EF4-FFF2-40B4-BE49-F238E27FC236}">
                <a16:creationId xmlns:a16="http://schemas.microsoft.com/office/drawing/2014/main" id="{E4A4FA98-DB4D-4ADC-B3C5-452C4A3A4AAC}"/>
              </a:ext>
            </a:extLst>
          </p:cNvPr>
          <p:cNvSpPr/>
          <p:nvPr/>
        </p:nvSpPr>
        <p:spPr>
          <a:xfrm>
            <a:off x="189115" y="6319893"/>
            <a:ext cx="601200" cy="4968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79" name="Picture 78">
            <a:extLst>
              <a:ext uri="{FF2B5EF4-FFF2-40B4-BE49-F238E27FC236}">
                <a16:creationId xmlns:a16="http://schemas.microsoft.com/office/drawing/2014/main" id="{C086F909-4235-4253-83C7-99E13D3D20C1}"/>
              </a:ext>
            </a:extLst>
          </p:cNvPr>
          <p:cNvPicPr>
            <a:picLocks noChangeAspect="1"/>
          </p:cNvPicPr>
          <p:nvPr/>
        </p:nvPicPr>
        <p:blipFill>
          <a:blip r:embed="rId3"/>
          <a:stretch>
            <a:fillRect/>
          </a:stretch>
        </p:blipFill>
        <p:spPr>
          <a:xfrm>
            <a:off x="1919988" y="6467774"/>
            <a:ext cx="603392" cy="244230"/>
          </a:xfrm>
          <a:prstGeom prst="rect">
            <a:avLst/>
          </a:prstGeom>
        </p:spPr>
      </p:pic>
      <p:pic>
        <p:nvPicPr>
          <p:cNvPr id="80" name="Picture 79">
            <a:extLst>
              <a:ext uri="{FF2B5EF4-FFF2-40B4-BE49-F238E27FC236}">
                <a16:creationId xmlns:a16="http://schemas.microsoft.com/office/drawing/2014/main" id="{DCF167E3-CE8E-4BD0-89ED-E5B299BB4321}"/>
              </a:ext>
            </a:extLst>
          </p:cNvPr>
          <p:cNvPicPr>
            <a:picLocks noChangeAspect="1"/>
          </p:cNvPicPr>
          <p:nvPr/>
        </p:nvPicPr>
        <p:blipFill>
          <a:blip r:embed="rId4"/>
          <a:stretch>
            <a:fillRect/>
          </a:stretch>
        </p:blipFill>
        <p:spPr>
          <a:xfrm>
            <a:off x="10108819" y="6438808"/>
            <a:ext cx="2074310" cy="328676"/>
          </a:xfrm>
          <a:prstGeom prst="rect">
            <a:avLst/>
          </a:prstGeom>
        </p:spPr>
      </p:pic>
      <p:pic>
        <p:nvPicPr>
          <p:cNvPr id="81" name="Picture 80">
            <a:extLst>
              <a:ext uri="{FF2B5EF4-FFF2-40B4-BE49-F238E27FC236}">
                <a16:creationId xmlns:a16="http://schemas.microsoft.com/office/drawing/2014/main" id="{0A3C3C83-19AD-4088-A95E-1F1DED08DA96}"/>
              </a:ext>
            </a:extLst>
          </p:cNvPr>
          <p:cNvPicPr>
            <a:picLocks noChangeAspect="1"/>
          </p:cNvPicPr>
          <p:nvPr/>
        </p:nvPicPr>
        <p:blipFill>
          <a:blip r:embed="rId5"/>
          <a:stretch>
            <a:fillRect/>
          </a:stretch>
        </p:blipFill>
        <p:spPr>
          <a:xfrm>
            <a:off x="3445053" y="6313006"/>
            <a:ext cx="5301667" cy="575287"/>
          </a:xfrm>
          <a:prstGeom prst="rect">
            <a:avLst/>
          </a:prstGeom>
        </p:spPr>
      </p:pic>
      <p:grpSp>
        <p:nvGrpSpPr>
          <p:cNvPr id="69" name="Group 68">
            <a:extLst>
              <a:ext uri="{FF2B5EF4-FFF2-40B4-BE49-F238E27FC236}">
                <a16:creationId xmlns:a16="http://schemas.microsoft.com/office/drawing/2014/main" id="{B216DFA3-561B-45A5-A24F-7D092A689F45}"/>
              </a:ext>
            </a:extLst>
          </p:cNvPr>
          <p:cNvGrpSpPr/>
          <p:nvPr/>
        </p:nvGrpSpPr>
        <p:grpSpPr>
          <a:xfrm>
            <a:off x="34111" y="490674"/>
            <a:ext cx="1569071" cy="1509024"/>
            <a:chOff x="34111" y="490674"/>
            <a:chExt cx="1569071" cy="1509024"/>
          </a:xfrm>
        </p:grpSpPr>
        <p:pic>
          <p:nvPicPr>
            <p:cNvPr id="75" name="Picture 6" descr="Image result for spotify icons">
              <a:extLst>
                <a:ext uri="{FF2B5EF4-FFF2-40B4-BE49-F238E27FC236}">
                  <a16:creationId xmlns:a16="http://schemas.microsoft.com/office/drawing/2014/main" id="{029A7E3A-4234-4019-9528-210990D2F206}"/>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64837" b="100000" l="2344" r="24609">
                          <a14:foregroundMark x1="10840" y1="80523" x2="10840" y2="80523"/>
                          <a14:foregroundMark x1="12305" y1="72549" x2="12305" y2="72549"/>
                        </a14:backgroundRemoval>
                      </a14:imgEffect>
                    </a14:imgLayer>
                  </a14:imgProps>
                </a:ext>
                <a:ext uri="{28A0092B-C50C-407E-A947-70E740481C1C}">
                  <a14:useLocalDpi xmlns:a14="http://schemas.microsoft.com/office/drawing/2010/main" val="0"/>
                </a:ext>
              </a:extLst>
            </a:blip>
            <a:srcRect t="66144" r="75154"/>
            <a:stretch/>
          </p:blipFill>
          <p:spPr bwMode="auto">
            <a:xfrm>
              <a:off x="34111" y="1023896"/>
              <a:ext cx="488689" cy="4974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Image result for spotify icons">
              <a:extLst>
                <a:ext uri="{FF2B5EF4-FFF2-40B4-BE49-F238E27FC236}">
                  <a16:creationId xmlns:a16="http://schemas.microsoft.com/office/drawing/2014/main" id="{77F994BA-7C51-48A6-9AF0-8ACFB5D3523D}"/>
                </a:ext>
              </a:extLst>
            </p:cNvPr>
            <p:cNvPicPr>
              <a:picLocks noChangeAspect="1" noChangeArrowheads="1"/>
            </p:cNvPicPr>
            <p:nvPr/>
          </p:nvPicPr>
          <p:blipFill rotWithShape="1">
            <a:blip r:embed="rId8">
              <a:extLst>
                <a:ext uri="{BEBA8EAE-BF5A-486C-A8C5-ECC9F3942E4B}">
                  <a14:imgProps xmlns:a14="http://schemas.microsoft.com/office/drawing/2010/main">
                    <a14:imgLayer r:embed="rId7">
                      <a14:imgEffect>
                        <a14:backgroundRemoval t="3700" b="33296" l="2747" r="24722"/>
                      </a14:imgEffect>
                    </a14:imgLayer>
                  </a14:imgProps>
                </a:ext>
                <a:ext uri="{28A0092B-C50C-407E-A947-70E740481C1C}">
                  <a14:useLocalDpi xmlns:a14="http://schemas.microsoft.com/office/drawing/2010/main" val="0"/>
                </a:ext>
              </a:extLst>
            </a:blip>
            <a:srcRect r="72531" b="63005"/>
            <a:stretch/>
          </p:blipFill>
          <p:spPr bwMode="auto">
            <a:xfrm>
              <a:off x="62191" y="490674"/>
              <a:ext cx="494454" cy="497444"/>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Image result for spotify icons">
              <a:extLst>
                <a:ext uri="{FF2B5EF4-FFF2-40B4-BE49-F238E27FC236}">
                  <a16:creationId xmlns:a16="http://schemas.microsoft.com/office/drawing/2014/main" id="{6A0C8DF1-CF36-4C40-B7AD-F7308F674D11}"/>
                </a:ext>
              </a:extLst>
            </p:cNvPr>
            <p:cNvPicPr>
              <a:picLocks noChangeAspect="1" noChangeArrowheads="1"/>
            </p:cNvPicPr>
            <p:nvPr/>
          </p:nvPicPr>
          <p:blipFill rotWithShape="1">
            <a:blip r:embed="rId9">
              <a:extLst>
                <a:ext uri="{BEBA8EAE-BF5A-486C-A8C5-ECC9F3942E4B}">
                  <a14:imgProps xmlns:a14="http://schemas.microsoft.com/office/drawing/2010/main">
                    <a14:imgLayer r:embed="rId7">
                      <a14:imgEffect>
                        <a14:backgroundRemoval t="3268" b="30458" l="72852" r="100000">
                          <a14:foregroundMark x1="81836" y1="18170" x2="81836" y2="18170"/>
                          <a14:foregroundMark x1="83984" y1="18562" x2="83984" y2="18562"/>
                          <a14:foregroundMark x1="89746" y1="15948" x2="89746" y2="15948"/>
                          <a14:foregroundMark x1="92773" y1="15948" x2="92773" y2="15948"/>
                        </a14:backgroundRemoval>
                      </a14:imgEffect>
                    </a14:imgLayer>
                  </a14:imgProps>
                </a:ext>
                <a:ext uri="{28A0092B-C50C-407E-A947-70E740481C1C}">
                  <a14:useLocalDpi xmlns:a14="http://schemas.microsoft.com/office/drawing/2010/main" val="0"/>
                </a:ext>
              </a:extLst>
            </a:blip>
            <a:srcRect l="72909" b="66144"/>
            <a:stretch/>
          </p:blipFill>
          <p:spPr bwMode="auto">
            <a:xfrm>
              <a:off x="62421" y="1502254"/>
              <a:ext cx="532852" cy="497444"/>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83">
              <a:hlinkClick r:id="" action="ppaction://hlinkshowjump?jump=nextslide">
                <a:snd r:embed="rId10" name="click.wav"/>
              </a:hlinkClick>
              <a:extLst>
                <a:ext uri="{FF2B5EF4-FFF2-40B4-BE49-F238E27FC236}">
                  <a16:creationId xmlns:a16="http://schemas.microsoft.com/office/drawing/2014/main" id="{20422EF3-AE91-4755-89F8-82C1A2E46835}"/>
                </a:ext>
              </a:extLst>
            </p:cNvPr>
            <p:cNvSpPr txBox="1"/>
            <p:nvPr/>
          </p:nvSpPr>
          <p:spPr>
            <a:xfrm>
              <a:off x="594192" y="602385"/>
              <a:ext cx="795380" cy="276999"/>
            </a:xfrm>
            <a:prstGeom prst="rect">
              <a:avLst/>
            </a:prstGeom>
            <a:noFill/>
          </p:spPr>
          <p:txBody>
            <a:bodyPr wrap="square" rtlCol="0">
              <a:spAutoFit/>
            </a:bodyPr>
            <a:lstStyle/>
            <a:p>
              <a:r>
                <a:rPr lang="id-ID" sz="1200" spc="300" dirty="0">
                  <a:solidFill>
                    <a:schemeClr val="bg2">
                      <a:lumMod val="75000"/>
                    </a:schemeClr>
                  </a:solidFill>
                  <a:latin typeface="Warung Kopi" panose="02000800000000000000" pitchFamily="2" charset="0"/>
                </a:rPr>
                <a:t>Home</a:t>
              </a:r>
            </a:p>
          </p:txBody>
        </p:sp>
        <p:sp>
          <p:nvSpPr>
            <p:cNvPr id="85" name="TextBox 84">
              <a:extLst>
                <a:ext uri="{FF2B5EF4-FFF2-40B4-BE49-F238E27FC236}">
                  <a16:creationId xmlns:a16="http://schemas.microsoft.com/office/drawing/2014/main" id="{D03C418B-0973-439F-BC77-05A0893BF158}"/>
                </a:ext>
              </a:extLst>
            </p:cNvPr>
            <p:cNvSpPr txBox="1"/>
            <p:nvPr/>
          </p:nvSpPr>
          <p:spPr>
            <a:xfrm>
              <a:off x="594192" y="1131631"/>
              <a:ext cx="1008990" cy="276999"/>
            </a:xfrm>
            <a:prstGeom prst="rect">
              <a:avLst/>
            </a:prstGeom>
            <a:noFill/>
          </p:spPr>
          <p:txBody>
            <a:bodyPr wrap="square" rtlCol="0">
              <a:spAutoFit/>
            </a:bodyPr>
            <a:lstStyle/>
            <a:p>
              <a:r>
                <a:rPr lang="en-US" sz="1200" spc="300" dirty="0">
                  <a:solidFill>
                    <a:schemeClr val="bg2">
                      <a:lumMod val="75000"/>
                    </a:schemeClr>
                  </a:solidFill>
                  <a:latin typeface="Warung Kopi" panose="02000800000000000000" pitchFamily="2" charset="0"/>
                </a:rPr>
                <a:t>Browse</a:t>
              </a:r>
              <a:endParaRPr lang="id-ID" sz="1200" spc="300" dirty="0">
                <a:solidFill>
                  <a:schemeClr val="bg2">
                    <a:lumMod val="75000"/>
                  </a:schemeClr>
                </a:solidFill>
                <a:latin typeface="Warung Kopi" panose="02000800000000000000" pitchFamily="2" charset="0"/>
              </a:endParaRPr>
            </a:p>
          </p:txBody>
        </p:sp>
        <p:sp>
          <p:nvSpPr>
            <p:cNvPr id="86" name="TextBox 85">
              <a:extLst>
                <a:ext uri="{FF2B5EF4-FFF2-40B4-BE49-F238E27FC236}">
                  <a16:creationId xmlns:a16="http://schemas.microsoft.com/office/drawing/2014/main" id="{7A222736-F363-41ED-AA92-C0D04976018F}"/>
                </a:ext>
              </a:extLst>
            </p:cNvPr>
            <p:cNvSpPr txBox="1"/>
            <p:nvPr/>
          </p:nvSpPr>
          <p:spPr>
            <a:xfrm>
              <a:off x="594192" y="1624176"/>
              <a:ext cx="1008990" cy="276999"/>
            </a:xfrm>
            <a:prstGeom prst="rect">
              <a:avLst/>
            </a:prstGeom>
            <a:noFill/>
          </p:spPr>
          <p:txBody>
            <a:bodyPr wrap="square" rtlCol="0">
              <a:spAutoFit/>
            </a:bodyPr>
            <a:lstStyle/>
            <a:p>
              <a:r>
                <a:rPr lang="id-ID" sz="1200" spc="300" dirty="0">
                  <a:solidFill>
                    <a:schemeClr val="bg2">
                      <a:lumMod val="75000"/>
                    </a:schemeClr>
                  </a:solidFill>
                  <a:latin typeface="Warung Kopi" panose="02000800000000000000" pitchFamily="2" charset="0"/>
                </a:rPr>
                <a:t>Radio</a:t>
              </a:r>
            </a:p>
          </p:txBody>
        </p:sp>
      </p:grpSp>
      <p:sp>
        <p:nvSpPr>
          <p:cNvPr id="39" name="TextBox 38">
            <a:extLst>
              <a:ext uri="{FF2B5EF4-FFF2-40B4-BE49-F238E27FC236}">
                <a16:creationId xmlns:a16="http://schemas.microsoft.com/office/drawing/2014/main" id="{B8720840-D77E-427E-BEF5-1A18244E662A}"/>
              </a:ext>
            </a:extLst>
          </p:cNvPr>
          <p:cNvSpPr txBox="1"/>
          <p:nvPr/>
        </p:nvSpPr>
        <p:spPr>
          <a:xfrm>
            <a:off x="2288303" y="248442"/>
            <a:ext cx="9841276"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rPr>
              <a:t>Prediction &amp; Recommendation Sample</a:t>
            </a:r>
            <a:endParaRPr kumimoji="0" lang="id-ID" sz="4000" b="1"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endParaRPr>
          </a:p>
        </p:txBody>
      </p:sp>
      <p:grpSp>
        <p:nvGrpSpPr>
          <p:cNvPr id="40" name="Group 39">
            <a:extLst>
              <a:ext uri="{FF2B5EF4-FFF2-40B4-BE49-F238E27FC236}">
                <a16:creationId xmlns:a16="http://schemas.microsoft.com/office/drawing/2014/main" id="{AB67F4FB-D3E2-4908-9535-E0789F5F8CF4}"/>
              </a:ext>
            </a:extLst>
          </p:cNvPr>
          <p:cNvGrpSpPr/>
          <p:nvPr/>
        </p:nvGrpSpPr>
        <p:grpSpPr>
          <a:xfrm>
            <a:off x="108793" y="2247502"/>
            <a:ext cx="1979535" cy="3893199"/>
            <a:chOff x="108793" y="2247502"/>
            <a:chExt cx="1979535" cy="3893199"/>
          </a:xfrm>
        </p:grpSpPr>
        <p:grpSp>
          <p:nvGrpSpPr>
            <p:cNvPr id="41" name="Group 40">
              <a:extLst>
                <a:ext uri="{FF2B5EF4-FFF2-40B4-BE49-F238E27FC236}">
                  <a16:creationId xmlns:a16="http://schemas.microsoft.com/office/drawing/2014/main" id="{43FB27F1-541F-4B90-B96E-0EEA36D3AC45}"/>
                </a:ext>
              </a:extLst>
            </p:cNvPr>
            <p:cNvGrpSpPr/>
            <p:nvPr/>
          </p:nvGrpSpPr>
          <p:grpSpPr>
            <a:xfrm>
              <a:off x="108793" y="2247502"/>
              <a:ext cx="1979535" cy="3893199"/>
              <a:chOff x="114889" y="2241406"/>
              <a:chExt cx="1979535" cy="3893199"/>
            </a:xfrm>
          </p:grpSpPr>
          <p:sp>
            <p:nvSpPr>
              <p:cNvPr id="43" name="TextBox 42">
                <a:extLst>
                  <a:ext uri="{FF2B5EF4-FFF2-40B4-BE49-F238E27FC236}">
                    <a16:creationId xmlns:a16="http://schemas.microsoft.com/office/drawing/2014/main" id="{E45ABE1F-D7C9-4079-8FDE-1B8656BC9817}"/>
                  </a:ext>
                </a:extLst>
              </p:cNvPr>
              <p:cNvSpPr txBox="1"/>
              <p:nvPr/>
            </p:nvSpPr>
            <p:spPr>
              <a:xfrm>
                <a:off x="114889" y="2241406"/>
                <a:ext cx="1979535" cy="276999"/>
              </a:xfrm>
              <a:prstGeom prst="rect">
                <a:avLst/>
              </a:prstGeom>
              <a:noFill/>
            </p:spPr>
            <p:txBody>
              <a:bodyPr wrap="square" rtlCol="0">
                <a:spAutoFit/>
              </a:bodyPr>
              <a:lstStyle/>
              <a:p>
                <a:r>
                  <a:rPr lang="en-US" sz="1200" u="sng" spc="300" dirty="0">
                    <a:solidFill>
                      <a:schemeClr val="bg2">
                        <a:lumMod val="75000"/>
                      </a:schemeClr>
                    </a:solidFill>
                    <a:latin typeface="Warung Kopi" panose="02000800000000000000" pitchFamily="2" charset="0"/>
                  </a:rPr>
                  <a:t>Table of Content</a:t>
                </a:r>
                <a:r>
                  <a:rPr lang="en-US" sz="1200" spc="300" dirty="0">
                    <a:solidFill>
                      <a:schemeClr val="bg2">
                        <a:lumMod val="75000"/>
                      </a:schemeClr>
                    </a:solidFill>
                    <a:latin typeface="Warung Kopi" panose="02000800000000000000" pitchFamily="2" charset="0"/>
                  </a:rPr>
                  <a:t>:</a:t>
                </a:r>
                <a:endParaRPr lang="id-ID" sz="1200" spc="300" dirty="0">
                  <a:solidFill>
                    <a:schemeClr val="bg2">
                      <a:lumMod val="75000"/>
                    </a:schemeClr>
                  </a:solidFill>
                  <a:latin typeface="Warung Kopi" panose="02000800000000000000" pitchFamily="2" charset="0"/>
                </a:endParaRPr>
              </a:p>
            </p:txBody>
          </p:sp>
          <p:sp>
            <p:nvSpPr>
              <p:cNvPr id="50" name="TextBox 49">
                <a:hlinkClick r:id="" action="ppaction://hlinkshowjump?jump=nextslide">
                  <a:snd r:embed="rId10" name="click.wav"/>
                </a:hlinkClick>
                <a:extLst>
                  <a:ext uri="{FF2B5EF4-FFF2-40B4-BE49-F238E27FC236}">
                    <a16:creationId xmlns:a16="http://schemas.microsoft.com/office/drawing/2014/main" id="{A8566F9C-CD93-4D61-8D2A-69A900A469DE}"/>
                  </a:ext>
                </a:extLst>
              </p:cNvPr>
              <p:cNvSpPr txBox="1"/>
              <p:nvPr/>
            </p:nvSpPr>
            <p:spPr>
              <a:xfrm>
                <a:off x="114889" y="2654266"/>
                <a:ext cx="1889187"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Business Problem</a:t>
                </a:r>
                <a:endParaRPr lang="id-ID" sz="1050" spc="300" dirty="0">
                  <a:solidFill>
                    <a:schemeClr val="bg2">
                      <a:lumMod val="75000"/>
                    </a:schemeClr>
                  </a:solidFill>
                  <a:latin typeface="Warung Kopi" panose="02000800000000000000" pitchFamily="2" charset="0"/>
                </a:endParaRPr>
              </a:p>
            </p:txBody>
          </p:sp>
          <p:sp>
            <p:nvSpPr>
              <p:cNvPr id="54" name="TextBox 53">
                <a:extLst>
                  <a:ext uri="{FF2B5EF4-FFF2-40B4-BE49-F238E27FC236}">
                    <a16:creationId xmlns:a16="http://schemas.microsoft.com/office/drawing/2014/main" id="{EF472617-EAE7-4A64-9866-A7790EC6BBA8}"/>
                  </a:ext>
                </a:extLst>
              </p:cNvPr>
              <p:cNvSpPr txBox="1"/>
              <p:nvPr/>
            </p:nvSpPr>
            <p:spPr>
              <a:xfrm>
                <a:off x="114889" y="2958897"/>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Data Overview</a:t>
                </a:r>
                <a:endParaRPr lang="id-ID" sz="1050" spc="300" dirty="0">
                  <a:solidFill>
                    <a:schemeClr val="bg2">
                      <a:lumMod val="75000"/>
                    </a:schemeClr>
                  </a:solidFill>
                  <a:latin typeface="Warung Kopi" panose="02000800000000000000" pitchFamily="2" charset="0"/>
                </a:endParaRPr>
              </a:p>
            </p:txBody>
          </p:sp>
          <p:sp>
            <p:nvSpPr>
              <p:cNvPr id="55" name="TextBox 54">
                <a:extLst>
                  <a:ext uri="{FF2B5EF4-FFF2-40B4-BE49-F238E27FC236}">
                    <a16:creationId xmlns:a16="http://schemas.microsoft.com/office/drawing/2014/main" id="{9A4DF125-3965-417A-8EEA-3088A7B9E509}"/>
                  </a:ext>
                </a:extLst>
              </p:cNvPr>
              <p:cNvSpPr txBox="1"/>
              <p:nvPr/>
            </p:nvSpPr>
            <p:spPr>
              <a:xfrm>
                <a:off x="114889" y="3263528"/>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Track Attributes</a:t>
                </a:r>
                <a:endParaRPr lang="id-ID" sz="1050" spc="300" dirty="0">
                  <a:solidFill>
                    <a:schemeClr val="bg2">
                      <a:lumMod val="75000"/>
                    </a:schemeClr>
                  </a:solidFill>
                  <a:latin typeface="Warung Kopi" panose="02000800000000000000" pitchFamily="2" charset="0"/>
                </a:endParaRPr>
              </a:p>
            </p:txBody>
          </p:sp>
          <p:sp>
            <p:nvSpPr>
              <p:cNvPr id="56" name="TextBox 55">
                <a:extLst>
                  <a:ext uri="{FF2B5EF4-FFF2-40B4-BE49-F238E27FC236}">
                    <a16:creationId xmlns:a16="http://schemas.microsoft.com/office/drawing/2014/main" id="{9C8432C6-287E-4625-A965-29D9C8D6D85A}"/>
                  </a:ext>
                </a:extLst>
              </p:cNvPr>
              <p:cNvSpPr txBox="1"/>
              <p:nvPr/>
            </p:nvSpPr>
            <p:spPr>
              <a:xfrm>
                <a:off x="114889" y="3568159"/>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Mood Distribution</a:t>
                </a:r>
                <a:endParaRPr lang="id-ID" sz="1050" spc="300" dirty="0">
                  <a:solidFill>
                    <a:schemeClr val="bg2">
                      <a:lumMod val="75000"/>
                    </a:schemeClr>
                  </a:solidFill>
                  <a:latin typeface="Warung Kopi" panose="02000800000000000000" pitchFamily="2" charset="0"/>
                </a:endParaRPr>
              </a:p>
            </p:txBody>
          </p:sp>
          <p:sp>
            <p:nvSpPr>
              <p:cNvPr id="57" name="TextBox 56">
                <a:extLst>
                  <a:ext uri="{FF2B5EF4-FFF2-40B4-BE49-F238E27FC236}">
                    <a16:creationId xmlns:a16="http://schemas.microsoft.com/office/drawing/2014/main" id="{037DE9F6-F9F9-416C-AD1E-6BB9743C047B}"/>
                  </a:ext>
                </a:extLst>
              </p:cNvPr>
              <p:cNvSpPr txBox="1"/>
              <p:nvPr/>
            </p:nvSpPr>
            <p:spPr>
              <a:xfrm>
                <a:off x="114889" y="3872790"/>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Prediction Models</a:t>
                </a:r>
                <a:endParaRPr lang="id-ID" sz="1050" spc="300" dirty="0">
                  <a:solidFill>
                    <a:schemeClr val="bg2">
                      <a:lumMod val="75000"/>
                    </a:schemeClr>
                  </a:solidFill>
                  <a:latin typeface="Warung Kopi" panose="02000800000000000000" pitchFamily="2" charset="0"/>
                </a:endParaRPr>
              </a:p>
            </p:txBody>
          </p:sp>
          <p:sp>
            <p:nvSpPr>
              <p:cNvPr id="59" name="TextBox 58">
                <a:extLst>
                  <a:ext uri="{FF2B5EF4-FFF2-40B4-BE49-F238E27FC236}">
                    <a16:creationId xmlns:a16="http://schemas.microsoft.com/office/drawing/2014/main" id="{089B029E-0C7F-4D8D-AA34-A4B697FAC175}"/>
                  </a:ext>
                </a:extLst>
              </p:cNvPr>
              <p:cNvSpPr txBox="1"/>
              <p:nvPr/>
            </p:nvSpPr>
            <p:spPr>
              <a:xfrm>
                <a:off x="114889" y="4643634"/>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Prediction Distribution</a:t>
                </a:r>
                <a:endParaRPr lang="id-ID" sz="1050" spc="300" dirty="0">
                  <a:solidFill>
                    <a:schemeClr val="bg2">
                      <a:lumMod val="75000"/>
                    </a:schemeClr>
                  </a:solidFill>
                  <a:latin typeface="Warung Kopi" panose="02000800000000000000" pitchFamily="2" charset="0"/>
                </a:endParaRPr>
              </a:p>
            </p:txBody>
          </p:sp>
          <p:sp>
            <p:nvSpPr>
              <p:cNvPr id="62" name="TextBox 61">
                <a:extLst>
                  <a:ext uri="{FF2B5EF4-FFF2-40B4-BE49-F238E27FC236}">
                    <a16:creationId xmlns:a16="http://schemas.microsoft.com/office/drawing/2014/main" id="{4084BEBB-5AEF-4D95-892F-0457967D4BF0}"/>
                  </a:ext>
                </a:extLst>
              </p:cNvPr>
              <p:cNvSpPr txBox="1"/>
              <p:nvPr/>
            </p:nvSpPr>
            <p:spPr>
              <a:xfrm>
                <a:off x="114889" y="4177421"/>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Recommendation Model</a:t>
                </a:r>
                <a:endParaRPr lang="id-ID" sz="1050" spc="300" dirty="0">
                  <a:solidFill>
                    <a:schemeClr val="bg2">
                      <a:lumMod val="75000"/>
                    </a:schemeClr>
                  </a:solidFill>
                  <a:latin typeface="Warung Kopi" panose="02000800000000000000" pitchFamily="2" charset="0"/>
                </a:endParaRPr>
              </a:p>
            </p:txBody>
          </p:sp>
          <p:sp>
            <p:nvSpPr>
              <p:cNvPr id="70" name="TextBox 69">
                <a:extLst>
                  <a:ext uri="{FF2B5EF4-FFF2-40B4-BE49-F238E27FC236}">
                    <a16:creationId xmlns:a16="http://schemas.microsoft.com/office/drawing/2014/main" id="{071DC271-6C39-46C6-AC26-A9AEBD628BE7}"/>
                  </a:ext>
                </a:extLst>
              </p:cNvPr>
              <p:cNvSpPr txBox="1"/>
              <p:nvPr/>
            </p:nvSpPr>
            <p:spPr>
              <a:xfrm>
                <a:off x="114889" y="5414478"/>
                <a:ext cx="1979535" cy="415498"/>
              </a:xfrm>
              <a:prstGeom prst="rect">
                <a:avLst/>
              </a:prstGeom>
              <a:noFill/>
            </p:spPr>
            <p:txBody>
              <a:bodyPr wrap="square" rtlCol="0">
                <a:spAutoFit/>
              </a:bodyPr>
              <a:lstStyle/>
              <a:p>
                <a:r>
                  <a:rPr lang="en-US" sz="1050" spc="300" dirty="0">
                    <a:solidFill>
                      <a:srgbClr val="1ED760"/>
                    </a:solidFill>
                    <a:latin typeface="Warung Kopi" panose="02000800000000000000" pitchFamily="2" charset="0"/>
                  </a:rPr>
                  <a:t>Recommendation Sample</a:t>
                </a:r>
                <a:endParaRPr lang="id-ID" sz="1050" spc="300" dirty="0">
                  <a:solidFill>
                    <a:srgbClr val="1ED760"/>
                  </a:solidFill>
                  <a:latin typeface="Warung Kopi" panose="02000800000000000000" pitchFamily="2" charset="0"/>
                </a:endParaRPr>
              </a:p>
            </p:txBody>
          </p:sp>
          <p:sp>
            <p:nvSpPr>
              <p:cNvPr id="71" name="TextBox 70">
                <a:extLst>
                  <a:ext uri="{FF2B5EF4-FFF2-40B4-BE49-F238E27FC236}">
                    <a16:creationId xmlns:a16="http://schemas.microsoft.com/office/drawing/2014/main" id="{FF24C960-969E-4352-A6E0-85BF59BD4C05}"/>
                  </a:ext>
                </a:extLst>
              </p:cNvPr>
              <p:cNvSpPr txBox="1"/>
              <p:nvPr/>
            </p:nvSpPr>
            <p:spPr>
              <a:xfrm>
                <a:off x="114889" y="5880689"/>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Next Steps</a:t>
                </a:r>
                <a:endParaRPr lang="id-ID" sz="1050" spc="300" dirty="0">
                  <a:solidFill>
                    <a:schemeClr val="bg2">
                      <a:lumMod val="75000"/>
                    </a:schemeClr>
                  </a:solidFill>
                  <a:latin typeface="Warung Kopi" panose="02000800000000000000" pitchFamily="2" charset="0"/>
                </a:endParaRPr>
              </a:p>
            </p:txBody>
          </p:sp>
        </p:grpSp>
        <p:sp>
          <p:nvSpPr>
            <p:cNvPr id="42" name="TextBox 41">
              <a:extLst>
                <a:ext uri="{FF2B5EF4-FFF2-40B4-BE49-F238E27FC236}">
                  <a16:creationId xmlns:a16="http://schemas.microsoft.com/office/drawing/2014/main" id="{D93C0361-15BB-4924-BF97-F2A7C7DA0B54}"/>
                </a:ext>
              </a:extLst>
            </p:cNvPr>
            <p:cNvSpPr txBox="1"/>
            <p:nvPr/>
          </p:nvSpPr>
          <p:spPr>
            <a:xfrm>
              <a:off x="108793" y="5115943"/>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Class Imbalance</a:t>
              </a:r>
              <a:endParaRPr lang="id-ID" sz="1050" spc="300" dirty="0">
                <a:solidFill>
                  <a:schemeClr val="bg2">
                    <a:lumMod val="75000"/>
                  </a:schemeClr>
                </a:solidFill>
                <a:latin typeface="Warung Kopi" panose="02000800000000000000" pitchFamily="2" charset="0"/>
              </a:endParaRPr>
            </a:p>
          </p:txBody>
        </p:sp>
      </p:grpSp>
      <p:sp>
        <p:nvSpPr>
          <p:cNvPr id="72" name="TextBox 71">
            <a:extLst>
              <a:ext uri="{FF2B5EF4-FFF2-40B4-BE49-F238E27FC236}">
                <a16:creationId xmlns:a16="http://schemas.microsoft.com/office/drawing/2014/main" id="{4940925D-25CB-4201-A0C5-1BD35E651943}"/>
              </a:ext>
            </a:extLst>
          </p:cNvPr>
          <p:cNvSpPr txBox="1"/>
          <p:nvPr/>
        </p:nvSpPr>
        <p:spPr>
          <a:xfrm>
            <a:off x="2288303" y="1226361"/>
            <a:ext cx="9684622" cy="1231106"/>
          </a:xfrm>
          <a:prstGeom prst="rect">
            <a:avLst/>
          </a:prstGeom>
          <a:noFill/>
        </p:spPr>
        <p:txBody>
          <a:bodyPr wrap="square">
            <a:spAutoFit/>
          </a:bodyPr>
          <a:lstStyle/>
          <a:p>
            <a:pPr>
              <a:lnSpc>
                <a:spcPct val="150000"/>
              </a:lnSpc>
            </a:pPr>
            <a:r>
              <a:rPr lang="en-US" sz="1400" spc="300" dirty="0">
                <a:solidFill>
                  <a:prstClr val="white"/>
                </a:solidFill>
                <a:latin typeface="Warung Kopi" panose="02000800000000000000" pitchFamily="2" charset="0"/>
              </a:rPr>
              <a:t>Below are the top ten recommendations for each mood for Mariah Carey’s “We Belong Together”. Check it out and let me know what you think! </a:t>
            </a:r>
          </a:p>
          <a:p>
            <a:endParaRPr lang="en-US" sz="1400" spc="300" dirty="0">
              <a:solidFill>
                <a:prstClr val="white"/>
              </a:solidFill>
              <a:latin typeface="Warung Kopi" panose="02000800000000000000" pitchFamily="2" charset="0"/>
            </a:endParaRPr>
          </a:p>
          <a:p>
            <a:endParaRPr lang="en-US" dirty="0"/>
          </a:p>
        </p:txBody>
      </p:sp>
      <p:pic>
        <p:nvPicPr>
          <p:cNvPr id="12" name="Picture 11">
            <a:extLst>
              <a:ext uri="{FF2B5EF4-FFF2-40B4-BE49-F238E27FC236}">
                <a16:creationId xmlns:a16="http://schemas.microsoft.com/office/drawing/2014/main" id="{D94CB5EA-B1DD-405E-99D2-A404AF0C1CE6}"/>
              </a:ext>
            </a:extLst>
          </p:cNvPr>
          <p:cNvPicPr>
            <a:picLocks noChangeAspect="1"/>
          </p:cNvPicPr>
          <p:nvPr/>
        </p:nvPicPr>
        <p:blipFill>
          <a:blip r:embed="rId11"/>
          <a:stretch>
            <a:fillRect/>
          </a:stretch>
        </p:blipFill>
        <p:spPr>
          <a:xfrm>
            <a:off x="2616770" y="2355005"/>
            <a:ext cx="2308151" cy="3334460"/>
          </a:xfrm>
          <a:prstGeom prst="rect">
            <a:avLst/>
          </a:prstGeom>
        </p:spPr>
      </p:pic>
      <p:sp>
        <p:nvSpPr>
          <p:cNvPr id="74" name="TextBox 73">
            <a:extLst>
              <a:ext uri="{FF2B5EF4-FFF2-40B4-BE49-F238E27FC236}">
                <a16:creationId xmlns:a16="http://schemas.microsoft.com/office/drawing/2014/main" id="{8F50B892-A482-462C-93E4-21057833AD9A}"/>
              </a:ext>
            </a:extLst>
          </p:cNvPr>
          <p:cNvSpPr txBox="1"/>
          <p:nvPr/>
        </p:nvSpPr>
        <p:spPr>
          <a:xfrm>
            <a:off x="2481412" y="5803291"/>
            <a:ext cx="2574851" cy="253916"/>
          </a:xfrm>
          <a:prstGeom prst="rect">
            <a:avLst/>
          </a:prstGeom>
          <a:noFill/>
        </p:spPr>
        <p:txBody>
          <a:bodyPr wrap="square" rtlCol="0">
            <a:spAutoFit/>
          </a:bodyPr>
          <a:lstStyle/>
          <a:p>
            <a:pPr algn="ctr"/>
            <a:r>
              <a:rPr lang="en-US" sz="1050" spc="300" dirty="0">
                <a:solidFill>
                  <a:srgbClr val="1ED760"/>
                </a:solidFill>
                <a:latin typeface="Warung Kopi" panose="02000800000000000000" pitchFamily="2" charset="0"/>
              </a:rPr>
              <a:t>Angry Recommendations</a:t>
            </a:r>
            <a:endParaRPr lang="id-ID" sz="1050" spc="300" dirty="0">
              <a:solidFill>
                <a:srgbClr val="1ED760"/>
              </a:solidFill>
              <a:latin typeface="Warung Kopi" panose="02000800000000000000" pitchFamily="2" charset="0"/>
            </a:endParaRPr>
          </a:p>
        </p:txBody>
      </p:sp>
      <p:pic>
        <p:nvPicPr>
          <p:cNvPr id="14" name="Picture 13">
            <a:extLst>
              <a:ext uri="{FF2B5EF4-FFF2-40B4-BE49-F238E27FC236}">
                <a16:creationId xmlns:a16="http://schemas.microsoft.com/office/drawing/2014/main" id="{4A91D5DF-5075-4840-90BD-17BDAB454128}"/>
              </a:ext>
            </a:extLst>
          </p:cNvPr>
          <p:cNvPicPr>
            <a:picLocks noChangeAspect="1"/>
          </p:cNvPicPr>
          <p:nvPr/>
        </p:nvPicPr>
        <p:blipFill>
          <a:blip r:embed="rId12"/>
          <a:stretch>
            <a:fillRect/>
          </a:stretch>
        </p:blipFill>
        <p:spPr>
          <a:xfrm>
            <a:off x="6091218" y="2355005"/>
            <a:ext cx="2157432" cy="3334460"/>
          </a:xfrm>
          <a:prstGeom prst="rect">
            <a:avLst/>
          </a:prstGeom>
        </p:spPr>
      </p:pic>
      <p:sp>
        <p:nvSpPr>
          <p:cNvPr id="87" name="TextBox 86">
            <a:extLst>
              <a:ext uri="{FF2B5EF4-FFF2-40B4-BE49-F238E27FC236}">
                <a16:creationId xmlns:a16="http://schemas.microsoft.com/office/drawing/2014/main" id="{8643ED79-F9CD-4F47-BA79-4B1C57D13A0F}"/>
              </a:ext>
            </a:extLst>
          </p:cNvPr>
          <p:cNvSpPr txBox="1"/>
          <p:nvPr/>
        </p:nvSpPr>
        <p:spPr>
          <a:xfrm>
            <a:off x="5843188" y="5803291"/>
            <a:ext cx="2574851" cy="253916"/>
          </a:xfrm>
          <a:prstGeom prst="rect">
            <a:avLst/>
          </a:prstGeom>
          <a:noFill/>
        </p:spPr>
        <p:txBody>
          <a:bodyPr wrap="square" rtlCol="0">
            <a:spAutoFit/>
          </a:bodyPr>
          <a:lstStyle/>
          <a:p>
            <a:pPr algn="ctr"/>
            <a:r>
              <a:rPr lang="en-US" sz="1050" spc="300" dirty="0">
                <a:solidFill>
                  <a:srgbClr val="1ED760"/>
                </a:solidFill>
                <a:latin typeface="Warung Kopi" panose="02000800000000000000" pitchFamily="2" charset="0"/>
              </a:rPr>
              <a:t>Sad Recommendations</a:t>
            </a:r>
            <a:endParaRPr lang="id-ID" sz="1050" spc="300" dirty="0">
              <a:solidFill>
                <a:srgbClr val="1ED760"/>
              </a:solidFill>
              <a:latin typeface="Warung Kopi" panose="02000800000000000000" pitchFamily="2" charset="0"/>
            </a:endParaRPr>
          </a:p>
        </p:txBody>
      </p:sp>
      <p:pic>
        <p:nvPicPr>
          <p:cNvPr id="16" name="Picture 15">
            <a:extLst>
              <a:ext uri="{FF2B5EF4-FFF2-40B4-BE49-F238E27FC236}">
                <a16:creationId xmlns:a16="http://schemas.microsoft.com/office/drawing/2014/main" id="{A50E0AE6-FE43-4D88-BE76-34A87DEB2C07}"/>
              </a:ext>
            </a:extLst>
          </p:cNvPr>
          <p:cNvPicPr>
            <a:picLocks noChangeAspect="1"/>
          </p:cNvPicPr>
          <p:nvPr/>
        </p:nvPicPr>
        <p:blipFill>
          <a:blip r:embed="rId13"/>
          <a:stretch>
            <a:fillRect/>
          </a:stretch>
        </p:blipFill>
        <p:spPr>
          <a:xfrm>
            <a:off x="9419240" y="2355005"/>
            <a:ext cx="1979535" cy="3334460"/>
          </a:xfrm>
          <a:prstGeom prst="rect">
            <a:avLst/>
          </a:prstGeom>
        </p:spPr>
      </p:pic>
      <p:sp>
        <p:nvSpPr>
          <p:cNvPr id="88" name="TextBox 87">
            <a:extLst>
              <a:ext uri="{FF2B5EF4-FFF2-40B4-BE49-F238E27FC236}">
                <a16:creationId xmlns:a16="http://schemas.microsoft.com/office/drawing/2014/main" id="{5906CA5B-D187-4DBB-951F-055C7C272A93}"/>
              </a:ext>
            </a:extLst>
          </p:cNvPr>
          <p:cNvSpPr txBox="1"/>
          <p:nvPr/>
        </p:nvSpPr>
        <p:spPr>
          <a:xfrm>
            <a:off x="9121581" y="5803291"/>
            <a:ext cx="2574851" cy="253916"/>
          </a:xfrm>
          <a:prstGeom prst="rect">
            <a:avLst/>
          </a:prstGeom>
          <a:noFill/>
        </p:spPr>
        <p:txBody>
          <a:bodyPr wrap="square" rtlCol="0">
            <a:spAutoFit/>
          </a:bodyPr>
          <a:lstStyle/>
          <a:p>
            <a:pPr algn="ctr"/>
            <a:r>
              <a:rPr lang="en-US" sz="1050" spc="300" dirty="0">
                <a:solidFill>
                  <a:srgbClr val="1ED760"/>
                </a:solidFill>
                <a:latin typeface="Warung Kopi" panose="02000800000000000000" pitchFamily="2" charset="0"/>
              </a:rPr>
              <a:t>Happy Recommendations</a:t>
            </a:r>
            <a:endParaRPr lang="id-ID" sz="1050" spc="300" dirty="0">
              <a:solidFill>
                <a:srgbClr val="1ED760"/>
              </a:solidFill>
              <a:latin typeface="Warung Kopi" panose="02000800000000000000" pitchFamily="2" charset="0"/>
            </a:endParaRPr>
          </a:p>
        </p:txBody>
      </p:sp>
    </p:spTree>
    <p:extLst>
      <p:ext uri="{BB962C8B-B14F-4D97-AF65-F5344CB8AC3E}">
        <p14:creationId xmlns:p14="http://schemas.microsoft.com/office/powerpoint/2010/main" val="210176938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7EF63D33-4F71-4289-9E27-F4D61369AA92}"/>
              </a:ext>
            </a:extLst>
          </p:cNvPr>
          <p:cNvSpPr/>
          <p:nvPr/>
        </p:nvSpPr>
        <p:spPr>
          <a:xfrm>
            <a:off x="-2" y="-15498"/>
            <a:ext cx="12192002" cy="6893693"/>
          </a:xfrm>
          <a:prstGeom prst="rect">
            <a:avLst/>
          </a:prstGeom>
          <a:gradFill>
            <a:gsLst>
              <a:gs pos="6000">
                <a:srgbClr val="363636"/>
              </a:gs>
              <a:gs pos="32000">
                <a:srgbClr val="181818"/>
              </a:gs>
              <a:gs pos="79000">
                <a:srgbClr val="18181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B09E38D9-04DE-4B26-8DEA-6186FCD3008C}"/>
              </a:ext>
            </a:extLst>
          </p:cNvPr>
          <p:cNvSpPr/>
          <p:nvPr/>
        </p:nvSpPr>
        <p:spPr>
          <a:xfrm>
            <a:off x="0" y="0"/>
            <a:ext cx="1933568" cy="6857999"/>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6" name="Group 35">
            <a:extLst>
              <a:ext uri="{FF2B5EF4-FFF2-40B4-BE49-F238E27FC236}">
                <a16:creationId xmlns:a16="http://schemas.microsoft.com/office/drawing/2014/main" id="{B2FCC418-C6CA-4410-8FA9-EC7E82336BF9}"/>
              </a:ext>
            </a:extLst>
          </p:cNvPr>
          <p:cNvGrpSpPr/>
          <p:nvPr/>
        </p:nvGrpSpPr>
        <p:grpSpPr>
          <a:xfrm>
            <a:off x="243574" y="247223"/>
            <a:ext cx="293451" cy="69234"/>
            <a:chOff x="3087628" y="2881238"/>
            <a:chExt cx="972365" cy="191822"/>
          </a:xfrm>
        </p:grpSpPr>
        <p:sp>
          <p:nvSpPr>
            <p:cNvPr id="34" name="Flowchart: Connector 33">
              <a:extLst>
                <a:ext uri="{FF2B5EF4-FFF2-40B4-BE49-F238E27FC236}">
                  <a16:creationId xmlns:a16="http://schemas.microsoft.com/office/drawing/2014/main" id="{3AD8B272-2DF4-4658-9820-F0168972E913}"/>
                </a:ext>
              </a:extLst>
            </p:cNvPr>
            <p:cNvSpPr/>
            <p:nvPr/>
          </p:nvSpPr>
          <p:spPr>
            <a:xfrm>
              <a:off x="3087628" y="2881238"/>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lowchart: Connector 36">
              <a:extLst>
                <a:ext uri="{FF2B5EF4-FFF2-40B4-BE49-F238E27FC236}">
                  <a16:creationId xmlns:a16="http://schemas.microsoft.com/office/drawing/2014/main" id="{1CA8FFA9-2CF9-4F79-B887-9134A443929F}"/>
                </a:ext>
              </a:extLst>
            </p:cNvPr>
            <p:cNvSpPr/>
            <p:nvPr/>
          </p:nvSpPr>
          <p:spPr>
            <a:xfrm>
              <a:off x="3455968" y="2882274"/>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lowchart: Connector 37">
              <a:extLst>
                <a:ext uri="{FF2B5EF4-FFF2-40B4-BE49-F238E27FC236}">
                  <a16:creationId xmlns:a16="http://schemas.microsoft.com/office/drawing/2014/main" id="{DAE1F3F7-9A52-4148-BBEC-63F5DE036222}"/>
                </a:ext>
              </a:extLst>
            </p:cNvPr>
            <p:cNvSpPr/>
            <p:nvPr/>
          </p:nvSpPr>
          <p:spPr>
            <a:xfrm>
              <a:off x="3828828" y="2883222"/>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8" name="Rectangle 57">
            <a:extLst>
              <a:ext uri="{FF2B5EF4-FFF2-40B4-BE49-F238E27FC236}">
                <a16:creationId xmlns:a16="http://schemas.microsoft.com/office/drawing/2014/main" id="{B03E6F7F-D0F8-46A7-AE0D-815152BE55D3}"/>
              </a:ext>
            </a:extLst>
          </p:cNvPr>
          <p:cNvSpPr/>
          <p:nvPr/>
        </p:nvSpPr>
        <p:spPr>
          <a:xfrm>
            <a:off x="8871" y="2070061"/>
            <a:ext cx="1940270" cy="4217652"/>
          </a:xfrm>
          <a:prstGeom prst="rect">
            <a:avLst/>
          </a:prstGeom>
          <a:solidFill>
            <a:srgbClr val="121212"/>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F09C1EB0-C119-40C6-82B9-2A86975FF790}"/>
              </a:ext>
            </a:extLst>
          </p:cNvPr>
          <p:cNvSpPr/>
          <p:nvPr/>
        </p:nvSpPr>
        <p:spPr>
          <a:xfrm>
            <a:off x="-114" y="6263029"/>
            <a:ext cx="12192002" cy="647347"/>
          </a:xfrm>
          <a:prstGeom prst="rect">
            <a:avLst/>
          </a:prstGeom>
          <a:solidFill>
            <a:srgbClr val="18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7B178B8B-D7EF-4D1B-81D3-1788894324A2}"/>
              </a:ext>
            </a:extLst>
          </p:cNvPr>
          <p:cNvSpPr/>
          <p:nvPr/>
        </p:nvSpPr>
        <p:spPr>
          <a:xfrm>
            <a:off x="1958012" y="1131631"/>
            <a:ext cx="10225117" cy="5137969"/>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6" name="TextBox 75">
            <a:extLst>
              <a:ext uri="{FF2B5EF4-FFF2-40B4-BE49-F238E27FC236}">
                <a16:creationId xmlns:a16="http://schemas.microsoft.com/office/drawing/2014/main" id="{7FD8A273-F97C-4F52-88BB-18FEDD9B72F0}"/>
              </a:ext>
            </a:extLst>
          </p:cNvPr>
          <p:cNvSpPr txBox="1"/>
          <p:nvPr/>
        </p:nvSpPr>
        <p:spPr>
          <a:xfrm>
            <a:off x="791219" y="6339871"/>
            <a:ext cx="1224126" cy="2616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rPr>
              <a:t>Donna Lee</a:t>
            </a:r>
            <a:endParaRPr kumimoji="0" lang="id-ID" sz="1100" b="0"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endParaRPr>
          </a:p>
        </p:txBody>
      </p:sp>
      <p:sp>
        <p:nvSpPr>
          <p:cNvPr id="77" name="TextBox 76">
            <a:extLst>
              <a:ext uri="{FF2B5EF4-FFF2-40B4-BE49-F238E27FC236}">
                <a16:creationId xmlns:a16="http://schemas.microsoft.com/office/drawing/2014/main" id="{378395BA-AAE0-4BB5-82EF-464965DC5FE9}"/>
              </a:ext>
            </a:extLst>
          </p:cNvPr>
          <p:cNvSpPr txBox="1"/>
          <p:nvPr/>
        </p:nvSpPr>
        <p:spPr>
          <a:xfrm>
            <a:off x="797374" y="6552537"/>
            <a:ext cx="955865" cy="2616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300" normalizeH="0" baseline="0" noProof="0" dirty="0">
                <a:ln>
                  <a:noFill/>
                </a:ln>
                <a:solidFill>
                  <a:schemeClr val="bg2">
                    <a:lumMod val="50000"/>
                  </a:schemeClr>
                </a:solidFill>
                <a:effectLst/>
                <a:uLnTx/>
                <a:uFillTx/>
                <a:latin typeface="Warung Kopi" panose="02000800000000000000" pitchFamily="2" charset="0"/>
                <a:ea typeface="+mn-ea"/>
                <a:cs typeface="+mn-cs"/>
              </a:rPr>
              <a:t>Page: 9</a:t>
            </a:r>
            <a:endParaRPr kumimoji="0" lang="id-ID" sz="1050" b="0" i="0" u="none" strike="noStrike" kern="1200" cap="none" spc="300" normalizeH="0" baseline="0" noProof="0" dirty="0">
              <a:ln>
                <a:noFill/>
              </a:ln>
              <a:solidFill>
                <a:schemeClr val="bg2">
                  <a:lumMod val="50000"/>
                </a:schemeClr>
              </a:solidFill>
              <a:effectLst/>
              <a:uLnTx/>
              <a:uFillTx/>
              <a:latin typeface="Warung Kopi" panose="02000800000000000000" pitchFamily="2" charset="0"/>
              <a:ea typeface="+mn-ea"/>
              <a:cs typeface="+mn-cs"/>
            </a:endParaRPr>
          </a:p>
        </p:txBody>
      </p:sp>
      <p:sp>
        <p:nvSpPr>
          <p:cNvPr id="78" name="Rectangle 77">
            <a:extLst>
              <a:ext uri="{FF2B5EF4-FFF2-40B4-BE49-F238E27FC236}">
                <a16:creationId xmlns:a16="http://schemas.microsoft.com/office/drawing/2014/main" id="{E4A4FA98-DB4D-4ADC-B3C5-452C4A3A4AAC}"/>
              </a:ext>
            </a:extLst>
          </p:cNvPr>
          <p:cNvSpPr/>
          <p:nvPr/>
        </p:nvSpPr>
        <p:spPr>
          <a:xfrm>
            <a:off x="189115" y="6319893"/>
            <a:ext cx="601200" cy="496800"/>
          </a:xfrm>
          <a:prstGeom prst="rect">
            <a:avLst/>
          </a:prstGeom>
          <a:blipFill>
            <a:blip r:embed="rId3"/>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79" name="Picture 78">
            <a:extLst>
              <a:ext uri="{FF2B5EF4-FFF2-40B4-BE49-F238E27FC236}">
                <a16:creationId xmlns:a16="http://schemas.microsoft.com/office/drawing/2014/main" id="{C086F909-4235-4253-83C7-99E13D3D20C1}"/>
              </a:ext>
            </a:extLst>
          </p:cNvPr>
          <p:cNvPicPr>
            <a:picLocks noChangeAspect="1"/>
          </p:cNvPicPr>
          <p:nvPr/>
        </p:nvPicPr>
        <p:blipFill>
          <a:blip r:embed="rId4"/>
          <a:stretch>
            <a:fillRect/>
          </a:stretch>
        </p:blipFill>
        <p:spPr>
          <a:xfrm>
            <a:off x="1919988" y="6467774"/>
            <a:ext cx="603392" cy="244230"/>
          </a:xfrm>
          <a:prstGeom prst="rect">
            <a:avLst/>
          </a:prstGeom>
        </p:spPr>
      </p:pic>
      <p:pic>
        <p:nvPicPr>
          <p:cNvPr id="80" name="Picture 79">
            <a:extLst>
              <a:ext uri="{FF2B5EF4-FFF2-40B4-BE49-F238E27FC236}">
                <a16:creationId xmlns:a16="http://schemas.microsoft.com/office/drawing/2014/main" id="{DCF167E3-CE8E-4BD0-89ED-E5B299BB4321}"/>
              </a:ext>
            </a:extLst>
          </p:cNvPr>
          <p:cNvPicPr>
            <a:picLocks noChangeAspect="1"/>
          </p:cNvPicPr>
          <p:nvPr/>
        </p:nvPicPr>
        <p:blipFill>
          <a:blip r:embed="rId5"/>
          <a:stretch>
            <a:fillRect/>
          </a:stretch>
        </p:blipFill>
        <p:spPr>
          <a:xfrm>
            <a:off x="10108819" y="6438808"/>
            <a:ext cx="2074310" cy="328676"/>
          </a:xfrm>
          <a:prstGeom prst="rect">
            <a:avLst/>
          </a:prstGeom>
        </p:spPr>
      </p:pic>
      <p:pic>
        <p:nvPicPr>
          <p:cNvPr id="81" name="Picture 80">
            <a:extLst>
              <a:ext uri="{FF2B5EF4-FFF2-40B4-BE49-F238E27FC236}">
                <a16:creationId xmlns:a16="http://schemas.microsoft.com/office/drawing/2014/main" id="{0A3C3C83-19AD-4088-A95E-1F1DED08DA96}"/>
              </a:ext>
            </a:extLst>
          </p:cNvPr>
          <p:cNvPicPr>
            <a:picLocks noChangeAspect="1"/>
          </p:cNvPicPr>
          <p:nvPr/>
        </p:nvPicPr>
        <p:blipFill>
          <a:blip r:embed="rId6"/>
          <a:stretch>
            <a:fillRect/>
          </a:stretch>
        </p:blipFill>
        <p:spPr>
          <a:xfrm>
            <a:off x="3445053" y="6313006"/>
            <a:ext cx="5301667" cy="575287"/>
          </a:xfrm>
          <a:prstGeom prst="rect">
            <a:avLst/>
          </a:prstGeom>
        </p:spPr>
      </p:pic>
      <p:grpSp>
        <p:nvGrpSpPr>
          <p:cNvPr id="69" name="Group 68">
            <a:extLst>
              <a:ext uri="{FF2B5EF4-FFF2-40B4-BE49-F238E27FC236}">
                <a16:creationId xmlns:a16="http://schemas.microsoft.com/office/drawing/2014/main" id="{B216DFA3-561B-45A5-A24F-7D092A689F45}"/>
              </a:ext>
            </a:extLst>
          </p:cNvPr>
          <p:cNvGrpSpPr/>
          <p:nvPr/>
        </p:nvGrpSpPr>
        <p:grpSpPr>
          <a:xfrm>
            <a:off x="34111" y="490674"/>
            <a:ext cx="1569071" cy="1509024"/>
            <a:chOff x="34111" y="490674"/>
            <a:chExt cx="1569071" cy="1509024"/>
          </a:xfrm>
        </p:grpSpPr>
        <p:pic>
          <p:nvPicPr>
            <p:cNvPr id="75" name="Picture 6" descr="Image result for spotify icons">
              <a:extLst>
                <a:ext uri="{FF2B5EF4-FFF2-40B4-BE49-F238E27FC236}">
                  <a16:creationId xmlns:a16="http://schemas.microsoft.com/office/drawing/2014/main" id="{029A7E3A-4234-4019-9528-210990D2F206}"/>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64837" b="100000" l="2344" r="24609">
                          <a14:foregroundMark x1="10840" y1="80523" x2="10840" y2="80523"/>
                          <a14:foregroundMark x1="12305" y1="72549" x2="12305" y2="72549"/>
                        </a14:backgroundRemoval>
                      </a14:imgEffect>
                    </a14:imgLayer>
                  </a14:imgProps>
                </a:ext>
                <a:ext uri="{28A0092B-C50C-407E-A947-70E740481C1C}">
                  <a14:useLocalDpi xmlns:a14="http://schemas.microsoft.com/office/drawing/2010/main" val="0"/>
                </a:ext>
              </a:extLst>
            </a:blip>
            <a:srcRect t="66144" r="75154"/>
            <a:stretch/>
          </p:blipFill>
          <p:spPr bwMode="auto">
            <a:xfrm>
              <a:off x="34111" y="1023896"/>
              <a:ext cx="488689" cy="4974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Image result for spotify icons">
              <a:extLst>
                <a:ext uri="{FF2B5EF4-FFF2-40B4-BE49-F238E27FC236}">
                  <a16:creationId xmlns:a16="http://schemas.microsoft.com/office/drawing/2014/main" id="{77F994BA-7C51-48A6-9AF0-8ACFB5D3523D}"/>
                </a:ext>
              </a:extLst>
            </p:cNvPr>
            <p:cNvPicPr>
              <a:picLocks noChangeAspect="1" noChangeArrowheads="1"/>
            </p:cNvPicPr>
            <p:nvPr/>
          </p:nvPicPr>
          <p:blipFill rotWithShape="1">
            <a:blip r:embed="rId9">
              <a:extLst>
                <a:ext uri="{BEBA8EAE-BF5A-486C-A8C5-ECC9F3942E4B}">
                  <a14:imgProps xmlns:a14="http://schemas.microsoft.com/office/drawing/2010/main">
                    <a14:imgLayer r:embed="rId8">
                      <a14:imgEffect>
                        <a14:backgroundRemoval t="3700" b="33296" l="2747" r="24722"/>
                      </a14:imgEffect>
                    </a14:imgLayer>
                  </a14:imgProps>
                </a:ext>
                <a:ext uri="{28A0092B-C50C-407E-A947-70E740481C1C}">
                  <a14:useLocalDpi xmlns:a14="http://schemas.microsoft.com/office/drawing/2010/main" val="0"/>
                </a:ext>
              </a:extLst>
            </a:blip>
            <a:srcRect r="72531" b="63005"/>
            <a:stretch/>
          </p:blipFill>
          <p:spPr bwMode="auto">
            <a:xfrm>
              <a:off x="62191" y="490674"/>
              <a:ext cx="494454" cy="497444"/>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Image result for spotify icons">
              <a:extLst>
                <a:ext uri="{FF2B5EF4-FFF2-40B4-BE49-F238E27FC236}">
                  <a16:creationId xmlns:a16="http://schemas.microsoft.com/office/drawing/2014/main" id="{6A0C8DF1-CF36-4C40-B7AD-F7308F674D11}"/>
                </a:ext>
              </a:extLst>
            </p:cNvPr>
            <p:cNvPicPr>
              <a:picLocks noChangeAspect="1" noChangeArrowheads="1"/>
            </p:cNvPicPr>
            <p:nvPr/>
          </p:nvPicPr>
          <p:blipFill rotWithShape="1">
            <a:blip r:embed="rId10">
              <a:extLst>
                <a:ext uri="{BEBA8EAE-BF5A-486C-A8C5-ECC9F3942E4B}">
                  <a14:imgProps xmlns:a14="http://schemas.microsoft.com/office/drawing/2010/main">
                    <a14:imgLayer r:embed="rId8">
                      <a14:imgEffect>
                        <a14:backgroundRemoval t="3268" b="30458" l="72852" r="100000">
                          <a14:foregroundMark x1="81836" y1="18170" x2="81836" y2="18170"/>
                          <a14:foregroundMark x1="83984" y1="18562" x2="83984" y2="18562"/>
                          <a14:foregroundMark x1="89746" y1="15948" x2="89746" y2="15948"/>
                          <a14:foregroundMark x1="92773" y1="15948" x2="92773" y2="15948"/>
                        </a14:backgroundRemoval>
                      </a14:imgEffect>
                    </a14:imgLayer>
                  </a14:imgProps>
                </a:ext>
                <a:ext uri="{28A0092B-C50C-407E-A947-70E740481C1C}">
                  <a14:useLocalDpi xmlns:a14="http://schemas.microsoft.com/office/drawing/2010/main" val="0"/>
                </a:ext>
              </a:extLst>
            </a:blip>
            <a:srcRect l="72909" b="66144"/>
            <a:stretch/>
          </p:blipFill>
          <p:spPr bwMode="auto">
            <a:xfrm>
              <a:off x="62421" y="1502254"/>
              <a:ext cx="532852" cy="497444"/>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83">
              <a:hlinkClick r:id="" action="ppaction://hlinkshowjump?jump=nextslide">
                <a:snd r:embed="rId11" name="click.wav"/>
              </a:hlinkClick>
              <a:extLst>
                <a:ext uri="{FF2B5EF4-FFF2-40B4-BE49-F238E27FC236}">
                  <a16:creationId xmlns:a16="http://schemas.microsoft.com/office/drawing/2014/main" id="{20422EF3-AE91-4755-89F8-82C1A2E46835}"/>
                </a:ext>
              </a:extLst>
            </p:cNvPr>
            <p:cNvSpPr txBox="1"/>
            <p:nvPr/>
          </p:nvSpPr>
          <p:spPr>
            <a:xfrm>
              <a:off x="594192" y="602385"/>
              <a:ext cx="795380" cy="276999"/>
            </a:xfrm>
            <a:prstGeom prst="rect">
              <a:avLst/>
            </a:prstGeom>
            <a:noFill/>
          </p:spPr>
          <p:txBody>
            <a:bodyPr wrap="square" rtlCol="0">
              <a:spAutoFit/>
            </a:bodyPr>
            <a:lstStyle/>
            <a:p>
              <a:r>
                <a:rPr lang="id-ID" sz="1200" spc="300" dirty="0">
                  <a:solidFill>
                    <a:schemeClr val="bg2">
                      <a:lumMod val="75000"/>
                    </a:schemeClr>
                  </a:solidFill>
                  <a:latin typeface="Warung Kopi" panose="02000800000000000000" pitchFamily="2" charset="0"/>
                </a:rPr>
                <a:t>Home</a:t>
              </a:r>
            </a:p>
          </p:txBody>
        </p:sp>
        <p:sp>
          <p:nvSpPr>
            <p:cNvPr id="85" name="TextBox 84">
              <a:extLst>
                <a:ext uri="{FF2B5EF4-FFF2-40B4-BE49-F238E27FC236}">
                  <a16:creationId xmlns:a16="http://schemas.microsoft.com/office/drawing/2014/main" id="{D03C418B-0973-439F-BC77-05A0893BF158}"/>
                </a:ext>
              </a:extLst>
            </p:cNvPr>
            <p:cNvSpPr txBox="1"/>
            <p:nvPr/>
          </p:nvSpPr>
          <p:spPr>
            <a:xfrm>
              <a:off x="594192" y="1131631"/>
              <a:ext cx="1008990" cy="276999"/>
            </a:xfrm>
            <a:prstGeom prst="rect">
              <a:avLst/>
            </a:prstGeom>
            <a:noFill/>
          </p:spPr>
          <p:txBody>
            <a:bodyPr wrap="square" rtlCol="0">
              <a:spAutoFit/>
            </a:bodyPr>
            <a:lstStyle/>
            <a:p>
              <a:r>
                <a:rPr lang="en-US" sz="1200" spc="300" dirty="0">
                  <a:solidFill>
                    <a:schemeClr val="bg2">
                      <a:lumMod val="75000"/>
                    </a:schemeClr>
                  </a:solidFill>
                  <a:latin typeface="Warung Kopi" panose="02000800000000000000" pitchFamily="2" charset="0"/>
                </a:rPr>
                <a:t>Browse</a:t>
              </a:r>
              <a:endParaRPr lang="id-ID" sz="1200" spc="300" dirty="0">
                <a:solidFill>
                  <a:schemeClr val="bg2">
                    <a:lumMod val="75000"/>
                  </a:schemeClr>
                </a:solidFill>
                <a:latin typeface="Warung Kopi" panose="02000800000000000000" pitchFamily="2" charset="0"/>
              </a:endParaRPr>
            </a:p>
          </p:txBody>
        </p:sp>
        <p:sp>
          <p:nvSpPr>
            <p:cNvPr id="86" name="TextBox 85">
              <a:extLst>
                <a:ext uri="{FF2B5EF4-FFF2-40B4-BE49-F238E27FC236}">
                  <a16:creationId xmlns:a16="http://schemas.microsoft.com/office/drawing/2014/main" id="{7A222736-F363-41ED-AA92-C0D04976018F}"/>
                </a:ext>
              </a:extLst>
            </p:cNvPr>
            <p:cNvSpPr txBox="1"/>
            <p:nvPr/>
          </p:nvSpPr>
          <p:spPr>
            <a:xfrm>
              <a:off x="594192" y="1624176"/>
              <a:ext cx="1008990" cy="276999"/>
            </a:xfrm>
            <a:prstGeom prst="rect">
              <a:avLst/>
            </a:prstGeom>
            <a:noFill/>
          </p:spPr>
          <p:txBody>
            <a:bodyPr wrap="square" rtlCol="0">
              <a:spAutoFit/>
            </a:bodyPr>
            <a:lstStyle/>
            <a:p>
              <a:r>
                <a:rPr lang="id-ID" sz="1200" spc="300" dirty="0">
                  <a:solidFill>
                    <a:schemeClr val="bg2">
                      <a:lumMod val="75000"/>
                    </a:schemeClr>
                  </a:solidFill>
                  <a:latin typeface="Warung Kopi" panose="02000800000000000000" pitchFamily="2" charset="0"/>
                </a:rPr>
                <a:t>Radio</a:t>
              </a:r>
            </a:p>
          </p:txBody>
        </p:sp>
      </p:grpSp>
      <p:sp>
        <p:nvSpPr>
          <p:cNvPr id="39" name="TextBox 38">
            <a:extLst>
              <a:ext uri="{FF2B5EF4-FFF2-40B4-BE49-F238E27FC236}">
                <a16:creationId xmlns:a16="http://schemas.microsoft.com/office/drawing/2014/main" id="{24CE478E-590D-46BC-8B74-2C65CFEDD33F}"/>
              </a:ext>
            </a:extLst>
          </p:cNvPr>
          <p:cNvSpPr txBox="1"/>
          <p:nvPr/>
        </p:nvSpPr>
        <p:spPr>
          <a:xfrm>
            <a:off x="2288303" y="248442"/>
            <a:ext cx="6941421"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rPr>
              <a:t>Next Steps</a:t>
            </a:r>
            <a:endParaRPr kumimoji="0" lang="id-ID" sz="4000" b="1"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endParaRPr>
          </a:p>
        </p:txBody>
      </p:sp>
      <p:grpSp>
        <p:nvGrpSpPr>
          <p:cNvPr id="73" name="Group 72">
            <a:extLst>
              <a:ext uri="{FF2B5EF4-FFF2-40B4-BE49-F238E27FC236}">
                <a16:creationId xmlns:a16="http://schemas.microsoft.com/office/drawing/2014/main" id="{D17CE341-54D0-486A-94E4-EEAFF8DAA7BA}"/>
              </a:ext>
            </a:extLst>
          </p:cNvPr>
          <p:cNvGrpSpPr/>
          <p:nvPr/>
        </p:nvGrpSpPr>
        <p:grpSpPr>
          <a:xfrm>
            <a:off x="108793" y="2247502"/>
            <a:ext cx="1979535" cy="3893199"/>
            <a:chOff x="108793" y="2247502"/>
            <a:chExt cx="1979535" cy="3893199"/>
          </a:xfrm>
        </p:grpSpPr>
        <p:grpSp>
          <p:nvGrpSpPr>
            <p:cNvPr id="74" name="Group 73">
              <a:extLst>
                <a:ext uri="{FF2B5EF4-FFF2-40B4-BE49-F238E27FC236}">
                  <a16:creationId xmlns:a16="http://schemas.microsoft.com/office/drawing/2014/main" id="{D5877A7C-B55F-47D6-BA9A-CB3B90D21C35}"/>
                </a:ext>
              </a:extLst>
            </p:cNvPr>
            <p:cNvGrpSpPr/>
            <p:nvPr/>
          </p:nvGrpSpPr>
          <p:grpSpPr>
            <a:xfrm>
              <a:off x="108793" y="2247502"/>
              <a:ext cx="1979535" cy="3893199"/>
              <a:chOff x="114889" y="2241406"/>
              <a:chExt cx="1979535" cy="3893199"/>
            </a:xfrm>
          </p:grpSpPr>
          <p:sp>
            <p:nvSpPr>
              <p:cNvPr id="88" name="TextBox 87">
                <a:extLst>
                  <a:ext uri="{FF2B5EF4-FFF2-40B4-BE49-F238E27FC236}">
                    <a16:creationId xmlns:a16="http://schemas.microsoft.com/office/drawing/2014/main" id="{44A1E60C-01F2-40EF-905D-8E1F573BFDC0}"/>
                  </a:ext>
                </a:extLst>
              </p:cNvPr>
              <p:cNvSpPr txBox="1"/>
              <p:nvPr/>
            </p:nvSpPr>
            <p:spPr>
              <a:xfrm>
                <a:off x="114889" y="2241406"/>
                <a:ext cx="1979535" cy="276999"/>
              </a:xfrm>
              <a:prstGeom prst="rect">
                <a:avLst/>
              </a:prstGeom>
              <a:noFill/>
            </p:spPr>
            <p:txBody>
              <a:bodyPr wrap="square" rtlCol="0">
                <a:spAutoFit/>
              </a:bodyPr>
              <a:lstStyle/>
              <a:p>
                <a:r>
                  <a:rPr lang="en-US" sz="1200" u="sng" spc="300" dirty="0">
                    <a:solidFill>
                      <a:schemeClr val="bg2">
                        <a:lumMod val="75000"/>
                      </a:schemeClr>
                    </a:solidFill>
                    <a:latin typeface="Warung Kopi" panose="02000800000000000000" pitchFamily="2" charset="0"/>
                  </a:rPr>
                  <a:t>Table of Content</a:t>
                </a:r>
                <a:r>
                  <a:rPr lang="en-US" sz="1200" spc="300" dirty="0">
                    <a:solidFill>
                      <a:schemeClr val="bg2">
                        <a:lumMod val="75000"/>
                      </a:schemeClr>
                    </a:solidFill>
                    <a:latin typeface="Warung Kopi" panose="02000800000000000000" pitchFamily="2" charset="0"/>
                  </a:rPr>
                  <a:t>:</a:t>
                </a:r>
                <a:endParaRPr lang="id-ID" sz="1200" spc="300" dirty="0">
                  <a:solidFill>
                    <a:schemeClr val="bg2">
                      <a:lumMod val="75000"/>
                    </a:schemeClr>
                  </a:solidFill>
                  <a:latin typeface="Warung Kopi" panose="02000800000000000000" pitchFamily="2" charset="0"/>
                </a:endParaRPr>
              </a:p>
            </p:txBody>
          </p:sp>
          <p:sp>
            <p:nvSpPr>
              <p:cNvPr id="89" name="TextBox 88">
                <a:hlinkClick r:id="" action="ppaction://hlinkshowjump?jump=nextslide">
                  <a:snd r:embed="rId11" name="click.wav"/>
                </a:hlinkClick>
                <a:extLst>
                  <a:ext uri="{FF2B5EF4-FFF2-40B4-BE49-F238E27FC236}">
                    <a16:creationId xmlns:a16="http://schemas.microsoft.com/office/drawing/2014/main" id="{6DC13536-4440-4F80-AFEF-522E5F0D0B61}"/>
                  </a:ext>
                </a:extLst>
              </p:cNvPr>
              <p:cNvSpPr txBox="1"/>
              <p:nvPr/>
            </p:nvSpPr>
            <p:spPr>
              <a:xfrm>
                <a:off x="114889" y="2654266"/>
                <a:ext cx="1889187"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Business Problem</a:t>
                </a:r>
                <a:endParaRPr lang="id-ID" sz="1050" spc="300" dirty="0">
                  <a:solidFill>
                    <a:schemeClr val="bg2">
                      <a:lumMod val="75000"/>
                    </a:schemeClr>
                  </a:solidFill>
                  <a:latin typeface="Warung Kopi" panose="02000800000000000000" pitchFamily="2" charset="0"/>
                </a:endParaRPr>
              </a:p>
            </p:txBody>
          </p:sp>
          <p:sp>
            <p:nvSpPr>
              <p:cNvPr id="90" name="TextBox 89">
                <a:extLst>
                  <a:ext uri="{FF2B5EF4-FFF2-40B4-BE49-F238E27FC236}">
                    <a16:creationId xmlns:a16="http://schemas.microsoft.com/office/drawing/2014/main" id="{2D39B7B7-D61B-4C10-8219-79974EA5894B}"/>
                  </a:ext>
                </a:extLst>
              </p:cNvPr>
              <p:cNvSpPr txBox="1"/>
              <p:nvPr/>
            </p:nvSpPr>
            <p:spPr>
              <a:xfrm>
                <a:off x="114889" y="2958897"/>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Data Overview</a:t>
                </a:r>
                <a:endParaRPr lang="id-ID" sz="1050" spc="300" dirty="0">
                  <a:solidFill>
                    <a:schemeClr val="bg2">
                      <a:lumMod val="75000"/>
                    </a:schemeClr>
                  </a:solidFill>
                  <a:latin typeface="Warung Kopi" panose="02000800000000000000" pitchFamily="2" charset="0"/>
                </a:endParaRPr>
              </a:p>
            </p:txBody>
          </p:sp>
          <p:sp>
            <p:nvSpPr>
              <p:cNvPr id="91" name="TextBox 90">
                <a:extLst>
                  <a:ext uri="{FF2B5EF4-FFF2-40B4-BE49-F238E27FC236}">
                    <a16:creationId xmlns:a16="http://schemas.microsoft.com/office/drawing/2014/main" id="{85016535-0D23-4CE4-81C1-CD5910B67263}"/>
                  </a:ext>
                </a:extLst>
              </p:cNvPr>
              <p:cNvSpPr txBox="1"/>
              <p:nvPr/>
            </p:nvSpPr>
            <p:spPr>
              <a:xfrm>
                <a:off x="114889" y="3263528"/>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Track Attributes</a:t>
                </a:r>
                <a:endParaRPr lang="id-ID" sz="1050" spc="300" dirty="0">
                  <a:solidFill>
                    <a:schemeClr val="bg2">
                      <a:lumMod val="75000"/>
                    </a:schemeClr>
                  </a:solidFill>
                  <a:latin typeface="Warung Kopi" panose="02000800000000000000" pitchFamily="2" charset="0"/>
                </a:endParaRPr>
              </a:p>
            </p:txBody>
          </p:sp>
          <p:sp>
            <p:nvSpPr>
              <p:cNvPr id="92" name="TextBox 91">
                <a:extLst>
                  <a:ext uri="{FF2B5EF4-FFF2-40B4-BE49-F238E27FC236}">
                    <a16:creationId xmlns:a16="http://schemas.microsoft.com/office/drawing/2014/main" id="{2964D1DD-2D9C-4B0A-9642-B1E6E9151415}"/>
                  </a:ext>
                </a:extLst>
              </p:cNvPr>
              <p:cNvSpPr txBox="1"/>
              <p:nvPr/>
            </p:nvSpPr>
            <p:spPr>
              <a:xfrm>
                <a:off x="114889" y="3568159"/>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Mood Distribution</a:t>
                </a:r>
                <a:endParaRPr lang="id-ID" sz="1050" spc="300" dirty="0">
                  <a:solidFill>
                    <a:schemeClr val="bg2">
                      <a:lumMod val="75000"/>
                    </a:schemeClr>
                  </a:solidFill>
                  <a:latin typeface="Warung Kopi" panose="02000800000000000000" pitchFamily="2" charset="0"/>
                </a:endParaRPr>
              </a:p>
            </p:txBody>
          </p:sp>
          <p:sp>
            <p:nvSpPr>
              <p:cNvPr id="93" name="TextBox 92">
                <a:extLst>
                  <a:ext uri="{FF2B5EF4-FFF2-40B4-BE49-F238E27FC236}">
                    <a16:creationId xmlns:a16="http://schemas.microsoft.com/office/drawing/2014/main" id="{9566EC81-6C4B-4208-8EE8-4FF9243B84F9}"/>
                  </a:ext>
                </a:extLst>
              </p:cNvPr>
              <p:cNvSpPr txBox="1"/>
              <p:nvPr/>
            </p:nvSpPr>
            <p:spPr>
              <a:xfrm>
                <a:off x="114889" y="3872790"/>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Prediction Models</a:t>
                </a:r>
                <a:endParaRPr lang="id-ID" sz="1050" spc="300" dirty="0">
                  <a:solidFill>
                    <a:schemeClr val="bg2">
                      <a:lumMod val="75000"/>
                    </a:schemeClr>
                  </a:solidFill>
                  <a:latin typeface="Warung Kopi" panose="02000800000000000000" pitchFamily="2" charset="0"/>
                </a:endParaRPr>
              </a:p>
            </p:txBody>
          </p:sp>
          <p:sp>
            <p:nvSpPr>
              <p:cNvPr id="94" name="TextBox 93">
                <a:extLst>
                  <a:ext uri="{FF2B5EF4-FFF2-40B4-BE49-F238E27FC236}">
                    <a16:creationId xmlns:a16="http://schemas.microsoft.com/office/drawing/2014/main" id="{4548B25B-41AC-4194-86DC-E6B2037117F7}"/>
                  </a:ext>
                </a:extLst>
              </p:cNvPr>
              <p:cNvSpPr txBox="1"/>
              <p:nvPr/>
            </p:nvSpPr>
            <p:spPr>
              <a:xfrm>
                <a:off x="114889" y="4643634"/>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Prediction Distribution</a:t>
                </a:r>
                <a:endParaRPr lang="id-ID" sz="1050" spc="300" dirty="0">
                  <a:solidFill>
                    <a:schemeClr val="bg2">
                      <a:lumMod val="75000"/>
                    </a:schemeClr>
                  </a:solidFill>
                  <a:latin typeface="Warung Kopi" panose="02000800000000000000" pitchFamily="2" charset="0"/>
                </a:endParaRPr>
              </a:p>
            </p:txBody>
          </p:sp>
          <p:sp>
            <p:nvSpPr>
              <p:cNvPr id="95" name="TextBox 94">
                <a:extLst>
                  <a:ext uri="{FF2B5EF4-FFF2-40B4-BE49-F238E27FC236}">
                    <a16:creationId xmlns:a16="http://schemas.microsoft.com/office/drawing/2014/main" id="{543F5D99-8014-4AF9-A161-4CEBA1BAB186}"/>
                  </a:ext>
                </a:extLst>
              </p:cNvPr>
              <p:cNvSpPr txBox="1"/>
              <p:nvPr/>
            </p:nvSpPr>
            <p:spPr>
              <a:xfrm>
                <a:off x="114889" y="4177421"/>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Recommendation Model</a:t>
                </a:r>
                <a:endParaRPr lang="id-ID" sz="1050" spc="300" dirty="0">
                  <a:solidFill>
                    <a:schemeClr val="bg2">
                      <a:lumMod val="75000"/>
                    </a:schemeClr>
                  </a:solidFill>
                  <a:latin typeface="Warung Kopi" panose="02000800000000000000" pitchFamily="2" charset="0"/>
                </a:endParaRPr>
              </a:p>
            </p:txBody>
          </p:sp>
          <p:sp>
            <p:nvSpPr>
              <p:cNvPr id="96" name="TextBox 95">
                <a:extLst>
                  <a:ext uri="{FF2B5EF4-FFF2-40B4-BE49-F238E27FC236}">
                    <a16:creationId xmlns:a16="http://schemas.microsoft.com/office/drawing/2014/main" id="{CB92E3EF-36A4-46CD-BD21-3BEDE41A0115}"/>
                  </a:ext>
                </a:extLst>
              </p:cNvPr>
              <p:cNvSpPr txBox="1"/>
              <p:nvPr/>
            </p:nvSpPr>
            <p:spPr>
              <a:xfrm>
                <a:off x="114889" y="5414478"/>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Recommendation Sample</a:t>
                </a:r>
                <a:endParaRPr lang="id-ID" sz="1050" spc="300" dirty="0">
                  <a:solidFill>
                    <a:schemeClr val="bg2">
                      <a:lumMod val="75000"/>
                    </a:schemeClr>
                  </a:solidFill>
                  <a:latin typeface="Warung Kopi" panose="02000800000000000000" pitchFamily="2" charset="0"/>
                </a:endParaRPr>
              </a:p>
            </p:txBody>
          </p:sp>
          <p:sp>
            <p:nvSpPr>
              <p:cNvPr id="97" name="TextBox 96">
                <a:extLst>
                  <a:ext uri="{FF2B5EF4-FFF2-40B4-BE49-F238E27FC236}">
                    <a16:creationId xmlns:a16="http://schemas.microsoft.com/office/drawing/2014/main" id="{80B385D4-4404-4DB1-A49A-E5E1E23A7AB2}"/>
                  </a:ext>
                </a:extLst>
              </p:cNvPr>
              <p:cNvSpPr txBox="1"/>
              <p:nvPr/>
            </p:nvSpPr>
            <p:spPr>
              <a:xfrm>
                <a:off x="114889" y="5880689"/>
                <a:ext cx="1979535" cy="253916"/>
              </a:xfrm>
              <a:prstGeom prst="rect">
                <a:avLst/>
              </a:prstGeom>
              <a:noFill/>
            </p:spPr>
            <p:txBody>
              <a:bodyPr wrap="square" rtlCol="0">
                <a:spAutoFit/>
              </a:bodyPr>
              <a:lstStyle/>
              <a:p>
                <a:r>
                  <a:rPr lang="en-US" sz="1050" spc="300" dirty="0">
                    <a:solidFill>
                      <a:srgbClr val="1ED760"/>
                    </a:solidFill>
                    <a:latin typeface="Warung Kopi" panose="02000800000000000000" pitchFamily="2" charset="0"/>
                  </a:rPr>
                  <a:t>Next Steps</a:t>
                </a:r>
                <a:endParaRPr lang="id-ID" sz="1050" spc="300" dirty="0">
                  <a:solidFill>
                    <a:srgbClr val="1ED760"/>
                  </a:solidFill>
                  <a:latin typeface="Warung Kopi" panose="02000800000000000000" pitchFamily="2" charset="0"/>
                </a:endParaRPr>
              </a:p>
            </p:txBody>
          </p:sp>
        </p:grpSp>
        <p:sp>
          <p:nvSpPr>
            <p:cNvPr id="87" name="TextBox 86">
              <a:extLst>
                <a:ext uri="{FF2B5EF4-FFF2-40B4-BE49-F238E27FC236}">
                  <a16:creationId xmlns:a16="http://schemas.microsoft.com/office/drawing/2014/main" id="{79B778D8-23BD-45AC-A16A-6F1FF7A5BAD6}"/>
                </a:ext>
              </a:extLst>
            </p:cNvPr>
            <p:cNvSpPr txBox="1"/>
            <p:nvPr/>
          </p:nvSpPr>
          <p:spPr>
            <a:xfrm>
              <a:off x="108793" y="5115943"/>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Class Imbalance</a:t>
              </a:r>
              <a:endParaRPr lang="id-ID" sz="1050" spc="300" dirty="0">
                <a:solidFill>
                  <a:schemeClr val="bg2">
                    <a:lumMod val="75000"/>
                  </a:schemeClr>
                </a:solidFill>
                <a:latin typeface="Warung Kopi" panose="02000800000000000000" pitchFamily="2" charset="0"/>
              </a:endParaRPr>
            </a:p>
          </p:txBody>
        </p:sp>
      </p:grpSp>
      <p:sp>
        <p:nvSpPr>
          <p:cNvPr id="98" name="TextBox 97">
            <a:extLst>
              <a:ext uri="{FF2B5EF4-FFF2-40B4-BE49-F238E27FC236}">
                <a16:creationId xmlns:a16="http://schemas.microsoft.com/office/drawing/2014/main" id="{03149FCD-1DBF-4E57-B7EF-B761B1BAA8E4}"/>
              </a:ext>
            </a:extLst>
          </p:cNvPr>
          <p:cNvSpPr txBox="1"/>
          <p:nvPr/>
        </p:nvSpPr>
        <p:spPr>
          <a:xfrm>
            <a:off x="2288303" y="1226361"/>
            <a:ext cx="9684622" cy="2230739"/>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pc="300" dirty="0">
                <a:solidFill>
                  <a:prstClr val="white"/>
                </a:solidFill>
                <a:latin typeface="Warung Kopi" panose="02000800000000000000" pitchFamily="2" charset="0"/>
              </a:rPr>
              <a:t>Use NLP on the lyrics to add to the prediction models</a:t>
            </a:r>
          </a:p>
          <a:p>
            <a:pPr marL="285750" indent="-285750">
              <a:lnSpc>
                <a:spcPct val="200000"/>
              </a:lnSpc>
              <a:buFont typeface="Arial" panose="020B0604020202020204" pitchFamily="34" charset="0"/>
              <a:buChar char="•"/>
            </a:pPr>
            <a:r>
              <a:rPr lang="en-US" spc="300" dirty="0">
                <a:solidFill>
                  <a:prstClr val="white"/>
                </a:solidFill>
                <a:latin typeface="Warung Kopi" panose="02000800000000000000" pitchFamily="2" charset="0"/>
              </a:rPr>
              <a:t>Introduce more moods to the model</a:t>
            </a:r>
          </a:p>
          <a:p>
            <a:pPr marL="285750" indent="-285750">
              <a:lnSpc>
                <a:spcPct val="200000"/>
              </a:lnSpc>
              <a:buFont typeface="Arial" panose="020B0604020202020204" pitchFamily="34" charset="0"/>
              <a:buChar char="•"/>
            </a:pPr>
            <a:r>
              <a:rPr lang="en-US" spc="300" dirty="0">
                <a:solidFill>
                  <a:prstClr val="white"/>
                </a:solidFill>
                <a:latin typeface="Warung Kopi" panose="02000800000000000000" pitchFamily="2" charset="0"/>
              </a:rPr>
              <a:t>Create a feature to automatically create a playlist off the recommendations</a:t>
            </a:r>
          </a:p>
        </p:txBody>
      </p:sp>
    </p:spTree>
    <p:extLst>
      <p:ext uri="{BB962C8B-B14F-4D97-AF65-F5344CB8AC3E}">
        <p14:creationId xmlns:p14="http://schemas.microsoft.com/office/powerpoint/2010/main" val="3811969388"/>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4AF2EA0-1AC6-4DAB-B269-8B0A1953D0B2}"/>
              </a:ext>
            </a:extLst>
          </p:cNvPr>
          <p:cNvSpPr/>
          <p:nvPr/>
        </p:nvSpPr>
        <p:spPr>
          <a:xfrm>
            <a:off x="0" y="0"/>
            <a:ext cx="12192000" cy="6858000"/>
          </a:xfrm>
          <a:prstGeom prst="rect">
            <a:avLst/>
          </a:prstGeom>
          <a:solidFill>
            <a:srgbClr val="2941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Rectangle 5">
            <a:extLst>
              <a:ext uri="{FF2B5EF4-FFF2-40B4-BE49-F238E27FC236}">
                <a16:creationId xmlns:a16="http://schemas.microsoft.com/office/drawing/2014/main" id="{21DFAED0-C855-4AB7-B39F-E56685BFBEEF}"/>
              </a:ext>
            </a:extLst>
          </p:cNvPr>
          <p:cNvSpPr/>
          <p:nvPr/>
        </p:nvSpPr>
        <p:spPr>
          <a:xfrm>
            <a:off x="0" y="0"/>
            <a:ext cx="12192000" cy="960895"/>
          </a:xfrm>
          <a:prstGeom prst="rect">
            <a:avLst/>
          </a:prstGeom>
          <a:solidFill>
            <a:srgbClr val="000000">
              <a:alpha val="95000"/>
            </a:srgb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2050" name="Picture 2" descr="Spotify Logo Png - Free Transparent PNG Logos">
            <a:extLst>
              <a:ext uri="{FF2B5EF4-FFF2-40B4-BE49-F238E27FC236}">
                <a16:creationId xmlns:a16="http://schemas.microsoft.com/office/drawing/2014/main" id="{A0FE0506-9848-477D-8DD2-FFEAEFC0E03C}"/>
              </a:ext>
            </a:extLst>
          </p:cNvPr>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451155" y="170481"/>
            <a:ext cx="619932" cy="6199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671552C-8F97-4F51-A6E7-9112139ADF9B}"/>
              </a:ext>
            </a:extLst>
          </p:cNvPr>
          <p:cNvSpPr txBox="1"/>
          <p:nvPr/>
        </p:nvSpPr>
        <p:spPr>
          <a:xfrm>
            <a:off x="1071087" y="168973"/>
            <a:ext cx="1782305" cy="584775"/>
          </a:xfrm>
          <a:prstGeom prst="rect">
            <a:avLst/>
          </a:prstGeom>
          <a:noFill/>
        </p:spPr>
        <p:txBody>
          <a:bodyPr wrap="square" rtlCol="0">
            <a:spAutoFit/>
          </a:bodyPr>
          <a:lstStyle/>
          <a:p>
            <a:r>
              <a:rPr lang="id-ID" sz="3200" spc="300" dirty="0">
                <a:solidFill>
                  <a:srgbClr val="FFFFFF"/>
                </a:solidFill>
                <a:latin typeface="Warung Kopi" panose="02000800000000000000" pitchFamily="2" charset="0"/>
              </a:rPr>
              <a:t>Spotify</a:t>
            </a:r>
          </a:p>
        </p:txBody>
      </p:sp>
      <p:sp>
        <p:nvSpPr>
          <p:cNvPr id="8" name="Rectangle 7">
            <a:extLst>
              <a:ext uri="{FF2B5EF4-FFF2-40B4-BE49-F238E27FC236}">
                <a16:creationId xmlns:a16="http://schemas.microsoft.com/office/drawing/2014/main" id="{6BDC885B-800E-4A6A-B4ED-8F23D2015E82}"/>
              </a:ext>
            </a:extLst>
          </p:cNvPr>
          <p:cNvSpPr/>
          <p:nvPr/>
        </p:nvSpPr>
        <p:spPr>
          <a:xfrm>
            <a:off x="9488617" y="233362"/>
            <a:ext cx="45719" cy="466458"/>
          </a:xfrm>
          <a:prstGeom prst="rect">
            <a:avLst/>
          </a:prstGeom>
          <a:solidFill>
            <a:srgbClr val="454545"/>
          </a:solid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Freeform: Shape 16">
            <a:extLst>
              <a:ext uri="{FF2B5EF4-FFF2-40B4-BE49-F238E27FC236}">
                <a16:creationId xmlns:a16="http://schemas.microsoft.com/office/drawing/2014/main" id="{57FD3B26-67A2-478D-A60F-936E62E0469C}"/>
              </a:ext>
            </a:extLst>
          </p:cNvPr>
          <p:cNvSpPr/>
          <p:nvPr/>
        </p:nvSpPr>
        <p:spPr>
          <a:xfrm>
            <a:off x="11160173" y="960895"/>
            <a:ext cx="1031827" cy="3649405"/>
          </a:xfrm>
          <a:custGeom>
            <a:avLst/>
            <a:gdLst>
              <a:gd name="connsiteX0" fmla="*/ 340322 w 1038386"/>
              <a:gd name="connsiteY0" fmla="*/ 0 h 3649405"/>
              <a:gd name="connsiteX1" fmla="*/ 1038386 w 1038386"/>
              <a:gd name="connsiteY1" fmla="*/ 0 h 3649405"/>
              <a:gd name="connsiteX2" fmla="*/ 1038386 w 1038386"/>
              <a:gd name="connsiteY2" fmla="*/ 3649405 h 3649405"/>
              <a:gd name="connsiteX3" fmla="*/ 987314 w 1038386"/>
              <a:gd name="connsiteY3" fmla="*/ 3635660 h 3649405"/>
              <a:gd name="connsiteX4" fmla="*/ 0 w 1038386"/>
              <a:gd name="connsiteY4" fmla="*/ 1499460 h 3649405"/>
              <a:gd name="connsiteX5" fmla="*/ 282360 w 1038386"/>
              <a:gd name="connsiteY5" fmla="*/ 112460 h 3649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386" h="3649405">
                <a:moveTo>
                  <a:pt x="340322" y="0"/>
                </a:moveTo>
                <a:lnTo>
                  <a:pt x="1038386" y="0"/>
                </a:lnTo>
                <a:lnTo>
                  <a:pt x="1038386" y="3649405"/>
                </a:lnTo>
                <a:lnTo>
                  <a:pt x="987314" y="3635660"/>
                </a:lnTo>
                <a:cubicBezTo>
                  <a:pt x="423856" y="3432337"/>
                  <a:pt x="0" y="2553185"/>
                  <a:pt x="0" y="1499460"/>
                </a:cubicBezTo>
                <a:cubicBezTo>
                  <a:pt x="0" y="972598"/>
                  <a:pt x="105964" y="489379"/>
                  <a:pt x="282360" y="112460"/>
                </a:cubicBezTo>
                <a:close/>
              </a:path>
            </a:pathLst>
          </a:custGeom>
          <a:solidFill>
            <a:srgbClr val="1ED7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7" name="Freeform: Shape 26">
            <a:extLst>
              <a:ext uri="{FF2B5EF4-FFF2-40B4-BE49-F238E27FC236}">
                <a16:creationId xmlns:a16="http://schemas.microsoft.com/office/drawing/2014/main" id="{D43E62F2-BB2B-409D-94FE-2D320652B7C0}"/>
              </a:ext>
            </a:extLst>
          </p:cNvPr>
          <p:cNvSpPr/>
          <p:nvPr/>
        </p:nvSpPr>
        <p:spPr>
          <a:xfrm>
            <a:off x="0" y="3360890"/>
            <a:ext cx="3528508" cy="3497110"/>
          </a:xfrm>
          <a:custGeom>
            <a:avLst/>
            <a:gdLst>
              <a:gd name="connsiteX0" fmla="*/ 1082404 w 3535067"/>
              <a:gd name="connsiteY0" fmla="*/ 1477203 h 3497110"/>
              <a:gd name="connsiteX1" fmla="*/ 1223300 w 3535067"/>
              <a:gd name="connsiteY1" fmla="*/ 1511702 h 3497110"/>
              <a:gd name="connsiteX2" fmla="*/ 3520745 w 3535067"/>
              <a:gd name="connsiteY2" fmla="*/ 3391516 h 3497110"/>
              <a:gd name="connsiteX3" fmla="*/ 3535067 w 3535067"/>
              <a:gd name="connsiteY3" fmla="*/ 3497110 h 3497110"/>
              <a:gd name="connsiteX4" fmla="*/ 0 w 3535067"/>
              <a:gd name="connsiteY4" fmla="*/ 3497110 h 3497110"/>
              <a:gd name="connsiteX5" fmla="*/ 0 w 3535067"/>
              <a:gd name="connsiteY5" fmla="*/ 2891873 h 3497110"/>
              <a:gd name="connsiteX6" fmla="*/ 128461 w 3535067"/>
              <a:gd name="connsiteY6" fmla="*/ 2821559 h 3497110"/>
              <a:gd name="connsiteX7" fmla="*/ 530163 w 3535067"/>
              <a:gd name="connsiteY7" fmla="*/ 2506261 h 3497110"/>
              <a:gd name="connsiteX8" fmla="*/ 1075903 w 3535067"/>
              <a:gd name="connsiteY8" fmla="*/ 1518656 h 3497110"/>
              <a:gd name="connsiteX9" fmla="*/ 0 w 3535067"/>
              <a:gd name="connsiteY9" fmla="*/ 0 h 3497110"/>
              <a:gd name="connsiteX10" fmla="*/ 5110 w 3535067"/>
              <a:gd name="connsiteY10" fmla="*/ 141 h 3497110"/>
              <a:gd name="connsiteX11" fmla="*/ 768824 w 3535067"/>
              <a:gd name="connsiteY11" fmla="*/ 335072 h 3497110"/>
              <a:gd name="connsiteX12" fmla="*/ 1099103 w 3535067"/>
              <a:gd name="connsiteY12" fmla="*/ 1370717 h 3497110"/>
              <a:gd name="connsiteX13" fmla="*/ 1082404 w 3535067"/>
              <a:gd name="connsiteY13" fmla="*/ 1477203 h 3497110"/>
              <a:gd name="connsiteX14" fmla="*/ 940738 w 3535067"/>
              <a:gd name="connsiteY14" fmla="*/ 1442516 h 3497110"/>
              <a:gd name="connsiteX15" fmla="*/ 220018 w 3535067"/>
              <a:gd name="connsiteY15" fmla="*/ 1348525 h 3497110"/>
              <a:gd name="connsiteX16" fmla="*/ 0 w 3535067"/>
              <a:gd name="connsiteY16" fmla="*/ 1344552 h 3497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35067" h="3497110">
                <a:moveTo>
                  <a:pt x="1082404" y="1477203"/>
                </a:moveTo>
                <a:lnTo>
                  <a:pt x="1223300" y="1511702"/>
                </a:lnTo>
                <a:cubicBezTo>
                  <a:pt x="2453098" y="1852573"/>
                  <a:pt x="3359118" y="2626575"/>
                  <a:pt x="3520745" y="3391516"/>
                </a:cubicBezTo>
                <a:lnTo>
                  <a:pt x="3535067" y="3497110"/>
                </a:lnTo>
                <a:lnTo>
                  <a:pt x="0" y="3497110"/>
                </a:lnTo>
                <a:lnTo>
                  <a:pt x="0" y="2891873"/>
                </a:lnTo>
                <a:lnTo>
                  <a:pt x="128461" y="2821559"/>
                </a:lnTo>
                <a:cubicBezTo>
                  <a:pt x="269866" y="2736447"/>
                  <a:pt x="405403" y="2631166"/>
                  <a:pt x="530163" y="2506261"/>
                </a:cubicBezTo>
                <a:cubicBezTo>
                  <a:pt x="821269" y="2214817"/>
                  <a:pt x="1005469" y="1864819"/>
                  <a:pt x="1075903" y="1518656"/>
                </a:cubicBezTo>
                <a:close/>
                <a:moveTo>
                  <a:pt x="0" y="0"/>
                </a:moveTo>
                <a:lnTo>
                  <a:pt x="5110" y="141"/>
                </a:lnTo>
                <a:cubicBezTo>
                  <a:pt x="296063" y="20953"/>
                  <a:pt x="564564" y="131049"/>
                  <a:pt x="768824" y="335072"/>
                </a:cubicBezTo>
                <a:cubicBezTo>
                  <a:pt x="1035612" y="601551"/>
                  <a:pt x="1142292" y="977809"/>
                  <a:pt x="1099103" y="1370717"/>
                </a:cubicBezTo>
                <a:lnTo>
                  <a:pt x="1082404" y="1477203"/>
                </a:lnTo>
                <a:lnTo>
                  <a:pt x="940738" y="1442516"/>
                </a:lnTo>
                <a:cubicBezTo>
                  <a:pt x="694813" y="1390205"/>
                  <a:pt x="452958" y="1359321"/>
                  <a:pt x="220018" y="1348525"/>
                </a:cubicBezTo>
                <a:lnTo>
                  <a:pt x="0" y="1344552"/>
                </a:lnTo>
                <a:close/>
              </a:path>
            </a:pathLst>
          </a:custGeom>
          <a:solidFill>
            <a:srgbClr val="1ED7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18" name="TextBox 17">
            <a:extLst>
              <a:ext uri="{FF2B5EF4-FFF2-40B4-BE49-F238E27FC236}">
                <a16:creationId xmlns:a16="http://schemas.microsoft.com/office/drawing/2014/main" id="{0431AF65-224A-449A-9D5A-DCC0662D4F55}"/>
              </a:ext>
            </a:extLst>
          </p:cNvPr>
          <p:cNvSpPr txBox="1"/>
          <p:nvPr/>
        </p:nvSpPr>
        <p:spPr>
          <a:xfrm>
            <a:off x="1303020" y="1129868"/>
            <a:ext cx="9585960" cy="3539430"/>
          </a:xfrm>
          <a:prstGeom prst="rect">
            <a:avLst/>
          </a:prstGeom>
          <a:noFill/>
        </p:spPr>
        <p:txBody>
          <a:bodyPr wrap="square">
            <a:spAutoFit/>
          </a:bodyPr>
          <a:lstStyle/>
          <a:p>
            <a:pPr rtl="0">
              <a:spcBef>
                <a:spcPts val="0"/>
              </a:spcBef>
              <a:spcAft>
                <a:spcPts val="0"/>
              </a:spcAft>
            </a:pPr>
            <a:r>
              <a:rPr lang="en-US" sz="4400" i="0" u="none" strike="noStrike" dirty="0">
                <a:solidFill>
                  <a:srgbClr val="1ED65F"/>
                </a:solidFill>
                <a:effectLst/>
                <a:latin typeface="Warung Kopi" panose="02000800000000000000"/>
              </a:rPr>
              <a:t>Resources:</a:t>
            </a:r>
          </a:p>
          <a:p>
            <a:pPr rtl="0">
              <a:spcBef>
                <a:spcPts val="0"/>
              </a:spcBef>
              <a:spcAft>
                <a:spcPts val="0"/>
              </a:spcAft>
            </a:pPr>
            <a:endParaRPr lang="en-US" dirty="0">
              <a:effectLst/>
              <a:latin typeface="Warung Kopi" panose="02000800000000000000"/>
            </a:endParaRPr>
          </a:p>
          <a:p>
            <a:pPr marL="285750" indent="-285750">
              <a:spcBef>
                <a:spcPts val="0"/>
              </a:spcBef>
              <a:spcAft>
                <a:spcPts val="0"/>
              </a:spcAft>
              <a:buFont typeface="Arial" panose="020B0604020202020204" pitchFamily="34" charset="0"/>
              <a:buChar char="•"/>
            </a:pPr>
            <a:r>
              <a:rPr lang="en-US" b="1" i="0" u="none" strike="noStrike" dirty="0">
                <a:solidFill>
                  <a:srgbClr val="FFFFFF"/>
                </a:solidFill>
                <a:effectLst/>
                <a:latin typeface="Warung Kopi" panose="02000800000000000000"/>
              </a:rPr>
              <a:t>Kaggle Dataset </a:t>
            </a:r>
            <a:r>
              <a:rPr lang="en-US" b="0" i="0" u="none" strike="noStrike" dirty="0">
                <a:solidFill>
                  <a:srgbClr val="FFFFFF"/>
                </a:solidFill>
                <a:effectLst/>
                <a:latin typeface="Warung Kopi" panose="02000800000000000000"/>
              </a:rPr>
              <a:t>- </a:t>
            </a:r>
            <a:r>
              <a:rPr lang="en-US" u="sng" dirty="0">
                <a:solidFill>
                  <a:srgbClr val="FF5252"/>
                </a:solidFill>
                <a:latin typeface="Warung Kopi" panose="02000800000000000000"/>
                <a:hlinkClick r:id="rId3">
                  <a:extLst>
                    <a:ext uri="{A12FA001-AC4F-418D-AE19-62706E023703}">
                      <ahyp:hlinkClr xmlns:ahyp="http://schemas.microsoft.com/office/drawing/2018/hyperlinkcolor" val="tx"/>
                    </a:ext>
                  </a:extLst>
                </a:hlinkClick>
              </a:rPr>
              <a:t>https://www.kaggle.com/yamaerenay/spotify-dataset-19212020-160k-tracks?select=data_w_genres.csv</a:t>
            </a:r>
            <a:r>
              <a:rPr lang="en-US" u="sng" dirty="0">
                <a:solidFill>
                  <a:srgbClr val="FF5252"/>
                </a:solidFill>
                <a:latin typeface="Warung Kopi" panose="02000800000000000000"/>
              </a:rPr>
              <a:t> </a:t>
            </a:r>
          </a:p>
          <a:p>
            <a:pPr rtl="0">
              <a:spcBef>
                <a:spcPts val="0"/>
              </a:spcBef>
              <a:spcAft>
                <a:spcPts val="0"/>
              </a:spcAft>
            </a:pPr>
            <a:endParaRPr lang="en-US" dirty="0">
              <a:solidFill>
                <a:schemeClr val="bg1"/>
              </a:solidFill>
              <a:latin typeface="Warung Kopi" panose="02000800000000000000"/>
            </a:endParaRPr>
          </a:p>
          <a:p>
            <a:pPr marL="285750" indent="-285750">
              <a:buFont typeface="Arial" panose="020B0604020202020204" pitchFamily="34" charset="0"/>
              <a:buChar char="•"/>
            </a:pPr>
            <a:r>
              <a:rPr lang="en-US" b="1" i="0" u="none" strike="noStrike" dirty="0">
                <a:solidFill>
                  <a:srgbClr val="FFFFFF"/>
                </a:solidFill>
                <a:effectLst/>
                <a:latin typeface="Warung Kopi" panose="02000800000000000000"/>
              </a:rPr>
              <a:t>Get a Playlist Spotify API </a:t>
            </a:r>
            <a:r>
              <a:rPr lang="en-US" b="0" i="0" u="none" strike="noStrike" dirty="0">
                <a:solidFill>
                  <a:srgbClr val="FFFFFF"/>
                </a:solidFill>
                <a:effectLst/>
                <a:latin typeface="Warung Kopi" panose="02000800000000000000"/>
              </a:rPr>
              <a:t>- </a:t>
            </a:r>
            <a:r>
              <a:rPr lang="en-US" u="sng" dirty="0">
                <a:solidFill>
                  <a:srgbClr val="FF5252"/>
                </a:solidFill>
                <a:latin typeface="Warung Kopi" panose="02000800000000000000"/>
                <a:hlinkClick r:id="rId4">
                  <a:extLst>
                    <a:ext uri="{A12FA001-AC4F-418D-AE19-62706E023703}">
                      <ahyp:hlinkClr xmlns:ahyp="http://schemas.microsoft.com/office/drawing/2018/hyperlinkcolor" val="tx"/>
                    </a:ext>
                  </a:extLst>
                </a:hlinkClick>
              </a:rPr>
              <a:t>https://api.spotify.com/v1/playlists/{playlist_id}</a:t>
            </a:r>
            <a:endParaRPr lang="en-US" u="sng" dirty="0">
              <a:solidFill>
                <a:srgbClr val="FF5252"/>
              </a:solidFill>
              <a:latin typeface="Warung Kopi" panose="02000800000000000000"/>
            </a:endParaRPr>
          </a:p>
          <a:p>
            <a:pPr rtl="0">
              <a:spcBef>
                <a:spcPts val="0"/>
              </a:spcBef>
              <a:spcAft>
                <a:spcPts val="0"/>
              </a:spcAft>
            </a:pPr>
            <a:endParaRPr lang="en-US" b="0" dirty="0">
              <a:effectLst/>
              <a:latin typeface="Warung Kopi" panose="02000800000000000000"/>
            </a:endParaRPr>
          </a:p>
          <a:p>
            <a:pPr marL="285750" indent="-285750">
              <a:spcBef>
                <a:spcPts val="0"/>
              </a:spcBef>
              <a:spcAft>
                <a:spcPts val="0"/>
              </a:spcAft>
              <a:buFont typeface="Arial" panose="020B0604020202020204" pitchFamily="34" charset="0"/>
              <a:buChar char="•"/>
            </a:pPr>
            <a:r>
              <a:rPr lang="en-US" b="1" i="0" u="none" strike="noStrike" dirty="0">
                <a:solidFill>
                  <a:srgbClr val="FFFFFF"/>
                </a:solidFill>
                <a:effectLst/>
                <a:latin typeface="Warung Kopi" panose="02000800000000000000"/>
              </a:rPr>
              <a:t>Audio Features Spotify API </a:t>
            </a:r>
            <a:r>
              <a:rPr lang="en-US" b="0" i="0" u="none" strike="noStrike" dirty="0">
                <a:solidFill>
                  <a:srgbClr val="FFFFFF"/>
                </a:solidFill>
                <a:effectLst/>
                <a:latin typeface="Warung Kopi" panose="02000800000000000000"/>
              </a:rPr>
              <a:t>- </a:t>
            </a:r>
            <a:r>
              <a:rPr lang="en-US" u="sng" dirty="0">
                <a:solidFill>
                  <a:srgbClr val="FF5252"/>
                </a:solidFill>
                <a:latin typeface="Warung Kopi" panose="02000800000000000000"/>
                <a:hlinkClick r:id="rId5">
                  <a:extLst>
                    <a:ext uri="{A12FA001-AC4F-418D-AE19-62706E023703}">
                      <ahyp:hlinkClr xmlns:ahyp="http://schemas.microsoft.com/office/drawing/2018/hyperlinkcolor" val="tx"/>
                    </a:ext>
                  </a:extLst>
                </a:hlinkClick>
              </a:rPr>
              <a:t>https://api.spotify.com/v1/audio-features</a:t>
            </a:r>
            <a:endParaRPr lang="en-US" u="sng" dirty="0">
              <a:solidFill>
                <a:srgbClr val="FF5252"/>
              </a:solidFill>
              <a:latin typeface="Warung Kopi" panose="02000800000000000000"/>
            </a:endParaRPr>
          </a:p>
          <a:p>
            <a:pPr marL="285750" indent="-285750" rtl="0">
              <a:spcBef>
                <a:spcPts val="0"/>
              </a:spcBef>
              <a:spcAft>
                <a:spcPts val="0"/>
              </a:spcAft>
              <a:buFont typeface="Arial" panose="020B0604020202020204" pitchFamily="34" charset="0"/>
              <a:buChar char="•"/>
            </a:pPr>
            <a:endParaRPr lang="en-US" u="sng" dirty="0">
              <a:solidFill>
                <a:srgbClr val="FF5252"/>
              </a:solidFill>
              <a:latin typeface="Warung Kopi" panose="02000800000000000000"/>
            </a:endParaRPr>
          </a:p>
          <a:p>
            <a:pPr marL="285750" indent="-285750" rtl="0">
              <a:spcBef>
                <a:spcPts val="0"/>
              </a:spcBef>
              <a:spcAft>
                <a:spcPts val="0"/>
              </a:spcAft>
              <a:buFont typeface="Arial" panose="020B0604020202020204" pitchFamily="34" charset="0"/>
              <a:buChar char="•"/>
            </a:pPr>
            <a:r>
              <a:rPr lang="en-US" b="1" dirty="0">
                <a:solidFill>
                  <a:srgbClr val="FFFFFF"/>
                </a:solidFill>
                <a:latin typeface="Warung Kopi" panose="02000800000000000000"/>
              </a:rPr>
              <a:t>Get Several Tracks </a:t>
            </a:r>
            <a:r>
              <a:rPr lang="en-US" b="1" i="0" u="none" strike="noStrike" dirty="0">
                <a:solidFill>
                  <a:srgbClr val="FFFFFF"/>
                </a:solidFill>
                <a:effectLst/>
                <a:latin typeface="Warung Kopi" panose="02000800000000000000"/>
              </a:rPr>
              <a:t>Spotify API </a:t>
            </a:r>
            <a:r>
              <a:rPr lang="en-US" b="0" i="0" u="none" strike="noStrike" dirty="0">
                <a:solidFill>
                  <a:srgbClr val="FFFFFF"/>
                </a:solidFill>
                <a:effectLst/>
                <a:latin typeface="Warung Kopi" panose="02000800000000000000"/>
              </a:rPr>
              <a:t>- </a:t>
            </a:r>
            <a:r>
              <a:rPr lang="en-US" b="0" i="0" u="sng" dirty="0">
                <a:solidFill>
                  <a:srgbClr val="FF5252"/>
                </a:solidFill>
                <a:effectLst/>
                <a:latin typeface="Warung Kopi" panose="02000800000000000000"/>
              </a:rPr>
              <a:t>https://developer.spotify.com/console/get-several-tracks/</a:t>
            </a:r>
            <a:br>
              <a:rPr lang="en-US" dirty="0">
                <a:latin typeface="Warung Kopi" panose="02000800000000000000"/>
              </a:rPr>
            </a:br>
            <a:endParaRPr lang="en-US" dirty="0">
              <a:latin typeface="Warung Kopi" panose="02000800000000000000"/>
            </a:endParaRPr>
          </a:p>
        </p:txBody>
      </p:sp>
    </p:spTree>
    <p:extLst>
      <p:ext uri="{BB962C8B-B14F-4D97-AF65-F5344CB8AC3E}">
        <p14:creationId xmlns:p14="http://schemas.microsoft.com/office/powerpoint/2010/main" val="405302198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4AF2EA0-1AC6-4DAB-B269-8B0A1953D0B2}"/>
              </a:ext>
            </a:extLst>
          </p:cNvPr>
          <p:cNvSpPr/>
          <p:nvPr/>
        </p:nvSpPr>
        <p:spPr>
          <a:xfrm>
            <a:off x="0" y="0"/>
            <a:ext cx="12192000" cy="6858000"/>
          </a:xfrm>
          <a:prstGeom prst="rect">
            <a:avLst/>
          </a:prstGeom>
          <a:solidFill>
            <a:srgbClr val="2941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Rectangle 5">
            <a:extLst>
              <a:ext uri="{FF2B5EF4-FFF2-40B4-BE49-F238E27FC236}">
                <a16:creationId xmlns:a16="http://schemas.microsoft.com/office/drawing/2014/main" id="{21DFAED0-C855-4AB7-B39F-E56685BFBEEF}"/>
              </a:ext>
            </a:extLst>
          </p:cNvPr>
          <p:cNvSpPr/>
          <p:nvPr/>
        </p:nvSpPr>
        <p:spPr>
          <a:xfrm>
            <a:off x="0" y="0"/>
            <a:ext cx="12192000" cy="960895"/>
          </a:xfrm>
          <a:prstGeom prst="rect">
            <a:avLst/>
          </a:prstGeom>
          <a:solidFill>
            <a:srgbClr val="000000">
              <a:alpha val="95000"/>
            </a:srgb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2050" name="Picture 2" descr="Spotify Logo Png - Free Transparent PNG Logos">
            <a:extLst>
              <a:ext uri="{FF2B5EF4-FFF2-40B4-BE49-F238E27FC236}">
                <a16:creationId xmlns:a16="http://schemas.microsoft.com/office/drawing/2014/main" id="{A0FE0506-9848-477D-8DD2-FFEAEFC0E03C}"/>
              </a:ext>
            </a:extLst>
          </p:cNvPr>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451155" y="170481"/>
            <a:ext cx="619932" cy="6199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671552C-8F97-4F51-A6E7-9112139ADF9B}"/>
              </a:ext>
            </a:extLst>
          </p:cNvPr>
          <p:cNvSpPr txBox="1"/>
          <p:nvPr/>
        </p:nvSpPr>
        <p:spPr>
          <a:xfrm>
            <a:off x="1071087" y="168973"/>
            <a:ext cx="1782305" cy="584775"/>
          </a:xfrm>
          <a:prstGeom prst="rect">
            <a:avLst/>
          </a:prstGeom>
          <a:noFill/>
        </p:spPr>
        <p:txBody>
          <a:bodyPr wrap="square" rtlCol="0">
            <a:spAutoFit/>
          </a:bodyPr>
          <a:lstStyle/>
          <a:p>
            <a:r>
              <a:rPr lang="id-ID" sz="3200" spc="300" dirty="0">
                <a:solidFill>
                  <a:srgbClr val="FFFFFF"/>
                </a:solidFill>
                <a:latin typeface="Warung Kopi" panose="02000800000000000000" pitchFamily="2" charset="0"/>
              </a:rPr>
              <a:t>Spotify</a:t>
            </a:r>
          </a:p>
        </p:txBody>
      </p:sp>
      <p:sp>
        <p:nvSpPr>
          <p:cNvPr id="8" name="Rectangle 7">
            <a:extLst>
              <a:ext uri="{FF2B5EF4-FFF2-40B4-BE49-F238E27FC236}">
                <a16:creationId xmlns:a16="http://schemas.microsoft.com/office/drawing/2014/main" id="{6BDC885B-800E-4A6A-B4ED-8F23D2015E82}"/>
              </a:ext>
            </a:extLst>
          </p:cNvPr>
          <p:cNvSpPr/>
          <p:nvPr/>
        </p:nvSpPr>
        <p:spPr>
          <a:xfrm>
            <a:off x="9488617" y="233362"/>
            <a:ext cx="45719" cy="466458"/>
          </a:xfrm>
          <a:prstGeom prst="rect">
            <a:avLst/>
          </a:prstGeom>
          <a:solidFill>
            <a:srgbClr val="454545"/>
          </a:solid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Freeform: Shape 16">
            <a:extLst>
              <a:ext uri="{FF2B5EF4-FFF2-40B4-BE49-F238E27FC236}">
                <a16:creationId xmlns:a16="http://schemas.microsoft.com/office/drawing/2014/main" id="{57FD3B26-67A2-478D-A60F-936E62E0469C}"/>
              </a:ext>
            </a:extLst>
          </p:cNvPr>
          <p:cNvSpPr/>
          <p:nvPr/>
        </p:nvSpPr>
        <p:spPr>
          <a:xfrm>
            <a:off x="11160173" y="960895"/>
            <a:ext cx="1031827" cy="3649405"/>
          </a:xfrm>
          <a:custGeom>
            <a:avLst/>
            <a:gdLst>
              <a:gd name="connsiteX0" fmla="*/ 340322 w 1038386"/>
              <a:gd name="connsiteY0" fmla="*/ 0 h 3649405"/>
              <a:gd name="connsiteX1" fmla="*/ 1038386 w 1038386"/>
              <a:gd name="connsiteY1" fmla="*/ 0 h 3649405"/>
              <a:gd name="connsiteX2" fmla="*/ 1038386 w 1038386"/>
              <a:gd name="connsiteY2" fmla="*/ 3649405 h 3649405"/>
              <a:gd name="connsiteX3" fmla="*/ 987314 w 1038386"/>
              <a:gd name="connsiteY3" fmla="*/ 3635660 h 3649405"/>
              <a:gd name="connsiteX4" fmla="*/ 0 w 1038386"/>
              <a:gd name="connsiteY4" fmla="*/ 1499460 h 3649405"/>
              <a:gd name="connsiteX5" fmla="*/ 282360 w 1038386"/>
              <a:gd name="connsiteY5" fmla="*/ 112460 h 3649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8386" h="3649405">
                <a:moveTo>
                  <a:pt x="340322" y="0"/>
                </a:moveTo>
                <a:lnTo>
                  <a:pt x="1038386" y="0"/>
                </a:lnTo>
                <a:lnTo>
                  <a:pt x="1038386" y="3649405"/>
                </a:lnTo>
                <a:lnTo>
                  <a:pt x="987314" y="3635660"/>
                </a:lnTo>
                <a:cubicBezTo>
                  <a:pt x="423856" y="3432337"/>
                  <a:pt x="0" y="2553185"/>
                  <a:pt x="0" y="1499460"/>
                </a:cubicBezTo>
                <a:cubicBezTo>
                  <a:pt x="0" y="972598"/>
                  <a:pt x="105964" y="489379"/>
                  <a:pt x="282360" y="112460"/>
                </a:cubicBezTo>
                <a:close/>
              </a:path>
            </a:pathLst>
          </a:custGeom>
          <a:solidFill>
            <a:srgbClr val="1ED7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7" name="Freeform: Shape 26">
            <a:extLst>
              <a:ext uri="{FF2B5EF4-FFF2-40B4-BE49-F238E27FC236}">
                <a16:creationId xmlns:a16="http://schemas.microsoft.com/office/drawing/2014/main" id="{D43E62F2-BB2B-409D-94FE-2D320652B7C0}"/>
              </a:ext>
            </a:extLst>
          </p:cNvPr>
          <p:cNvSpPr/>
          <p:nvPr/>
        </p:nvSpPr>
        <p:spPr>
          <a:xfrm>
            <a:off x="0" y="3360890"/>
            <a:ext cx="3528508" cy="3497110"/>
          </a:xfrm>
          <a:custGeom>
            <a:avLst/>
            <a:gdLst>
              <a:gd name="connsiteX0" fmla="*/ 1082404 w 3535067"/>
              <a:gd name="connsiteY0" fmla="*/ 1477203 h 3497110"/>
              <a:gd name="connsiteX1" fmla="*/ 1223300 w 3535067"/>
              <a:gd name="connsiteY1" fmla="*/ 1511702 h 3497110"/>
              <a:gd name="connsiteX2" fmla="*/ 3520745 w 3535067"/>
              <a:gd name="connsiteY2" fmla="*/ 3391516 h 3497110"/>
              <a:gd name="connsiteX3" fmla="*/ 3535067 w 3535067"/>
              <a:gd name="connsiteY3" fmla="*/ 3497110 h 3497110"/>
              <a:gd name="connsiteX4" fmla="*/ 0 w 3535067"/>
              <a:gd name="connsiteY4" fmla="*/ 3497110 h 3497110"/>
              <a:gd name="connsiteX5" fmla="*/ 0 w 3535067"/>
              <a:gd name="connsiteY5" fmla="*/ 2891873 h 3497110"/>
              <a:gd name="connsiteX6" fmla="*/ 128461 w 3535067"/>
              <a:gd name="connsiteY6" fmla="*/ 2821559 h 3497110"/>
              <a:gd name="connsiteX7" fmla="*/ 530163 w 3535067"/>
              <a:gd name="connsiteY7" fmla="*/ 2506261 h 3497110"/>
              <a:gd name="connsiteX8" fmla="*/ 1075903 w 3535067"/>
              <a:gd name="connsiteY8" fmla="*/ 1518656 h 3497110"/>
              <a:gd name="connsiteX9" fmla="*/ 0 w 3535067"/>
              <a:gd name="connsiteY9" fmla="*/ 0 h 3497110"/>
              <a:gd name="connsiteX10" fmla="*/ 5110 w 3535067"/>
              <a:gd name="connsiteY10" fmla="*/ 141 h 3497110"/>
              <a:gd name="connsiteX11" fmla="*/ 768824 w 3535067"/>
              <a:gd name="connsiteY11" fmla="*/ 335072 h 3497110"/>
              <a:gd name="connsiteX12" fmla="*/ 1099103 w 3535067"/>
              <a:gd name="connsiteY12" fmla="*/ 1370717 h 3497110"/>
              <a:gd name="connsiteX13" fmla="*/ 1082404 w 3535067"/>
              <a:gd name="connsiteY13" fmla="*/ 1477203 h 3497110"/>
              <a:gd name="connsiteX14" fmla="*/ 940738 w 3535067"/>
              <a:gd name="connsiteY14" fmla="*/ 1442516 h 3497110"/>
              <a:gd name="connsiteX15" fmla="*/ 220018 w 3535067"/>
              <a:gd name="connsiteY15" fmla="*/ 1348525 h 3497110"/>
              <a:gd name="connsiteX16" fmla="*/ 0 w 3535067"/>
              <a:gd name="connsiteY16" fmla="*/ 1344552 h 3497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35067" h="3497110">
                <a:moveTo>
                  <a:pt x="1082404" y="1477203"/>
                </a:moveTo>
                <a:lnTo>
                  <a:pt x="1223300" y="1511702"/>
                </a:lnTo>
                <a:cubicBezTo>
                  <a:pt x="2453098" y="1852573"/>
                  <a:pt x="3359118" y="2626575"/>
                  <a:pt x="3520745" y="3391516"/>
                </a:cubicBezTo>
                <a:lnTo>
                  <a:pt x="3535067" y="3497110"/>
                </a:lnTo>
                <a:lnTo>
                  <a:pt x="0" y="3497110"/>
                </a:lnTo>
                <a:lnTo>
                  <a:pt x="0" y="2891873"/>
                </a:lnTo>
                <a:lnTo>
                  <a:pt x="128461" y="2821559"/>
                </a:lnTo>
                <a:cubicBezTo>
                  <a:pt x="269866" y="2736447"/>
                  <a:pt x="405403" y="2631166"/>
                  <a:pt x="530163" y="2506261"/>
                </a:cubicBezTo>
                <a:cubicBezTo>
                  <a:pt x="821269" y="2214817"/>
                  <a:pt x="1005469" y="1864819"/>
                  <a:pt x="1075903" y="1518656"/>
                </a:cubicBezTo>
                <a:close/>
                <a:moveTo>
                  <a:pt x="0" y="0"/>
                </a:moveTo>
                <a:lnTo>
                  <a:pt x="5110" y="141"/>
                </a:lnTo>
                <a:cubicBezTo>
                  <a:pt x="296063" y="20953"/>
                  <a:pt x="564564" y="131049"/>
                  <a:pt x="768824" y="335072"/>
                </a:cubicBezTo>
                <a:cubicBezTo>
                  <a:pt x="1035612" y="601551"/>
                  <a:pt x="1142292" y="977809"/>
                  <a:pt x="1099103" y="1370717"/>
                </a:cubicBezTo>
                <a:lnTo>
                  <a:pt x="1082404" y="1477203"/>
                </a:lnTo>
                <a:lnTo>
                  <a:pt x="940738" y="1442516"/>
                </a:lnTo>
                <a:cubicBezTo>
                  <a:pt x="694813" y="1390205"/>
                  <a:pt x="452958" y="1359321"/>
                  <a:pt x="220018" y="1348525"/>
                </a:cubicBezTo>
                <a:lnTo>
                  <a:pt x="0" y="1344552"/>
                </a:lnTo>
                <a:close/>
              </a:path>
            </a:pathLst>
          </a:custGeom>
          <a:solidFill>
            <a:srgbClr val="1ED7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8" name="TextBox 27">
            <a:extLst>
              <a:ext uri="{FF2B5EF4-FFF2-40B4-BE49-F238E27FC236}">
                <a16:creationId xmlns:a16="http://schemas.microsoft.com/office/drawing/2014/main" id="{0380F108-744A-482B-9EA1-204C7BD65B25}"/>
              </a:ext>
            </a:extLst>
          </p:cNvPr>
          <p:cNvSpPr txBox="1"/>
          <p:nvPr/>
        </p:nvSpPr>
        <p:spPr>
          <a:xfrm>
            <a:off x="1071087" y="1031713"/>
            <a:ext cx="10943581" cy="2554545"/>
          </a:xfrm>
          <a:prstGeom prst="rect">
            <a:avLst/>
          </a:prstGeom>
          <a:noFill/>
        </p:spPr>
        <p:txBody>
          <a:bodyPr wrap="square" rtlCol="0">
            <a:spAutoFit/>
          </a:bodyPr>
          <a:lstStyle/>
          <a:p>
            <a:r>
              <a:rPr lang="en-US" sz="8000" spc="600" dirty="0">
                <a:solidFill>
                  <a:srgbClr val="1ED760"/>
                </a:solidFill>
                <a:latin typeface="Warung Kopi" panose="02000800000000000000" pitchFamily="2" charset="0"/>
              </a:rPr>
              <a:t>Thank you! </a:t>
            </a:r>
            <a:r>
              <a:rPr lang="id-ID" sz="8000" spc="600" dirty="0">
                <a:solidFill>
                  <a:srgbClr val="1ED760"/>
                </a:solidFill>
                <a:latin typeface="Warung Kopi" panose="02000800000000000000" pitchFamily="2" charset="0"/>
              </a:rPr>
              <a:t>.........</a:t>
            </a:r>
            <a:r>
              <a:rPr lang="en-US" sz="8000" spc="600" dirty="0">
                <a:solidFill>
                  <a:srgbClr val="1ED760"/>
                </a:solidFill>
                <a:latin typeface="Warung Kopi" panose="02000800000000000000" pitchFamily="2" charset="0"/>
              </a:rPr>
              <a:t>..</a:t>
            </a:r>
            <a:endParaRPr lang="id-ID" sz="8000" spc="600" dirty="0">
              <a:solidFill>
                <a:srgbClr val="1ED760"/>
              </a:solidFill>
              <a:latin typeface="Warung Kopi" panose="02000800000000000000" pitchFamily="2" charset="0"/>
            </a:endParaRPr>
          </a:p>
          <a:p>
            <a:r>
              <a:rPr lang="id-ID" sz="8000" spc="600" dirty="0">
                <a:solidFill>
                  <a:srgbClr val="1ED760"/>
                </a:solidFill>
                <a:latin typeface="Warung Kopi" panose="02000800000000000000" pitchFamily="2" charset="0"/>
              </a:rPr>
              <a:t>............................</a:t>
            </a:r>
          </a:p>
        </p:txBody>
      </p:sp>
      <p:sp>
        <p:nvSpPr>
          <p:cNvPr id="29" name="TextBox 28">
            <a:extLst>
              <a:ext uri="{FF2B5EF4-FFF2-40B4-BE49-F238E27FC236}">
                <a16:creationId xmlns:a16="http://schemas.microsoft.com/office/drawing/2014/main" id="{0DAD67B2-0450-4DB1-89F1-2662C79D2C8B}"/>
              </a:ext>
            </a:extLst>
          </p:cNvPr>
          <p:cNvSpPr txBox="1"/>
          <p:nvPr/>
        </p:nvSpPr>
        <p:spPr>
          <a:xfrm>
            <a:off x="4356924" y="3388645"/>
            <a:ext cx="4424294" cy="2369880"/>
          </a:xfrm>
          <a:prstGeom prst="rect">
            <a:avLst/>
          </a:prstGeom>
          <a:noFill/>
        </p:spPr>
        <p:txBody>
          <a:bodyPr wrap="square" rtlCol="0">
            <a:spAutoFit/>
          </a:bodyPr>
          <a:lstStyle/>
          <a:p>
            <a:r>
              <a:rPr lang="en-US" sz="2000" b="1" u="sng" dirty="0">
                <a:solidFill>
                  <a:schemeClr val="bg1">
                    <a:lumMod val="95000"/>
                  </a:schemeClr>
                </a:solidFill>
                <a:latin typeface="Warung Kopi" panose="02000800000000000000" pitchFamily="2" charset="0"/>
              </a:rPr>
              <a:t>Contact Information</a:t>
            </a:r>
          </a:p>
          <a:p>
            <a:r>
              <a:rPr lang="en-US" sz="1600" dirty="0">
                <a:solidFill>
                  <a:schemeClr val="bg1">
                    <a:lumMod val="95000"/>
                  </a:schemeClr>
                </a:solidFill>
                <a:latin typeface="Warung Kopi" panose="02000800000000000000" pitchFamily="2" charset="0"/>
              </a:rPr>
              <a:t>LinkedIn: </a:t>
            </a:r>
            <a:r>
              <a:rPr lang="en-US" sz="1600" dirty="0">
                <a:solidFill>
                  <a:schemeClr val="bg2">
                    <a:lumMod val="75000"/>
                  </a:schemeClr>
                </a:solidFill>
                <a:latin typeface="Warung Kopi" panose="02000800000000000000" pitchFamily="2" charset="0"/>
              </a:rPr>
              <a:t>https://www.linkedin.com/in/donnalee0106/</a:t>
            </a:r>
          </a:p>
          <a:p>
            <a:r>
              <a:rPr lang="en-US" sz="1600" dirty="0">
                <a:solidFill>
                  <a:schemeClr val="bg1">
                    <a:lumMod val="95000"/>
                  </a:schemeClr>
                </a:solidFill>
                <a:latin typeface="Warung Kopi" panose="02000800000000000000" pitchFamily="2" charset="0"/>
              </a:rPr>
              <a:t>GitHub: </a:t>
            </a:r>
          </a:p>
          <a:p>
            <a:r>
              <a:rPr lang="en-US" sz="1600" dirty="0">
                <a:solidFill>
                  <a:schemeClr val="bg2">
                    <a:lumMod val="75000"/>
                  </a:schemeClr>
                </a:solidFill>
                <a:latin typeface="Warung Kopi" panose="02000800000000000000" pitchFamily="2" charset="0"/>
              </a:rPr>
              <a:t>https://github.com/dlee0106</a:t>
            </a:r>
          </a:p>
          <a:p>
            <a:r>
              <a:rPr lang="en-US" sz="1600" dirty="0">
                <a:solidFill>
                  <a:schemeClr val="bg1">
                    <a:lumMod val="95000"/>
                  </a:schemeClr>
                </a:solidFill>
                <a:latin typeface="Warung Kopi" panose="02000800000000000000" pitchFamily="2" charset="0"/>
              </a:rPr>
              <a:t>E-Mail: </a:t>
            </a:r>
          </a:p>
          <a:p>
            <a:r>
              <a:rPr lang="en-US" sz="1600" dirty="0">
                <a:solidFill>
                  <a:schemeClr val="bg2">
                    <a:lumMod val="75000"/>
                  </a:schemeClr>
                </a:solidFill>
                <a:latin typeface="Warung Kopi" panose="02000800000000000000" pitchFamily="2" charset="0"/>
                <a:hlinkClick r:id="rId3">
                  <a:extLst>
                    <a:ext uri="{A12FA001-AC4F-418D-AE19-62706E023703}">
                      <ahyp:hlinkClr xmlns:ahyp="http://schemas.microsoft.com/office/drawing/2018/hyperlinkcolor" val="tx"/>
                    </a:ext>
                  </a:extLst>
                </a:hlinkClick>
              </a:rPr>
              <a:t>donna.lee0106@gmail.com</a:t>
            </a:r>
            <a:endParaRPr lang="en-US" sz="1600" dirty="0">
              <a:solidFill>
                <a:schemeClr val="bg2">
                  <a:lumMod val="75000"/>
                </a:schemeClr>
              </a:solidFill>
              <a:latin typeface="Warung Kopi" panose="02000800000000000000" pitchFamily="2" charset="0"/>
            </a:endParaRPr>
          </a:p>
          <a:p>
            <a:r>
              <a:rPr lang="en-US" sz="1600" dirty="0">
                <a:solidFill>
                  <a:schemeClr val="bg1"/>
                </a:solidFill>
                <a:latin typeface="Warung Kopi" panose="02000800000000000000" pitchFamily="2" charset="0"/>
              </a:rPr>
              <a:t>Blog: </a:t>
            </a:r>
          </a:p>
          <a:p>
            <a:r>
              <a:rPr lang="id-ID" sz="1600" dirty="0">
                <a:solidFill>
                  <a:schemeClr val="bg2">
                    <a:lumMod val="75000"/>
                  </a:schemeClr>
                </a:solidFill>
                <a:latin typeface="Warung Kopi" panose="02000800000000000000" pitchFamily="2" charset="0"/>
              </a:rPr>
              <a:t>https://donna-lee0106.medium.com/</a:t>
            </a:r>
          </a:p>
        </p:txBody>
      </p:sp>
      <p:sp>
        <p:nvSpPr>
          <p:cNvPr id="26" name="Flowchart: Terminator 25">
            <a:hlinkClick r:id="" action="ppaction://hlinkshowjump?jump=nextslide">
              <a:snd r:embed="rId4" name="click.wav"/>
            </a:hlinkClick>
            <a:extLst>
              <a:ext uri="{FF2B5EF4-FFF2-40B4-BE49-F238E27FC236}">
                <a16:creationId xmlns:a16="http://schemas.microsoft.com/office/drawing/2014/main" id="{70360575-7882-4F42-BC40-AF5FE4A5D642}"/>
              </a:ext>
            </a:extLst>
          </p:cNvPr>
          <p:cNvSpPr/>
          <p:nvPr/>
        </p:nvSpPr>
        <p:spPr>
          <a:xfrm>
            <a:off x="4356924" y="5909738"/>
            <a:ext cx="3792116" cy="582478"/>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2200 w 20325"/>
              <a:gd name="connsiteY0" fmla="*/ 0 h 21600"/>
              <a:gd name="connsiteX1" fmla="*/ 16850 w 20325"/>
              <a:gd name="connsiteY1" fmla="*/ 0 h 21600"/>
              <a:gd name="connsiteX2" fmla="*/ 20325 w 20325"/>
              <a:gd name="connsiteY2" fmla="*/ 10800 h 21600"/>
              <a:gd name="connsiteX3" fmla="*/ 16850 w 20325"/>
              <a:gd name="connsiteY3" fmla="*/ 21600 h 21600"/>
              <a:gd name="connsiteX4" fmla="*/ 2200 w 20325"/>
              <a:gd name="connsiteY4" fmla="*/ 21600 h 21600"/>
              <a:gd name="connsiteX5" fmla="*/ 0 w 20325"/>
              <a:gd name="connsiteY5" fmla="*/ 11797 h 21600"/>
              <a:gd name="connsiteX6" fmla="*/ 2200 w 20325"/>
              <a:gd name="connsiteY6" fmla="*/ 0 h 21600"/>
              <a:gd name="connsiteX0" fmla="*/ 2200 w 19185"/>
              <a:gd name="connsiteY0" fmla="*/ 0 h 21600"/>
              <a:gd name="connsiteX1" fmla="*/ 16850 w 19185"/>
              <a:gd name="connsiteY1" fmla="*/ 0 h 21600"/>
              <a:gd name="connsiteX2" fmla="*/ 19185 w 19185"/>
              <a:gd name="connsiteY2" fmla="*/ 10301 h 21600"/>
              <a:gd name="connsiteX3" fmla="*/ 16850 w 19185"/>
              <a:gd name="connsiteY3" fmla="*/ 21600 h 21600"/>
              <a:gd name="connsiteX4" fmla="*/ 2200 w 19185"/>
              <a:gd name="connsiteY4" fmla="*/ 21600 h 21600"/>
              <a:gd name="connsiteX5" fmla="*/ 0 w 19185"/>
              <a:gd name="connsiteY5" fmla="*/ 11797 h 21600"/>
              <a:gd name="connsiteX6" fmla="*/ 2200 w 19185"/>
              <a:gd name="connsiteY6" fmla="*/ 0 h 21600"/>
              <a:gd name="connsiteX0" fmla="*/ 2066 w 19051"/>
              <a:gd name="connsiteY0" fmla="*/ 0 h 21600"/>
              <a:gd name="connsiteX1" fmla="*/ 16716 w 19051"/>
              <a:gd name="connsiteY1" fmla="*/ 0 h 21600"/>
              <a:gd name="connsiteX2" fmla="*/ 19051 w 19051"/>
              <a:gd name="connsiteY2" fmla="*/ 10301 h 21600"/>
              <a:gd name="connsiteX3" fmla="*/ 16716 w 19051"/>
              <a:gd name="connsiteY3" fmla="*/ 21600 h 21600"/>
              <a:gd name="connsiteX4" fmla="*/ 2066 w 19051"/>
              <a:gd name="connsiteY4" fmla="*/ 21600 h 21600"/>
              <a:gd name="connsiteX5" fmla="*/ 0 w 19051"/>
              <a:gd name="connsiteY5" fmla="*/ 11797 h 21600"/>
              <a:gd name="connsiteX6" fmla="*/ 2066 w 19051"/>
              <a:gd name="connsiteY6" fmla="*/ 0 h 21600"/>
              <a:gd name="connsiteX0" fmla="*/ 2133 w 19118"/>
              <a:gd name="connsiteY0" fmla="*/ 0 h 21600"/>
              <a:gd name="connsiteX1" fmla="*/ 16783 w 19118"/>
              <a:gd name="connsiteY1" fmla="*/ 0 h 21600"/>
              <a:gd name="connsiteX2" fmla="*/ 19118 w 19118"/>
              <a:gd name="connsiteY2" fmla="*/ 10301 h 21600"/>
              <a:gd name="connsiteX3" fmla="*/ 16783 w 19118"/>
              <a:gd name="connsiteY3" fmla="*/ 21600 h 21600"/>
              <a:gd name="connsiteX4" fmla="*/ 2133 w 19118"/>
              <a:gd name="connsiteY4" fmla="*/ 21600 h 21600"/>
              <a:gd name="connsiteX5" fmla="*/ 0 w 19118"/>
              <a:gd name="connsiteY5" fmla="*/ 10800 h 21600"/>
              <a:gd name="connsiteX6" fmla="*/ 2133 w 19118"/>
              <a:gd name="connsiteY6" fmla="*/ 0 h 21600"/>
              <a:gd name="connsiteX0" fmla="*/ 2133 w 19118"/>
              <a:gd name="connsiteY0" fmla="*/ 0 h 21600"/>
              <a:gd name="connsiteX1" fmla="*/ 16783 w 19118"/>
              <a:gd name="connsiteY1" fmla="*/ 0 h 21600"/>
              <a:gd name="connsiteX2" fmla="*/ 19118 w 19118"/>
              <a:gd name="connsiteY2" fmla="*/ 11298 h 21600"/>
              <a:gd name="connsiteX3" fmla="*/ 16783 w 19118"/>
              <a:gd name="connsiteY3" fmla="*/ 21600 h 21600"/>
              <a:gd name="connsiteX4" fmla="*/ 2133 w 19118"/>
              <a:gd name="connsiteY4" fmla="*/ 21600 h 21600"/>
              <a:gd name="connsiteX5" fmla="*/ 0 w 19118"/>
              <a:gd name="connsiteY5" fmla="*/ 10800 h 21600"/>
              <a:gd name="connsiteX6" fmla="*/ 2133 w 19118"/>
              <a:gd name="connsiteY6" fmla="*/ 0 h 21600"/>
              <a:gd name="connsiteX0" fmla="*/ 2133 w 18917"/>
              <a:gd name="connsiteY0" fmla="*/ 0 h 21600"/>
              <a:gd name="connsiteX1" fmla="*/ 16783 w 18917"/>
              <a:gd name="connsiteY1" fmla="*/ 0 h 21600"/>
              <a:gd name="connsiteX2" fmla="*/ 18917 w 18917"/>
              <a:gd name="connsiteY2" fmla="*/ 10799 h 21600"/>
              <a:gd name="connsiteX3" fmla="*/ 16783 w 18917"/>
              <a:gd name="connsiteY3" fmla="*/ 21600 h 21600"/>
              <a:gd name="connsiteX4" fmla="*/ 2133 w 18917"/>
              <a:gd name="connsiteY4" fmla="*/ 21600 h 21600"/>
              <a:gd name="connsiteX5" fmla="*/ 0 w 18917"/>
              <a:gd name="connsiteY5" fmla="*/ 10800 h 21600"/>
              <a:gd name="connsiteX6" fmla="*/ 2133 w 18917"/>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17" h="21600">
                <a:moveTo>
                  <a:pt x="2133" y="0"/>
                </a:moveTo>
                <a:lnTo>
                  <a:pt x="16783" y="0"/>
                </a:lnTo>
                <a:cubicBezTo>
                  <a:pt x="18702" y="0"/>
                  <a:pt x="18917" y="4834"/>
                  <a:pt x="18917" y="10799"/>
                </a:cubicBezTo>
                <a:cubicBezTo>
                  <a:pt x="18917" y="16764"/>
                  <a:pt x="18702" y="21600"/>
                  <a:pt x="16783" y="21600"/>
                </a:cubicBezTo>
                <a:lnTo>
                  <a:pt x="2133" y="21600"/>
                </a:lnTo>
                <a:cubicBezTo>
                  <a:pt x="214" y="21600"/>
                  <a:pt x="0" y="16765"/>
                  <a:pt x="0" y="10800"/>
                </a:cubicBezTo>
                <a:cubicBezTo>
                  <a:pt x="0" y="4835"/>
                  <a:pt x="214" y="0"/>
                  <a:pt x="2133" y="0"/>
                </a:cubicBezTo>
                <a:close/>
              </a:path>
            </a:pathLst>
          </a:custGeom>
          <a:solidFill>
            <a:srgbClr val="1ED760"/>
          </a:solidFill>
          <a:ln>
            <a:solidFill>
              <a:srgbClr val="1ED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275D9D"/>
                </a:solidFill>
                <a:latin typeface="Warung Kopi" panose="02000800000000000000" pitchFamily="2" charset="0"/>
              </a:rPr>
              <a:t>Feel free to reach out!</a:t>
            </a:r>
            <a:endParaRPr lang="id-ID" sz="2000" b="1" dirty="0">
              <a:solidFill>
                <a:srgbClr val="275D9D"/>
              </a:solidFill>
              <a:latin typeface="Warung Kopi" panose="02000800000000000000" pitchFamily="2" charset="0"/>
            </a:endParaRPr>
          </a:p>
        </p:txBody>
      </p:sp>
    </p:spTree>
    <p:extLst>
      <p:ext uri="{BB962C8B-B14F-4D97-AF65-F5344CB8AC3E}">
        <p14:creationId xmlns:p14="http://schemas.microsoft.com/office/powerpoint/2010/main" val="86262891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7EF63D33-4F71-4289-9E27-F4D61369AA92}"/>
              </a:ext>
            </a:extLst>
          </p:cNvPr>
          <p:cNvSpPr/>
          <p:nvPr/>
        </p:nvSpPr>
        <p:spPr>
          <a:xfrm>
            <a:off x="-2" y="-15498"/>
            <a:ext cx="12192002" cy="6893693"/>
          </a:xfrm>
          <a:prstGeom prst="rect">
            <a:avLst/>
          </a:prstGeom>
          <a:gradFill>
            <a:gsLst>
              <a:gs pos="6000">
                <a:srgbClr val="363636"/>
              </a:gs>
              <a:gs pos="32000">
                <a:srgbClr val="181818"/>
              </a:gs>
              <a:gs pos="79000">
                <a:srgbClr val="18181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B09E38D9-04DE-4B26-8DEA-6186FCD3008C}"/>
              </a:ext>
            </a:extLst>
          </p:cNvPr>
          <p:cNvSpPr/>
          <p:nvPr/>
        </p:nvSpPr>
        <p:spPr>
          <a:xfrm>
            <a:off x="0" y="0"/>
            <a:ext cx="1933568" cy="6857999"/>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6" name="Group 35">
            <a:extLst>
              <a:ext uri="{FF2B5EF4-FFF2-40B4-BE49-F238E27FC236}">
                <a16:creationId xmlns:a16="http://schemas.microsoft.com/office/drawing/2014/main" id="{B2FCC418-C6CA-4410-8FA9-EC7E82336BF9}"/>
              </a:ext>
            </a:extLst>
          </p:cNvPr>
          <p:cNvGrpSpPr/>
          <p:nvPr/>
        </p:nvGrpSpPr>
        <p:grpSpPr>
          <a:xfrm>
            <a:off x="243574" y="247223"/>
            <a:ext cx="293451" cy="69234"/>
            <a:chOff x="3087628" y="2881238"/>
            <a:chExt cx="972365" cy="191822"/>
          </a:xfrm>
        </p:grpSpPr>
        <p:sp>
          <p:nvSpPr>
            <p:cNvPr id="34" name="Flowchart: Connector 33">
              <a:extLst>
                <a:ext uri="{FF2B5EF4-FFF2-40B4-BE49-F238E27FC236}">
                  <a16:creationId xmlns:a16="http://schemas.microsoft.com/office/drawing/2014/main" id="{3AD8B272-2DF4-4658-9820-F0168972E913}"/>
                </a:ext>
              </a:extLst>
            </p:cNvPr>
            <p:cNvSpPr/>
            <p:nvPr/>
          </p:nvSpPr>
          <p:spPr>
            <a:xfrm>
              <a:off x="3087628" y="2881238"/>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lowchart: Connector 36">
              <a:extLst>
                <a:ext uri="{FF2B5EF4-FFF2-40B4-BE49-F238E27FC236}">
                  <a16:creationId xmlns:a16="http://schemas.microsoft.com/office/drawing/2014/main" id="{1CA8FFA9-2CF9-4F79-B887-9134A443929F}"/>
                </a:ext>
              </a:extLst>
            </p:cNvPr>
            <p:cNvSpPr/>
            <p:nvPr/>
          </p:nvSpPr>
          <p:spPr>
            <a:xfrm>
              <a:off x="3455968" y="2882274"/>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lowchart: Connector 37">
              <a:extLst>
                <a:ext uri="{FF2B5EF4-FFF2-40B4-BE49-F238E27FC236}">
                  <a16:creationId xmlns:a16="http://schemas.microsoft.com/office/drawing/2014/main" id="{DAE1F3F7-9A52-4148-BBEC-63F5DE036222}"/>
                </a:ext>
              </a:extLst>
            </p:cNvPr>
            <p:cNvSpPr/>
            <p:nvPr/>
          </p:nvSpPr>
          <p:spPr>
            <a:xfrm>
              <a:off x="3828828" y="2883222"/>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8" name="Rectangle 57">
            <a:extLst>
              <a:ext uri="{FF2B5EF4-FFF2-40B4-BE49-F238E27FC236}">
                <a16:creationId xmlns:a16="http://schemas.microsoft.com/office/drawing/2014/main" id="{B03E6F7F-D0F8-46A7-AE0D-815152BE55D3}"/>
              </a:ext>
            </a:extLst>
          </p:cNvPr>
          <p:cNvSpPr/>
          <p:nvPr/>
        </p:nvSpPr>
        <p:spPr>
          <a:xfrm>
            <a:off x="8871" y="2131199"/>
            <a:ext cx="1940270" cy="4156513"/>
          </a:xfrm>
          <a:prstGeom prst="rect">
            <a:avLst/>
          </a:prstGeom>
          <a:solidFill>
            <a:srgbClr val="121212"/>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TextBox 65">
            <a:extLst>
              <a:ext uri="{FF2B5EF4-FFF2-40B4-BE49-F238E27FC236}">
                <a16:creationId xmlns:a16="http://schemas.microsoft.com/office/drawing/2014/main" id="{F68D6F1F-1F1D-4873-A3D4-A63DAD94BFEA}"/>
              </a:ext>
            </a:extLst>
          </p:cNvPr>
          <p:cNvSpPr txBox="1"/>
          <p:nvPr/>
        </p:nvSpPr>
        <p:spPr>
          <a:xfrm>
            <a:off x="2400829" y="253073"/>
            <a:ext cx="5518231"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rPr>
              <a:t>Business Problem</a:t>
            </a:r>
            <a:endParaRPr kumimoji="0" lang="id-ID" sz="4000" b="1"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endParaRPr>
          </a:p>
        </p:txBody>
      </p:sp>
      <p:sp>
        <p:nvSpPr>
          <p:cNvPr id="68" name="Rectangle 67">
            <a:extLst>
              <a:ext uri="{FF2B5EF4-FFF2-40B4-BE49-F238E27FC236}">
                <a16:creationId xmlns:a16="http://schemas.microsoft.com/office/drawing/2014/main" id="{F09C1EB0-C119-40C6-82B9-2A86975FF790}"/>
              </a:ext>
            </a:extLst>
          </p:cNvPr>
          <p:cNvSpPr/>
          <p:nvPr/>
        </p:nvSpPr>
        <p:spPr>
          <a:xfrm>
            <a:off x="-114" y="6263029"/>
            <a:ext cx="12192002" cy="647347"/>
          </a:xfrm>
          <a:prstGeom prst="rect">
            <a:avLst/>
          </a:prstGeom>
          <a:solidFill>
            <a:srgbClr val="18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7B178B8B-D7EF-4D1B-81D3-1788894324A2}"/>
              </a:ext>
            </a:extLst>
          </p:cNvPr>
          <p:cNvSpPr/>
          <p:nvPr/>
        </p:nvSpPr>
        <p:spPr>
          <a:xfrm>
            <a:off x="1958012" y="1131632"/>
            <a:ext cx="10225117" cy="5137970"/>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0" name="TextBox 49">
            <a:extLst>
              <a:ext uri="{FF2B5EF4-FFF2-40B4-BE49-F238E27FC236}">
                <a16:creationId xmlns:a16="http://schemas.microsoft.com/office/drawing/2014/main" id="{B4520149-E4DF-4471-A051-C97EF29DCA27}"/>
              </a:ext>
            </a:extLst>
          </p:cNvPr>
          <p:cNvSpPr txBox="1"/>
          <p:nvPr/>
        </p:nvSpPr>
        <p:spPr>
          <a:xfrm>
            <a:off x="2422492" y="1690226"/>
            <a:ext cx="9336126" cy="3416320"/>
          </a:xfrm>
          <a:prstGeom prst="rect">
            <a:avLst/>
          </a:prstGeom>
          <a:noFill/>
        </p:spPr>
        <p:txBody>
          <a:bodyPr wrap="square" rtlCol="0">
            <a:spAutoFit/>
          </a:bodyPr>
          <a:lstStyle/>
          <a:p>
            <a:r>
              <a:rPr kumimoji="0" lang="en-US" sz="1800" b="0"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rPr>
              <a:t>In 2016,</a:t>
            </a:r>
            <a:r>
              <a:rPr kumimoji="0" lang="en-US" sz="1800" b="0" i="0" u="none" strike="noStrike" kern="1200" cap="none" spc="300" normalizeH="0" noProof="0" dirty="0">
                <a:ln>
                  <a:noFill/>
                </a:ln>
                <a:solidFill>
                  <a:prstClr val="white"/>
                </a:solidFill>
                <a:effectLst/>
                <a:uLnTx/>
                <a:uFillTx/>
                <a:latin typeface="Warung Kopi" panose="02000800000000000000" pitchFamily="2" charset="0"/>
                <a:ea typeface="+mn-ea"/>
                <a:cs typeface="+mn-cs"/>
              </a:rPr>
              <a:t> there were 1,482 genres on Spotify. As of December </a:t>
            </a:r>
            <a:r>
              <a:rPr lang="en-US" spc="300" dirty="0">
                <a:solidFill>
                  <a:prstClr val="white"/>
                </a:solidFill>
                <a:latin typeface="Warung Kopi" panose="02000800000000000000" pitchFamily="2" charset="0"/>
              </a:rPr>
              <a:t>2020, that number jumped to 5,071.</a:t>
            </a:r>
          </a:p>
          <a:p>
            <a:endParaRPr kumimoji="0" lang="en-US" sz="1800" b="0"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endParaRPr>
          </a:p>
          <a:p>
            <a:r>
              <a:rPr lang="en-US" spc="300" dirty="0">
                <a:solidFill>
                  <a:prstClr val="white"/>
                </a:solidFill>
                <a:latin typeface="Warung Kopi" panose="02000800000000000000" pitchFamily="2" charset="0"/>
              </a:rPr>
              <a:t>In the post streaming era, t</a:t>
            </a:r>
            <a:r>
              <a:rPr lang="en-US" spc="300" noProof="0" dirty="0">
                <a:solidFill>
                  <a:prstClr val="white"/>
                </a:solidFill>
                <a:latin typeface="Warung Kopi" panose="02000800000000000000" pitchFamily="2" charset="0"/>
              </a:rPr>
              <a:t>he traditional way of categorizing music is no longer cutting it.</a:t>
            </a:r>
            <a:r>
              <a:rPr lang="en-US" spc="300" dirty="0">
                <a:solidFill>
                  <a:prstClr val="white"/>
                </a:solidFill>
                <a:latin typeface="Warung Kopi" panose="02000800000000000000" pitchFamily="2" charset="0"/>
              </a:rPr>
              <a:t> </a:t>
            </a:r>
          </a:p>
          <a:p>
            <a:endParaRPr lang="en-US" spc="300" dirty="0">
              <a:solidFill>
                <a:prstClr val="white"/>
              </a:solidFill>
              <a:latin typeface="Warung Kopi" panose="02000800000000000000" pitchFamily="2" charset="0"/>
            </a:endParaRPr>
          </a:p>
          <a:p>
            <a:r>
              <a:rPr lang="en-US" spc="300" dirty="0">
                <a:solidFill>
                  <a:prstClr val="white"/>
                </a:solidFill>
                <a:latin typeface="Warung Kopi" panose="02000800000000000000" pitchFamily="2" charset="0"/>
              </a:rPr>
              <a:t>So how does one decide what to listen to? Audio features and mood are a great place to start. </a:t>
            </a:r>
          </a:p>
          <a:p>
            <a:endParaRPr lang="en-US" spc="300" dirty="0">
              <a:solidFill>
                <a:prstClr val="white"/>
              </a:solidFill>
              <a:latin typeface="Warung Kopi" panose="02000800000000000000" pitchFamily="2" charset="0"/>
            </a:endParaRPr>
          </a:p>
          <a:p>
            <a:r>
              <a:rPr lang="en-US" spc="300" dirty="0">
                <a:solidFill>
                  <a:prstClr val="white"/>
                </a:solidFill>
                <a:latin typeface="Warung Kopi" panose="02000800000000000000" pitchFamily="2" charset="0"/>
              </a:rPr>
              <a:t>This project will predict the mood of a song based on the audio features and recommend songs that sound similar and fit a specific mood (as inputted by the user).</a:t>
            </a:r>
          </a:p>
        </p:txBody>
      </p:sp>
      <p:grpSp>
        <p:nvGrpSpPr>
          <p:cNvPr id="9" name="Group 8">
            <a:extLst>
              <a:ext uri="{FF2B5EF4-FFF2-40B4-BE49-F238E27FC236}">
                <a16:creationId xmlns:a16="http://schemas.microsoft.com/office/drawing/2014/main" id="{1E417924-B98D-45D3-8203-6781CC45FB7D}"/>
              </a:ext>
            </a:extLst>
          </p:cNvPr>
          <p:cNvGrpSpPr/>
          <p:nvPr/>
        </p:nvGrpSpPr>
        <p:grpSpPr>
          <a:xfrm>
            <a:off x="34111" y="490674"/>
            <a:ext cx="1569071" cy="1509024"/>
            <a:chOff x="34111" y="490674"/>
            <a:chExt cx="1569071" cy="1509024"/>
          </a:xfrm>
        </p:grpSpPr>
        <p:pic>
          <p:nvPicPr>
            <p:cNvPr id="54" name="Picture 6" descr="Image result for spotify icons">
              <a:extLst>
                <a:ext uri="{FF2B5EF4-FFF2-40B4-BE49-F238E27FC236}">
                  <a16:creationId xmlns:a16="http://schemas.microsoft.com/office/drawing/2014/main" id="{569D7D45-10B5-4BDE-A3A0-0D1DEE4D2557}"/>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64837" b="100000" l="2344" r="24609">
                          <a14:foregroundMark x1="10840" y1="80523" x2="10840" y2="80523"/>
                          <a14:foregroundMark x1="12305" y1="72549" x2="12305" y2="72549"/>
                        </a14:backgroundRemoval>
                      </a14:imgEffect>
                    </a14:imgLayer>
                  </a14:imgProps>
                </a:ext>
                <a:ext uri="{28A0092B-C50C-407E-A947-70E740481C1C}">
                  <a14:useLocalDpi xmlns:a14="http://schemas.microsoft.com/office/drawing/2010/main" val="0"/>
                </a:ext>
              </a:extLst>
            </a:blip>
            <a:srcRect t="66144" r="75154"/>
            <a:stretch/>
          </p:blipFill>
          <p:spPr bwMode="auto">
            <a:xfrm>
              <a:off x="34111" y="1023896"/>
              <a:ext cx="488689" cy="49744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Image result for spotify icons">
              <a:extLst>
                <a:ext uri="{FF2B5EF4-FFF2-40B4-BE49-F238E27FC236}">
                  <a16:creationId xmlns:a16="http://schemas.microsoft.com/office/drawing/2014/main" id="{C6ECFF35-3022-4082-BD9E-51A33011B46E}"/>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3700" b="33296" l="2747" r="24722"/>
                      </a14:imgEffect>
                    </a14:imgLayer>
                  </a14:imgProps>
                </a:ext>
                <a:ext uri="{28A0092B-C50C-407E-A947-70E740481C1C}">
                  <a14:useLocalDpi xmlns:a14="http://schemas.microsoft.com/office/drawing/2010/main" val="0"/>
                </a:ext>
              </a:extLst>
            </a:blip>
            <a:srcRect r="72531" b="63005"/>
            <a:stretch/>
          </p:blipFill>
          <p:spPr bwMode="auto">
            <a:xfrm>
              <a:off x="62191" y="490674"/>
              <a:ext cx="494454" cy="49744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Image result for spotify icons">
              <a:extLst>
                <a:ext uri="{FF2B5EF4-FFF2-40B4-BE49-F238E27FC236}">
                  <a16:creationId xmlns:a16="http://schemas.microsoft.com/office/drawing/2014/main" id="{FB8CF6AE-F30D-4F00-B457-AD7BCCD7A799}"/>
                </a:ext>
              </a:extLst>
            </p:cNvPr>
            <p:cNvPicPr>
              <a:picLocks noChangeAspect="1" noChangeArrowheads="1"/>
            </p:cNvPicPr>
            <p:nvPr/>
          </p:nvPicPr>
          <p:blipFill rotWithShape="1">
            <a:blip r:embed="rId5">
              <a:extLst>
                <a:ext uri="{BEBA8EAE-BF5A-486C-A8C5-ECC9F3942E4B}">
                  <a14:imgProps xmlns:a14="http://schemas.microsoft.com/office/drawing/2010/main">
                    <a14:imgLayer r:embed="rId3">
                      <a14:imgEffect>
                        <a14:backgroundRemoval t="3268" b="30458" l="72852" r="100000">
                          <a14:foregroundMark x1="81836" y1="18170" x2="81836" y2="18170"/>
                          <a14:foregroundMark x1="83984" y1="18562" x2="83984" y2="18562"/>
                          <a14:foregroundMark x1="89746" y1="15948" x2="89746" y2="15948"/>
                          <a14:foregroundMark x1="92773" y1="15948" x2="92773" y2="15948"/>
                        </a14:backgroundRemoval>
                      </a14:imgEffect>
                    </a14:imgLayer>
                  </a14:imgProps>
                </a:ext>
                <a:ext uri="{28A0092B-C50C-407E-A947-70E740481C1C}">
                  <a14:useLocalDpi xmlns:a14="http://schemas.microsoft.com/office/drawing/2010/main" val="0"/>
                </a:ext>
              </a:extLst>
            </a:blip>
            <a:srcRect l="72909" b="66144"/>
            <a:stretch/>
          </p:blipFill>
          <p:spPr bwMode="auto">
            <a:xfrm>
              <a:off x="62421" y="1502254"/>
              <a:ext cx="532852" cy="497444"/>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hlinkClick r:id="" action="ppaction://hlinkshowjump?jump=nextslide">
                <a:snd r:embed="rId6" name="click.wav"/>
              </a:hlinkClick>
              <a:extLst>
                <a:ext uri="{FF2B5EF4-FFF2-40B4-BE49-F238E27FC236}">
                  <a16:creationId xmlns:a16="http://schemas.microsoft.com/office/drawing/2014/main" id="{08498A99-5AEB-4C08-80D9-428216D06F29}"/>
                </a:ext>
              </a:extLst>
            </p:cNvPr>
            <p:cNvSpPr txBox="1"/>
            <p:nvPr/>
          </p:nvSpPr>
          <p:spPr>
            <a:xfrm>
              <a:off x="594192" y="602385"/>
              <a:ext cx="795380" cy="276999"/>
            </a:xfrm>
            <a:prstGeom prst="rect">
              <a:avLst/>
            </a:prstGeom>
            <a:noFill/>
          </p:spPr>
          <p:txBody>
            <a:bodyPr wrap="square" rtlCol="0">
              <a:spAutoFit/>
            </a:bodyPr>
            <a:lstStyle/>
            <a:p>
              <a:r>
                <a:rPr lang="id-ID" sz="1200" spc="300" dirty="0">
                  <a:solidFill>
                    <a:schemeClr val="bg2">
                      <a:lumMod val="75000"/>
                    </a:schemeClr>
                  </a:solidFill>
                  <a:latin typeface="Warung Kopi" panose="02000800000000000000" pitchFamily="2" charset="0"/>
                </a:rPr>
                <a:t>Home</a:t>
              </a:r>
            </a:p>
          </p:txBody>
        </p:sp>
        <p:sp>
          <p:nvSpPr>
            <p:cNvPr id="59" name="TextBox 58">
              <a:extLst>
                <a:ext uri="{FF2B5EF4-FFF2-40B4-BE49-F238E27FC236}">
                  <a16:creationId xmlns:a16="http://schemas.microsoft.com/office/drawing/2014/main" id="{1E50293A-BA0C-4B9E-9E46-EFA56AC0DFE3}"/>
                </a:ext>
              </a:extLst>
            </p:cNvPr>
            <p:cNvSpPr txBox="1"/>
            <p:nvPr/>
          </p:nvSpPr>
          <p:spPr>
            <a:xfrm>
              <a:off x="594192" y="1131631"/>
              <a:ext cx="1008990" cy="276999"/>
            </a:xfrm>
            <a:prstGeom prst="rect">
              <a:avLst/>
            </a:prstGeom>
            <a:noFill/>
          </p:spPr>
          <p:txBody>
            <a:bodyPr wrap="square" rtlCol="0">
              <a:spAutoFit/>
            </a:bodyPr>
            <a:lstStyle/>
            <a:p>
              <a:r>
                <a:rPr lang="en-US" sz="1200" spc="300" dirty="0">
                  <a:solidFill>
                    <a:schemeClr val="bg2">
                      <a:lumMod val="75000"/>
                    </a:schemeClr>
                  </a:solidFill>
                  <a:latin typeface="Warung Kopi" panose="02000800000000000000" pitchFamily="2" charset="0"/>
                </a:rPr>
                <a:t>Browse</a:t>
              </a:r>
              <a:endParaRPr lang="id-ID" sz="1200" spc="300" dirty="0">
                <a:solidFill>
                  <a:schemeClr val="bg2">
                    <a:lumMod val="75000"/>
                  </a:schemeClr>
                </a:solidFill>
                <a:latin typeface="Warung Kopi" panose="02000800000000000000" pitchFamily="2" charset="0"/>
              </a:endParaRPr>
            </a:p>
          </p:txBody>
        </p:sp>
        <p:sp>
          <p:nvSpPr>
            <p:cNvPr id="62" name="TextBox 61">
              <a:extLst>
                <a:ext uri="{FF2B5EF4-FFF2-40B4-BE49-F238E27FC236}">
                  <a16:creationId xmlns:a16="http://schemas.microsoft.com/office/drawing/2014/main" id="{A7C56AF9-7781-4F2E-96E9-7D5BFD2C8624}"/>
                </a:ext>
              </a:extLst>
            </p:cNvPr>
            <p:cNvSpPr txBox="1"/>
            <p:nvPr/>
          </p:nvSpPr>
          <p:spPr>
            <a:xfrm>
              <a:off x="594192" y="1624176"/>
              <a:ext cx="1008990" cy="276999"/>
            </a:xfrm>
            <a:prstGeom prst="rect">
              <a:avLst/>
            </a:prstGeom>
            <a:noFill/>
          </p:spPr>
          <p:txBody>
            <a:bodyPr wrap="square" rtlCol="0">
              <a:spAutoFit/>
            </a:bodyPr>
            <a:lstStyle/>
            <a:p>
              <a:r>
                <a:rPr lang="id-ID" sz="1200" spc="300" dirty="0">
                  <a:solidFill>
                    <a:schemeClr val="bg2">
                      <a:lumMod val="75000"/>
                    </a:schemeClr>
                  </a:solidFill>
                  <a:latin typeface="Warung Kopi" panose="02000800000000000000" pitchFamily="2" charset="0"/>
                </a:rPr>
                <a:t>Radio</a:t>
              </a:r>
            </a:p>
          </p:txBody>
        </p:sp>
      </p:grpSp>
      <p:sp>
        <p:nvSpPr>
          <p:cNvPr id="76" name="TextBox 75">
            <a:extLst>
              <a:ext uri="{FF2B5EF4-FFF2-40B4-BE49-F238E27FC236}">
                <a16:creationId xmlns:a16="http://schemas.microsoft.com/office/drawing/2014/main" id="{7FD8A273-F97C-4F52-88BB-18FEDD9B72F0}"/>
              </a:ext>
            </a:extLst>
          </p:cNvPr>
          <p:cNvSpPr txBox="1"/>
          <p:nvPr/>
        </p:nvSpPr>
        <p:spPr>
          <a:xfrm>
            <a:off x="791219" y="6339871"/>
            <a:ext cx="1224126" cy="2616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rPr>
              <a:t>Donna Lee</a:t>
            </a:r>
            <a:endParaRPr kumimoji="0" lang="id-ID" sz="1100" b="0"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endParaRPr>
          </a:p>
        </p:txBody>
      </p:sp>
      <p:sp>
        <p:nvSpPr>
          <p:cNvPr id="77" name="TextBox 76">
            <a:extLst>
              <a:ext uri="{FF2B5EF4-FFF2-40B4-BE49-F238E27FC236}">
                <a16:creationId xmlns:a16="http://schemas.microsoft.com/office/drawing/2014/main" id="{378395BA-AAE0-4BB5-82EF-464965DC5FE9}"/>
              </a:ext>
            </a:extLst>
          </p:cNvPr>
          <p:cNvSpPr txBox="1"/>
          <p:nvPr/>
        </p:nvSpPr>
        <p:spPr>
          <a:xfrm>
            <a:off x="797374" y="6552537"/>
            <a:ext cx="955865" cy="2616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300" normalizeH="0" baseline="0" noProof="0" dirty="0">
                <a:ln>
                  <a:noFill/>
                </a:ln>
                <a:solidFill>
                  <a:schemeClr val="bg2">
                    <a:lumMod val="50000"/>
                  </a:schemeClr>
                </a:solidFill>
                <a:effectLst/>
                <a:uLnTx/>
                <a:uFillTx/>
                <a:latin typeface="Warung Kopi" panose="02000800000000000000" pitchFamily="2" charset="0"/>
                <a:ea typeface="+mn-ea"/>
                <a:cs typeface="+mn-cs"/>
              </a:rPr>
              <a:t>Page: 1</a:t>
            </a:r>
            <a:endParaRPr kumimoji="0" lang="id-ID" sz="1050" b="0" i="0" u="none" strike="noStrike" kern="1200" cap="none" spc="300" normalizeH="0" baseline="0" noProof="0" dirty="0">
              <a:ln>
                <a:noFill/>
              </a:ln>
              <a:solidFill>
                <a:schemeClr val="bg2">
                  <a:lumMod val="50000"/>
                </a:schemeClr>
              </a:solidFill>
              <a:effectLst/>
              <a:uLnTx/>
              <a:uFillTx/>
              <a:latin typeface="Warung Kopi" panose="02000800000000000000" pitchFamily="2" charset="0"/>
              <a:ea typeface="+mn-ea"/>
              <a:cs typeface="+mn-cs"/>
            </a:endParaRPr>
          </a:p>
        </p:txBody>
      </p:sp>
      <p:sp>
        <p:nvSpPr>
          <p:cNvPr id="78" name="Rectangle 77">
            <a:extLst>
              <a:ext uri="{FF2B5EF4-FFF2-40B4-BE49-F238E27FC236}">
                <a16:creationId xmlns:a16="http://schemas.microsoft.com/office/drawing/2014/main" id="{E4A4FA98-DB4D-4ADC-B3C5-452C4A3A4AAC}"/>
              </a:ext>
            </a:extLst>
          </p:cNvPr>
          <p:cNvSpPr/>
          <p:nvPr/>
        </p:nvSpPr>
        <p:spPr>
          <a:xfrm>
            <a:off x="189115" y="6319893"/>
            <a:ext cx="601200" cy="496800"/>
          </a:xfrm>
          <a:prstGeom prst="rect">
            <a:avLst/>
          </a:prstGeom>
          <a:blipFill>
            <a:blip r:embed="rId7"/>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79" name="Picture 78">
            <a:extLst>
              <a:ext uri="{FF2B5EF4-FFF2-40B4-BE49-F238E27FC236}">
                <a16:creationId xmlns:a16="http://schemas.microsoft.com/office/drawing/2014/main" id="{C086F909-4235-4253-83C7-99E13D3D20C1}"/>
              </a:ext>
            </a:extLst>
          </p:cNvPr>
          <p:cNvPicPr>
            <a:picLocks noChangeAspect="1"/>
          </p:cNvPicPr>
          <p:nvPr/>
        </p:nvPicPr>
        <p:blipFill>
          <a:blip r:embed="rId8"/>
          <a:stretch>
            <a:fillRect/>
          </a:stretch>
        </p:blipFill>
        <p:spPr>
          <a:xfrm>
            <a:off x="1919988" y="6467774"/>
            <a:ext cx="603392" cy="244230"/>
          </a:xfrm>
          <a:prstGeom prst="rect">
            <a:avLst/>
          </a:prstGeom>
        </p:spPr>
      </p:pic>
      <p:pic>
        <p:nvPicPr>
          <p:cNvPr id="80" name="Picture 79">
            <a:extLst>
              <a:ext uri="{FF2B5EF4-FFF2-40B4-BE49-F238E27FC236}">
                <a16:creationId xmlns:a16="http://schemas.microsoft.com/office/drawing/2014/main" id="{DCF167E3-CE8E-4BD0-89ED-E5B299BB4321}"/>
              </a:ext>
            </a:extLst>
          </p:cNvPr>
          <p:cNvPicPr>
            <a:picLocks noChangeAspect="1"/>
          </p:cNvPicPr>
          <p:nvPr/>
        </p:nvPicPr>
        <p:blipFill>
          <a:blip r:embed="rId9"/>
          <a:stretch>
            <a:fillRect/>
          </a:stretch>
        </p:blipFill>
        <p:spPr>
          <a:xfrm>
            <a:off x="10108819" y="6438808"/>
            <a:ext cx="2074310" cy="328676"/>
          </a:xfrm>
          <a:prstGeom prst="rect">
            <a:avLst/>
          </a:prstGeom>
        </p:spPr>
      </p:pic>
      <p:pic>
        <p:nvPicPr>
          <p:cNvPr id="81" name="Picture 80">
            <a:extLst>
              <a:ext uri="{FF2B5EF4-FFF2-40B4-BE49-F238E27FC236}">
                <a16:creationId xmlns:a16="http://schemas.microsoft.com/office/drawing/2014/main" id="{0A3C3C83-19AD-4088-A95E-1F1DED08DA96}"/>
              </a:ext>
            </a:extLst>
          </p:cNvPr>
          <p:cNvPicPr>
            <a:picLocks noChangeAspect="1"/>
          </p:cNvPicPr>
          <p:nvPr/>
        </p:nvPicPr>
        <p:blipFill>
          <a:blip r:embed="rId10"/>
          <a:stretch>
            <a:fillRect/>
          </a:stretch>
        </p:blipFill>
        <p:spPr>
          <a:xfrm>
            <a:off x="3445053" y="6313006"/>
            <a:ext cx="5301667" cy="575287"/>
          </a:xfrm>
          <a:prstGeom prst="rect">
            <a:avLst/>
          </a:prstGeom>
        </p:spPr>
      </p:pic>
      <p:grpSp>
        <p:nvGrpSpPr>
          <p:cNvPr id="42" name="Group 41">
            <a:extLst>
              <a:ext uri="{FF2B5EF4-FFF2-40B4-BE49-F238E27FC236}">
                <a16:creationId xmlns:a16="http://schemas.microsoft.com/office/drawing/2014/main" id="{CB2185C8-3DB1-49C3-AB05-1208E1F1FEE5}"/>
              </a:ext>
            </a:extLst>
          </p:cNvPr>
          <p:cNvGrpSpPr/>
          <p:nvPr/>
        </p:nvGrpSpPr>
        <p:grpSpPr>
          <a:xfrm>
            <a:off x="108793" y="2247502"/>
            <a:ext cx="1979535" cy="3893199"/>
            <a:chOff x="108793" y="2247502"/>
            <a:chExt cx="1979535" cy="3893199"/>
          </a:xfrm>
        </p:grpSpPr>
        <p:grpSp>
          <p:nvGrpSpPr>
            <p:cNvPr id="43" name="Group 42">
              <a:extLst>
                <a:ext uri="{FF2B5EF4-FFF2-40B4-BE49-F238E27FC236}">
                  <a16:creationId xmlns:a16="http://schemas.microsoft.com/office/drawing/2014/main" id="{093D0705-D9A7-4E90-AC72-CE67D26DA95B}"/>
                </a:ext>
              </a:extLst>
            </p:cNvPr>
            <p:cNvGrpSpPr/>
            <p:nvPr/>
          </p:nvGrpSpPr>
          <p:grpSpPr>
            <a:xfrm>
              <a:off x="108793" y="2247502"/>
              <a:ext cx="1979535" cy="3893199"/>
              <a:chOff x="114889" y="2241406"/>
              <a:chExt cx="1979535" cy="3893199"/>
            </a:xfrm>
          </p:grpSpPr>
          <p:sp>
            <p:nvSpPr>
              <p:cNvPr id="45" name="TextBox 44">
                <a:extLst>
                  <a:ext uri="{FF2B5EF4-FFF2-40B4-BE49-F238E27FC236}">
                    <a16:creationId xmlns:a16="http://schemas.microsoft.com/office/drawing/2014/main" id="{5EE36BB2-C4A2-4B9A-8622-CFD39BDB9D02}"/>
                  </a:ext>
                </a:extLst>
              </p:cNvPr>
              <p:cNvSpPr txBox="1"/>
              <p:nvPr/>
            </p:nvSpPr>
            <p:spPr>
              <a:xfrm>
                <a:off x="114889" y="2241406"/>
                <a:ext cx="1979535" cy="276999"/>
              </a:xfrm>
              <a:prstGeom prst="rect">
                <a:avLst/>
              </a:prstGeom>
              <a:noFill/>
            </p:spPr>
            <p:txBody>
              <a:bodyPr wrap="square" rtlCol="0">
                <a:spAutoFit/>
              </a:bodyPr>
              <a:lstStyle/>
              <a:p>
                <a:r>
                  <a:rPr lang="en-US" sz="1200" u="sng" spc="300" dirty="0">
                    <a:solidFill>
                      <a:schemeClr val="bg2">
                        <a:lumMod val="75000"/>
                      </a:schemeClr>
                    </a:solidFill>
                    <a:latin typeface="Warung Kopi" panose="02000800000000000000" pitchFamily="2" charset="0"/>
                  </a:rPr>
                  <a:t>Table of Content</a:t>
                </a:r>
                <a:r>
                  <a:rPr lang="en-US" sz="1200" spc="300" dirty="0">
                    <a:solidFill>
                      <a:schemeClr val="bg2">
                        <a:lumMod val="75000"/>
                      </a:schemeClr>
                    </a:solidFill>
                    <a:latin typeface="Warung Kopi" panose="02000800000000000000" pitchFamily="2" charset="0"/>
                  </a:rPr>
                  <a:t>:</a:t>
                </a:r>
                <a:endParaRPr lang="id-ID" sz="1200" spc="300" dirty="0">
                  <a:solidFill>
                    <a:schemeClr val="bg2">
                      <a:lumMod val="75000"/>
                    </a:schemeClr>
                  </a:solidFill>
                  <a:latin typeface="Warung Kopi" panose="02000800000000000000" pitchFamily="2" charset="0"/>
                </a:endParaRPr>
              </a:p>
            </p:txBody>
          </p:sp>
          <p:sp>
            <p:nvSpPr>
              <p:cNvPr id="46" name="TextBox 45">
                <a:hlinkClick r:id="" action="ppaction://hlinkshowjump?jump=nextslide">
                  <a:snd r:embed="rId6" name="click.wav"/>
                </a:hlinkClick>
                <a:extLst>
                  <a:ext uri="{FF2B5EF4-FFF2-40B4-BE49-F238E27FC236}">
                    <a16:creationId xmlns:a16="http://schemas.microsoft.com/office/drawing/2014/main" id="{84BD3A46-08F3-4E80-9FBE-4748241118C4}"/>
                  </a:ext>
                </a:extLst>
              </p:cNvPr>
              <p:cNvSpPr txBox="1"/>
              <p:nvPr/>
            </p:nvSpPr>
            <p:spPr>
              <a:xfrm>
                <a:off x="114889" y="2654266"/>
                <a:ext cx="1889187" cy="253916"/>
              </a:xfrm>
              <a:prstGeom prst="rect">
                <a:avLst/>
              </a:prstGeom>
              <a:noFill/>
            </p:spPr>
            <p:txBody>
              <a:bodyPr wrap="square" rtlCol="0">
                <a:spAutoFit/>
              </a:bodyPr>
              <a:lstStyle/>
              <a:p>
                <a:r>
                  <a:rPr lang="en-US" sz="1050" spc="300" dirty="0">
                    <a:solidFill>
                      <a:srgbClr val="1ED760"/>
                    </a:solidFill>
                    <a:latin typeface="Warung Kopi" panose="02000800000000000000" pitchFamily="2" charset="0"/>
                  </a:rPr>
                  <a:t>Business Problem</a:t>
                </a:r>
                <a:endParaRPr lang="id-ID" sz="1050" spc="300" dirty="0">
                  <a:solidFill>
                    <a:srgbClr val="1ED760"/>
                  </a:solidFill>
                  <a:latin typeface="Warung Kopi" panose="02000800000000000000" pitchFamily="2" charset="0"/>
                </a:endParaRPr>
              </a:p>
            </p:txBody>
          </p:sp>
          <p:sp>
            <p:nvSpPr>
              <p:cNvPr id="47" name="TextBox 46">
                <a:extLst>
                  <a:ext uri="{FF2B5EF4-FFF2-40B4-BE49-F238E27FC236}">
                    <a16:creationId xmlns:a16="http://schemas.microsoft.com/office/drawing/2014/main" id="{0E7F74D2-C626-4A05-9251-7299EAC3DD5B}"/>
                  </a:ext>
                </a:extLst>
              </p:cNvPr>
              <p:cNvSpPr txBox="1"/>
              <p:nvPr/>
            </p:nvSpPr>
            <p:spPr>
              <a:xfrm>
                <a:off x="114889" y="2958897"/>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Data Overview</a:t>
                </a:r>
                <a:endParaRPr lang="id-ID" sz="1050" spc="300" dirty="0">
                  <a:solidFill>
                    <a:schemeClr val="bg2">
                      <a:lumMod val="75000"/>
                    </a:schemeClr>
                  </a:solidFill>
                  <a:latin typeface="Warung Kopi" panose="02000800000000000000" pitchFamily="2" charset="0"/>
                </a:endParaRPr>
              </a:p>
            </p:txBody>
          </p:sp>
          <p:sp>
            <p:nvSpPr>
              <p:cNvPr id="48" name="TextBox 47">
                <a:extLst>
                  <a:ext uri="{FF2B5EF4-FFF2-40B4-BE49-F238E27FC236}">
                    <a16:creationId xmlns:a16="http://schemas.microsoft.com/office/drawing/2014/main" id="{3E07D4FD-F9BB-4B9D-8C6C-78731266333F}"/>
                  </a:ext>
                </a:extLst>
              </p:cNvPr>
              <p:cNvSpPr txBox="1"/>
              <p:nvPr/>
            </p:nvSpPr>
            <p:spPr>
              <a:xfrm>
                <a:off x="114889" y="3263528"/>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Track Attributes</a:t>
                </a:r>
                <a:endParaRPr lang="id-ID" sz="1050" spc="300" dirty="0">
                  <a:solidFill>
                    <a:schemeClr val="bg2">
                      <a:lumMod val="75000"/>
                    </a:schemeClr>
                  </a:solidFill>
                  <a:latin typeface="Warung Kopi" panose="02000800000000000000" pitchFamily="2" charset="0"/>
                </a:endParaRPr>
              </a:p>
            </p:txBody>
          </p:sp>
          <p:sp>
            <p:nvSpPr>
              <p:cNvPr id="49" name="TextBox 48">
                <a:extLst>
                  <a:ext uri="{FF2B5EF4-FFF2-40B4-BE49-F238E27FC236}">
                    <a16:creationId xmlns:a16="http://schemas.microsoft.com/office/drawing/2014/main" id="{F842B1A0-F262-40B4-8E8E-1F7870D7B978}"/>
                  </a:ext>
                </a:extLst>
              </p:cNvPr>
              <p:cNvSpPr txBox="1"/>
              <p:nvPr/>
            </p:nvSpPr>
            <p:spPr>
              <a:xfrm>
                <a:off x="114889" y="3568159"/>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Mood Distribution</a:t>
                </a:r>
                <a:endParaRPr lang="id-ID" sz="1050" spc="300" dirty="0">
                  <a:solidFill>
                    <a:schemeClr val="bg2">
                      <a:lumMod val="75000"/>
                    </a:schemeClr>
                  </a:solidFill>
                  <a:latin typeface="Warung Kopi" panose="02000800000000000000" pitchFamily="2" charset="0"/>
                </a:endParaRPr>
              </a:p>
            </p:txBody>
          </p:sp>
          <p:sp>
            <p:nvSpPr>
              <p:cNvPr id="51" name="TextBox 50">
                <a:extLst>
                  <a:ext uri="{FF2B5EF4-FFF2-40B4-BE49-F238E27FC236}">
                    <a16:creationId xmlns:a16="http://schemas.microsoft.com/office/drawing/2014/main" id="{9C6C620C-9FE0-4912-991C-3739E378B8E8}"/>
                  </a:ext>
                </a:extLst>
              </p:cNvPr>
              <p:cNvSpPr txBox="1"/>
              <p:nvPr/>
            </p:nvSpPr>
            <p:spPr>
              <a:xfrm>
                <a:off x="114889" y="3872790"/>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Prediction Models</a:t>
                </a:r>
                <a:endParaRPr lang="id-ID" sz="1050" spc="300" dirty="0">
                  <a:solidFill>
                    <a:schemeClr val="bg2">
                      <a:lumMod val="75000"/>
                    </a:schemeClr>
                  </a:solidFill>
                  <a:latin typeface="Warung Kopi" panose="02000800000000000000" pitchFamily="2" charset="0"/>
                </a:endParaRPr>
              </a:p>
            </p:txBody>
          </p:sp>
          <p:sp>
            <p:nvSpPr>
              <p:cNvPr id="52" name="TextBox 51">
                <a:extLst>
                  <a:ext uri="{FF2B5EF4-FFF2-40B4-BE49-F238E27FC236}">
                    <a16:creationId xmlns:a16="http://schemas.microsoft.com/office/drawing/2014/main" id="{6D18FB59-CBD5-48DC-B70D-56BFC6B43778}"/>
                  </a:ext>
                </a:extLst>
              </p:cNvPr>
              <p:cNvSpPr txBox="1"/>
              <p:nvPr/>
            </p:nvSpPr>
            <p:spPr>
              <a:xfrm>
                <a:off x="114889" y="4643634"/>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Prediction Distribution</a:t>
                </a:r>
                <a:endParaRPr lang="id-ID" sz="1050" spc="300" dirty="0">
                  <a:solidFill>
                    <a:schemeClr val="bg2">
                      <a:lumMod val="75000"/>
                    </a:schemeClr>
                  </a:solidFill>
                  <a:latin typeface="Warung Kopi" panose="02000800000000000000" pitchFamily="2" charset="0"/>
                </a:endParaRPr>
              </a:p>
            </p:txBody>
          </p:sp>
          <p:sp>
            <p:nvSpPr>
              <p:cNvPr id="53" name="TextBox 52">
                <a:extLst>
                  <a:ext uri="{FF2B5EF4-FFF2-40B4-BE49-F238E27FC236}">
                    <a16:creationId xmlns:a16="http://schemas.microsoft.com/office/drawing/2014/main" id="{1965D23A-449C-41BE-AB64-EF8D7EEF76ED}"/>
                  </a:ext>
                </a:extLst>
              </p:cNvPr>
              <p:cNvSpPr txBox="1"/>
              <p:nvPr/>
            </p:nvSpPr>
            <p:spPr>
              <a:xfrm>
                <a:off x="114889" y="4177421"/>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Recommendation Model</a:t>
                </a:r>
                <a:endParaRPr lang="id-ID" sz="1050" spc="300" dirty="0">
                  <a:solidFill>
                    <a:schemeClr val="bg2">
                      <a:lumMod val="75000"/>
                    </a:schemeClr>
                  </a:solidFill>
                  <a:latin typeface="Warung Kopi" panose="02000800000000000000" pitchFamily="2" charset="0"/>
                </a:endParaRPr>
              </a:p>
            </p:txBody>
          </p:sp>
          <p:sp>
            <p:nvSpPr>
              <p:cNvPr id="60" name="TextBox 59">
                <a:extLst>
                  <a:ext uri="{FF2B5EF4-FFF2-40B4-BE49-F238E27FC236}">
                    <a16:creationId xmlns:a16="http://schemas.microsoft.com/office/drawing/2014/main" id="{33DA237C-76B9-4BAA-AC48-8CF5DF30C875}"/>
                  </a:ext>
                </a:extLst>
              </p:cNvPr>
              <p:cNvSpPr txBox="1"/>
              <p:nvPr/>
            </p:nvSpPr>
            <p:spPr>
              <a:xfrm>
                <a:off x="114889" y="5414478"/>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Recommendation Sample</a:t>
                </a:r>
                <a:endParaRPr lang="id-ID" sz="1050" spc="300" dirty="0">
                  <a:solidFill>
                    <a:schemeClr val="bg2">
                      <a:lumMod val="75000"/>
                    </a:schemeClr>
                  </a:solidFill>
                  <a:latin typeface="Warung Kopi" panose="02000800000000000000" pitchFamily="2" charset="0"/>
                </a:endParaRPr>
              </a:p>
            </p:txBody>
          </p:sp>
          <p:sp>
            <p:nvSpPr>
              <p:cNvPr id="67" name="TextBox 66">
                <a:extLst>
                  <a:ext uri="{FF2B5EF4-FFF2-40B4-BE49-F238E27FC236}">
                    <a16:creationId xmlns:a16="http://schemas.microsoft.com/office/drawing/2014/main" id="{CB2802F2-B61B-4C5B-A7B0-3D16826A026E}"/>
                  </a:ext>
                </a:extLst>
              </p:cNvPr>
              <p:cNvSpPr txBox="1"/>
              <p:nvPr/>
            </p:nvSpPr>
            <p:spPr>
              <a:xfrm>
                <a:off x="114889" y="5880689"/>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Next Steps</a:t>
                </a:r>
                <a:endParaRPr lang="id-ID" sz="1050" spc="300" dirty="0">
                  <a:solidFill>
                    <a:schemeClr val="bg2">
                      <a:lumMod val="75000"/>
                    </a:schemeClr>
                  </a:solidFill>
                  <a:latin typeface="Warung Kopi" panose="02000800000000000000" pitchFamily="2" charset="0"/>
                </a:endParaRPr>
              </a:p>
            </p:txBody>
          </p:sp>
        </p:grpSp>
        <p:sp>
          <p:nvSpPr>
            <p:cNvPr id="44" name="TextBox 43">
              <a:extLst>
                <a:ext uri="{FF2B5EF4-FFF2-40B4-BE49-F238E27FC236}">
                  <a16:creationId xmlns:a16="http://schemas.microsoft.com/office/drawing/2014/main" id="{ED2EF929-BDCD-45BE-A670-B3ADCAF15BB3}"/>
                </a:ext>
              </a:extLst>
            </p:cNvPr>
            <p:cNvSpPr txBox="1"/>
            <p:nvPr/>
          </p:nvSpPr>
          <p:spPr>
            <a:xfrm>
              <a:off x="108793" y="5115943"/>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Class Imbalance</a:t>
              </a:r>
              <a:endParaRPr lang="id-ID" sz="1050" spc="300" dirty="0">
                <a:solidFill>
                  <a:schemeClr val="bg2">
                    <a:lumMod val="75000"/>
                  </a:schemeClr>
                </a:solidFill>
                <a:latin typeface="Warung Kopi" panose="02000800000000000000" pitchFamily="2" charset="0"/>
              </a:endParaRPr>
            </a:p>
          </p:txBody>
        </p:sp>
      </p:grpSp>
    </p:spTree>
    <p:extLst>
      <p:ext uri="{BB962C8B-B14F-4D97-AF65-F5344CB8AC3E}">
        <p14:creationId xmlns:p14="http://schemas.microsoft.com/office/powerpoint/2010/main" val="398542722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7EF63D33-4F71-4289-9E27-F4D61369AA92}"/>
              </a:ext>
            </a:extLst>
          </p:cNvPr>
          <p:cNvSpPr/>
          <p:nvPr/>
        </p:nvSpPr>
        <p:spPr>
          <a:xfrm>
            <a:off x="-2" y="-15498"/>
            <a:ext cx="12192002" cy="6893693"/>
          </a:xfrm>
          <a:prstGeom prst="rect">
            <a:avLst/>
          </a:prstGeom>
          <a:gradFill>
            <a:gsLst>
              <a:gs pos="6000">
                <a:srgbClr val="363636"/>
              </a:gs>
              <a:gs pos="32000">
                <a:srgbClr val="181818"/>
              </a:gs>
              <a:gs pos="79000">
                <a:srgbClr val="18181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B09E38D9-04DE-4B26-8DEA-6186FCD3008C}"/>
              </a:ext>
            </a:extLst>
          </p:cNvPr>
          <p:cNvSpPr/>
          <p:nvPr/>
        </p:nvSpPr>
        <p:spPr>
          <a:xfrm>
            <a:off x="0" y="0"/>
            <a:ext cx="1933568" cy="6857999"/>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6" name="Group 35">
            <a:extLst>
              <a:ext uri="{FF2B5EF4-FFF2-40B4-BE49-F238E27FC236}">
                <a16:creationId xmlns:a16="http://schemas.microsoft.com/office/drawing/2014/main" id="{B2FCC418-C6CA-4410-8FA9-EC7E82336BF9}"/>
              </a:ext>
            </a:extLst>
          </p:cNvPr>
          <p:cNvGrpSpPr/>
          <p:nvPr/>
        </p:nvGrpSpPr>
        <p:grpSpPr>
          <a:xfrm>
            <a:off x="243574" y="247223"/>
            <a:ext cx="293451" cy="69234"/>
            <a:chOff x="3087628" y="2881238"/>
            <a:chExt cx="972365" cy="191822"/>
          </a:xfrm>
        </p:grpSpPr>
        <p:sp>
          <p:nvSpPr>
            <p:cNvPr id="34" name="Flowchart: Connector 33">
              <a:extLst>
                <a:ext uri="{FF2B5EF4-FFF2-40B4-BE49-F238E27FC236}">
                  <a16:creationId xmlns:a16="http://schemas.microsoft.com/office/drawing/2014/main" id="{3AD8B272-2DF4-4658-9820-F0168972E913}"/>
                </a:ext>
              </a:extLst>
            </p:cNvPr>
            <p:cNvSpPr/>
            <p:nvPr/>
          </p:nvSpPr>
          <p:spPr>
            <a:xfrm>
              <a:off x="3087628" y="2881238"/>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lowchart: Connector 36">
              <a:extLst>
                <a:ext uri="{FF2B5EF4-FFF2-40B4-BE49-F238E27FC236}">
                  <a16:creationId xmlns:a16="http://schemas.microsoft.com/office/drawing/2014/main" id="{1CA8FFA9-2CF9-4F79-B887-9134A443929F}"/>
                </a:ext>
              </a:extLst>
            </p:cNvPr>
            <p:cNvSpPr/>
            <p:nvPr/>
          </p:nvSpPr>
          <p:spPr>
            <a:xfrm>
              <a:off x="3455968" y="2882274"/>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lowchart: Connector 37">
              <a:extLst>
                <a:ext uri="{FF2B5EF4-FFF2-40B4-BE49-F238E27FC236}">
                  <a16:creationId xmlns:a16="http://schemas.microsoft.com/office/drawing/2014/main" id="{DAE1F3F7-9A52-4148-BBEC-63F5DE036222}"/>
                </a:ext>
              </a:extLst>
            </p:cNvPr>
            <p:cNvSpPr/>
            <p:nvPr/>
          </p:nvSpPr>
          <p:spPr>
            <a:xfrm>
              <a:off x="3828828" y="2883222"/>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8" name="Rectangle 57">
            <a:extLst>
              <a:ext uri="{FF2B5EF4-FFF2-40B4-BE49-F238E27FC236}">
                <a16:creationId xmlns:a16="http://schemas.microsoft.com/office/drawing/2014/main" id="{B03E6F7F-D0F8-46A7-AE0D-815152BE55D3}"/>
              </a:ext>
            </a:extLst>
          </p:cNvPr>
          <p:cNvSpPr/>
          <p:nvPr/>
        </p:nvSpPr>
        <p:spPr>
          <a:xfrm>
            <a:off x="8871" y="2131199"/>
            <a:ext cx="1940270" cy="4156513"/>
          </a:xfrm>
          <a:prstGeom prst="rect">
            <a:avLst/>
          </a:prstGeom>
          <a:solidFill>
            <a:srgbClr val="121212"/>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F09C1EB0-C119-40C6-82B9-2A86975FF790}"/>
              </a:ext>
            </a:extLst>
          </p:cNvPr>
          <p:cNvSpPr/>
          <p:nvPr/>
        </p:nvSpPr>
        <p:spPr>
          <a:xfrm>
            <a:off x="-114" y="6263029"/>
            <a:ext cx="12192002" cy="647347"/>
          </a:xfrm>
          <a:prstGeom prst="rect">
            <a:avLst/>
          </a:prstGeom>
          <a:solidFill>
            <a:srgbClr val="18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7B178B8B-D7EF-4D1B-81D3-1788894324A2}"/>
              </a:ext>
            </a:extLst>
          </p:cNvPr>
          <p:cNvSpPr/>
          <p:nvPr/>
        </p:nvSpPr>
        <p:spPr>
          <a:xfrm>
            <a:off x="1958012" y="1131631"/>
            <a:ext cx="10225117" cy="5137970"/>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0" name="TextBox 49">
            <a:extLst>
              <a:ext uri="{FF2B5EF4-FFF2-40B4-BE49-F238E27FC236}">
                <a16:creationId xmlns:a16="http://schemas.microsoft.com/office/drawing/2014/main" id="{B4520149-E4DF-4471-A051-C97EF29DCA27}"/>
              </a:ext>
            </a:extLst>
          </p:cNvPr>
          <p:cNvSpPr txBox="1"/>
          <p:nvPr/>
        </p:nvSpPr>
        <p:spPr>
          <a:xfrm>
            <a:off x="2465339" y="1102134"/>
            <a:ext cx="9336126" cy="4689104"/>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pc="300" dirty="0">
                <a:solidFill>
                  <a:prstClr val="white"/>
                </a:solidFill>
                <a:latin typeface="Warung Kopi" panose="02000800000000000000" pitchFamily="2" charset="0"/>
              </a:rPr>
              <a:t>Data Source:</a:t>
            </a:r>
          </a:p>
          <a:p>
            <a:pPr marL="742950" lvl="1" indent="-285750">
              <a:lnSpc>
                <a:spcPct val="250000"/>
              </a:lnSpc>
              <a:buFont typeface="Arial" panose="020B0604020202020204" pitchFamily="34" charset="0"/>
              <a:buChar char="•"/>
            </a:pPr>
            <a:r>
              <a:rPr lang="en-US" spc="300" dirty="0">
                <a:solidFill>
                  <a:prstClr val="white"/>
                </a:solidFill>
                <a:latin typeface="Warung Kopi" panose="02000800000000000000" pitchFamily="2" charset="0"/>
              </a:rPr>
              <a:t>Kaggle Dataset (Obtained from Spotify API)</a:t>
            </a:r>
          </a:p>
          <a:p>
            <a:pPr marL="742950" lvl="1" indent="-285750">
              <a:lnSpc>
                <a:spcPct val="250000"/>
              </a:lnSpc>
              <a:buFont typeface="Arial" panose="020B0604020202020204" pitchFamily="34" charset="0"/>
              <a:buChar char="•"/>
            </a:pPr>
            <a:r>
              <a:rPr lang="en-US" spc="300" dirty="0">
                <a:solidFill>
                  <a:prstClr val="white"/>
                </a:solidFill>
                <a:latin typeface="Warung Kopi" panose="02000800000000000000" pitchFamily="2" charset="0"/>
              </a:rPr>
              <a:t>Spotify Playlist, Audio Features &amp; Tracks API</a:t>
            </a:r>
          </a:p>
          <a:p>
            <a:pPr lvl="1">
              <a:lnSpc>
                <a:spcPct val="250000"/>
              </a:lnSpc>
            </a:pPr>
            <a:endParaRPr lang="en-US" spc="300" dirty="0">
              <a:solidFill>
                <a:prstClr val="white"/>
              </a:solidFill>
              <a:latin typeface="Warung Kopi" panose="02000800000000000000" pitchFamily="2" charset="0"/>
            </a:endParaRPr>
          </a:p>
          <a:p>
            <a:pPr marL="285750" indent="-285750">
              <a:lnSpc>
                <a:spcPct val="150000"/>
              </a:lnSpc>
              <a:buFont typeface="Arial" panose="020B0604020202020204" pitchFamily="34" charset="0"/>
              <a:buChar char="•"/>
            </a:pPr>
            <a:r>
              <a:rPr lang="en-US" spc="300" dirty="0">
                <a:solidFill>
                  <a:prstClr val="white"/>
                </a:solidFill>
                <a:latin typeface="Warung Kopi" panose="02000800000000000000" pitchFamily="2" charset="0"/>
              </a:rPr>
              <a:t>Total Number of Tracks: 582,706 songs:</a:t>
            </a:r>
          </a:p>
          <a:p>
            <a:pPr marL="742950" lvl="1" indent="-285750">
              <a:lnSpc>
                <a:spcPct val="150000"/>
              </a:lnSpc>
              <a:buFont typeface="Arial" panose="020B0604020202020204" pitchFamily="34" charset="0"/>
              <a:buChar char="•"/>
            </a:pPr>
            <a:r>
              <a:rPr lang="en-US" spc="300" dirty="0">
                <a:solidFill>
                  <a:prstClr val="white"/>
                </a:solidFill>
                <a:latin typeface="Warung Kopi" panose="02000800000000000000" pitchFamily="2" charset="0"/>
              </a:rPr>
              <a:t>Total Tracks with Playlist Labels: 8,616 songs</a:t>
            </a:r>
          </a:p>
          <a:p>
            <a:pPr lvl="1">
              <a:lnSpc>
                <a:spcPct val="150000"/>
              </a:lnSpc>
            </a:pPr>
            <a:endParaRPr lang="en-US" spc="300" dirty="0">
              <a:solidFill>
                <a:prstClr val="white"/>
              </a:solidFill>
              <a:latin typeface="Warung Kopi" panose="02000800000000000000" pitchFamily="2" charset="0"/>
            </a:endParaRPr>
          </a:p>
          <a:p>
            <a:pPr marL="285750" indent="-285750">
              <a:lnSpc>
                <a:spcPct val="250000"/>
              </a:lnSpc>
              <a:buFont typeface="Arial" panose="020B0604020202020204" pitchFamily="34" charset="0"/>
              <a:buChar char="•"/>
            </a:pPr>
            <a:r>
              <a:rPr lang="en-US" spc="300" dirty="0">
                <a:solidFill>
                  <a:prstClr val="white"/>
                </a:solidFill>
                <a:latin typeface="Warung Kopi" panose="02000800000000000000" pitchFamily="2" charset="0"/>
              </a:rPr>
              <a:t>Years: 1921 - 2021</a:t>
            </a:r>
          </a:p>
        </p:txBody>
      </p:sp>
      <p:sp>
        <p:nvSpPr>
          <p:cNvPr id="76" name="TextBox 75">
            <a:extLst>
              <a:ext uri="{FF2B5EF4-FFF2-40B4-BE49-F238E27FC236}">
                <a16:creationId xmlns:a16="http://schemas.microsoft.com/office/drawing/2014/main" id="{7FD8A273-F97C-4F52-88BB-18FEDD9B72F0}"/>
              </a:ext>
            </a:extLst>
          </p:cNvPr>
          <p:cNvSpPr txBox="1"/>
          <p:nvPr/>
        </p:nvSpPr>
        <p:spPr>
          <a:xfrm>
            <a:off x="791219" y="6339871"/>
            <a:ext cx="1224126" cy="2616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rPr>
              <a:t>Donna Lee</a:t>
            </a:r>
            <a:endParaRPr kumimoji="0" lang="id-ID" sz="1100" b="0"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endParaRPr>
          </a:p>
        </p:txBody>
      </p:sp>
      <p:sp>
        <p:nvSpPr>
          <p:cNvPr id="77" name="TextBox 76">
            <a:extLst>
              <a:ext uri="{FF2B5EF4-FFF2-40B4-BE49-F238E27FC236}">
                <a16:creationId xmlns:a16="http://schemas.microsoft.com/office/drawing/2014/main" id="{378395BA-AAE0-4BB5-82EF-464965DC5FE9}"/>
              </a:ext>
            </a:extLst>
          </p:cNvPr>
          <p:cNvSpPr txBox="1"/>
          <p:nvPr/>
        </p:nvSpPr>
        <p:spPr>
          <a:xfrm>
            <a:off x="797374" y="6552537"/>
            <a:ext cx="955865" cy="2616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300" normalizeH="0" baseline="0" noProof="0" dirty="0">
                <a:ln>
                  <a:noFill/>
                </a:ln>
                <a:solidFill>
                  <a:schemeClr val="bg2">
                    <a:lumMod val="50000"/>
                  </a:schemeClr>
                </a:solidFill>
                <a:effectLst/>
                <a:uLnTx/>
                <a:uFillTx/>
                <a:latin typeface="Warung Kopi" panose="02000800000000000000" pitchFamily="2" charset="0"/>
                <a:ea typeface="+mn-ea"/>
                <a:cs typeface="+mn-cs"/>
              </a:rPr>
              <a:t>Page: 2</a:t>
            </a:r>
            <a:endParaRPr kumimoji="0" lang="id-ID" sz="1050" b="0" i="0" u="none" strike="noStrike" kern="1200" cap="none" spc="300" normalizeH="0" baseline="0" noProof="0" dirty="0">
              <a:ln>
                <a:noFill/>
              </a:ln>
              <a:solidFill>
                <a:schemeClr val="bg2">
                  <a:lumMod val="50000"/>
                </a:schemeClr>
              </a:solidFill>
              <a:effectLst/>
              <a:uLnTx/>
              <a:uFillTx/>
              <a:latin typeface="Warung Kopi" panose="02000800000000000000" pitchFamily="2" charset="0"/>
              <a:ea typeface="+mn-ea"/>
              <a:cs typeface="+mn-cs"/>
            </a:endParaRPr>
          </a:p>
        </p:txBody>
      </p:sp>
      <p:sp>
        <p:nvSpPr>
          <p:cNvPr id="78" name="Rectangle 77">
            <a:extLst>
              <a:ext uri="{FF2B5EF4-FFF2-40B4-BE49-F238E27FC236}">
                <a16:creationId xmlns:a16="http://schemas.microsoft.com/office/drawing/2014/main" id="{E4A4FA98-DB4D-4ADC-B3C5-452C4A3A4AAC}"/>
              </a:ext>
            </a:extLst>
          </p:cNvPr>
          <p:cNvSpPr/>
          <p:nvPr/>
        </p:nvSpPr>
        <p:spPr>
          <a:xfrm>
            <a:off x="189115" y="6319893"/>
            <a:ext cx="601200" cy="4968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79" name="Picture 78">
            <a:extLst>
              <a:ext uri="{FF2B5EF4-FFF2-40B4-BE49-F238E27FC236}">
                <a16:creationId xmlns:a16="http://schemas.microsoft.com/office/drawing/2014/main" id="{C086F909-4235-4253-83C7-99E13D3D20C1}"/>
              </a:ext>
            </a:extLst>
          </p:cNvPr>
          <p:cNvPicPr>
            <a:picLocks noChangeAspect="1"/>
          </p:cNvPicPr>
          <p:nvPr/>
        </p:nvPicPr>
        <p:blipFill>
          <a:blip r:embed="rId3"/>
          <a:stretch>
            <a:fillRect/>
          </a:stretch>
        </p:blipFill>
        <p:spPr>
          <a:xfrm>
            <a:off x="1919988" y="6467774"/>
            <a:ext cx="603392" cy="244230"/>
          </a:xfrm>
          <a:prstGeom prst="rect">
            <a:avLst/>
          </a:prstGeom>
        </p:spPr>
      </p:pic>
      <p:pic>
        <p:nvPicPr>
          <p:cNvPr id="80" name="Picture 79">
            <a:extLst>
              <a:ext uri="{FF2B5EF4-FFF2-40B4-BE49-F238E27FC236}">
                <a16:creationId xmlns:a16="http://schemas.microsoft.com/office/drawing/2014/main" id="{DCF167E3-CE8E-4BD0-89ED-E5B299BB4321}"/>
              </a:ext>
            </a:extLst>
          </p:cNvPr>
          <p:cNvPicPr>
            <a:picLocks noChangeAspect="1"/>
          </p:cNvPicPr>
          <p:nvPr/>
        </p:nvPicPr>
        <p:blipFill>
          <a:blip r:embed="rId4"/>
          <a:stretch>
            <a:fillRect/>
          </a:stretch>
        </p:blipFill>
        <p:spPr>
          <a:xfrm>
            <a:off x="10108819" y="6438808"/>
            <a:ext cx="2074310" cy="328676"/>
          </a:xfrm>
          <a:prstGeom prst="rect">
            <a:avLst/>
          </a:prstGeom>
        </p:spPr>
      </p:pic>
      <p:pic>
        <p:nvPicPr>
          <p:cNvPr id="81" name="Picture 80">
            <a:extLst>
              <a:ext uri="{FF2B5EF4-FFF2-40B4-BE49-F238E27FC236}">
                <a16:creationId xmlns:a16="http://schemas.microsoft.com/office/drawing/2014/main" id="{0A3C3C83-19AD-4088-A95E-1F1DED08DA96}"/>
              </a:ext>
            </a:extLst>
          </p:cNvPr>
          <p:cNvPicPr>
            <a:picLocks noChangeAspect="1"/>
          </p:cNvPicPr>
          <p:nvPr/>
        </p:nvPicPr>
        <p:blipFill>
          <a:blip r:embed="rId5"/>
          <a:stretch>
            <a:fillRect/>
          </a:stretch>
        </p:blipFill>
        <p:spPr>
          <a:xfrm>
            <a:off x="3445053" y="6313006"/>
            <a:ext cx="5301667" cy="575287"/>
          </a:xfrm>
          <a:prstGeom prst="rect">
            <a:avLst/>
          </a:prstGeom>
        </p:spPr>
      </p:pic>
      <p:grpSp>
        <p:nvGrpSpPr>
          <p:cNvPr id="48" name="Group 47">
            <a:extLst>
              <a:ext uri="{FF2B5EF4-FFF2-40B4-BE49-F238E27FC236}">
                <a16:creationId xmlns:a16="http://schemas.microsoft.com/office/drawing/2014/main" id="{2540E43B-C0BC-4FDC-8470-72E9123854F1}"/>
              </a:ext>
            </a:extLst>
          </p:cNvPr>
          <p:cNvGrpSpPr/>
          <p:nvPr/>
        </p:nvGrpSpPr>
        <p:grpSpPr>
          <a:xfrm>
            <a:off x="34111" y="490674"/>
            <a:ext cx="1569071" cy="1509024"/>
            <a:chOff x="34111" y="490674"/>
            <a:chExt cx="1569071" cy="1509024"/>
          </a:xfrm>
        </p:grpSpPr>
        <p:pic>
          <p:nvPicPr>
            <p:cNvPr id="49" name="Picture 6" descr="Image result for spotify icons">
              <a:extLst>
                <a:ext uri="{FF2B5EF4-FFF2-40B4-BE49-F238E27FC236}">
                  <a16:creationId xmlns:a16="http://schemas.microsoft.com/office/drawing/2014/main" id="{F0D2ECBD-5A58-4780-8BBE-D8E253730831}"/>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64837" b="100000" l="2344" r="24609">
                          <a14:foregroundMark x1="10840" y1="80523" x2="10840" y2="80523"/>
                          <a14:foregroundMark x1="12305" y1="72549" x2="12305" y2="72549"/>
                        </a14:backgroundRemoval>
                      </a14:imgEffect>
                    </a14:imgLayer>
                  </a14:imgProps>
                </a:ext>
                <a:ext uri="{28A0092B-C50C-407E-A947-70E740481C1C}">
                  <a14:useLocalDpi xmlns:a14="http://schemas.microsoft.com/office/drawing/2010/main" val="0"/>
                </a:ext>
              </a:extLst>
            </a:blip>
            <a:srcRect t="66144" r="75154"/>
            <a:stretch/>
          </p:blipFill>
          <p:spPr bwMode="auto">
            <a:xfrm>
              <a:off x="34111" y="1023896"/>
              <a:ext cx="488689" cy="4974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Image result for spotify icons">
              <a:extLst>
                <a:ext uri="{FF2B5EF4-FFF2-40B4-BE49-F238E27FC236}">
                  <a16:creationId xmlns:a16="http://schemas.microsoft.com/office/drawing/2014/main" id="{D07B9A7B-4E43-4A2D-AF5B-5AFBC864280D}"/>
                </a:ext>
              </a:extLst>
            </p:cNvPr>
            <p:cNvPicPr>
              <a:picLocks noChangeAspect="1" noChangeArrowheads="1"/>
            </p:cNvPicPr>
            <p:nvPr/>
          </p:nvPicPr>
          <p:blipFill rotWithShape="1">
            <a:blip r:embed="rId8">
              <a:extLst>
                <a:ext uri="{BEBA8EAE-BF5A-486C-A8C5-ECC9F3942E4B}">
                  <a14:imgProps xmlns:a14="http://schemas.microsoft.com/office/drawing/2010/main">
                    <a14:imgLayer r:embed="rId7">
                      <a14:imgEffect>
                        <a14:backgroundRemoval t="3700" b="33296" l="2747" r="24722"/>
                      </a14:imgEffect>
                    </a14:imgLayer>
                  </a14:imgProps>
                </a:ext>
                <a:ext uri="{28A0092B-C50C-407E-A947-70E740481C1C}">
                  <a14:useLocalDpi xmlns:a14="http://schemas.microsoft.com/office/drawing/2010/main" val="0"/>
                </a:ext>
              </a:extLst>
            </a:blip>
            <a:srcRect r="72531" b="63005"/>
            <a:stretch/>
          </p:blipFill>
          <p:spPr bwMode="auto">
            <a:xfrm>
              <a:off x="62191" y="490674"/>
              <a:ext cx="494454" cy="4974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Image result for spotify icons">
              <a:extLst>
                <a:ext uri="{FF2B5EF4-FFF2-40B4-BE49-F238E27FC236}">
                  <a16:creationId xmlns:a16="http://schemas.microsoft.com/office/drawing/2014/main" id="{47E03019-BC2E-4C15-A75F-9453C64270BB}"/>
                </a:ext>
              </a:extLst>
            </p:cNvPr>
            <p:cNvPicPr>
              <a:picLocks noChangeAspect="1" noChangeArrowheads="1"/>
            </p:cNvPicPr>
            <p:nvPr/>
          </p:nvPicPr>
          <p:blipFill rotWithShape="1">
            <a:blip r:embed="rId9">
              <a:extLst>
                <a:ext uri="{BEBA8EAE-BF5A-486C-A8C5-ECC9F3942E4B}">
                  <a14:imgProps xmlns:a14="http://schemas.microsoft.com/office/drawing/2010/main">
                    <a14:imgLayer r:embed="rId7">
                      <a14:imgEffect>
                        <a14:backgroundRemoval t="3268" b="30458" l="72852" r="100000">
                          <a14:foregroundMark x1="81836" y1="18170" x2="81836" y2="18170"/>
                          <a14:foregroundMark x1="83984" y1="18562" x2="83984" y2="18562"/>
                          <a14:foregroundMark x1="89746" y1="15948" x2="89746" y2="15948"/>
                          <a14:foregroundMark x1="92773" y1="15948" x2="92773" y2="15948"/>
                        </a14:backgroundRemoval>
                      </a14:imgEffect>
                    </a14:imgLayer>
                  </a14:imgProps>
                </a:ext>
                <a:ext uri="{28A0092B-C50C-407E-A947-70E740481C1C}">
                  <a14:useLocalDpi xmlns:a14="http://schemas.microsoft.com/office/drawing/2010/main" val="0"/>
                </a:ext>
              </a:extLst>
            </a:blip>
            <a:srcRect l="72909" b="66144"/>
            <a:stretch/>
          </p:blipFill>
          <p:spPr bwMode="auto">
            <a:xfrm>
              <a:off x="62421" y="1502254"/>
              <a:ext cx="532852" cy="497444"/>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hlinkClick r:id="" action="ppaction://hlinkshowjump?jump=nextslide">
                <a:snd r:embed="rId10" name="click.wav"/>
              </a:hlinkClick>
              <a:extLst>
                <a:ext uri="{FF2B5EF4-FFF2-40B4-BE49-F238E27FC236}">
                  <a16:creationId xmlns:a16="http://schemas.microsoft.com/office/drawing/2014/main" id="{C19DCD2A-B5E1-4B3C-BF56-48B0CBEF37A6}"/>
                </a:ext>
              </a:extLst>
            </p:cNvPr>
            <p:cNvSpPr txBox="1"/>
            <p:nvPr/>
          </p:nvSpPr>
          <p:spPr>
            <a:xfrm>
              <a:off x="594192" y="602385"/>
              <a:ext cx="795380" cy="276999"/>
            </a:xfrm>
            <a:prstGeom prst="rect">
              <a:avLst/>
            </a:prstGeom>
            <a:noFill/>
          </p:spPr>
          <p:txBody>
            <a:bodyPr wrap="square" rtlCol="0">
              <a:spAutoFit/>
            </a:bodyPr>
            <a:lstStyle/>
            <a:p>
              <a:r>
                <a:rPr lang="id-ID" sz="1200" spc="300" dirty="0">
                  <a:solidFill>
                    <a:schemeClr val="bg2">
                      <a:lumMod val="75000"/>
                    </a:schemeClr>
                  </a:solidFill>
                  <a:latin typeface="Warung Kopi" panose="02000800000000000000" pitchFamily="2" charset="0"/>
                </a:rPr>
                <a:t>Home</a:t>
              </a:r>
            </a:p>
          </p:txBody>
        </p:sp>
        <p:sp>
          <p:nvSpPr>
            <p:cNvPr id="60" name="TextBox 59">
              <a:extLst>
                <a:ext uri="{FF2B5EF4-FFF2-40B4-BE49-F238E27FC236}">
                  <a16:creationId xmlns:a16="http://schemas.microsoft.com/office/drawing/2014/main" id="{C8485E87-4094-4935-88D5-C1D97556A8A4}"/>
                </a:ext>
              </a:extLst>
            </p:cNvPr>
            <p:cNvSpPr txBox="1"/>
            <p:nvPr/>
          </p:nvSpPr>
          <p:spPr>
            <a:xfrm>
              <a:off x="594192" y="1131631"/>
              <a:ext cx="1008990" cy="276999"/>
            </a:xfrm>
            <a:prstGeom prst="rect">
              <a:avLst/>
            </a:prstGeom>
            <a:noFill/>
          </p:spPr>
          <p:txBody>
            <a:bodyPr wrap="square" rtlCol="0">
              <a:spAutoFit/>
            </a:bodyPr>
            <a:lstStyle/>
            <a:p>
              <a:r>
                <a:rPr lang="en-US" sz="1200" spc="300" dirty="0">
                  <a:solidFill>
                    <a:schemeClr val="bg2">
                      <a:lumMod val="75000"/>
                    </a:schemeClr>
                  </a:solidFill>
                  <a:latin typeface="Warung Kopi" panose="02000800000000000000" pitchFamily="2" charset="0"/>
                </a:rPr>
                <a:t>Browse</a:t>
              </a:r>
              <a:endParaRPr lang="id-ID" sz="1200" spc="300" dirty="0">
                <a:solidFill>
                  <a:schemeClr val="bg2">
                    <a:lumMod val="75000"/>
                  </a:schemeClr>
                </a:solidFill>
                <a:latin typeface="Warung Kopi" panose="02000800000000000000" pitchFamily="2" charset="0"/>
              </a:endParaRPr>
            </a:p>
          </p:txBody>
        </p:sp>
        <p:sp>
          <p:nvSpPr>
            <p:cNvPr id="67" name="TextBox 66">
              <a:extLst>
                <a:ext uri="{FF2B5EF4-FFF2-40B4-BE49-F238E27FC236}">
                  <a16:creationId xmlns:a16="http://schemas.microsoft.com/office/drawing/2014/main" id="{BF98BE97-22DF-4710-AE7E-FFD70E3D48E5}"/>
                </a:ext>
              </a:extLst>
            </p:cNvPr>
            <p:cNvSpPr txBox="1"/>
            <p:nvPr/>
          </p:nvSpPr>
          <p:spPr>
            <a:xfrm>
              <a:off x="594192" y="1624176"/>
              <a:ext cx="1008990" cy="276999"/>
            </a:xfrm>
            <a:prstGeom prst="rect">
              <a:avLst/>
            </a:prstGeom>
            <a:noFill/>
          </p:spPr>
          <p:txBody>
            <a:bodyPr wrap="square" rtlCol="0">
              <a:spAutoFit/>
            </a:bodyPr>
            <a:lstStyle/>
            <a:p>
              <a:r>
                <a:rPr lang="id-ID" sz="1200" spc="300" dirty="0">
                  <a:solidFill>
                    <a:schemeClr val="bg2">
                      <a:lumMod val="75000"/>
                    </a:schemeClr>
                  </a:solidFill>
                  <a:latin typeface="Warung Kopi" panose="02000800000000000000" pitchFamily="2" charset="0"/>
                </a:rPr>
                <a:t>Radio</a:t>
              </a:r>
            </a:p>
          </p:txBody>
        </p:sp>
      </p:grpSp>
      <p:sp>
        <p:nvSpPr>
          <p:cNvPr id="55" name="TextBox 54">
            <a:extLst>
              <a:ext uri="{FF2B5EF4-FFF2-40B4-BE49-F238E27FC236}">
                <a16:creationId xmlns:a16="http://schemas.microsoft.com/office/drawing/2014/main" id="{9222037B-6123-4401-B37B-4E9EA96A3086}"/>
              </a:ext>
            </a:extLst>
          </p:cNvPr>
          <p:cNvSpPr txBox="1"/>
          <p:nvPr/>
        </p:nvSpPr>
        <p:spPr>
          <a:xfrm>
            <a:off x="2400829" y="253073"/>
            <a:ext cx="5518231"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4000" b="1" spc="300" noProof="0" dirty="0">
                <a:solidFill>
                  <a:prstClr val="white"/>
                </a:solidFill>
                <a:latin typeface="Warung Kopi" panose="02000800000000000000" pitchFamily="2" charset="0"/>
              </a:rPr>
              <a:t>Data Overview</a:t>
            </a:r>
            <a:endParaRPr kumimoji="0" lang="en-US" sz="4000" b="1"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endParaRPr>
          </a:p>
        </p:txBody>
      </p:sp>
      <p:grpSp>
        <p:nvGrpSpPr>
          <p:cNvPr id="57" name="Group 56">
            <a:extLst>
              <a:ext uri="{FF2B5EF4-FFF2-40B4-BE49-F238E27FC236}">
                <a16:creationId xmlns:a16="http://schemas.microsoft.com/office/drawing/2014/main" id="{5E4ACEAE-C660-45B7-869D-D91ABDD1E6FD}"/>
              </a:ext>
            </a:extLst>
          </p:cNvPr>
          <p:cNvGrpSpPr/>
          <p:nvPr/>
        </p:nvGrpSpPr>
        <p:grpSpPr>
          <a:xfrm>
            <a:off x="108793" y="2247502"/>
            <a:ext cx="1979535" cy="3893199"/>
            <a:chOff x="108793" y="2247502"/>
            <a:chExt cx="1979535" cy="3893199"/>
          </a:xfrm>
        </p:grpSpPr>
        <p:grpSp>
          <p:nvGrpSpPr>
            <p:cNvPr id="59" name="Group 58">
              <a:extLst>
                <a:ext uri="{FF2B5EF4-FFF2-40B4-BE49-F238E27FC236}">
                  <a16:creationId xmlns:a16="http://schemas.microsoft.com/office/drawing/2014/main" id="{27CE3595-7C43-47DA-8719-A308A418C6CA}"/>
                </a:ext>
              </a:extLst>
            </p:cNvPr>
            <p:cNvGrpSpPr/>
            <p:nvPr/>
          </p:nvGrpSpPr>
          <p:grpSpPr>
            <a:xfrm>
              <a:off x="108793" y="2247502"/>
              <a:ext cx="1979535" cy="3893199"/>
              <a:chOff x="114889" y="2241406"/>
              <a:chExt cx="1979535" cy="3893199"/>
            </a:xfrm>
          </p:grpSpPr>
          <p:sp>
            <p:nvSpPr>
              <p:cNvPr id="69" name="TextBox 68">
                <a:extLst>
                  <a:ext uri="{FF2B5EF4-FFF2-40B4-BE49-F238E27FC236}">
                    <a16:creationId xmlns:a16="http://schemas.microsoft.com/office/drawing/2014/main" id="{AC904300-494F-44D8-9BC0-C3D9BC3F1A38}"/>
                  </a:ext>
                </a:extLst>
              </p:cNvPr>
              <p:cNvSpPr txBox="1"/>
              <p:nvPr/>
            </p:nvSpPr>
            <p:spPr>
              <a:xfrm>
                <a:off x="114889" y="2241406"/>
                <a:ext cx="1979535" cy="276999"/>
              </a:xfrm>
              <a:prstGeom prst="rect">
                <a:avLst/>
              </a:prstGeom>
              <a:noFill/>
            </p:spPr>
            <p:txBody>
              <a:bodyPr wrap="square" rtlCol="0">
                <a:spAutoFit/>
              </a:bodyPr>
              <a:lstStyle/>
              <a:p>
                <a:r>
                  <a:rPr lang="en-US" sz="1200" u="sng" spc="300" dirty="0">
                    <a:solidFill>
                      <a:schemeClr val="bg2">
                        <a:lumMod val="75000"/>
                      </a:schemeClr>
                    </a:solidFill>
                    <a:latin typeface="Warung Kopi" panose="02000800000000000000" pitchFamily="2" charset="0"/>
                  </a:rPr>
                  <a:t>Table of Content</a:t>
                </a:r>
                <a:r>
                  <a:rPr lang="en-US" sz="1200" spc="300" dirty="0">
                    <a:solidFill>
                      <a:schemeClr val="bg2">
                        <a:lumMod val="75000"/>
                      </a:schemeClr>
                    </a:solidFill>
                    <a:latin typeface="Warung Kopi" panose="02000800000000000000" pitchFamily="2" charset="0"/>
                  </a:rPr>
                  <a:t>:</a:t>
                </a:r>
                <a:endParaRPr lang="id-ID" sz="1200" spc="300" dirty="0">
                  <a:solidFill>
                    <a:schemeClr val="bg2">
                      <a:lumMod val="75000"/>
                    </a:schemeClr>
                  </a:solidFill>
                  <a:latin typeface="Warung Kopi" panose="02000800000000000000" pitchFamily="2" charset="0"/>
                </a:endParaRPr>
              </a:p>
            </p:txBody>
          </p:sp>
          <p:sp>
            <p:nvSpPr>
              <p:cNvPr id="70" name="TextBox 69">
                <a:hlinkClick r:id="" action="ppaction://hlinkshowjump?jump=nextslide">
                  <a:snd r:embed="rId10" name="click.wav"/>
                </a:hlinkClick>
                <a:extLst>
                  <a:ext uri="{FF2B5EF4-FFF2-40B4-BE49-F238E27FC236}">
                    <a16:creationId xmlns:a16="http://schemas.microsoft.com/office/drawing/2014/main" id="{7DBDF9D2-4DE2-4125-BDD1-97507C3EFEE8}"/>
                  </a:ext>
                </a:extLst>
              </p:cNvPr>
              <p:cNvSpPr txBox="1"/>
              <p:nvPr/>
            </p:nvSpPr>
            <p:spPr>
              <a:xfrm>
                <a:off x="114889" y="2654266"/>
                <a:ext cx="1889187"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Business Problem</a:t>
                </a:r>
                <a:endParaRPr lang="id-ID" sz="1050" spc="300" dirty="0">
                  <a:solidFill>
                    <a:schemeClr val="bg2">
                      <a:lumMod val="75000"/>
                    </a:schemeClr>
                  </a:solidFill>
                  <a:latin typeface="Warung Kopi" panose="02000800000000000000" pitchFamily="2" charset="0"/>
                </a:endParaRPr>
              </a:p>
            </p:txBody>
          </p:sp>
          <p:sp>
            <p:nvSpPr>
              <p:cNvPr id="71" name="TextBox 70">
                <a:extLst>
                  <a:ext uri="{FF2B5EF4-FFF2-40B4-BE49-F238E27FC236}">
                    <a16:creationId xmlns:a16="http://schemas.microsoft.com/office/drawing/2014/main" id="{76EA7C9B-BFE4-4378-92A5-1C3E58D531C9}"/>
                  </a:ext>
                </a:extLst>
              </p:cNvPr>
              <p:cNvSpPr txBox="1"/>
              <p:nvPr/>
            </p:nvSpPr>
            <p:spPr>
              <a:xfrm>
                <a:off x="114889" y="2958897"/>
                <a:ext cx="1979535" cy="253916"/>
              </a:xfrm>
              <a:prstGeom prst="rect">
                <a:avLst/>
              </a:prstGeom>
              <a:noFill/>
            </p:spPr>
            <p:txBody>
              <a:bodyPr wrap="square" rtlCol="0">
                <a:spAutoFit/>
              </a:bodyPr>
              <a:lstStyle/>
              <a:p>
                <a:r>
                  <a:rPr lang="en-US" sz="1050" spc="300" dirty="0">
                    <a:solidFill>
                      <a:srgbClr val="1ED760"/>
                    </a:solidFill>
                    <a:latin typeface="Warung Kopi" panose="02000800000000000000" pitchFamily="2" charset="0"/>
                  </a:rPr>
                  <a:t>Data Overview</a:t>
                </a:r>
                <a:endParaRPr lang="id-ID" sz="1050" spc="300" dirty="0">
                  <a:solidFill>
                    <a:srgbClr val="1ED760"/>
                  </a:solidFill>
                  <a:latin typeface="Warung Kopi" panose="02000800000000000000" pitchFamily="2" charset="0"/>
                </a:endParaRPr>
              </a:p>
            </p:txBody>
          </p:sp>
          <p:sp>
            <p:nvSpPr>
              <p:cNvPr id="72" name="TextBox 71">
                <a:extLst>
                  <a:ext uri="{FF2B5EF4-FFF2-40B4-BE49-F238E27FC236}">
                    <a16:creationId xmlns:a16="http://schemas.microsoft.com/office/drawing/2014/main" id="{5F5C3BC9-5391-4410-89AE-C59CBC7FADFA}"/>
                  </a:ext>
                </a:extLst>
              </p:cNvPr>
              <p:cNvSpPr txBox="1"/>
              <p:nvPr/>
            </p:nvSpPr>
            <p:spPr>
              <a:xfrm>
                <a:off x="114889" y="3263528"/>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Track Attributes</a:t>
                </a:r>
                <a:endParaRPr lang="id-ID" sz="1050" spc="300" dirty="0">
                  <a:solidFill>
                    <a:schemeClr val="bg2">
                      <a:lumMod val="75000"/>
                    </a:schemeClr>
                  </a:solidFill>
                  <a:latin typeface="Warung Kopi" panose="02000800000000000000" pitchFamily="2" charset="0"/>
                </a:endParaRPr>
              </a:p>
            </p:txBody>
          </p:sp>
          <p:sp>
            <p:nvSpPr>
              <p:cNvPr id="73" name="TextBox 72">
                <a:extLst>
                  <a:ext uri="{FF2B5EF4-FFF2-40B4-BE49-F238E27FC236}">
                    <a16:creationId xmlns:a16="http://schemas.microsoft.com/office/drawing/2014/main" id="{02B4F7DA-CAC3-4AD4-B7E5-BD9AF26DF54D}"/>
                  </a:ext>
                </a:extLst>
              </p:cNvPr>
              <p:cNvSpPr txBox="1"/>
              <p:nvPr/>
            </p:nvSpPr>
            <p:spPr>
              <a:xfrm>
                <a:off x="114889" y="3568159"/>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Mood Distribution</a:t>
                </a:r>
                <a:endParaRPr lang="id-ID" sz="1050" spc="300" dirty="0">
                  <a:solidFill>
                    <a:schemeClr val="bg2">
                      <a:lumMod val="75000"/>
                    </a:schemeClr>
                  </a:solidFill>
                  <a:latin typeface="Warung Kopi" panose="02000800000000000000" pitchFamily="2" charset="0"/>
                </a:endParaRPr>
              </a:p>
            </p:txBody>
          </p:sp>
          <p:sp>
            <p:nvSpPr>
              <p:cNvPr id="74" name="TextBox 73">
                <a:extLst>
                  <a:ext uri="{FF2B5EF4-FFF2-40B4-BE49-F238E27FC236}">
                    <a16:creationId xmlns:a16="http://schemas.microsoft.com/office/drawing/2014/main" id="{A363BF6E-E70F-4D98-A677-07FFAC01433E}"/>
                  </a:ext>
                </a:extLst>
              </p:cNvPr>
              <p:cNvSpPr txBox="1"/>
              <p:nvPr/>
            </p:nvSpPr>
            <p:spPr>
              <a:xfrm>
                <a:off x="114889" y="3872790"/>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Prediction Models</a:t>
                </a:r>
                <a:endParaRPr lang="id-ID" sz="1050" spc="300" dirty="0">
                  <a:solidFill>
                    <a:schemeClr val="bg2">
                      <a:lumMod val="75000"/>
                    </a:schemeClr>
                  </a:solidFill>
                  <a:latin typeface="Warung Kopi" panose="02000800000000000000" pitchFamily="2" charset="0"/>
                </a:endParaRPr>
              </a:p>
            </p:txBody>
          </p:sp>
          <p:sp>
            <p:nvSpPr>
              <p:cNvPr id="75" name="TextBox 74">
                <a:extLst>
                  <a:ext uri="{FF2B5EF4-FFF2-40B4-BE49-F238E27FC236}">
                    <a16:creationId xmlns:a16="http://schemas.microsoft.com/office/drawing/2014/main" id="{AC910BC6-7018-4BFB-9C4E-F5B2F74249EC}"/>
                  </a:ext>
                </a:extLst>
              </p:cNvPr>
              <p:cNvSpPr txBox="1"/>
              <p:nvPr/>
            </p:nvSpPr>
            <p:spPr>
              <a:xfrm>
                <a:off x="114889" y="4643634"/>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Prediction Distribution</a:t>
                </a:r>
                <a:endParaRPr lang="id-ID" sz="1050" spc="300" dirty="0">
                  <a:solidFill>
                    <a:schemeClr val="bg2">
                      <a:lumMod val="75000"/>
                    </a:schemeClr>
                  </a:solidFill>
                  <a:latin typeface="Warung Kopi" panose="02000800000000000000" pitchFamily="2" charset="0"/>
                </a:endParaRPr>
              </a:p>
            </p:txBody>
          </p:sp>
          <p:sp>
            <p:nvSpPr>
              <p:cNvPr id="82" name="TextBox 81">
                <a:extLst>
                  <a:ext uri="{FF2B5EF4-FFF2-40B4-BE49-F238E27FC236}">
                    <a16:creationId xmlns:a16="http://schemas.microsoft.com/office/drawing/2014/main" id="{E3BD955C-6ECB-4BC0-8FA0-35460EB64FA6}"/>
                  </a:ext>
                </a:extLst>
              </p:cNvPr>
              <p:cNvSpPr txBox="1"/>
              <p:nvPr/>
            </p:nvSpPr>
            <p:spPr>
              <a:xfrm>
                <a:off x="114889" y="4177421"/>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Recommendation Model</a:t>
                </a:r>
                <a:endParaRPr lang="id-ID" sz="1050" spc="300" dirty="0">
                  <a:solidFill>
                    <a:schemeClr val="bg2">
                      <a:lumMod val="75000"/>
                    </a:schemeClr>
                  </a:solidFill>
                  <a:latin typeface="Warung Kopi" panose="02000800000000000000" pitchFamily="2" charset="0"/>
                </a:endParaRPr>
              </a:p>
            </p:txBody>
          </p:sp>
          <p:sp>
            <p:nvSpPr>
              <p:cNvPr id="83" name="TextBox 82">
                <a:extLst>
                  <a:ext uri="{FF2B5EF4-FFF2-40B4-BE49-F238E27FC236}">
                    <a16:creationId xmlns:a16="http://schemas.microsoft.com/office/drawing/2014/main" id="{E6FB0293-4AAC-4941-BF40-7A5C2F0E5681}"/>
                  </a:ext>
                </a:extLst>
              </p:cNvPr>
              <p:cNvSpPr txBox="1"/>
              <p:nvPr/>
            </p:nvSpPr>
            <p:spPr>
              <a:xfrm>
                <a:off x="114889" y="5414478"/>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Recommendation Sample</a:t>
                </a:r>
                <a:endParaRPr lang="id-ID" sz="1050" spc="300" dirty="0">
                  <a:solidFill>
                    <a:schemeClr val="bg2">
                      <a:lumMod val="75000"/>
                    </a:schemeClr>
                  </a:solidFill>
                  <a:latin typeface="Warung Kopi" panose="02000800000000000000" pitchFamily="2" charset="0"/>
                </a:endParaRPr>
              </a:p>
            </p:txBody>
          </p:sp>
          <p:sp>
            <p:nvSpPr>
              <p:cNvPr id="84" name="TextBox 83">
                <a:extLst>
                  <a:ext uri="{FF2B5EF4-FFF2-40B4-BE49-F238E27FC236}">
                    <a16:creationId xmlns:a16="http://schemas.microsoft.com/office/drawing/2014/main" id="{160A7D25-B43D-4D99-890C-A2AF43AE8AB7}"/>
                  </a:ext>
                </a:extLst>
              </p:cNvPr>
              <p:cNvSpPr txBox="1"/>
              <p:nvPr/>
            </p:nvSpPr>
            <p:spPr>
              <a:xfrm>
                <a:off x="114889" y="5880689"/>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Next Steps</a:t>
                </a:r>
                <a:endParaRPr lang="id-ID" sz="1050" spc="300" dirty="0">
                  <a:solidFill>
                    <a:schemeClr val="bg2">
                      <a:lumMod val="75000"/>
                    </a:schemeClr>
                  </a:solidFill>
                  <a:latin typeface="Warung Kopi" panose="02000800000000000000" pitchFamily="2" charset="0"/>
                </a:endParaRPr>
              </a:p>
            </p:txBody>
          </p:sp>
        </p:grpSp>
        <p:sp>
          <p:nvSpPr>
            <p:cNvPr id="62" name="TextBox 61">
              <a:extLst>
                <a:ext uri="{FF2B5EF4-FFF2-40B4-BE49-F238E27FC236}">
                  <a16:creationId xmlns:a16="http://schemas.microsoft.com/office/drawing/2014/main" id="{65268AFD-5999-4BA4-9D53-903218778E2F}"/>
                </a:ext>
              </a:extLst>
            </p:cNvPr>
            <p:cNvSpPr txBox="1"/>
            <p:nvPr/>
          </p:nvSpPr>
          <p:spPr>
            <a:xfrm>
              <a:off x="108793" y="5115943"/>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Class Imbalance</a:t>
              </a:r>
              <a:endParaRPr lang="id-ID" sz="1050" spc="300" dirty="0">
                <a:solidFill>
                  <a:schemeClr val="bg2">
                    <a:lumMod val="75000"/>
                  </a:schemeClr>
                </a:solidFill>
                <a:latin typeface="Warung Kopi" panose="02000800000000000000" pitchFamily="2" charset="0"/>
              </a:endParaRPr>
            </a:p>
          </p:txBody>
        </p:sp>
      </p:grpSp>
    </p:spTree>
    <p:extLst>
      <p:ext uri="{BB962C8B-B14F-4D97-AF65-F5344CB8AC3E}">
        <p14:creationId xmlns:p14="http://schemas.microsoft.com/office/powerpoint/2010/main" val="264636079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7EF63D33-4F71-4289-9E27-F4D61369AA92}"/>
              </a:ext>
            </a:extLst>
          </p:cNvPr>
          <p:cNvSpPr/>
          <p:nvPr/>
        </p:nvSpPr>
        <p:spPr>
          <a:xfrm>
            <a:off x="-2" y="-15498"/>
            <a:ext cx="12192002" cy="6893693"/>
          </a:xfrm>
          <a:prstGeom prst="rect">
            <a:avLst/>
          </a:prstGeom>
          <a:gradFill>
            <a:gsLst>
              <a:gs pos="6000">
                <a:srgbClr val="363636"/>
              </a:gs>
              <a:gs pos="32000">
                <a:srgbClr val="181818"/>
              </a:gs>
              <a:gs pos="79000">
                <a:srgbClr val="18181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B09E38D9-04DE-4B26-8DEA-6186FCD3008C}"/>
              </a:ext>
            </a:extLst>
          </p:cNvPr>
          <p:cNvSpPr/>
          <p:nvPr/>
        </p:nvSpPr>
        <p:spPr>
          <a:xfrm>
            <a:off x="0" y="0"/>
            <a:ext cx="1933568" cy="6857999"/>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6" name="Group 35">
            <a:extLst>
              <a:ext uri="{FF2B5EF4-FFF2-40B4-BE49-F238E27FC236}">
                <a16:creationId xmlns:a16="http://schemas.microsoft.com/office/drawing/2014/main" id="{B2FCC418-C6CA-4410-8FA9-EC7E82336BF9}"/>
              </a:ext>
            </a:extLst>
          </p:cNvPr>
          <p:cNvGrpSpPr/>
          <p:nvPr/>
        </p:nvGrpSpPr>
        <p:grpSpPr>
          <a:xfrm>
            <a:off x="243574" y="247223"/>
            <a:ext cx="293451" cy="69234"/>
            <a:chOff x="3087628" y="2881238"/>
            <a:chExt cx="972365" cy="191822"/>
          </a:xfrm>
        </p:grpSpPr>
        <p:sp>
          <p:nvSpPr>
            <p:cNvPr id="34" name="Flowchart: Connector 33">
              <a:extLst>
                <a:ext uri="{FF2B5EF4-FFF2-40B4-BE49-F238E27FC236}">
                  <a16:creationId xmlns:a16="http://schemas.microsoft.com/office/drawing/2014/main" id="{3AD8B272-2DF4-4658-9820-F0168972E913}"/>
                </a:ext>
              </a:extLst>
            </p:cNvPr>
            <p:cNvSpPr/>
            <p:nvPr/>
          </p:nvSpPr>
          <p:spPr>
            <a:xfrm>
              <a:off x="3087628" y="2881238"/>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lowchart: Connector 36">
              <a:extLst>
                <a:ext uri="{FF2B5EF4-FFF2-40B4-BE49-F238E27FC236}">
                  <a16:creationId xmlns:a16="http://schemas.microsoft.com/office/drawing/2014/main" id="{1CA8FFA9-2CF9-4F79-B887-9134A443929F}"/>
                </a:ext>
              </a:extLst>
            </p:cNvPr>
            <p:cNvSpPr/>
            <p:nvPr/>
          </p:nvSpPr>
          <p:spPr>
            <a:xfrm>
              <a:off x="3455968" y="2882274"/>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lowchart: Connector 37">
              <a:extLst>
                <a:ext uri="{FF2B5EF4-FFF2-40B4-BE49-F238E27FC236}">
                  <a16:creationId xmlns:a16="http://schemas.microsoft.com/office/drawing/2014/main" id="{DAE1F3F7-9A52-4148-BBEC-63F5DE036222}"/>
                </a:ext>
              </a:extLst>
            </p:cNvPr>
            <p:cNvSpPr/>
            <p:nvPr/>
          </p:nvSpPr>
          <p:spPr>
            <a:xfrm>
              <a:off x="3828828" y="2883222"/>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8" name="Rectangle 57">
            <a:extLst>
              <a:ext uri="{FF2B5EF4-FFF2-40B4-BE49-F238E27FC236}">
                <a16:creationId xmlns:a16="http://schemas.microsoft.com/office/drawing/2014/main" id="{B03E6F7F-D0F8-46A7-AE0D-815152BE55D3}"/>
              </a:ext>
            </a:extLst>
          </p:cNvPr>
          <p:cNvSpPr/>
          <p:nvPr/>
        </p:nvSpPr>
        <p:spPr>
          <a:xfrm>
            <a:off x="8871" y="2131199"/>
            <a:ext cx="1940270" cy="4156513"/>
          </a:xfrm>
          <a:prstGeom prst="rect">
            <a:avLst/>
          </a:prstGeom>
          <a:solidFill>
            <a:srgbClr val="121212"/>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F09C1EB0-C119-40C6-82B9-2A86975FF790}"/>
              </a:ext>
            </a:extLst>
          </p:cNvPr>
          <p:cNvSpPr/>
          <p:nvPr/>
        </p:nvSpPr>
        <p:spPr>
          <a:xfrm>
            <a:off x="-114" y="6263029"/>
            <a:ext cx="12192002" cy="647347"/>
          </a:xfrm>
          <a:prstGeom prst="rect">
            <a:avLst/>
          </a:prstGeom>
          <a:solidFill>
            <a:srgbClr val="18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7B178B8B-D7EF-4D1B-81D3-1788894324A2}"/>
              </a:ext>
            </a:extLst>
          </p:cNvPr>
          <p:cNvSpPr/>
          <p:nvPr/>
        </p:nvSpPr>
        <p:spPr>
          <a:xfrm>
            <a:off x="1958012" y="1131631"/>
            <a:ext cx="10225117" cy="5137969"/>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0" name="TextBox 49">
            <a:extLst>
              <a:ext uri="{FF2B5EF4-FFF2-40B4-BE49-F238E27FC236}">
                <a16:creationId xmlns:a16="http://schemas.microsoft.com/office/drawing/2014/main" id="{B4520149-E4DF-4471-A051-C97EF29DCA27}"/>
              </a:ext>
            </a:extLst>
          </p:cNvPr>
          <p:cNvSpPr txBox="1"/>
          <p:nvPr/>
        </p:nvSpPr>
        <p:spPr>
          <a:xfrm>
            <a:off x="2465339" y="1270130"/>
            <a:ext cx="9336126" cy="5124480"/>
          </a:xfrm>
          <a:prstGeom prst="rect">
            <a:avLst/>
          </a:prstGeom>
          <a:noFill/>
        </p:spPr>
        <p:txBody>
          <a:bodyPr wrap="square" rtlCol="0">
            <a:spAutoFit/>
          </a:bodyPr>
          <a:lstStyle/>
          <a:p>
            <a:r>
              <a:rPr lang="en-US" spc="300" dirty="0">
                <a:solidFill>
                  <a:prstClr val="white"/>
                </a:solidFill>
                <a:latin typeface="Warung Kopi" panose="02000800000000000000" pitchFamily="2" charset="0"/>
              </a:rPr>
              <a:t>Each song had the following attributes:</a:t>
            </a:r>
          </a:p>
          <a:p>
            <a:endParaRPr lang="en-US" spc="300" dirty="0">
              <a:solidFill>
                <a:prstClr val="white"/>
              </a:solidFill>
              <a:latin typeface="Warung Kopi" panose="02000800000000000000" pitchFamily="2" charset="0"/>
            </a:endParaRPr>
          </a:p>
          <a:p>
            <a:pPr marL="171450" indent="-171450">
              <a:buFont typeface="Arial" panose="020B0604020202020204" pitchFamily="34" charset="0"/>
              <a:buChar char="•"/>
            </a:pPr>
            <a:r>
              <a:rPr lang="en-US" sz="1300" b="1" u="sng" spc="300" dirty="0">
                <a:solidFill>
                  <a:prstClr val="white"/>
                </a:solidFill>
                <a:latin typeface="Warung Kopi" panose="02000800000000000000" pitchFamily="2" charset="0"/>
              </a:rPr>
              <a:t>Track Duration</a:t>
            </a:r>
            <a:endParaRPr lang="en-US" sz="1300" b="1" spc="300" dirty="0">
              <a:solidFill>
                <a:prstClr val="white"/>
              </a:solidFill>
              <a:latin typeface="Warung Kopi" panose="02000800000000000000" pitchFamily="2" charset="0"/>
            </a:endParaRPr>
          </a:p>
          <a:p>
            <a:pPr marL="171450" indent="-171450">
              <a:buFont typeface="Arial" panose="020B0604020202020204" pitchFamily="34" charset="0"/>
              <a:buChar char="•"/>
            </a:pPr>
            <a:r>
              <a:rPr lang="en-US" sz="1300" b="1" u="sng" spc="300" dirty="0">
                <a:solidFill>
                  <a:prstClr val="white"/>
                </a:solidFill>
                <a:latin typeface="Warung Kopi" panose="02000800000000000000" pitchFamily="2" charset="0"/>
              </a:rPr>
              <a:t>Danceability</a:t>
            </a:r>
            <a:r>
              <a:rPr lang="en-US" sz="1300" spc="300" dirty="0">
                <a:solidFill>
                  <a:prstClr val="white"/>
                </a:solidFill>
                <a:latin typeface="Warung Kopi" panose="02000800000000000000" pitchFamily="2" charset="0"/>
              </a:rPr>
              <a:t> </a:t>
            </a:r>
          </a:p>
          <a:p>
            <a:pPr marL="628650" lvl="1" indent="-171450">
              <a:buFont typeface="Arial" panose="020B0604020202020204" pitchFamily="34" charset="0"/>
              <a:buChar char="•"/>
            </a:pPr>
            <a:r>
              <a:rPr lang="en-US" sz="1300" spc="300" dirty="0">
                <a:solidFill>
                  <a:prstClr val="white"/>
                </a:solidFill>
                <a:latin typeface="Warung Kopi" panose="02000800000000000000" pitchFamily="2" charset="0"/>
              </a:rPr>
              <a:t>how suitable a track is for dancing based on a combination of musical elements including tempo, rhythm stability, beat strength, and overall regularity</a:t>
            </a:r>
          </a:p>
          <a:p>
            <a:pPr marL="171450" indent="-171450">
              <a:buFont typeface="Arial" panose="020B0604020202020204" pitchFamily="34" charset="0"/>
              <a:buChar char="•"/>
            </a:pPr>
            <a:r>
              <a:rPr lang="en-US" sz="1300" b="1" u="sng" spc="300" dirty="0">
                <a:solidFill>
                  <a:prstClr val="white"/>
                </a:solidFill>
                <a:latin typeface="Warung Kopi" panose="02000800000000000000" pitchFamily="2" charset="0"/>
              </a:rPr>
              <a:t>Energy</a:t>
            </a:r>
            <a:r>
              <a:rPr lang="en-US" sz="1300" spc="300" dirty="0">
                <a:solidFill>
                  <a:prstClr val="white"/>
                </a:solidFill>
                <a:latin typeface="Warung Kopi" panose="02000800000000000000" pitchFamily="2" charset="0"/>
              </a:rPr>
              <a:t> </a:t>
            </a:r>
          </a:p>
          <a:p>
            <a:pPr marL="628650" lvl="1" indent="-171450">
              <a:buFont typeface="Arial" panose="020B0604020202020204" pitchFamily="34" charset="0"/>
              <a:buChar char="•"/>
            </a:pPr>
            <a:r>
              <a:rPr lang="en-US" sz="1300" spc="300" dirty="0">
                <a:solidFill>
                  <a:prstClr val="white"/>
                </a:solidFill>
                <a:latin typeface="Warung Kopi" panose="02000800000000000000" pitchFamily="2" charset="0"/>
              </a:rPr>
              <a:t>Perceptive measure of intensity and activity</a:t>
            </a:r>
          </a:p>
          <a:p>
            <a:pPr marL="171450" indent="-171450">
              <a:buFont typeface="Arial" panose="020B0604020202020204" pitchFamily="34" charset="0"/>
              <a:buChar char="•"/>
            </a:pPr>
            <a:r>
              <a:rPr lang="en-US" sz="1300" b="1" u="sng" spc="300" dirty="0">
                <a:solidFill>
                  <a:prstClr val="white"/>
                </a:solidFill>
                <a:latin typeface="Warung Kopi" panose="02000800000000000000" pitchFamily="2" charset="0"/>
              </a:rPr>
              <a:t>Loudness</a:t>
            </a:r>
            <a:r>
              <a:rPr lang="en-US" sz="1300" spc="300" dirty="0">
                <a:solidFill>
                  <a:prstClr val="white"/>
                </a:solidFill>
                <a:latin typeface="Warung Kopi" panose="02000800000000000000" pitchFamily="2" charset="0"/>
              </a:rPr>
              <a:t> </a:t>
            </a:r>
          </a:p>
          <a:p>
            <a:pPr marL="628650" lvl="1" indent="-171450">
              <a:buFont typeface="Arial" panose="020B0604020202020204" pitchFamily="34" charset="0"/>
              <a:buChar char="•"/>
            </a:pPr>
            <a:r>
              <a:rPr lang="en-US" sz="1300" spc="300" dirty="0">
                <a:solidFill>
                  <a:prstClr val="white"/>
                </a:solidFill>
                <a:latin typeface="Warung Kopi" panose="02000800000000000000" pitchFamily="2" charset="0"/>
              </a:rPr>
              <a:t>How loud the music is</a:t>
            </a:r>
          </a:p>
          <a:p>
            <a:pPr marL="171450" indent="-171450">
              <a:buFont typeface="Arial" panose="020B0604020202020204" pitchFamily="34" charset="0"/>
              <a:buChar char="•"/>
            </a:pPr>
            <a:r>
              <a:rPr lang="en-US" sz="1300" b="1" u="sng" spc="300" dirty="0" err="1">
                <a:solidFill>
                  <a:prstClr val="white"/>
                </a:solidFill>
                <a:latin typeface="Warung Kopi" panose="02000800000000000000" pitchFamily="2" charset="0"/>
              </a:rPr>
              <a:t>Speechiness</a:t>
            </a:r>
            <a:r>
              <a:rPr lang="en-US" sz="1300" spc="300" dirty="0">
                <a:solidFill>
                  <a:prstClr val="white"/>
                </a:solidFill>
                <a:latin typeface="Warung Kopi" panose="02000800000000000000" pitchFamily="2" charset="0"/>
              </a:rPr>
              <a:t> </a:t>
            </a:r>
          </a:p>
          <a:p>
            <a:pPr marL="628650" lvl="1" indent="-171450">
              <a:buFont typeface="Arial" panose="020B0604020202020204" pitchFamily="34" charset="0"/>
              <a:buChar char="•"/>
            </a:pPr>
            <a:r>
              <a:rPr lang="en-US" sz="1300" spc="300" dirty="0">
                <a:solidFill>
                  <a:prstClr val="white"/>
                </a:solidFill>
                <a:latin typeface="Warung Kopi" panose="02000800000000000000" pitchFamily="2" charset="0"/>
              </a:rPr>
              <a:t>Detects the presence of spoken words in a track </a:t>
            </a:r>
          </a:p>
          <a:p>
            <a:pPr marL="171450" indent="-171450">
              <a:buFont typeface="Arial" panose="020B0604020202020204" pitchFamily="34" charset="0"/>
              <a:buChar char="•"/>
            </a:pPr>
            <a:r>
              <a:rPr lang="en-US" sz="1300" b="1" u="sng" spc="300" dirty="0" err="1">
                <a:solidFill>
                  <a:prstClr val="white"/>
                </a:solidFill>
                <a:latin typeface="Warung Kopi" panose="02000800000000000000" pitchFamily="2" charset="0"/>
              </a:rPr>
              <a:t>Acousticness</a:t>
            </a:r>
            <a:endParaRPr lang="en-US" sz="1300" spc="300" dirty="0">
              <a:solidFill>
                <a:prstClr val="white"/>
              </a:solidFill>
              <a:latin typeface="Warung Kopi" panose="02000800000000000000" pitchFamily="2" charset="0"/>
            </a:endParaRPr>
          </a:p>
          <a:p>
            <a:pPr marL="628650" lvl="1" indent="-171450">
              <a:buFont typeface="Arial" panose="020B0604020202020204" pitchFamily="34" charset="0"/>
              <a:buChar char="•"/>
            </a:pPr>
            <a:r>
              <a:rPr lang="en-US" sz="1300" spc="300" dirty="0">
                <a:solidFill>
                  <a:prstClr val="white"/>
                </a:solidFill>
                <a:latin typeface="Warung Kopi" panose="02000800000000000000" pitchFamily="2" charset="0"/>
              </a:rPr>
              <a:t>How acoustic a song is</a:t>
            </a:r>
          </a:p>
          <a:p>
            <a:pPr marL="171450" indent="-171450">
              <a:buFont typeface="Arial" panose="020B0604020202020204" pitchFamily="34" charset="0"/>
              <a:buChar char="•"/>
            </a:pPr>
            <a:r>
              <a:rPr lang="en-US" sz="1300" b="1" u="sng" spc="300" dirty="0" err="1">
                <a:solidFill>
                  <a:prstClr val="white"/>
                </a:solidFill>
                <a:latin typeface="Warung Kopi" panose="02000800000000000000" pitchFamily="2" charset="0"/>
              </a:rPr>
              <a:t>Instrumentalness</a:t>
            </a:r>
            <a:r>
              <a:rPr lang="en-US" sz="1300" spc="300" dirty="0">
                <a:solidFill>
                  <a:prstClr val="white"/>
                </a:solidFill>
                <a:latin typeface="Warung Kopi" panose="02000800000000000000" pitchFamily="2" charset="0"/>
              </a:rPr>
              <a:t> </a:t>
            </a:r>
          </a:p>
          <a:p>
            <a:pPr marL="628650" lvl="1" indent="-171450">
              <a:buFont typeface="Arial" panose="020B0604020202020204" pitchFamily="34" charset="0"/>
              <a:buChar char="•"/>
            </a:pPr>
            <a:r>
              <a:rPr lang="en-US" sz="1300" spc="300" dirty="0">
                <a:solidFill>
                  <a:prstClr val="white"/>
                </a:solidFill>
                <a:latin typeface="Warung Kopi" panose="02000800000000000000" pitchFamily="2" charset="0"/>
              </a:rPr>
              <a:t>The amount of vocals in a song</a:t>
            </a:r>
          </a:p>
          <a:p>
            <a:pPr marL="171450" indent="-171450">
              <a:buFont typeface="Arial" panose="020B0604020202020204" pitchFamily="34" charset="0"/>
              <a:buChar char="•"/>
            </a:pPr>
            <a:r>
              <a:rPr lang="en-US" sz="1300" b="1" u="sng" spc="300" dirty="0">
                <a:solidFill>
                  <a:prstClr val="white"/>
                </a:solidFill>
                <a:latin typeface="Warung Kopi" panose="02000800000000000000" pitchFamily="2" charset="0"/>
              </a:rPr>
              <a:t>Liveness</a:t>
            </a:r>
            <a:r>
              <a:rPr lang="en-US" sz="1300" spc="300" dirty="0">
                <a:solidFill>
                  <a:prstClr val="white"/>
                </a:solidFill>
                <a:latin typeface="Warung Kopi" panose="02000800000000000000" pitchFamily="2" charset="0"/>
              </a:rPr>
              <a:t> </a:t>
            </a:r>
          </a:p>
          <a:p>
            <a:pPr marL="628650" lvl="1" indent="-171450">
              <a:buFont typeface="Arial" panose="020B0604020202020204" pitchFamily="34" charset="0"/>
              <a:buChar char="•"/>
            </a:pPr>
            <a:r>
              <a:rPr lang="en-US" sz="1300" spc="300" dirty="0">
                <a:solidFill>
                  <a:prstClr val="white"/>
                </a:solidFill>
                <a:latin typeface="Warung Kopi" panose="02000800000000000000" pitchFamily="2" charset="0"/>
              </a:rPr>
              <a:t>This value describes the probability that the song was recorded with a live audience</a:t>
            </a:r>
          </a:p>
          <a:p>
            <a:pPr marL="171450" indent="-171450">
              <a:buFont typeface="Arial" panose="020B0604020202020204" pitchFamily="34" charset="0"/>
              <a:buChar char="•"/>
            </a:pPr>
            <a:r>
              <a:rPr lang="en-US" sz="1300" b="1" u="sng" spc="300" dirty="0">
                <a:solidFill>
                  <a:prstClr val="white"/>
                </a:solidFill>
                <a:latin typeface="Warung Kopi" panose="02000800000000000000" pitchFamily="2" charset="0"/>
              </a:rPr>
              <a:t>Valence</a:t>
            </a:r>
            <a:r>
              <a:rPr lang="en-US" sz="1300" spc="300" dirty="0">
                <a:solidFill>
                  <a:prstClr val="white"/>
                </a:solidFill>
                <a:latin typeface="Warung Kopi" panose="02000800000000000000" pitchFamily="2" charset="0"/>
              </a:rPr>
              <a:t> </a:t>
            </a:r>
          </a:p>
          <a:p>
            <a:pPr marL="628650" lvl="1" indent="-171450">
              <a:buFont typeface="Arial" panose="020B0604020202020204" pitchFamily="34" charset="0"/>
              <a:buChar char="•"/>
            </a:pPr>
            <a:r>
              <a:rPr lang="en-US" sz="1300" spc="300" dirty="0">
                <a:solidFill>
                  <a:prstClr val="white"/>
                </a:solidFill>
                <a:latin typeface="Warung Kopi" panose="02000800000000000000" pitchFamily="2" charset="0"/>
              </a:rPr>
              <a:t>Musical positiveness conveyed by a track</a:t>
            </a:r>
          </a:p>
          <a:p>
            <a:pPr marL="171450" indent="-171450">
              <a:buFont typeface="Arial" panose="020B0604020202020204" pitchFamily="34" charset="0"/>
              <a:buChar char="•"/>
            </a:pPr>
            <a:r>
              <a:rPr lang="en-US" sz="1300" b="1" u="sng" spc="300" dirty="0">
                <a:solidFill>
                  <a:prstClr val="white"/>
                </a:solidFill>
                <a:latin typeface="Warung Kopi" panose="02000800000000000000" pitchFamily="2" charset="0"/>
              </a:rPr>
              <a:t>Tempo</a:t>
            </a:r>
          </a:p>
          <a:p>
            <a:pPr marL="171450" indent="-171450">
              <a:buFont typeface="Arial" panose="020B0604020202020204" pitchFamily="34" charset="0"/>
              <a:buChar char="•"/>
            </a:pPr>
            <a:r>
              <a:rPr lang="en-US" sz="1300" b="1" u="sng" spc="300" dirty="0">
                <a:solidFill>
                  <a:prstClr val="white"/>
                </a:solidFill>
                <a:latin typeface="Warung Kopi" panose="02000800000000000000" pitchFamily="2" charset="0"/>
              </a:rPr>
              <a:t>Release Date</a:t>
            </a:r>
          </a:p>
          <a:p>
            <a:endParaRPr lang="en-US" spc="300" dirty="0">
              <a:solidFill>
                <a:prstClr val="white"/>
              </a:solidFill>
              <a:latin typeface="Warung Kopi" panose="02000800000000000000" pitchFamily="2" charset="0"/>
            </a:endParaRPr>
          </a:p>
        </p:txBody>
      </p:sp>
      <p:sp>
        <p:nvSpPr>
          <p:cNvPr id="76" name="TextBox 75">
            <a:extLst>
              <a:ext uri="{FF2B5EF4-FFF2-40B4-BE49-F238E27FC236}">
                <a16:creationId xmlns:a16="http://schemas.microsoft.com/office/drawing/2014/main" id="{7FD8A273-F97C-4F52-88BB-18FEDD9B72F0}"/>
              </a:ext>
            </a:extLst>
          </p:cNvPr>
          <p:cNvSpPr txBox="1"/>
          <p:nvPr/>
        </p:nvSpPr>
        <p:spPr>
          <a:xfrm>
            <a:off x="791219" y="6339871"/>
            <a:ext cx="1224126" cy="2616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rPr>
              <a:t>Donna Lee</a:t>
            </a:r>
            <a:endParaRPr kumimoji="0" lang="id-ID" sz="1100" b="0"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endParaRPr>
          </a:p>
        </p:txBody>
      </p:sp>
      <p:sp>
        <p:nvSpPr>
          <p:cNvPr id="77" name="TextBox 76">
            <a:extLst>
              <a:ext uri="{FF2B5EF4-FFF2-40B4-BE49-F238E27FC236}">
                <a16:creationId xmlns:a16="http://schemas.microsoft.com/office/drawing/2014/main" id="{378395BA-AAE0-4BB5-82EF-464965DC5FE9}"/>
              </a:ext>
            </a:extLst>
          </p:cNvPr>
          <p:cNvSpPr txBox="1"/>
          <p:nvPr/>
        </p:nvSpPr>
        <p:spPr>
          <a:xfrm>
            <a:off x="797374" y="6552537"/>
            <a:ext cx="955865" cy="2616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300" normalizeH="0" baseline="0" noProof="0" dirty="0">
                <a:ln>
                  <a:noFill/>
                </a:ln>
                <a:solidFill>
                  <a:schemeClr val="bg2">
                    <a:lumMod val="50000"/>
                  </a:schemeClr>
                </a:solidFill>
                <a:effectLst/>
                <a:uLnTx/>
                <a:uFillTx/>
                <a:latin typeface="Warung Kopi" panose="02000800000000000000" pitchFamily="2" charset="0"/>
                <a:ea typeface="+mn-ea"/>
                <a:cs typeface="+mn-cs"/>
              </a:rPr>
              <a:t>Page: 3</a:t>
            </a:r>
            <a:endParaRPr kumimoji="0" lang="id-ID" sz="1050" b="0" i="0" u="none" strike="noStrike" kern="1200" cap="none" spc="300" normalizeH="0" baseline="0" noProof="0" dirty="0">
              <a:ln>
                <a:noFill/>
              </a:ln>
              <a:solidFill>
                <a:schemeClr val="bg2">
                  <a:lumMod val="50000"/>
                </a:schemeClr>
              </a:solidFill>
              <a:effectLst/>
              <a:uLnTx/>
              <a:uFillTx/>
              <a:latin typeface="Warung Kopi" panose="02000800000000000000" pitchFamily="2" charset="0"/>
              <a:ea typeface="+mn-ea"/>
              <a:cs typeface="+mn-cs"/>
            </a:endParaRPr>
          </a:p>
        </p:txBody>
      </p:sp>
      <p:sp>
        <p:nvSpPr>
          <p:cNvPr id="78" name="Rectangle 77">
            <a:extLst>
              <a:ext uri="{FF2B5EF4-FFF2-40B4-BE49-F238E27FC236}">
                <a16:creationId xmlns:a16="http://schemas.microsoft.com/office/drawing/2014/main" id="{E4A4FA98-DB4D-4ADC-B3C5-452C4A3A4AAC}"/>
              </a:ext>
            </a:extLst>
          </p:cNvPr>
          <p:cNvSpPr/>
          <p:nvPr/>
        </p:nvSpPr>
        <p:spPr>
          <a:xfrm>
            <a:off x="189115" y="6319893"/>
            <a:ext cx="601200" cy="4968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79" name="Picture 78">
            <a:extLst>
              <a:ext uri="{FF2B5EF4-FFF2-40B4-BE49-F238E27FC236}">
                <a16:creationId xmlns:a16="http://schemas.microsoft.com/office/drawing/2014/main" id="{C086F909-4235-4253-83C7-99E13D3D20C1}"/>
              </a:ext>
            </a:extLst>
          </p:cNvPr>
          <p:cNvPicPr>
            <a:picLocks noChangeAspect="1"/>
          </p:cNvPicPr>
          <p:nvPr/>
        </p:nvPicPr>
        <p:blipFill>
          <a:blip r:embed="rId3"/>
          <a:stretch>
            <a:fillRect/>
          </a:stretch>
        </p:blipFill>
        <p:spPr>
          <a:xfrm>
            <a:off x="1919988" y="6467774"/>
            <a:ext cx="603392" cy="244230"/>
          </a:xfrm>
          <a:prstGeom prst="rect">
            <a:avLst/>
          </a:prstGeom>
        </p:spPr>
      </p:pic>
      <p:pic>
        <p:nvPicPr>
          <p:cNvPr id="80" name="Picture 79">
            <a:extLst>
              <a:ext uri="{FF2B5EF4-FFF2-40B4-BE49-F238E27FC236}">
                <a16:creationId xmlns:a16="http://schemas.microsoft.com/office/drawing/2014/main" id="{DCF167E3-CE8E-4BD0-89ED-E5B299BB4321}"/>
              </a:ext>
            </a:extLst>
          </p:cNvPr>
          <p:cNvPicPr>
            <a:picLocks noChangeAspect="1"/>
          </p:cNvPicPr>
          <p:nvPr/>
        </p:nvPicPr>
        <p:blipFill>
          <a:blip r:embed="rId4"/>
          <a:stretch>
            <a:fillRect/>
          </a:stretch>
        </p:blipFill>
        <p:spPr>
          <a:xfrm>
            <a:off x="10108819" y="6438808"/>
            <a:ext cx="2074310" cy="328676"/>
          </a:xfrm>
          <a:prstGeom prst="rect">
            <a:avLst/>
          </a:prstGeom>
        </p:spPr>
      </p:pic>
      <p:pic>
        <p:nvPicPr>
          <p:cNvPr id="81" name="Picture 80">
            <a:extLst>
              <a:ext uri="{FF2B5EF4-FFF2-40B4-BE49-F238E27FC236}">
                <a16:creationId xmlns:a16="http://schemas.microsoft.com/office/drawing/2014/main" id="{0A3C3C83-19AD-4088-A95E-1F1DED08DA96}"/>
              </a:ext>
            </a:extLst>
          </p:cNvPr>
          <p:cNvPicPr>
            <a:picLocks noChangeAspect="1"/>
          </p:cNvPicPr>
          <p:nvPr/>
        </p:nvPicPr>
        <p:blipFill>
          <a:blip r:embed="rId5"/>
          <a:stretch>
            <a:fillRect/>
          </a:stretch>
        </p:blipFill>
        <p:spPr>
          <a:xfrm>
            <a:off x="3445053" y="6313006"/>
            <a:ext cx="5301667" cy="575287"/>
          </a:xfrm>
          <a:prstGeom prst="rect">
            <a:avLst/>
          </a:prstGeom>
        </p:spPr>
      </p:pic>
      <p:grpSp>
        <p:nvGrpSpPr>
          <p:cNvPr id="48" name="Group 47">
            <a:extLst>
              <a:ext uri="{FF2B5EF4-FFF2-40B4-BE49-F238E27FC236}">
                <a16:creationId xmlns:a16="http://schemas.microsoft.com/office/drawing/2014/main" id="{343BA0A9-7D51-4672-9999-B6129DC38FA3}"/>
              </a:ext>
            </a:extLst>
          </p:cNvPr>
          <p:cNvGrpSpPr/>
          <p:nvPr/>
        </p:nvGrpSpPr>
        <p:grpSpPr>
          <a:xfrm>
            <a:off x="34111" y="490674"/>
            <a:ext cx="1569071" cy="1509024"/>
            <a:chOff x="34111" y="490674"/>
            <a:chExt cx="1569071" cy="1509024"/>
          </a:xfrm>
        </p:grpSpPr>
        <p:pic>
          <p:nvPicPr>
            <p:cNvPr id="49" name="Picture 6" descr="Image result for spotify icons">
              <a:extLst>
                <a:ext uri="{FF2B5EF4-FFF2-40B4-BE49-F238E27FC236}">
                  <a16:creationId xmlns:a16="http://schemas.microsoft.com/office/drawing/2014/main" id="{71271DD0-1D9D-4E54-8E2E-A55A87621F3C}"/>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64837" b="100000" l="2344" r="24609">
                          <a14:foregroundMark x1="10840" y1="80523" x2="10840" y2="80523"/>
                          <a14:foregroundMark x1="12305" y1="72549" x2="12305" y2="72549"/>
                        </a14:backgroundRemoval>
                      </a14:imgEffect>
                    </a14:imgLayer>
                  </a14:imgProps>
                </a:ext>
                <a:ext uri="{28A0092B-C50C-407E-A947-70E740481C1C}">
                  <a14:useLocalDpi xmlns:a14="http://schemas.microsoft.com/office/drawing/2010/main" val="0"/>
                </a:ext>
              </a:extLst>
            </a:blip>
            <a:srcRect t="66144" r="75154"/>
            <a:stretch/>
          </p:blipFill>
          <p:spPr bwMode="auto">
            <a:xfrm>
              <a:off x="34111" y="1023896"/>
              <a:ext cx="488689" cy="4974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Image result for spotify icons">
              <a:extLst>
                <a:ext uri="{FF2B5EF4-FFF2-40B4-BE49-F238E27FC236}">
                  <a16:creationId xmlns:a16="http://schemas.microsoft.com/office/drawing/2014/main" id="{5BBEDF1C-1D0F-4CDF-A2A2-5D604F92F55C}"/>
                </a:ext>
              </a:extLst>
            </p:cNvPr>
            <p:cNvPicPr>
              <a:picLocks noChangeAspect="1" noChangeArrowheads="1"/>
            </p:cNvPicPr>
            <p:nvPr/>
          </p:nvPicPr>
          <p:blipFill rotWithShape="1">
            <a:blip r:embed="rId8">
              <a:extLst>
                <a:ext uri="{BEBA8EAE-BF5A-486C-A8C5-ECC9F3942E4B}">
                  <a14:imgProps xmlns:a14="http://schemas.microsoft.com/office/drawing/2010/main">
                    <a14:imgLayer r:embed="rId7">
                      <a14:imgEffect>
                        <a14:backgroundRemoval t="3700" b="33296" l="2747" r="24722"/>
                      </a14:imgEffect>
                    </a14:imgLayer>
                  </a14:imgProps>
                </a:ext>
                <a:ext uri="{28A0092B-C50C-407E-A947-70E740481C1C}">
                  <a14:useLocalDpi xmlns:a14="http://schemas.microsoft.com/office/drawing/2010/main" val="0"/>
                </a:ext>
              </a:extLst>
            </a:blip>
            <a:srcRect r="72531" b="63005"/>
            <a:stretch/>
          </p:blipFill>
          <p:spPr bwMode="auto">
            <a:xfrm>
              <a:off x="62191" y="490674"/>
              <a:ext cx="494454" cy="4974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Image result for spotify icons">
              <a:extLst>
                <a:ext uri="{FF2B5EF4-FFF2-40B4-BE49-F238E27FC236}">
                  <a16:creationId xmlns:a16="http://schemas.microsoft.com/office/drawing/2014/main" id="{99DD4A25-1433-4053-BACC-5DCD7DDADFCE}"/>
                </a:ext>
              </a:extLst>
            </p:cNvPr>
            <p:cNvPicPr>
              <a:picLocks noChangeAspect="1" noChangeArrowheads="1"/>
            </p:cNvPicPr>
            <p:nvPr/>
          </p:nvPicPr>
          <p:blipFill rotWithShape="1">
            <a:blip r:embed="rId9">
              <a:extLst>
                <a:ext uri="{BEBA8EAE-BF5A-486C-A8C5-ECC9F3942E4B}">
                  <a14:imgProps xmlns:a14="http://schemas.microsoft.com/office/drawing/2010/main">
                    <a14:imgLayer r:embed="rId7">
                      <a14:imgEffect>
                        <a14:backgroundRemoval t="3268" b="30458" l="72852" r="100000">
                          <a14:foregroundMark x1="81836" y1="18170" x2="81836" y2="18170"/>
                          <a14:foregroundMark x1="83984" y1="18562" x2="83984" y2="18562"/>
                          <a14:foregroundMark x1="89746" y1="15948" x2="89746" y2="15948"/>
                          <a14:foregroundMark x1="92773" y1="15948" x2="92773" y2="15948"/>
                        </a14:backgroundRemoval>
                      </a14:imgEffect>
                    </a14:imgLayer>
                  </a14:imgProps>
                </a:ext>
                <a:ext uri="{28A0092B-C50C-407E-A947-70E740481C1C}">
                  <a14:useLocalDpi xmlns:a14="http://schemas.microsoft.com/office/drawing/2010/main" val="0"/>
                </a:ext>
              </a:extLst>
            </a:blip>
            <a:srcRect l="72909" b="66144"/>
            <a:stretch/>
          </p:blipFill>
          <p:spPr bwMode="auto">
            <a:xfrm>
              <a:off x="62421" y="1502254"/>
              <a:ext cx="532852" cy="497444"/>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hlinkClick r:id="" action="ppaction://hlinkshowjump?jump=nextslide">
                <a:snd r:embed="rId10" name="click.wav"/>
              </a:hlinkClick>
              <a:extLst>
                <a:ext uri="{FF2B5EF4-FFF2-40B4-BE49-F238E27FC236}">
                  <a16:creationId xmlns:a16="http://schemas.microsoft.com/office/drawing/2014/main" id="{8E6A259F-2B87-4781-9DE1-793911B82690}"/>
                </a:ext>
              </a:extLst>
            </p:cNvPr>
            <p:cNvSpPr txBox="1"/>
            <p:nvPr/>
          </p:nvSpPr>
          <p:spPr>
            <a:xfrm>
              <a:off x="594192" y="602385"/>
              <a:ext cx="795380" cy="276999"/>
            </a:xfrm>
            <a:prstGeom prst="rect">
              <a:avLst/>
            </a:prstGeom>
            <a:noFill/>
          </p:spPr>
          <p:txBody>
            <a:bodyPr wrap="square" rtlCol="0">
              <a:spAutoFit/>
            </a:bodyPr>
            <a:lstStyle/>
            <a:p>
              <a:r>
                <a:rPr lang="id-ID" sz="1200" spc="300" dirty="0">
                  <a:solidFill>
                    <a:schemeClr val="bg2">
                      <a:lumMod val="75000"/>
                    </a:schemeClr>
                  </a:solidFill>
                  <a:latin typeface="Warung Kopi" panose="02000800000000000000" pitchFamily="2" charset="0"/>
                </a:rPr>
                <a:t>Home</a:t>
              </a:r>
            </a:p>
          </p:txBody>
        </p:sp>
        <p:sp>
          <p:nvSpPr>
            <p:cNvPr id="60" name="TextBox 59">
              <a:extLst>
                <a:ext uri="{FF2B5EF4-FFF2-40B4-BE49-F238E27FC236}">
                  <a16:creationId xmlns:a16="http://schemas.microsoft.com/office/drawing/2014/main" id="{2C258C25-981F-4FEB-B7F2-520EBECC2C3F}"/>
                </a:ext>
              </a:extLst>
            </p:cNvPr>
            <p:cNvSpPr txBox="1"/>
            <p:nvPr/>
          </p:nvSpPr>
          <p:spPr>
            <a:xfrm>
              <a:off x="594192" y="1131631"/>
              <a:ext cx="1008990" cy="276999"/>
            </a:xfrm>
            <a:prstGeom prst="rect">
              <a:avLst/>
            </a:prstGeom>
            <a:noFill/>
          </p:spPr>
          <p:txBody>
            <a:bodyPr wrap="square" rtlCol="0">
              <a:spAutoFit/>
            </a:bodyPr>
            <a:lstStyle/>
            <a:p>
              <a:r>
                <a:rPr lang="en-US" sz="1200" spc="300" dirty="0">
                  <a:solidFill>
                    <a:schemeClr val="bg2">
                      <a:lumMod val="75000"/>
                    </a:schemeClr>
                  </a:solidFill>
                  <a:latin typeface="Warung Kopi" panose="02000800000000000000" pitchFamily="2" charset="0"/>
                </a:rPr>
                <a:t>Browse</a:t>
              </a:r>
              <a:endParaRPr lang="id-ID" sz="1200" spc="300" dirty="0">
                <a:solidFill>
                  <a:schemeClr val="bg2">
                    <a:lumMod val="75000"/>
                  </a:schemeClr>
                </a:solidFill>
                <a:latin typeface="Warung Kopi" panose="02000800000000000000" pitchFamily="2" charset="0"/>
              </a:endParaRPr>
            </a:p>
          </p:txBody>
        </p:sp>
        <p:sp>
          <p:nvSpPr>
            <p:cNvPr id="67" name="TextBox 66">
              <a:extLst>
                <a:ext uri="{FF2B5EF4-FFF2-40B4-BE49-F238E27FC236}">
                  <a16:creationId xmlns:a16="http://schemas.microsoft.com/office/drawing/2014/main" id="{10716A72-6B3A-4267-8CAC-230E7D7B6E27}"/>
                </a:ext>
              </a:extLst>
            </p:cNvPr>
            <p:cNvSpPr txBox="1"/>
            <p:nvPr/>
          </p:nvSpPr>
          <p:spPr>
            <a:xfrm>
              <a:off x="594192" y="1624176"/>
              <a:ext cx="1008990" cy="276999"/>
            </a:xfrm>
            <a:prstGeom prst="rect">
              <a:avLst/>
            </a:prstGeom>
            <a:noFill/>
          </p:spPr>
          <p:txBody>
            <a:bodyPr wrap="square" rtlCol="0">
              <a:spAutoFit/>
            </a:bodyPr>
            <a:lstStyle/>
            <a:p>
              <a:r>
                <a:rPr lang="id-ID" sz="1200" spc="300" dirty="0">
                  <a:solidFill>
                    <a:schemeClr val="bg2">
                      <a:lumMod val="75000"/>
                    </a:schemeClr>
                  </a:solidFill>
                  <a:latin typeface="Warung Kopi" panose="02000800000000000000" pitchFamily="2" charset="0"/>
                </a:rPr>
                <a:t>Radio</a:t>
              </a:r>
            </a:p>
          </p:txBody>
        </p:sp>
      </p:grpSp>
      <p:sp>
        <p:nvSpPr>
          <p:cNvPr id="54" name="TextBox 53">
            <a:extLst>
              <a:ext uri="{FF2B5EF4-FFF2-40B4-BE49-F238E27FC236}">
                <a16:creationId xmlns:a16="http://schemas.microsoft.com/office/drawing/2014/main" id="{AA814134-60D6-4601-AF86-145BE40B81E9}"/>
              </a:ext>
            </a:extLst>
          </p:cNvPr>
          <p:cNvSpPr txBox="1"/>
          <p:nvPr/>
        </p:nvSpPr>
        <p:spPr>
          <a:xfrm>
            <a:off x="2400829" y="253073"/>
            <a:ext cx="5518231"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4000" b="1" spc="300" noProof="0" dirty="0">
                <a:solidFill>
                  <a:prstClr val="white"/>
                </a:solidFill>
                <a:latin typeface="Warung Kopi" panose="02000800000000000000" pitchFamily="2" charset="0"/>
              </a:rPr>
              <a:t>Track Attributes</a:t>
            </a:r>
            <a:endParaRPr kumimoji="0" lang="en-US" sz="4000" b="1"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endParaRPr>
          </a:p>
        </p:txBody>
      </p:sp>
      <p:grpSp>
        <p:nvGrpSpPr>
          <p:cNvPr id="55" name="Group 54">
            <a:extLst>
              <a:ext uri="{FF2B5EF4-FFF2-40B4-BE49-F238E27FC236}">
                <a16:creationId xmlns:a16="http://schemas.microsoft.com/office/drawing/2014/main" id="{9026C4E6-40C2-4585-9503-C6F89CBA5A68}"/>
              </a:ext>
            </a:extLst>
          </p:cNvPr>
          <p:cNvGrpSpPr/>
          <p:nvPr/>
        </p:nvGrpSpPr>
        <p:grpSpPr>
          <a:xfrm>
            <a:off x="108793" y="2247502"/>
            <a:ext cx="1979535" cy="3893199"/>
            <a:chOff x="108793" y="2247502"/>
            <a:chExt cx="1979535" cy="3893199"/>
          </a:xfrm>
        </p:grpSpPr>
        <p:grpSp>
          <p:nvGrpSpPr>
            <p:cNvPr id="56" name="Group 55">
              <a:extLst>
                <a:ext uri="{FF2B5EF4-FFF2-40B4-BE49-F238E27FC236}">
                  <a16:creationId xmlns:a16="http://schemas.microsoft.com/office/drawing/2014/main" id="{245FD59A-6974-4972-955D-23B4A1FF0298}"/>
                </a:ext>
              </a:extLst>
            </p:cNvPr>
            <p:cNvGrpSpPr/>
            <p:nvPr/>
          </p:nvGrpSpPr>
          <p:grpSpPr>
            <a:xfrm>
              <a:off x="108793" y="2247502"/>
              <a:ext cx="1979535" cy="3893199"/>
              <a:chOff x="114889" y="2241406"/>
              <a:chExt cx="1979535" cy="3893199"/>
            </a:xfrm>
          </p:grpSpPr>
          <p:sp>
            <p:nvSpPr>
              <p:cNvPr id="59" name="TextBox 58">
                <a:extLst>
                  <a:ext uri="{FF2B5EF4-FFF2-40B4-BE49-F238E27FC236}">
                    <a16:creationId xmlns:a16="http://schemas.microsoft.com/office/drawing/2014/main" id="{42C64B0E-D022-438F-8783-571858437781}"/>
                  </a:ext>
                </a:extLst>
              </p:cNvPr>
              <p:cNvSpPr txBox="1"/>
              <p:nvPr/>
            </p:nvSpPr>
            <p:spPr>
              <a:xfrm>
                <a:off x="114889" y="2241406"/>
                <a:ext cx="1979535" cy="276999"/>
              </a:xfrm>
              <a:prstGeom prst="rect">
                <a:avLst/>
              </a:prstGeom>
              <a:noFill/>
            </p:spPr>
            <p:txBody>
              <a:bodyPr wrap="square" rtlCol="0">
                <a:spAutoFit/>
              </a:bodyPr>
              <a:lstStyle/>
              <a:p>
                <a:r>
                  <a:rPr lang="en-US" sz="1200" u="sng" spc="300" dirty="0">
                    <a:solidFill>
                      <a:schemeClr val="bg2">
                        <a:lumMod val="75000"/>
                      </a:schemeClr>
                    </a:solidFill>
                    <a:latin typeface="Warung Kopi" panose="02000800000000000000" pitchFamily="2" charset="0"/>
                  </a:rPr>
                  <a:t>Table of Content</a:t>
                </a:r>
                <a:r>
                  <a:rPr lang="en-US" sz="1200" spc="300" dirty="0">
                    <a:solidFill>
                      <a:schemeClr val="bg2">
                        <a:lumMod val="75000"/>
                      </a:schemeClr>
                    </a:solidFill>
                    <a:latin typeface="Warung Kopi" panose="02000800000000000000" pitchFamily="2" charset="0"/>
                  </a:rPr>
                  <a:t>:</a:t>
                </a:r>
                <a:endParaRPr lang="id-ID" sz="1200" spc="300" dirty="0">
                  <a:solidFill>
                    <a:schemeClr val="bg2">
                      <a:lumMod val="75000"/>
                    </a:schemeClr>
                  </a:solidFill>
                  <a:latin typeface="Warung Kopi" panose="02000800000000000000" pitchFamily="2" charset="0"/>
                </a:endParaRPr>
              </a:p>
            </p:txBody>
          </p:sp>
          <p:sp>
            <p:nvSpPr>
              <p:cNvPr id="62" name="TextBox 61">
                <a:hlinkClick r:id="" action="ppaction://hlinkshowjump?jump=nextslide">
                  <a:snd r:embed="rId10" name="click.wav"/>
                </a:hlinkClick>
                <a:extLst>
                  <a:ext uri="{FF2B5EF4-FFF2-40B4-BE49-F238E27FC236}">
                    <a16:creationId xmlns:a16="http://schemas.microsoft.com/office/drawing/2014/main" id="{4DB4BEFB-DA15-4D1D-B3B5-7A7EBF5571D4}"/>
                  </a:ext>
                </a:extLst>
              </p:cNvPr>
              <p:cNvSpPr txBox="1"/>
              <p:nvPr/>
            </p:nvSpPr>
            <p:spPr>
              <a:xfrm>
                <a:off x="114889" y="2654266"/>
                <a:ext cx="1889187"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Business Problem</a:t>
                </a:r>
                <a:endParaRPr lang="id-ID" sz="1050" spc="300" dirty="0">
                  <a:solidFill>
                    <a:schemeClr val="bg2">
                      <a:lumMod val="75000"/>
                    </a:schemeClr>
                  </a:solidFill>
                  <a:latin typeface="Warung Kopi" panose="02000800000000000000" pitchFamily="2" charset="0"/>
                </a:endParaRPr>
              </a:p>
            </p:txBody>
          </p:sp>
          <p:sp>
            <p:nvSpPr>
              <p:cNvPr id="69" name="TextBox 68">
                <a:extLst>
                  <a:ext uri="{FF2B5EF4-FFF2-40B4-BE49-F238E27FC236}">
                    <a16:creationId xmlns:a16="http://schemas.microsoft.com/office/drawing/2014/main" id="{B028D293-F20F-4C75-A964-A882FF6E1B82}"/>
                  </a:ext>
                </a:extLst>
              </p:cNvPr>
              <p:cNvSpPr txBox="1"/>
              <p:nvPr/>
            </p:nvSpPr>
            <p:spPr>
              <a:xfrm>
                <a:off x="114889" y="2958897"/>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Data Overview</a:t>
                </a:r>
                <a:endParaRPr lang="id-ID" sz="1050" spc="300" dirty="0">
                  <a:solidFill>
                    <a:schemeClr val="bg2">
                      <a:lumMod val="75000"/>
                    </a:schemeClr>
                  </a:solidFill>
                  <a:latin typeface="Warung Kopi" panose="02000800000000000000" pitchFamily="2" charset="0"/>
                </a:endParaRPr>
              </a:p>
            </p:txBody>
          </p:sp>
          <p:sp>
            <p:nvSpPr>
              <p:cNvPr id="70" name="TextBox 69">
                <a:extLst>
                  <a:ext uri="{FF2B5EF4-FFF2-40B4-BE49-F238E27FC236}">
                    <a16:creationId xmlns:a16="http://schemas.microsoft.com/office/drawing/2014/main" id="{E9895313-9FEF-4B5D-8F37-EC52BFDC566B}"/>
                  </a:ext>
                </a:extLst>
              </p:cNvPr>
              <p:cNvSpPr txBox="1"/>
              <p:nvPr/>
            </p:nvSpPr>
            <p:spPr>
              <a:xfrm>
                <a:off x="114889" y="3263528"/>
                <a:ext cx="1979535" cy="253916"/>
              </a:xfrm>
              <a:prstGeom prst="rect">
                <a:avLst/>
              </a:prstGeom>
              <a:noFill/>
            </p:spPr>
            <p:txBody>
              <a:bodyPr wrap="square" rtlCol="0">
                <a:spAutoFit/>
              </a:bodyPr>
              <a:lstStyle/>
              <a:p>
                <a:r>
                  <a:rPr lang="en-US" sz="1050" spc="300" dirty="0">
                    <a:solidFill>
                      <a:srgbClr val="1ED760"/>
                    </a:solidFill>
                    <a:latin typeface="Warung Kopi" panose="02000800000000000000" pitchFamily="2" charset="0"/>
                  </a:rPr>
                  <a:t>Track Attributes</a:t>
                </a:r>
                <a:endParaRPr lang="id-ID" sz="1050" spc="300" dirty="0">
                  <a:solidFill>
                    <a:srgbClr val="1ED760"/>
                  </a:solidFill>
                  <a:latin typeface="Warung Kopi" panose="02000800000000000000" pitchFamily="2" charset="0"/>
                </a:endParaRPr>
              </a:p>
            </p:txBody>
          </p:sp>
          <p:sp>
            <p:nvSpPr>
              <p:cNvPr id="71" name="TextBox 70">
                <a:extLst>
                  <a:ext uri="{FF2B5EF4-FFF2-40B4-BE49-F238E27FC236}">
                    <a16:creationId xmlns:a16="http://schemas.microsoft.com/office/drawing/2014/main" id="{B6A4BDE4-4554-48F5-9895-5F57ADCAF060}"/>
                  </a:ext>
                </a:extLst>
              </p:cNvPr>
              <p:cNvSpPr txBox="1"/>
              <p:nvPr/>
            </p:nvSpPr>
            <p:spPr>
              <a:xfrm>
                <a:off x="114889" y="3568159"/>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Mood Distribution</a:t>
                </a:r>
                <a:endParaRPr lang="id-ID" sz="1050" spc="300" dirty="0">
                  <a:solidFill>
                    <a:schemeClr val="bg2">
                      <a:lumMod val="75000"/>
                    </a:schemeClr>
                  </a:solidFill>
                  <a:latin typeface="Warung Kopi" panose="02000800000000000000" pitchFamily="2" charset="0"/>
                </a:endParaRPr>
              </a:p>
            </p:txBody>
          </p:sp>
          <p:sp>
            <p:nvSpPr>
              <p:cNvPr id="72" name="TextBox 71">
                <a:extLst>
                  <a:ext uri="{FF2B5EF4-FFF2-40B4-BE49-F238E27FC236}">
                    <a16:creationId xmlns:a16="http://schemas.microsoft.com/office/drawing/2014/main" id="{1F413C72-10F8-44DD-BF6B-56A0F7589D38}"/>
                  </a:ext>
                </a:extLst>
              </p:cNvPr>
              <p:cNvSpPr txBox="1"/>
              <p:nvPr/>
            </p:nvSpPr>
            <p:spPr>
              <a:xfrm>
                <a:off x="114889" y="3872790"/>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Prediction Models</a:t>
                </a:r>
                <a:endParaRPr lang="id-ID" sz="1050" spc="300" dirty="0">
                  <a:solidFill>
                    <a:schemeClr val="bg2">
                      <a:lumMod val="75000"/>
                    </a:schemeClr>
                  </a:solidFill>
                  <a:latin typeface="Warung Kopi" panose="02000800000000000000" pitchFamily="2" charset="0"/>
                </a:endParaRPr>
              </a:p>
            </p:txBody>
          </p:sp>
          <p:sp>
            <p:nvSpPr>
              <p:cNvPr id="73" name="TextBox 72">
                <a:extLst>
                  <a:ext uri="{FF2B5EF4-FFF2-40B4-BE49-F238E27FC236}">
                    <a16:creationId xmlns:a16="http://schemas.microsoft.com/office/drawing/2014/main" id="{16F10F4C-F974-4E82-A69D-A5CC8489841B}"/>
                  </a:ext>
                </a:extLst>
              </p:cNvPr>
              <p:cNvSpPr txBox="1"/>
              <p:nvPr/>
            </p:nvSpPr>
            <p:spPr>
              <a:xfrm>
                <a:off x="114889" y="4643634"/>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Prediction Distribution</a:t>
                </a:r>
                <a:endParaRPr lang="id-ID" sz="1050" spc="300" dirty="0">
                  <a:solidFill>
                    <a:schemeClr val="bg2">
                      <a:lumMod val="75000"/>
                    </a:schemeClr>
                  </a:solidFill>
                  <a:latin typeface="Warung Kopi" panose="02000800000000000000" pitchFamily="2" charset="0"/>
                </a:endParaRPr>
              </a:p>
            </p:txBody>
          </p:sp>
          <p:sp>
            <p:nvSpPr>
              <p:cNvPr id="74" name="TextBox 73">
                <a:extLst>
                  <a:ext uri="{FF2B5EF4-FFF2-40B4-BE49-F238E27FC236}">
                    <a16:creationId xmlns:a16="http://schemas.microsoft.com/office/drawing/2014/main" id="{D8C48525-EFAE-4B5B-9975-A46086085DEA}"/>
                  </a:ext>
                </a:extLst>
              </p:cNvPr>
              <p:cNvSpPr txBox="1"/>
              <p:nvPr/>
            </p:nvSpPr>
            <p:spPr>
              <a:xfrm>
                <a:off x="114889" y="4177421"/>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Recommendation Model</a:t>
                </a:r>
                <a:endParaRPr lang="id-ID" sz="1050" spc="300" dirty="0">
                  <a:solidFill>
                    <a:schemeClr val="bg2">
                      <a:lumMod val="75000"/>
                    </a:schemeClr>
                  </a:solidFill>
                  <a:latin typeface="Warung Kopi" panose="02000800000000000000" pitchFamily="2" charset="0"/>
                </a:endParaRPr>
              </a:p>
            </p:txBody>
          </p:sp>
          <p:sp>
            <p:nvSpPr>
              <p:cNvPr id="75" name="TextBox 74">
                <a:extLst>
                  <a:ext uri="{FF2B5EF4-FFF2-40B4-BE49-F238E27FC236}">
                    <a16:creationId xmlns:a16="http://schemas.microsoft.com/office/drawing/2014/main" id="{58B5E8B7-9B63-4C20-9573-53641C86DC4B}"/>
                  </a:ext>
                </a:extLst>
              </p:cNvPr>
              <p:cNvSpPr txBox="1"/>
              <p:nvPr/>
            </p:nvSpPr>
            <p:spPr>
              <a:xfrm>
                <a:off x="114889" y="5414478"/>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Recommendation Sample</a:t>
                </a:r>
                <a:endParaRPr lang="id-ID" sz="1050" spc="300" dirty="0">
                  <a:solidFill>
                    <a:schemeClr val="bg2">
                      <a:lumMod val="75000"/>
                    </a:schemeClr>
                  </a:solidFill>
                  <a:latin typeface="Warung Kopi" panose="02000800000000000000" pitchFamily="2" charset="0"/>
                </a:endParaRPr>
              </a:p>
            </p:txBody>
          </p:sp>
          <p:sp>
            <p:nvSpPr>
              <p:cNvPr id="82" name="TextBox 81">
                <a:extLst>
                  <a:ext uri="{FF2B5EF4-FFF2-40B4-BE49-F238E27FC236}">
                    <a16:creationId xmlns:a16="http://schemas.microsoft.com/office/drawing/2014/main" id="{A4169AD1-DCD5-44B7-8552-69731D2E1668}"/>
                  </a:ext>
                </a:extLst>
              </p:cNvPr>
              <p:cNvSpPr txBox="1"/>
              <p:nvPr/>
            </p:nvSpPr>
            <p:spPr>
              <a:xfrm>
                <a:off x="114889" y="5880689"/>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Next Steps</a:t>
                </a:r>
                <a:endParaRPr lang="id-ID" sz="1050" spc="300" dirty="0">
                  <a:solidFill>
                    <a:schemeClr val="bg2">
                      <a:lumMod val="75000"/>
                    </a:schemeClr>
                  </a:solidFill>
                  <a:latin typeface="Warung Kopi" panose="02000800000000000000" pitchFamily="2" charset="0"/>
                </a:endParaRPr>
              </a:p>
            </p:txBody>
          </p:sp>
        </p:grpSp>
        <p:sp>
          <p:nvSpPr>
            <p:cNvPr id="57" name="TextBox 56">
              <a:extLst>
                <a:ext uri="{FF2B5EF4-FFF2-40B4-BE49-F238E27FC236}">
                  <a16:creationId xmlns:a16="http://schemas.microsoft.com/office/drawing/2014/main" id="{CA46329A-A33A-4AFC-9640-C79E46623DD9}"/>
                </a:ext>
              </a:extLst>
            </p:cNvPr>
            <p:cNvSpPr txBox="1"/>
            <p:nvPr/>
          </p:nvSpPr>
          <p:spPr>
            <a:xfrm>
              <a:off x="108793" y="5115943"/>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Class Imbalance</a:t>
              </a:r>
              <a:endParaRPr lang="id-ID" sz="1050" spc="300" dirty="0">
                <a:solidFill>
                  <a:schemeClr val="bg2">
                    <a:lumMod val="75000"/>
                  </a:schemeClr>
                </a:solidFill>
                <a:latin typeface="Warung Kopi" panose="02000800000000000000" pitchFamily="2" charset="0"/>
              </a:endParaRPr>
            </a:p>
          </p:txBody>
        </p:sp>
      </p:grpSp>
    </p:spTree>
    <p:extLst>
      <p:ext uri="{BB962C8B-B14F-4D97-AF65-F5344CB8AC3E}">
        <p14:creationId xmlns:p14="http://schemas.microsoft.com/office/powerpoint/2010/main" val="407804417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7EF63D33-4F71-4289-9E27-F4D61369AA92}"/>
              </a:ext>
            </a:extLst>
          </p:cNvPr>
          <p:cNvSpPr/>
          <p:nvPr/>
        </p:nvSpPr>
        <p:spPr>
          <a:xfrm>
            <a:off x="-2" y="-15498"/>
            <a:ext cx="12192002" cy="6893693"/>
          </a:xfrm>
          <a:prstGeom prst="rect">
            <a:avLst/>
          </a:prstGeom>
          <a:gradFill>
            <a:gsLst>
              <a:gs pos="6000">
                <a:srgbClr val="363636"/>
              </a:gs>
              <a:gs pos="32000">
                <a:srgbClr val="181818"/>
              </a:gs>
              <a:gs pos="79000">
                <a:srgbClr val="18181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B09E38D9-04DE-4B26-8DEA-6186FCD3008C}"/>
              </a:ext>
            </a:extLst>
          </p:cNvPr>
          <p:cNvSpPr/>
          <p:nvPr/>
        </p:nvSpPr>
        <p:spPr>
          <a:xfrm>
            <a:off x="0" y="0"/>
            <a:ext cx="1933568" cy="6857999"/>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6" name="Group 35">
            <a:extLst>
              <a:ext uri="{FF2B5EF4-FFF2-40B4-BE49-F238E27FC236}">
                <a16:creationId xmlns:a16="http://schemas.microsoft.com/office/drawing/2014/main" id="{B2FCC418-C6CA-4410-8FA9-EC7E82336BF9}"/>
              </a:ext>
            </a:extLst>
          </p:cNvPr>
          <p:cNvGrpSpPr/>
          <p:nvPr/>
        </p:nvGrpSpPr>
        <p:grpSpPr>
          <a:xfrm>
            <a:off x="243574" y="247223"/>
            <a:ext cx="293451" cy="69234"/>
            <a:chOff x="3087628" y="2881238"/>
            <a:chExt cx="972365" cy="191822"/>
          </a:xfrm>
        </p:grpSpPr>
        <p:sp>
          <p:nvSpPr>
            <p:cNvPr id="34" name="Flowchart: Connector 33">
              <a:extLst>
                <a:ext uri="{FF2B5EF4-FFF2-40B4-BE49-F238E27FC236}">
                  <a16:creationId xmlns:a16="http://schemas.microsoft.com/office/drawing/2014/main" id="{3AD8B272-2DF4-4658-9820-F0168972E913}"/>
                </a:ext>
              </a:extLst>
            </p:cNvPr>
            <p:cNvSpPr/>
            <p:nvPr/>
          </p:nvSpPr>
          <p:spPr>
            <a:xfrm>
              <a:off x="3087628" y="2881238"/>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lowchart: Connector 36">
              <a:extLst>
                <a:ext uri="{FF2B5EF4-FFF2-40B4-BE49-F238E27FC236}">
                  <a16:creationId xmlns:a16="http://schemas.microsoft.com/office/drawing/2014/main" id="{1CA8FFA9-2CF9-4F79-B887-9134A443929F}"/>
                </a:ext>
              </a:extLst>
            </p:cNvPr>
            <p:cNvSpPr/>
            <p:nvPr/>
          </p:nvSpPr>
          <p:spPr>
            <a:xfrm>
              <a:off x="3455968" y="2882274"/>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lowchart: Connector 37">
              <a:extLst>
                <a:ext uri="{FF2B5EF4-FFF2-40B4-BE49-F238E27FC236}">
                  <a16:creationId xmlns:a16="http://schemas.microsoft.com/office/drawing/2014/main" id="{DAE1F3F7-9A52-4148-BBEC-63F5DE036222}"/>
                </a:ext>
              </a:extLst>
            </p:cNvPr>
            <p:cNvSpPr/>
            <p:nvPr/>
          </p:nvSpPr>
          <p:spPr>
            <a:xfrm>
              <a:off x="3828828" y="2883222"/>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8" name="Rectangle 57">
            <a:extLst>
              <a:ext uri="{FF2B5EF4-FFF2-40B4-BE49-F238E27FC236}">
                <a16:creationId xmlns:a16="http://schemas.microsoft.com/office/drawing/2014/main" id="{B03E6F7F-D0F8-46A7-AE0D-815152BE55D3}"/>
              </a:ext>
            </a:extLst>
          </p:cNvPr>
          <p:cNvSpPr/>
          <p:nvPr/>
        </p:nvSpPr>
        <p:spPr>
          <a:xfrm>
            <a:off x="8871" y="2070061"/>
            <a:ext cx="1940270" cy="4217652"/>
          </a:xfrm>
          <a:prstGeom prst="rect">
            <a:avLst/>
          </a:prstGeom>
          <a:solidFill>
            <a:srgbClr val="121212"/>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F09C1EB0-C119-40C6-82B9-2A86975FF790}"/>
              </a:ext>
            </a:extLst>
          </p:cNvPr>
          <p:cNvSpPr/>
          <p:nvPr/>
        </p:nvSpPr>
        <p:spPr>
          <a:xfrm>
            <a:off x="-114" y="6263029"/>
            <a:ext cx="12192002" cy="647347"/>
          </a:xfrm>
          <a:prstGeom prst="rect">
            <a:avLst/>
          </a:prstGeom>
          <a:solidFill>
            <a:srgbClr val="18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7B178B8B-D7EF-4D1B-81D3-1788894324A2}"/>
              </a:ext>
            </a:extLst>
          </p:cNvPr>
          <p:cNvSpPr/>
          <p:nvPr/>
        </p:nvSpPr>
        <p:spPr>
          <a:xfrm>
            <a:off x="1958012" y="1131631"/>
            <a:ext cx="10225117" cy="5137969"/>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0" name="TextBox 49">
            <a:extLst>
              <a:ext uri="{FF2B5EF4-FFF2-40B4-BE49-F238E27FC236}">
                <a16:creationId xmlns:a16="http://schemas.microsoft.com/office/drawing/2014/main" id="{B4520149-E4DF-4471-A051-C97EF29DCA27}"/>
              </a:ext>
            </a:extLst>
          </p:cNvPr>
          <p:cNvSpPr txBox="1"/>
          <p:nvPr/>
        </p:nvSpPr>
        <p:spPr>
          <a:xfrm>
            <a:off x="2402507" y="1383997"/>
            <a:ext cx="9336126" cy="1674754"/>
          </a:xfrm>
          <a:prstGeom prst="rect">
            <a:avLst/>
          </a:prstGeom>
          <a:noFill/>
        </p:spPr>
        <p:txBody>
          <a:bodyPr wrap="square" rtlCol="0">
            <a:spAutoFit/>
          </a:bodyPr>
          <a:lstStyle/>
          <a:p>
            <a:pPr>
              <a:lnSpc>
                <a:spcPct val="150000"/>
              </a:lnSpc>
            </a:pPr>
            <a:r>
              <a:rPr lang="en-US" sz="1400" spc="300" dirty="0">
                <a:solidFill>
                  <a:prstClr val="white"/>
                </a:solidFill>
                <a:latin typeface="Warung Kopi" panose="02000800000000000000" pitchFamily="2" charset="0"/>
              </a:rPr>
              <a:t>8,000+ songs were classified into three basic moods; happy, sad and angry. </a:t>
            </a:r>
          </a:p>
          <a:p>
            <a:pPr>
              <a:lnSpc>
                <a:spcPct val="150000"/>
              </a:lnSpc>
            </a:pPr>
            <a:endParaRPr lang="en-US" sz="1400" spc="300" dirty="0">
              <a:solidFill>
                <a:prstClr val="white"/>
              </a:solidFill>
              <a:latin typeface="Warung Kopi" panose="02000800000000000000" pitchFamily="2" charset="0"/>
            </a:endParaRPr>
          </a:p>
          <a:p>
            <a:pPr>
              <a:lnSpc>
                <a:spcPct val="150000"/>
              </a:lnSpc>
            </a:pPr>
            <a:r>
              <a:rPr lang="en-US" sz="1400" spc="300" dirty="0">
                <a:solidFill>
                  <a:prstClr val="white"/>
                </a:solidFill>
                <a:latin typeface="Warung Kopi" panose="02000800000000000000" pitchFamily="2" charset="0"/>
              </a:rPr>
              <a:t>The track must have appeared in at least 2 playlists for that mood to be classified as such. If a song had multiple mood classifications, it would be attributed to the mood with the higher playlist count</a:t>
            </a:r>
          </a:p>
        </p:txBody>
      </p:sp>
      <p:sp>
        <p:nvSpPr>
          <p:cNvPr id="76" name="TextBox 75">
            <a:extLst>
              <a:ext uri="{FF2B5EF4-FFF2-40B4-BE49-F238E27FC236}">
                <a16:creationId xmlns:a16="http://schemas.microsoft.com/office/drawing/2014/main" id="{7FD8A273-F97C-4F52-88BB-18FEDD9B72F0}"/>
              </a:ext>
            </a:extLst>
          </p:cNvPr>
          <p:cNvSpPr txBox="1"/>
          <p:nvPr/>
        </p:nvSpPr>
        <p:spPr>
          <a:xfrm>
            <a:off x="791219" y="6339871"/>
            <a:ext cx="1224126" cy="2616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rPr>
              <a:t>Donna Lee</a:t>
            </a:r>
            <a:endParaRPr kumimoji="0" lang="id-ID" sz="1100" b="0"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endParaRPr>
          </a:p>
        </p:txBody>
      </p:sp>
      <p:sp>
        <p:nvSpPr>
          <p:cNvPr id="77" name="TextBox 76">
            <a:extLst>
              <a:ext uri="{FF2B5EF4-FFF2-40B4-BE49-F238E27FC236}">
                <a16:creationId xmlns:a16="http://schemas.microsoft.com/office/drawing/2014/main" id="{378395BA-AAE0-4BB5-82EF-464965DC5FE9}"/>
              </a:ext>
            </a:extLst>
          </p:cNvPr>
          <p:cNvSpPr txBox="1"/>
          <p:nvPr/>
        </p:nvSpPr>
        <p:spPr>
          <a:xfrm>
            <a:off x="797374" y="6552537"/>
            <a:ext cx="955865" cy="2616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300" normalizeH="0" baseline="0" noProof="0" dirty="0">
                <a:ln>
                  <a:noFill/>
                </a:ln>
                <a:solidFill>
                  <a:schemeClr val="bg2">
                    <a:lumMod val="50000"/>
                  </a:schemeClr>
                </a:solidFill>
                <a:effectLst/>
                <a:uLnTx/>
                <a:uFillTx/>
                <a:latin typeface="Warung Kopi" panose="02000800000000000000" pitchFamily="2" charset="0"/>
                <a:ea typeface="+mn-ea"/>
                <a:cs typeface="+mn-cs"/>
              </a:rPr>
              <a:t>Page: 4</a:t>
            </a:r>
            <a:endParaRPr kumimoji="0" lang="id-ID" sz="1050" b="0" i="0" u="none" strike="noStrike" kern="1200" cap="none" spc="300" normalizeH="0" baseline="0" noProof="0" dirty="0">
              <a:ln>
                <a:noFill/>
              </a:ln>
              <a:solidFill>
                <a:schemeClr val="bg2">
                  <a:lumMod val="50000"/>
                </a:schemeClr>
              </a:solidFill>
              <a:effectLst/>
              <a:uLnTx/>
              <a:uFillTx/>
              <a:latin typeface="Warung Kopi" panose="02000800000000000000" pitchFamily="2" charset="0"/>
              <a:ea typeface="+mn-ea"/>
              <a:cs typeface="+mn-cs"/>
            </a:endParaRPr>
          </a:p>
        </p:txBody>
      </p:sp>
      <p:sp>
        <p:nvSpPr>
          <p:cNvPr id="78" name="Rectangle 77">
            <a:extLst>
              <a:ext uri="{FF2B5EF4-FFF2-40B4-BE49-F238E27FC236}">
                <a16:creationId xmlns:a16="http://schemas.microsoft.com/office/drawing/2014/main" id="{E4A4FA98-DB4D-4ADC-B3C5-452C4A3A4AAC}"/>
              </a:ext>
            </a:extLst>
          </p:cNvPr>
          <p:cNvSpPr/>
          <p:nvPr/>
        </p:nvSpPr>
        <p:spPr>
          <a:xfrm>
            <a:off x="189115" y="6319893"/>
            <a:ext cx="601200" cy="4968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79" name="Picture 78">
            <a:extLst>
              <a:ext uri="{FF2B5EF4-FFF2-40B4-BE49-F238E27FC236}">
                <a16:creationId xmlns:a16="http://schemas.microsoft.com/office/drawing/2014/main" id="{C086F909-4235-4253-83C7-99E13D3D20C1}"/>
              </a:ext>
            </a:extLst>
          </p:cNvPr>
          <p:cNvPicPr>
            <a:picLocks noChangeAspect="1"/>
          </p:cNvPicPr>
          <p:nvPr/>
        </p:nvPicPr>
        <p:blipFill>
          <a:blip r:embed="rId3"/>
          <a:stretch>
            <a:fillRect/>
          </a:stretch>
        </p:blipFill>
        <p:spPr>
          <a:xfrm>
            <a:off x="1919988" y="6467774"/>
            <a:ext cx="603392" cy="244230"/>
          </a:xfrm>
          <a:prstGeom prst="rect">
            <a:avLst/>
          </a:prstGeom>
        </p:spPr>
      </p:pic>
      <p:pic>
        <p:nvPicPr>
          <p:cNvPr id="80" name="Picture 79">
            <a:extLst>
              <a:ext uri="{FF2B5EF4-FFF2-40B4-BE49-F238E27FC236}">
                <a16:creationId xmlns:a16="http://schemas.microsoft.com/office/drawing/2014/main" id="{DCF167E3-CE8E-4BD0-89ED-E5B299BB4321}"/>
              </a:ext>
            </a:extLst>
          </p:cNvPr>
          <p:cNvPicPr>
            <a:picLocks noChangeAspect="1"/>
          </p:cNvPicPr>
          <p:nvPr/>
        </p:nvPicPr>
        <p:blipFill>
          <a:blip r:embed="rId4"/>
          <a:stretch>
            <a:fillRect/>
          </a:stretch>
        </p:blipFill>
        <p:spPr>
          <a:xfrm>
            <a:off x="10108819" y="6438808"/>
            <a:ext cx="2074310" cy="328676"/>
          </a:xfrm>
          <a:prstGeom prst="rect">
            <a:avLst/>
          </a:prstGeom>
        </p:spPr>
      </p:pic>
      <p:pic>
        <p:nvPicPr>
          <p:cNvPr id="81" name="Picture 80">
            <a:extLst>
              <a:ext uri="{FF2B5EF4-FFF2-40B4-BE49-F238E27FC236}">
                <a16:creationId xmlns:a16="http://schemas.microsoft.com/office/drawing/2014/main" id="{0A3C3C83-19AD-4088-A95E-1F1DED08DA96}"/>
              </a:ext>
            </a:extLst>
          </p:cNvPr>
          <p:cNvPicPr>
            <a:picLocks noChangeAspect="1"/>
          </p:cNvPicPr>
          <p:nvPr/>
        </p:nvPicPr>
        <p:blipFill>
          <a:blip r:embed="rId5"/>
          <a:stretch>
            <a:fillRect/>
          </a:stretch>
        </p:blipFill>
        <p:spPr>
          <a:xfrm>
            <a:off x="3445053" y="6313006"/>
            <a:ext cx="5301667" cy="575287"/>
          </a:xfrm>
          <a:prstGeom prst="rect">
            <a:avLst/>
          </a:prstGeom>
        </p:spPr>
      </p:pic>
      <p:grpSp>
        <p:nvGrpSpPr>
          <p:cNvPr id="69" name="Group 68">
            <a:extLst>
              <a:ext uri="{FF2B5EF4-FFF2-40B4-BE49-F238E27FC236}">
                <a16:creationId xmlns:a16="http://schemas.microsoft.com/office/drawing/2014/main" id="{B216DFA3-561B-45A5-A24F-7D092A689F45}"/>
              </a:ext>
            </a:extLst>
          </p:cNvPr>
          <p:cNvGrpSpPr/>
          <p:nvPr/>
        </p:nvGrpSpPr>
        <p:grpSpPr>
          <a:xfrm>
            <a:off x="34111" y="490674"/>
            <a:ext cx="1569071" cy="1509024"/>
            <a:chOff x="34111" y="490674"/>
            <a:chExt cx="1569071" cy="1509024"/>
          </a:xfrm>
        </p:grpSpPr>
        <p:pic>
          <p:nvPicPr>
            <p:cNvPr id="75" name="Picture 6" descr="Image result for spotify icons">
              <a:extLst>
                <a:ext uri="{FF2B5EF4-FFF2-40B4-BE49-F238E27FC236}">
                  <a16:creationId xmlns:a16="http://schemas.microsoft.com/office/drawing/2014/main" id="{029A7E3A-4234-4019-9528-210990D2F206}"/>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64837" b="100000" l="2344" r="24609">
                          <a14:foregroundMark x1="10840" y1="80523" x2="10840" y2="80523"/>
                          <a14:foregroundMark x1="12305" y1="72549" x2="12305" y2="72549"/>
                        </a14:backgroundRemoval>
                      </a14:imgEffect>
                    </a14:imgLayer>
                  </a14:imgProps>
                </a:ext>
                <a:ext uri="{28A0092B-C50C-407E-A947-70E740481C1C}">
                  <a14:useLocalDpi xmlns:a14="http://schemas.microsoft.com/office/drawing/2010/main" val="0"/>
                </a:ext>
              </a:extLst>
            </a:blip>
            <a:srcRect t="66144" r="75154"/>
            <a:stretch/>
          </p:blipFill>
          <p:spPr bwMode="auto">
            <a:xfrm>
              <a:off x="34111" y="1023896"/>
              <a:ext cx="488689" cy="4974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Image result for spotify icons">
              <a:extLst>
                <a:ext uri="{FF2B5EF4-FFF2-40B4-BE49-F238E27FC236}">
                  <a16:creationId xmlns:a16="http://schemas.microsoft.com/office/drawing/2014/main" id="{77F994BA-7C51-48A6-9AF0-8ACFB5D3523D}"/>
                </a:ext>
              </a:extLst>
            </p:cNvPr>
            <p:cNvPicPr>
              <a:picLocks noChangeAspect="1" noChangeArrowheads="1"/>
            </p:cNvPicPr>
            <p:nvPr/>
          </p:nvPicPr>
          <p:blipFill rotWithShape="1">
            <a:blip r:embed="rId8">
              <a:extLst>
                <a:ext uri="{BEBA8EAE-BF5A-486C-A8C5-ECC9F3942E4B}">
                  <a14:imgProps xmlns:a14="http://schemas.microsoft.com/office/drawing/2010/main">
                    <a14:imgLayer r:embed="rId7">
                      <a14:imgEffect>
                        <a14:backgroundRemoval t="3700" b="33296" l="2747" r="24722"/>
                      </a14:imgEffect>
                    </a14:imgLayer>
                  </a14:imgProps>
                </a:ext>
                <a:ext uri="{28A0092B-C50C-407E-A947-70E740481C1C}">
                  <a14:useLocalDpi xmlns:a14="http://schemas.microsoft.com/office/drawing/2010/main" val="0"/>
                </a:ext>
              </a:extLst>
            </a:blip>
            <a:srcRect r="72531" b="63005"/>
            <a:stretch/>
          </p:blipFill>
          <p:spPr bwMode="auto">
            <a:xfrm>
              <a:off x="62191" y="490674"/>
              <a:ext cx="494454" cy="497444"/>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Image result for spotify icons">
              <a:extLst>
                <a:ext uri="{FF2B5EF4-FFF2-40B4-BE49-F238E27FC236}">
                  <a16:creationId xmlns:a16="http://schemas.microsoft.com/office/drawing/2014/main" id="{6A0C8DF1-CF36-4C40-B7AD-F7308F674D11}"/>
                </a:ext>
              </a:extLst>
            </p:cNvPr>
            <p:cNvPicPr>
              <a:picLocks noChangeAspect="1" noChangeArrowheads="1"/>
            </p:cNvPicPr>
            <p:nvPr/>
          </p:nvPicPr>
          <p:blipFill rotWithShape="1">
            <a:blip r:embed="rId9">
              <a:extLst>
                <a:ext uri="{BEBA8EAE-BF5A-486C-A8C5-ECC9F3942E4B}">
                  <a14:imgProps xmlns:a14="http://schemas.microsoft.com/office/drawing/2010/main">
                    <a14:imgLayer r:embed="rId7">
                      <a14:imgEffect>
                        <a14:backgroundRemoval t="3268" b="30458" l="72852" r="100000">
                          <a14:foregroundMark x1="81836" y1="18170" x2="81836" y2="18170"/>
                          <a14:foregroundMark x1="83984" y1="18562" x2="83984" y2="18562"/>
                          <a14:foregroundMark x1="89746" y1="15948" x2="89746" y2="15948"/>
                          <a14:foregroundMark x1="92773" y1="15948" x2="92773" y2="15948"/>
                        </a14:backgroundRemoval>
                      </a14:imgEffect>
                    </a14:imgLayer>
                  </a14:imgProps>
                </a:ext>
                <a:ext uri="{28A0092B-C50C-407E-A947-70E740481C1C}">
                  <a14:useLocalDpi xmlns:a14="http://schemas.microsoft.com/office/drawing/2010/main" val="0"/>
                </a:ext>
              </a:extLst>
            </a:blip>
            <a:srcRect l="72909" b="66144"/>
            <a:stretch/>
          </p:blipFill>
          <p:spPr bwMode="auto">
            <a:xfrm>
              <a:off x="62421" y="1502254"/>
              <a:ext cx="532852" cy="497444"/>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83">
              <a:hlinkClick r:id="" action="ppaction://hlinkshowjump?jump=nextslide">
                <a:snd r:embed="rId10" name="click.wav"/>
              </a:hlinkClick>
              <a:extLst>
                <a:ext uri="{FF2B5EF4-FFF2-40B4-BE49-F238E27FC236}">
                  <a16:creationId xmlns:a16="http://schemas.microsoft.com/office/drawing/2014/main" id="{20422EF3-AE91-4755-89F8-82C1A2E46835}"/>
                </a:ext>
              </a:extLst>
            </p:cNvPr>
            <p:cNvSpPr txBox="1"/>
            <p:nvPr/>
          </p:nvSpPr>
          <p:spPr>
            <a:xfrm>
              <a:off x="594192" y="602385"/>
              <a:ext cx="795380" cy="276999"/>
            </a:xfrm>
            <a:prstGeom prst="rect">
              <a:avLst/>
            </a:prstGeom>
            <a:noFill/>
          </p:spPr>
          <p:txBody>
            <a:bodyPr wrap="square" rtlCol="0">
              <a:spAutoFit/>
            </a:bodyPr>
            <a:lstStyle/>
            <a:p>
              <a:r>
                <a:rPr lang="id-ID" sz="1200" spc="300" dirty="0">
                  <a:solidFill>
                    <a:schemeClr val="bg2">
                      <a:lumMod val="75000"/>
                    </a:schemeClr>
                  </a:solidFill>
                  <a:latin typeface="Warung Kopi" panose="02000800000000000000" pitchFamily="2" charset="0"/>
                </a:rPr>
                <a:t>Home</a:t>
              </a:r>
            </a:p>
          </p:txBody>
        </p:sp>
        <p:sp>
          <p:nvSpPr>
            <p:cNvPr id="85" name="TextBox 84">
              <a:extLst>
                <a:ext uri="{FF2B5EF4-FFF2-40B4-BE49-F238E27FC236}">
                  <a16:creationId xmlns:a16="http://schemas.microsoft.com/office/drawing/2014/main" id="{D03C418B-0973-439F-BC77-05A0893BF158}"/>
                </a:ext>
              </a:extLst>
            </p:cNvPr>
            <p:cNvSpPr txBox="1"/>
            <p:nvPr/>
          </p:nvSpPr>
          <p:spPr>
            <a:xfrm>
              <a:off x="594192" y="1131631"/>
              <a:ext cx="1008990" cy="276999"/>
            </a:xfrm>
            <a:prstGeom prst="rect">
              <a:avLst/>
            </a:prstGeom>
            <a:noFill/>
          </p:spPr>
          <p:txBody>
            <a:bodyPr wrap="square" rtlCol="0">
              <a:spAutoFit/>
            </a:bodyPr>
            <a:lstStyle/>
            <a:p>
              <a:r>
                <a:rPr lang="en-US" sz="1200" spc="300" dirty="0">
                  <a:solidFill>
                    <a:schemeClr val="bg2">
                      <a:lumMod val="75000"/>
                    </a:schemeClr>
                  </a:solidFill>
                  <a:latin typeface="Warung Kopi" panose="02000800000000000000" pitchFamily="2" charset="0"/>
                </a:rPr>
                <a:t>Browse</a:t>
              </a:r>
              <a:endParaRPr lang="id-ID" sz="1200" spc="300" dirty="0">
                <a:solidFill>
                  <a:schemeClr val="bg2">
                    <a:lumMod val="75000"/>
                  </a:schemeClr>
                </a:solidFill>
                <a:latin typeface="Warung Kopi" panose="02000800000000000000" pitchFamily="2" charset="0"/>
              </a:endParaRPr>
            </a:p>
          </p:txBody>
        </p:sp>
        <p:sp>
          <p:nvSpPr>
            <p:cNvPr id="86" name="TextBox 85">
              <a:extLst>
                <a:ext uri="{FF2B5EF4-FFF2-40B4-BE49-F238E27FC236}">
                  <a16:creationId xmlns:a16="http://schemas.microsoft.com/office/drawing/2014/main" id="{7A222736-F363-41ED-AA92-C0D04976018F}"/>
                </a:ext>
              </a:extLst>
            </p:cNvPr>
            <p:cNvSpPr txBox="1"/>
            <p:nvPr/>
          </p:nvSpPr>
          <p:spPr>
            <a:xfrm>
              <a:off x="594192" y="1624176"/>
              <a:ext cx="1008990" cy="276999"/>
            </a:xfrm>
            <a:prstGeom prst="rect">
              <a:avLst/>
            </a:prstGeom>
            <a:noFill/>
          </p:spPr>
          <p:txBody>
            <a:bodyPr wrap="square" rtlCol="0">
              <a:spAutoFit/>
            </a:bodyPr>
            <a:lstStyle/>
            <a:p>
              <a:r>
                <a:rPr lang="id-ID" sz="1200" spc="300" dirty="0">
                  <a:solidFill>
                    <a:schemeClr val="bg2">
                      <a:lumMod val="75000"/>
                    </a:schemeClr>
                  </a:solidFill>
                  <a:latin typeface="Warung Kopi" panose="02000800000000000000" pitchFamily="2" charset="0"/>
                </a:rPr>
                <a:t>Radio</a:t>
              </a:r>
            </a:p>
          </p:txBody>
        </p:sp>
      </p:grpSp>
      <p:pic>
        <p:nvPicPr>
          <p:cNvPr id="3078" name="Picture 6">
            <a:extLst>
              <a:ext uri="{FF2B5EF4-FFF2-40B4-BE49-F238E27FC236}">
                <a16:creationId xmlns:a16="http://schemas.microsoft.com/office/drawing/2014/main" id="{7795E322-D2AB-4FA9-970C-CAC094D856A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27338" y="3494377"/>
            <a:ext cx="1831101" cy="1823343"/>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a:extLst>
              <a:ext uri="{FF2B5EF4-FFF2-40B4-BE49-F238E27FC236}">
                <a16:creationId xmlns:a16="http://schemas.microsoft.com/office/drawing/2014/main" id="{ACB038ED-42E4-48FB-9527-965747FE941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69922" y="3495587"/>
            <a:ext cx="1839971" cy="182092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270BBF7B-5068-4D7A-828A-780A30D3A50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321376" y="3495587"/>
            <a:ext cx="1844367" cy="1820923"/>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7368E31D-D4A5-4697-9770-670584365584}"/>
              </a:ext>
            </a:extLst>
          </p:cNvPr>
          <p:cNvSpPr txBox="1"/>
          <p:nvPr/>
        </p:nvSpPr>
        <p:spPr>
          <a:xfrm>
            <a:off x="2997377" y="5379086"/>
            <a:ext cx="1491022" cy="369332"/>
          </a:xfrm>
          <a:prstGeom prst="rect">
            <a:avLst/>
          </a:prstGeom>
          <a:noFill/>
        </p:spPr>
        <p:txBody>
          <a:bodyPr wrap="square" rtlCol="0">
            <a:spAutoFit/>
          </a:bodyPr>
          <a:lstStyle/>
          <a:p>
            <a:r>
              <a:rPr lang="en-US" spc="300" dirty="0">
                <a:solidFill>
                  <a:srgbClr val="1ED760"/>
                </a:solidFill>
                <a:latin typeface="Warung Kopi" panose="02000800000000000000" pitchFamily="2" charset="0"/>
              </a:rPr>
              <a:t>724 Songs</a:t>
            </a:r>
            <a:endParaRPr lang="id-ID" spc="300" dirty="0">
              <a:solidFill>
                <a:srgbClr val="1ED760"/>
              </a:solidFill>
              <a:latin typeface="Warung Kopi" panose="02000800000000000000" pitchFamily="2" charset="0"/>
            </a:endParaRPr>
          </a:p>
        </p:txBody>
      </p:sp>
      <p:sp>
        <p:nvSpPr>
          <p:cNvPr id="88" name="TextBox 87">
            <a:extLst>
              <a:ext uri="{FF2B5EF4-FFF2-40B4-BE49-F238E27FC236}">
                <a16:creationId xmlns:a16="http://schemas.microsoft.com/office/drawing/2014/main" id="{556C383B-1FD9-49CE-9DAC-555CB94E5E2E}"/>
              </a:ext>
            </a:extLst>
          </p:cNvPr>
          <p:cNvSpPr txBox="1"/>
          <p:nvPr/>
        </p:nvSpPr>
        <p:spPr>
          <a:xfrm>
            <a:off x="6278819" y="5379086"/>
            <a:ext cx="1583502" cy="369332"/>
          </a:xfrm>
          <a:prstGeom prst="rect">
            <a:avLst/>
          </a:prstGeom>
          <a:noFill/>
        </p:spPr>
        <p:txBody>
          <a:bodyPr wrap="square" rtlCol="0">
            <a:spAutoFit/>
          </a:bodyPr>
          <a:lstStyle/>
          <a:p>
            <a:r>
              <a:rPr lang="en-US" spc="300" dirty="0">
                <a:solidFill>
                  <a:srgbClr val="1ED760"/>
                </a:solidFill>
                <a:latin typeface="Warung Kopi" panose="02000800000000000000" pitchFamily="2" charset="0"/>
              </a:rPr>
              <a:t>648 Songs</a:t>
            </a:r>
            <a:endParaRPr lang="id-ID" spc="300" dirty="0">
              <a:solidFill>
                <a:srgbClr val="1ED760"/>
              </a:solidFill>
              <a:latin typeface="Warung Kopi" panose="02000800000000000000" pitchFamily="2" charset="0"/>
            </a:endParaRPr>
          </a:p>
        </p:txBody>
      </p:sp>
      <p:sp>
        <p:nvSpPr>
          <p:cNvPr id="89" name="TextBox 88">
            <a:extLst>
              <a:ext uri="{FF2B5EF4-FFF2-40B4-BE49-F238E27FC236}">
                <a16:creationId xmlns:a16="http://schemas.microsoft.com/office/drawing/2014/main" id="{724C0439-8133-42A3-B0AB-05AFC4D1009A}"/>
              </a:ext>
            </a:extLst>
          </p:cNvPr>
          <p:cNvSpPr txBox="1"/>
          <p:nvPr/>
        </p:nvSpPr>
        <p:spPr>
          <a:xfrm>
            <a:off x="9497278" y="5379086"/>
            <a:ext cx="1492561" cy="369332"/>
          </a:xfrm>
          <a:prstGeom prst="rect">
            <a:avLst/>
          </a:prstGeom>
          <a:noFill/>
        </p:spPr>
        <p:txBody>
          <a:bodyPr wrap="square" rtlCol="0">
            <a:spAutoFit/>
          </a:bodyPr>
          <a:lstStyle/>
          <a:p>
            <a:r>
              <a:rPr lang="en-US" spc="300" dirty="0">
                <a:solidFill>
                  <a:srgbClr val="1ED760"/>
                </a:solidFill>
                <a:latin typeface="Warung Kopi" panose="02000800000000000000" pitchFamily="2" charset="0"/>
              </a:rPr>
              <a:t>564 Songs</a:t>
            </a:r>
            <a:endParaRPr lang="id-ID" spc="300" dirty="0">
              <a:solidFill>
                <a:srgbClr val="1ED760"/>
              </a:solidFill>
              <a:latin typeface="Warung Kopi" panose="02000800000000000000" pitchFamily="2" charset="0"/>
            </a:endParaRPr>
          </a:p>
        </p:txBody>
      </p:sp>
      <p:sp>
        <p:nvSpPr>
          <p:cNvPr id="54" name="TextBox 53">
            <a:extLst>
              <a:ext uri="{FF2B5EF4-FFF2-40B4-BE49-F238E27FC236}">
                <a16:creationId xmlns:a16="http://schemas.microsoft.com/office/drawing/2014/main" id="{D57C6600-BC8F-450D-9DBE-DA4CDE275B3F}"/>
              </a:ext>
            </a:extLst>
          </p:cNvPr>
          <p:cNvSpPr txBox="1"/>
          <p:nvPr/>
        </p:nvSpPr>
        <p:spPr>
          <a:xfrm>
            <a:off x="2400829" y="253073"/>
            <a:ext cx="5518231"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4000" b="1" spc="300" noProof="0" dirty="0">
                <a:solidFill>
                  <a:prstClr val="white"/>
                </a:solidFill>
                <a:latin typeface="Warung Kopi" panose="02000800000000000000" pitchFamily="2" charset="0"/>
              </a:rPr>
              <a:t>Mood Distribution</a:t>
            </a:r>
            <a:endParaRPr kumimoji="0" lang="en-US" sz="4000" b="1"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endParaRPr>
          </a:p>
        </p:txBody>
      </p:sp>
      <p:grpSp>
        <p:nvGrpSpPr>
          <p:cNvPr id="55" name="Group 54">
            <a:extLst>
              <a:ext uri="{FF2B5EF4-FFF2-40B4-BE49-F238E27FC236}">
                <a16:creationId xmlns:a16="http://schemas.microsoft.com/office/drawing/2014/main" id="{A050E6F3-9C4B-45F7-8C69-5E4F2504C5FF}"/>
              </a:ext>
            </a:extLst>
          </p:cNvPr>
          <p:cNvGrpSpPr/>
          <p:nvPr/>
        </p:nvGrpSpPr>
        <p:grpSpPr>
          <a:xfrm>
            <a:off x="108793" y="2247502"/>
            <a:ext cx="1979535" cy="3893199"/>
            <a:chOff x="108793" y="2247502"/>
            <a:chExt cx="1979535" cy="3893199"/>
          </a:xfrm>
        </p:grpSpPr>
        <p:grpSp>
          <p:nvGrpSpPr>
            <p:cNvPr id="56" name="Group 55">
              <a:extLst>
                <a:ext uri="{FF2B5EF4-FFF2-40B4-BE49-F238E27FC236}">
                  <a16:creationId xmlns:a16="http://schemas.microsoft.com/office/drawing/2014/main" id="{E264DCCD-1006-482B-9717-4892AE86E81D}"/>
                </a:ext>
              </a:extLst>
            </p:cNvPr>
            <p:cNvGrpSpPr/>
            <p:nvPr/>
          </p:nvGrpSpPr>
          <p:grpSpPr>
            <a:xfrm>
              <a:off x="108793" y="2247502"/>
              <a:ext cx="1979535" cy="3893199"/>
              <a:chOff x="114889" y="2241406"/>
              <a:chExt cx="1979535" cy="3893199"/>
            </a:xfrm>
          </p:grpSpPr>
          <p:sp>
            <p:nvSpPr>
              <p:cNvPr id="59" name="TextBox 58">
                <a:extLst>
                  <a:ext uri="{FF2B5EF4-FFF2-40B4-BE49-F238E27FC236}">
                    <a16:creationId xmlns:a16="http://schemas.microsoft.com/office/drawing/2014/main" id="{F787B97A-0666-4EEF-81DF-BCC22448EA14}"/>
                  </a:ext>
                </a:extLst>
              </p:cNvPr>
              <p:cNvSpPr txBox="1"/>
              <p:nvPr/>
            </p:nvSpPr>
            <p:spPr>
              <a:xfrm>
                <a:off x="114889" y="2241406"/>
                <a:ext cx="1979535" cy="276999"/>
              </a:xfrm>
              <a:prstGeom prst="rect">
                <a:avLst/>
              </a:prstGeom>
              <a:noFill/>
            </p:spPr>
            <p:txBody>
              <a:bodyPr wrap="square" rtlCol="0">
                <a:spAutoFit/>
              </a:bodyPr>
              <a:lstStyle/>
              <a:p>
                <a:r>
                  <a:rPr lang="en-US" sz="1200" u="sng" spc="300" dirty="0">
                    <a:solidFill>
                      <a:schemeClr val="bg2">
                        <a:lumMod val="75000"/>
                      </a:schemeClr>
                    </a:solidFill>
                    <a:latin typeface="Warung Kopi" panose="02000800000000000000" pitchFamily="2" charset="0"/>
                  </a:rPr>
                  <a:t>Table of Content</a:t>
                </a:r>
                <a:r>
                  <a:rPr lang="en-US" sz="1200" spc="300" dirty="0">
                    <a:solidFill>
                      <a:schemeClr val="bg2">
                        <a:lumMod val="75000"/>
                      </a:schemeClr>
                    </a:solidFill>
                    <a:latin typeface="Warung Kopi" panose="02000800000000000000" pitchFamily="2" charset="0"/>
                  </a:rPr>
                  <a:t>:</a:t>
                </a:r>
                <a:endParaRPr lang="id-ID" sz="1200" spc="300" dirty="0">
                  <a:solidFill>
                    <a:schemeClr val="bg2">
                      <a:lumMod val="75000"/>
                    </a:schemeClr>
                  </a:solidFill>
                  <a:latin typeface="Warung Kopi" panose="02000800000000000000" pitchFamily="2" charset="0"/>
                </a:endParaRPr>
              </a:p>
            </p:txBody>
          </p:sp>
          <p:sp>
            <p:nvSpPr>
              <p:cNvPr id="62" name="TextBox 61">
                <a:hlinkClick r:id="" action="ppaction://hlinkshowjump?jump=nextslide">
                  <a:snd r:embed="rId10" name="click.wav"/>
                </a:hlinkClick>
                <a:extLst>
                  <a:ext uri="{FF2B5EF4-FFF2-40B4-BE49-F238E27FC236}">
                    <a16:creationId xmlns:a16="http://schemas.microsoft.com/office/drawing/2014/main" id="{CBE02E89-C434-446F-98D9-E7E2946A3190}"/>
                  </a:ext>
                </a:extLst>
              </p:cNvPr>
              <p:cNvSpPr txBox="1"/>
              <p:nvPr/>
            </p:nvSpPr>
            <p:spPr>
              <a:xfrm>
                <a:off x="114889" y="2654266"/>
                <a:ext cx="1889187"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Business Problem</a:t>
                </a:r>
                <a:endParaRPr lang="id-ID" sz="1050" spc="300" dirty="0">
                  <a:solidFill>
                    <a:schemeClr val="bg2">
                      <a:lumMod val="75000"/>
                    </a:schemeClr>
                  </a:solidFill>
                  <a:latin typeface="Warung Kopi" panose="02000800000000000000" pitchFamily="2" charset="0"/>
                </a:endParaRPr>
              </a:p>
            </p:txBody>
          </p:sp>
          <p:sp>
            <p:nvSpPr>
              <p:cNvPr id="70" name="TextBox 69">
                <a:extLst>
                  <a:ext uri="{FF2B5EF4-FFF2-40B4-BE49-F238E27FC236}">
                    <a16:creationId xmlns:a16="http://schemas.microsoft.com/office/drawing/2014/main" id="{E41DA9FB-2BBD-4685-8E10-D3917762B9DF}"/>
                  </a:ext>
                </a:extLst>
              </p:cNvPr>
              <p:cNvSpPr txBox="1"/>
              <p:nvPr/>
            </p:nvSpPr>
            <p:spPr>
              <a:xfrm>
                <a:off x="114889" y="2958897"/>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Data Overview</a:t>
                </a:r>
                <a:endParaRPr lang="id-ID" sz="1050" spc="300" dirty="0">
                  <a:solidFill>
                    <a:schemeClr val="bg2">
                      <a:lumMod val="75000"/>
                    </a:schemeClr>
                  </a:solidFill>
                  <a:latin typeface="Warung Kopi" panose="02000800000000000000" pitchFamily="2" charset="0"/>
                </a:endParaRPr>
              </a:p>
            </p:txBody>
          </p:sp>
          <p:sp>
            <p:nvSpPr>
              <p:cNvPr id="71" name="TextBox 70">
                <a:extLst>
                  <a:ext uri="{FF2B5EF4-FFF2-40B4-BE49-F238E27FC236}">
                    <a16:creationId xmlns:a16="http://schemas.microsoft.com/office/drawing/2014/main" id="{0FCD747B-D717-4988-B520-A10DD06FA96A}"/>
                  </a:ext>
                </a:extLst>
              </p:cNvPr>
              <p:cNvSpPr txBox="1"/>
              <p:nvPr/>
            </p:nvSpPr>
            <p:spPr>
              <a:xfrm>
                <a:off x="114889" y="3263528"/>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Track Attributes</a:t>
                </a:r>
                <a:endParaRPr lang="id-ID" sz="1050" spc="300" dirty="0">
                  <a:solidFill>
                    <a:schemeClr val="bg2">
                      <a:lumMod val="75000"/>
                    </a:schemeClr>
                  </a:solidFill>
                  <a:latin typeface="Warung Kopi" panose="02000800000000000000" pitchFamily="2" charset="0"/>
                </a:endParaRPr>
              </a:p>
            </p:txBody>
          </p:sp>
          <p:sp>
            <p:nvSpPr>
              <p:cNvPr id="72" name="TextBox 71">
                <a:extLst>
                  <a:ext uri="{FF2B5EF4-FFF2-40B4-BE49-F238E27FC236}">
                    <a16:creationId xmlns:a16="http://schemas.microsoft.com/office/drawing/2014/main" id="{21022A9F-0754-47BA-BF09-3B645BB04B01}"/>
                  </a:ext>
                </a:extLst>
              </p:cNvPr>
              <p:cNvSpPr txBox="1"/>
              <p:nvPr/>
            </p:nvSpPr>
            <p:spPr>
              <a:xfrm>
                <a:off x="114889" y="3568159"/>
                <a:ext cx="1979535" cy="253916"/>
              </a:xfrm>
              <a:prstGeom prst="rect">
                <a:avLst/>
              </a:prstGeom>
              <a:noFill/>
            </p:spPr>
            <p:txBody>
              <a:bodyPr wrap="square" rtlCol="0">
                <a:spAutoFit/>
              </a:bodyPr>
              <a:lstStyle/>
              <a:p>
                <a:r>
                  <a:rPr lang="en-US" sz="1050" spc="300" dirty="0">
                    <a:solidFill>
                      <a:srgbClr val="1ED760"/>
                    </a:solidFill>
                    <a:latin typeface="Warung Kopi" panose="02000800000000000000" pitchFamily="2" charset="0"/>
                  </a:rPr>
                  <a:t>Mood Distribution</a:t>
                </a:r>
                <a:endParaRPr lang="id-ID" sz="1050" spc="300" dirty="0">
                  <a:solidFill>
                    <a:srgbClr val="1ED760"/>
                  </a:solidFill>
                  <a:latin typeface="Warung Kopi" panose="02000800000000000000" pitchFamily="2" charset="0"/>
                </a:endParaRPr>
              </a:p>
            </p:txBody>
          </p:sp>
          <p:sp>
            <p:nvSpPr>
              <p:cNvPr id="73" name="TextBox 72">
                <a:extLst>
                  <a:ext uri="{FF2B5EF4-FFF2-40B4-BE49-F238E27FC236}">
                    <a16:creationId xmlns:a16="http://schemas.microsoft.com/office/drawing/2014/main" id="{DD385A09-7611-41A7-BF74-ACB32E50E9FF}"/>
                  </a:ext>
                </a:extLst>
              </p:cNvPr>
              <p:cNvSpPr txBox="1"/>
              <p:nvPr/>
            </p:nvSpPr>
            <p:spPr>
              <a:xfrm>
                <a:off x="114889" y="3872790"/>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Prediction Models</a:t>
                </a:r>
                <a:endParaRPr lang="id-ID" sz="1050" spc="300" dirty="0">
                  <a:solidFill>
                    <a:schemeClr val="bg2">
                      <a:lumMod val="75000"/>
                    </a:schemeClr>
                  </a:solidFill>
                  <a:latin typeface="Warung Kopi" panose="02000800000000000000" pitchFamily="2" charset="0"/>
                </a:endParaRPr>
              </a:p>
            </p:txBody>
          </p:sp>
          <p:sp>
            <p:nvSpPr>
              <p:cNvPr id="74" name="TextBox 73">
                <a:extLst>
                  <a:ext uri="{FF2B5EF4-FFF2-40B4-BE49-F238E27FC236}">
                    <a16:creationId xmlns:a16="http://schemas.microsoft.com/office/drawing/2014/main" id="{533CFD05-F5E1-4D88-8992-6673FD09BEE2}"/>
                  </a:ext>
                </a:extLst>
              </p:cNvPr>
              <p:cNvSpPr txBox="1"/>
              <p:nvPr/>
            </p:nvSpPr>
            <p:spPr>
              <a:xfrm>
                <a:off x="114889" y="4643634"/>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Prediction Distribution</a:t>
                </a:r>
                <a:endParaRPr lang="id-ID" sz="1050" spc="300" dirty="0">
                  <a:solidFill>
                    <a:schemeClr val="bg2">
                      <a:lumMod val="75000"/>
                    </a:schemeClr>
                  </a:solidFill>
                  <a:latin typeface="Warung Kopi" panose="02000800000000000000" pitchFamily="2" charset="0"/>
                </a:endParaRPr>
              </a:p>
            </p:txBody>
          </p:sp>
          <p:sp>
            <p:nvSpPr>
              <p:cNvPr id="90" name="TextBox 89">
                <a:extLst>
                  <a:ext uri="{FF2B5EF4-FFF2-40B4-BE49-F238E27FC236}">
                    <a16:creationId xmlns:a16="http://schemas.microsoft.com/office/drawing/2014/main" id="{F61780C1-4161-42CC-9EC5-2DBB2C7F9A7D}"/>
                  </a:ext>
                </a:extLst>
              </p:cNvPr>
              <p:cNvSpPr txBox="1"/>
              <p:nvPr/>
            </p:nvSpPr>
            <p:spPr>
              <a:xfrm>
                <a:off x="114889" y="4177421"/>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Recommendation Model</a:t>
                </a:r>
                <a:endParaRPr lang="id-ID" sz="1050" spc="300" dirty="0">
                  <a:solidFill>
                    <a:schemeClr val="bg2">
                      <a:lumMod val="75000"/>
                    </a:schemeClr>
                  </a:solidFill>
                  <a:latin typeface="Warung Kopi" panose="02000800000000000000" pitchFamily="2" charset="0"/>
                </a:endParaRPr>
              </a:p>
            </p:txBody>
          </p:sp>
          <p:sp>
            <p:nvSpPr>
              <p:cNvPr id="91" name="TextBox 90">
                <a:extLst>
                  <a:ext uri="{FF2B5EF4-FFF2-40B4-BE49-F238E27FC236}">
                    <a16:creationId xmlns:a16="http://schemas.microsoft.com/office/drawing/2014/main" id="{91E725C9-5ABA-4C63-B55E-5E26227747AC}"/>
                  </a:ext>
                </a:extLst>
              </p:cNvPr>
              <p:cNvSpPr txBox="1"/>
              <p:nvPr/>
            </p:nvSpPr>
            <p:spPr>
              <a:xfrm>
                <a:off x="114889" y="5414478"/>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Recommendation Sample</a:t>
                </a:r>
                <a:endParaRPr lang="id-ID" sz="1050" spc="300" dirty="0">
                  <a:solidFill>
                    <a:schemeClr val="bg2">
                      <a:lumMod val="75000"/>
                    </a:schemeClr>
                  </a:solidFill>
                  <a:latin typeface="Warung Kopi" panose="02000800000000000000" pitchFamily="2" charset="0"/>
                </a:endParaRPr>
              </a:p>
            </p:txBody>
          </p:sp>
          <p:sp>
            <p:nvSpPr>
              <p:cNvPr id="92" name="TextBox 91">
                <a:extLst>
                  <a:ext uri="{FF2B5EF4-FFF2-40B4-BE49-F238E27FC236}">
                    <a16:creationId xmlns:a16="http://schemas.microsoft.com/office/drawing/2014/main" id="{3EE908AF-6B4E-4919-9FDF-9C52D38AC2A0}"/>
                  </a:ext>
                </a:extLst>
              </p:cNvPr>
              <p:cNvSpPr txBox="1"/>
              <p:nvPr/>
            </p:nvSpPr>
            <p:spPr>
              <a:xfrm>
                <a:off x="114889" y="5880689"/>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Next Steps</a:t>
                </a:r>
                <a:endParaRPr lang="id-ID" sz="1050" spc="300" dirty="0">
                  <a:solidFill>
                    <a:schemeClr val="bg2">
                      <a:lumMod val="75000"/>
                    </a:schemeClr>
                  </a:solidFill>
                  <a:latin typeface="Warung Kopi" panose="02000800000000000000" pitchFamily="2" charset="0"/>
                </a:endParaRPr>
              </a:p>
            </p:txBody>
          </p:sp>
        </p:grpSp>
        <p:sp>
          <p:nvSpPr>
            <p:cNvPr id="57" name="TextBox 56">
              <a:extLst>
                <a:ext uri="{FF2B5EF4-FFF2-40B4-BE49-F238E27FC236}">
                  <a16:creationId xmlns:a16="http://schemas.microsoft.com/office/drawing/2014/main" id="{E13C8921-3ED0-4704-A25F-AFC87A185EC9}"/>
                </a:ext>
              </a:extLst>
            </p:cNvPr>
            <p:cNvSpPr txBox="1"/>
            <p:nvPr/>
          </p:nvSpPr>
          <p:spPr>
            <a:xfrm>
              <a:off x="108793" y="5115943"/>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Class Imbalance</a:t>
              </a:r>
              <a:endParaRPr lang="id-ID" sz="1050" spc="300" dirty="0">
                <a:solidFill>
                  <a:schemeClr val="bg2">
                    <a:lumMod val="75000"/>
                  </a:schemeClr>
                </a:solidFill>
                <a:latin typeface="Warung Kopi" panose="02000800000000000000" pitchFamily="2" charset="0"/>
              </a:endParaRPr>
            </a:p>
          </p:txBody>
        </p:sp>
      </p:grpSp>
    </p:spTree>
    <p:extLst>
      <p:ext uri="{BB962C8B-B14F-4D97-AF65-F5344CB8AC3E}">
        <p14:creationId xmlns:p14="http://schemas.microsoft.com/office/powerpoint/2010/main" val="14456549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7EF63D33-4F71-4289-9E27-F4D61369AA92}"/>
              </a:ext>
            </a:extLst>
          </p:cNvPr>
          <p:cNvSpPr/>
          <p:nvPr/>
        </p:nvSpPr>
        <p:spPr>
          <a:xfrm>
            <a:off x="-2" y="-15498"/>
            <a:ext cx="12192002" cy="6893693"/>
          </a:xfrm>
          <a:prstGeom prst="rect">
            <a:avLst/>
          </a:prstGeom>
          <a:gradFill>
            <a:gsLst>
              <a:gs pos="6000">
                <a:srgbClr val="363636"/>
              </a:gs>
              <a:gs pos="32000">
                <a:srgbClr val="181818"/>
              </a:gs>
              <a:gs pos="79000">
                <a:srgbClr val="18181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B09E38D9-04DE-4B26-8DEA-6186FCD3008C}"/>
              </a:ext>
            </a:extLst>
          </p:cNvPr>
          <p:cNvSpPr/>
          <p:nvPr/>
        </p:nvSpPr>
        <p:spPr>
          <a:xfrm>
            <a:off x="0" y="0"/>
            <a:ext cx="1933568" cy="6857999"/>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6" name="Group 35">
            <a:extLst>
              <a:ext uri="{FF2B5EF4-FFF2-40B4-BE49-F238E27FC236}">
                <a16:creationId xmlns:a16="http://schemas.microsoft.com/office/drawing/2014/main" id="{B2FCC418-C6CA-4410-8FA9-EC7E82336BF9}"/>
              </a:ext>
            </a:extLst>
          </p:cNvPr>
          <p:cNvGrpSpPr/>
          <p:nvPr/>
        </p:nvGrpSpPr>
        <p:grpSpPr>
          <a:xfrm>
            <a:off x="243574" y="247223"/>
            <a:ext cx="293451" cy="69234"/>
            <a:chOff x="3087628" y="2881238"/>
            <a:chExt cx="972365" cy="191822"/>
          </a:xfrm>
        </p:grpSpPr>
        <p:sp>
          <p:nvSpPr>
            <p:cNvPr id="34" name="Flowchart: Connector 33">
              <a:extLst>
                <a:ext uri="{FF2B5EF4-FFF2-40B4-BE49-F238E27FC236}">
                  <a16:creationId xmlns:a16="http://schemas.microsoft.com/office/drawing/2014/main" id="{3AD8B272-2DF4-4658-9820-F0168972E913}"/>
                </a:ext>
              </a:extLst>
            </p:cNvPr>
            <p:cNvSpPr/>
            <p:nvPr/>
          </p:nvSpPr>
          <p:spPr>
            <a:xfrm>
              <a:off x="3087628" y="2881238"/>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lowchart: Connector 36">
              <a:extLst>
                <a:ext uri="{FF2B5EF4-FFF2-40B4-BE49-F238E27FC236}">
                  <a16:creationId xmlns:a16="http://schemas.microsoft.com/office/drawing/2014/main" id="{1CA8FFA9-2CF9-4F79-B887-9134A443929F}"/>
                </a:ext>
              </a:extLst>
            </p:cNvPr>
            <p:cNvSpPr/>
            <p:nvPr/>
          </p:nvSpPr>
          <p:spPr>
            <a:xfrm>
              <a:off x="3455968" y="2882274"/>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lowchart: Connector 37">
              <a:extLst>
                <a:ext uri="{FF2B5EF4-FFF2-40B4-BE49-F238E27FC236}">
                  <a16:creationId xmlns:a16="http://schemas.microsoft.com/office/drawing/2014/main" id="{DAE1F3F7-9A52-4148-BBEC-63F5DE036222}"/>
                </a:ext>
              </a:extLst>
            </p:cNvPr>
            <p:cNvSpPr/>
            <p:nvPr/>
          </p:nvSpPr>
          <p:spPr>
            <a:xfrm>
              <a:off x="3828828" y="2883222"/>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8" name="Rectangle 57">
            <a:extLst>
              <a:ext uri="{FF2B5EF4-FFF2-40B4-BE49-F238E27FC236}">
                <a16:creationId xmlns:a16="http://schemas.microsoft.com/office/drawing/2014/main" id="{B03E6F7F-D0F8-46A7-AE0D-815152BE55D3}"/>
              </a:ext>
            </a:extLst>
          </p:cNvPr>
          <p:cNvSpPr/>
          <p:nvPr/>
        </p:nvSpPr>
        <p:spPr>
          <a:xfrm>
            <a:off x="8871" y="2070061"/>
            <a:ext cx="1940270" cy="4217652"/>
          </a:xfrm>
          <a:prstGeom prst="rect">
            <a:avLst/>
          </a:prstGeom>
          <a:solidFill>
            <a:srgbClr val="121212"/>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TextBox 65">
            <a:extLst>
              <a:ext uri="{FF2B5EF4-FFF2-40B4-BE49-F238E27FC236}">
                <a16:creationId xmlns:a16="http://schemas.microsoft.com/office/drawing/2014/main" id="{F68D6F1F-1F1D-4873-A3D4-A63DAD94BFEA}"/>
              </a:ext>
            </a:extLst>
          </p:cNvPr>
          <p:cNvSpPr txBox="1"/>
          <p:nvPr/>
        </p:nvSpPr>
        <p:spPr>
          <a:xfrm>
            <a:off x="2288304" y="248442"/>
            <a:ext cx="6382246"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rPr>
              <a:t>Mood Prediction Models</a:t>
            </a:r>
            <a:endParaRPr kumimoji="0" lang="id-ID" sz="4000" b="1"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endParaRPr>
          </a:p>
        </p:txBody>
      </p:sp>
      <p:sp>
        <p:nvSpPr>
          <p:cNvPr id="68" name="Rectangle 67">
            <a:extLst>
              <a:ext uri="{FF2B5EF4-FFF2-40B4-BE49-F238E27FC236}">
                <a16:creationId xmlns:a16="http://schemas.microsoft.com/office/drawing/2014/main" id="{F09C1EB0-C119-40C6-82B9-2A86975FF790}"/>
              </a:ext>
            </a:extLst>
          </p:cNvPr>
          <p:cNvSpPr/>
          <p:nvPr/>
        </p:nvSpPr>
        <p:spPr>
          <a:xfrm>
            <a:off x="-114" y="6263029"/>
            <a:ext cx="12192002" cy="647347"/>
          </a:xfrm>
          <a:prstGeom prst="rect">
            <a:avLst/>
          </a:prstGeom>
          <a:solidFill>
            <a:srgbClr val="18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7B178B8B-D7EF-4D1B-81D3-1788894324A2}"/>
              </a:ext>
            </a:extLst>
          </p:cNvPr>
          <p:cNvSpPr/>
          <p:nvPr/>
        </p:nvSpPr>
        <p:spPr>
          <a:xfrm>
            <a:off x="1958012" y="1131631"/>
            <a:ext cx="10225117" cy="5137970"/>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0" name="TextBox 49">
            <a:extLst>
              <a:ext uri="{FF2B5EF4-FFF2-40B4-BE49-F238E27FC236}">
                <a16:creationId xmlns:a16="http://schemas.microsoft.com/office/drawing/2014/main" id="{B4520149-E4DF-4471-A051-C97EF29DCA27}"/>
              </a:ext>
            </a:extLst>
          </p:cNvPr>
          <p:cNvSpPr txBox="1"/>
          <p:nvPr/>
        </p:nvSpPr>
        <p:spPr>
          <a:xfrm>
            <a:off x="2288304" y="1521340"/>
            <a:ext cx="9336126" cy="1169551"/>
          </a:xfrm>
          <a:prstGeom prst="rect">
            <a:avLst/>
          </a:prstGeom>
          <a:noFill/>
        </p:spPr>
        <p:txBody>
          <a:bodyPr wrap="square" rtlCol="0">
            <a:spAutoFit/>
          </a:bodyPr>
          <a:lstStyle/>
          <a:p>
            <a:r>
              <a:rPr lang="en-US" sz="1400" spc="300" dirty="0">
                <a:solidFill>
                  <a:prstClr val="white"/>
                </a:solidFill>
                <a:latin typeface="Warung Kopi" panose="02000800000000000000" pitchFamily="2" charset="0"/>
              </a:rPr>
              <a:t>To predict the mood of the remaining 500K+ songs that didn’t have labels, I ran both a Random Forest and KNN model. </a:t>
            </a:r>
          </a:p>
          <a:p>
            <a:endParaRPr lang="en-US" sz="1400" spc="300" dirty="0">
              <a:solidFill>
                <a:prstClr val="white"/>
              </a:solidFill>
              <a:latin typeface="Warung Kopi" panose="02000800000000000000" pitchFamily="2" charset="0"/>
            </a:endParaRPr>
          </a:p>
          <a:p>
            <a:r>
              <a:rPr lang="en-US" sz="1400" spc="300" dirty="0">
                <a:solidFill>
                  <a:prstClr val="white"/>
                </a:solidFill>
                <a:latin typeface="Warung Kopi" panose="02000800000000000000" pitchFamily="2" charset="0"/>
              </a:rPr>
              <a:t>In deciding which one was better, I evaluated them on the F1 score because precision and recall were equally as important.</a:t>
            </a:r>
          </a:p>
        </p:txBody>
      </p:sp>
      <p:sp>
        <p:nvSpPr>
          <p:cNvPr id="76" name="TextBox 75">
            <a:extLst>
              <a:ext uri="{FF2B5EF4-FFF2-40B4-BE49-F238E27FC236}">
                <a16:creationId xmlns:a16="http://schemas.microsoft.com/office/drawing/2014/main" id="{7FD8A273-F97C-4F52-88BB-18FEDD9B72F0}"/>
              </a:ext>
            </a:extLst>
          </p:cNvPr>
          <p:cNvSpPr txBox="1"/>
          <p:nvPr/>
        </p:nvSpPr>
        <p:spPr>
          <a:xfrm>
            <a:off x="791219" y="6339871"/>
            <a:ext cx="1224126" cy="2616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rPr>
              <a:t>Donna Lee</a:t>
            </a:r>
            <a:endParaRPr kumimoji="0" lang="id-ID" sz="1100" b="0"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endParaRPr>
          </a:p>
        </p:txBody>
      </p:sp>
      <p:sp>
        <p:nvSpPr>
          <p:cNvPr id="77" name="TextBox 76">
            <a:extLst>
              <a:ext uri="{FF2B5EF4-FFF2-40B4-BE49-F238E27FC236}">
                <a16:creationId xmlns:a16="http://schemas.microsoft.com/office/drawing/2014/main" id="{378395BA-AAE0-4BB5-82EF-464965DC5FE9}"/>
              </a:ext>
            </a:extLst>
          </p:cNvPr>
          <p:cNvSpPr txBox="1"/>
          <p:nvPr/>
        </p:nvSpPr>
        <p:spPr>
          <a:xfrm>
            <a:off x="797374" y="6552537"/>
            <a:ext cx="955865" cy="2616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300" normalizeH="0" baseline="0" noProof="0" dirty="0">
                <a:ln>
                  <a:noFill/>
                </a:ln>
                <a:solidFill>
                  <a:schemeClr val="bg2">
                    <a:lumMod val="50000"/>
                  </a:schemeClr>
                </a:solidFill>
                <a:effectLst/>
                <a:uLnTx/>
                <a:uFillTx/>
                <a:latin typeface="Warung Kopi" panose="02000800000000000000" pitchFamily="2" charset="0"/>
                <a:ea typeface="+mn-ea"/>
                <a:cs typeface="+mn-cs"/>
              </a:rPr>
              <a:t>Page: 5</a:t>
            </a:r>
            <a:endParaRPr kumimoji="0" lang="id-ID" sz="1050" b="0" i="0" u="none" strike="noStrike" kern="1200" cap="none" spc="300" normalizeH="0" baseline="0" noProof="0" dirty="0">
              <a:ln>
                <a:noFill/>
              </a:ln>
              <a:solidFill>
                <a:schemeClr val="bg2">
                  <a:lumMod val="50000"/>
                </a:schemeClr>
              </a:solidFill>
              <a:effectLst/>
              <a:uLnTx/>
              <a:uFillTx/>
              <a:latin typeface="Warung Kopi" panose="02000800000000000000" pitchFamily="2" charset="0"/>
              <a:ea typeface="+mn-ea"/>
              <a:cs typeface="+mn-cs"/>
            </a:endParaRPr>
          </a:p>
        </p:txBody>
      </p:sp>
      <p:sp>
        <p:nvSpPr>
          <p:cNvPr id="78" name="Rectangle 77">
            <a:extLst>
              <a:ext uri="{FF2B5EF4-FFF2-40B4-BE49-F238E27FC236}">
                <a16:creationId xmlns:a16="http://schemas.microsoft.com/office/drawing/2014/main" id="{E4A4FA98-DB4D-4ADC-B3C5-452C4A3A4AAC}"/>
              </a:ext>
            </a:extLst>
          </p:cNvPr>
          <p:cNvSpPr/>
          <p:nvPr/>
        </p:nvSpPr>
        <p:spPr>
          <a:xfrm>
            <a:off x="189115" y="6319893"/>
            <a:ext cx="601200" cy="4968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79" name="Picture 78">
            <a:extLst>
              <a:ext uri="{FF2B5EF4-FFF2-40B4-BE49-F238E27FC236}">
                <a16:creationId xmlns:a16="http://schemas.microsoft.com/office/drawing/2014/main" id="{C086F909-4235-4253-83C7-99E13D3D20C1}"/>
              </a:ext>
            </a:extLst>
          </p:cNvPr>
          <p:cNvPicPr>
            <a:picLocks noChangeAspect="1"/>
          </p:cNvPicPr>
          <p:nvPr/>
        </p:nvPicPr>
        <p:blipFill>
          <a:blip r:embed="rId3"/>
          <a:stretch>
            <a:fillRect/>
          </a:stretch>
        </p:blipFill>
        <p:spPr>
          <a:xfrm>
            <a:off x="1919988" y="6467774"/>
            <a:ext cx="603392" cy="244230"/>
          </a:xfrm>
          <a:prstGeom prst="rect">
            <a:avLst/>
          </a:prstGeom>
        </p:spPr>
      </p:pic>
      <p:pic>
        <p:nvPicPr>
          <p:cNvPr id="80" name="Picture 79">
            <a:extLst>
              <a:ext uri="{FF2B5EF4-FFF2-40B4-BE49-F238E27FC236}">
                <a16:creationId xmlns:a16="http://schemas.microsoft.com/office/drawing/2014/main" id="{DCF167E3-CE8E-4BD0-89ED-E5B299BB4321}"/>
              </a:ext>
            </a:extLst>
          </p:cNvPr>
          <p:cNvPicPr>
            <a:picLocks noChangeAspect="1"/>
          </p:cNvPicPr>
          <p:nvPr/>
        </p:nvPicPr>
        <p:blipFill>
          <a:blip r:embed="rId4"/>
          <a:stretch>
            <a:fillRect/>
          </a:stretch>
        </p:blipFill>
        <p:spPr>
          <a:xfrm>
            <a:off x="10108819" y="6438808"/>
            <a:ext cx="2074310" cy="328676"/>
          </a:xfrm>
          <a:prstGeom prst="rect">
            <a:avLst/>
          </a:prstGeom>
        </p:spPr>
      </p:pic>
      <p:pic>
        <p:nvPicPr>
          <p:cNvPr id="81" name="Picture 80">
            <a:extLst>
              <a:ext uri="{FF2B5EF4-FFF2-40B4-BE49-F238E27FC236}">
                <a16:creationId xmlns:a16="http://schemas.microsoft.com/office/drawing/2014/main" id="{0A3C3C83-19AD-4088-A95E-1F1DED08DA96}"/>
              </a:ext>
            </a:extLst>
          </p:cNvPr>
          <p:cNvPicPr>
            <a:picLocks noChangeAspect="1"/>
          </p:cNvPicPr>
          <p:nvPr/>
        </p:nvPicPr>
        <p:blipFill>
          <a:blip r:embed="rId5"/>
          <a:stretch>
            <a:fillRect/>
          </a:stretch>
        </p:blipFill>
        <p:spPr>
          <a:xfrm>
            <a:off x="3445053" y="6313006"/>
            <a:ext cx="5301667" cy="575287"/>
          </a:xfrm>
          <a:prstGeom prst="rect">
            <a:avLst/>
          </a:prstGeom>
        </p:spPr>
      </p:pic>
      <p:grpSp>
        <p:nvGrpSpPr>
          <p:cNvPr id="69" name="Group 68">
            <a:extLst>
              <a:ext uri="{FF2B5EF4-FFF2-40B4-BE49-F238E27FC236}">
                <a16:creationId xmlns:a16="http://schemas.microsoft.com/office/drawing/2014/main" id="{B216DFA3-561B-45A5-A24F-7D092A689F45}"/>
              </a:ext>
            </a:extLst>
          </p:cNvPr>
          <p:cNvGrpSpPr/>
          <p:nvPr/>
        </p:nvGrpSpPr>
        <p:grpSpPr>
          <a:xfrm>
            <a:off x="34111" y="490674"/>
            <a:ext cx="1569071" cy="1509024"/>
            <a:chOff x="34111" y="490674"/>
            <a:chExt cx="1569071" cy="1509024"/>
          </a:xfrm>
        </p:grpSpPr>
        <p:pic>
          <p:nvPicPr>
            <p:cNvPr id="75" name="Picture 6" descr="Image result for spotify icons">
              <a:extLst>
                <a:ext uri="{FF2B5EF4-FFF2-40B4-BE49-F238E27FC236}">
                  <a16:creationId xmlns:a16="http://schemas.microsoft.com/office/drawing/2014/main" id="{029A7E3A-4234-4019-9528-210990D2F206}"/>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64837" b="100000" l="2344" r="24609">
                          <a14:foregroundMark x1="10840" y1="80523" x2="10840" y2="80523"/>
                          <a14:foregroundMark x1="12305" y1="72549" x2="12305" y2="72549"/>
                        </a14:backgroundRemoval>
                      </a14:imgEffect>
                    </a14:imgLayer>
                  </a14:imgProps>
                </a:ext>
                <a:ext uri="{28A0092B-C50C-407E-A947-70E740481C1C}">
                  <a14:useLocalDpi xmlns:a14="http://schemas.microsoft.com/office/drawing/2010/main" val="0"/>
                </a:ext>
              </a:extLst>
            </a:blip>
            <a:srcRect t="66144" r="75154"/>
            <a:stretch/>
          </p:blipFill>
          <p:spPr bwMode="auto">
            <a:xfrm>
              <a:off x="34111" y="1023896"/>
              <a:ext cx="488689" cy="4974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Image result for spotify icons">
              <a:extLst>
                <a:ext uri="{FF2B5EF4-FFF2-40B4-BE49-F238E27FC236}">
                  <a16:creationId xmlns:a16="http://schemas.microsoft.com/office/drawing/2014/main" id="{77F994BA-7C51-48A6-9AF0-8ACFB5D3523D}"/>
                </a:ext>
              </a:extLst>
            </p:cNvPr>
            <p:cNvPicPr>
              <a:picLocks noChangeAspect="1" noChangeArrowheads="1"/>
            </p:cNvPicPr>
            <p:nvPr/>
          </p:nvPicPr>
          <p:blipFill rotWithShape="1">
            <a:blip r:embed="rId8">
              <a:extLst>
                <a:ext uri="{BEBA8EAE-BF5A-486C-A8C5-ECC9F3942E4B}">
                  <a14:imgProps xmlns:a14="http://schemas.microsoft.com/office/drawing/2010/main">
                    <a14:imgLayer r:embed="rId7">
                      <a14:imgEffect>
                        <a14:backgroundRemoval t="3700" b="33296" l="2747" r="24722"/>
                      </a14:imgEffect>
                    </a14:imgLayer>
                  </a14:imgProps>
                </a:ext>
                <a:ext uri="{28A0092B-C50C-407E-A947-70E740481C1C}">
                  <a14:useLocalDpi xmlns:a14="http://schemas.microsoft.com/office/drawing/2010/main" val="0"/>
                </a:ext>
              </a:extLst>
            </a:blip>
            <a:srcRect r="72531" b="63005"/>
            <a:stretch/>
          </p:blipFill>
          <p:spPr bwMode="auto">
            <a:xfrm>
              <a:off x="62191" y="490674"/>
              <a:ext cx="494454" cy="497444"/>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Image result for spotify icons">
              <a:extLst>
                <a:ext uri="{FF2B5EF4-FFF2-40B4-BE49-F238E27FC236}">
                  <a16:creationId xmlns:a16="http://schemas.microsoft.com/office/drawing/2014/main" id="{6A0C8DF1-CF36-4C40-B7AD-F7308F674D11}"/>
                </a:ext>
              </a:extLst>
            </p:cNvPr>
            <p:cNvPicPr>
              <a:picLocks noChangeAspect="1" noChangeArrowheads="1"/>
            </p:cNvPicPr>
            <p:nvPr/>
          </p:nvPicPr>
          <p:blipFill rotWithShape="1">
            <a:blip r:embed="rId9">
              <a:extLst>
                <a:ext uri="{BEBA8EAE-BF5A-486C-A8C5-ECC9F3942E4B}">
                  <a14:imgProps xmlns:a14="http://schemas.microsoft.com/office/drawing/2010/main">
                    <a14:imgLayer r:embed="rId7">
                      <a14:imgEffect>
                        <a14:backgroundRemoval t="3268" b="30458" l="72852" r="100000">
                          <a14:foregroundMark x1="81836" y1="18170" x2="81836" y2="18170"/>
                          <a14:foregroundMark x1="83984" y1="18562" x2="83984" y2="18562"/>
                          <a14:foregroundMark x1="89746" y1="15948" x2="89746" y2="15948"/>
                          <a14:foregroundMark x1="92773" y1="15948" x2="92773" y2="15948"/>
                        </a14:backgroundRemoval>
                      </a14:imgEffect>
                    </a14:imgLayer>
                  </a14:imgProps>
                </a:ext>
                <a:ext uri="{28A0092B-C50C-407E-A947-70E740481C1C}">
                  <a14:useLocalDpi xmlns:a14="http://schemas.microsoft.com/office/drawing/2010/main" val="0"/>
                </a:ext>
              </a:extLst>
            </a:blip>
            <a:srcRect l="72909" b="66144"/>
            <a:stretch/>
          </p:blipFill>
          <p:spPr bwMode="auto">
            <a:xfrm>
              <a:off x="62421" y="1502254"/>
              <a:ext cx="532852" cy="497444"/>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83">
              <a:hlinkClick r:id="" action="ppaction://hlinkshowjump?jump=nextslide">
                <a:snd r:embed="rId10" name="click.wav"/>
              </a:hlinkClick>
              <a:extLst>
                <a:ext uri="{FF2B5EF4-FFF2-40B4-BE49-F238E27FC236}">
                  <a16:creationId xmlns:a16="http://schemas.microsoft.com/office/drawing/2014/main" id="{20422EF3-AE91-4755-89F8-82C1A2E46835}"/>
                </a:ext>
              </a:extLst>
            </p:cNvPr>
            <p:cNvSpPr txBox="1"/>
            <p:nvPr/>
          </p:nvSpPr>
          <p:spPr>
            <a:xfrm>
              <a:off x="594192" y="602385"/>
              <a:ext cx="795380" cy="276999"/>
            </a:xfrm>
            <a:prstGeom prst="rect">
              <a:avLst/>
            </a:prstGeom>
            <a:noFill/>
          </p:spPr>
          <p:txBody>
            <a:bodyPr wrap="square" rtlCol="0">
              <a:spAutoFit/>
            </a:bodyPr>
            <a:lstStyle/>
            <a:p>
              <a:r>
                <a:rPr lang="id-ID" sz="1200" spc="300" dirty="0">
                  <a:solidFill>
                    <a:schemeClr val="bg2">
                      <a:lumMod val="75000"/>
                    </a:schemeClr>
                  </a:solidFill>
                  <a:latin typeface="Warung Kopi" panose="02000800000000000000" pitchFamily="2" charset="0"/>
                </a:rPr>
                <a:t>Home</a:t>
              </a:r>
            </a:p>
          </p:txBody>
        </p:sp>
        <p:sp>
          <p:nvSpPr>
            <p:cNvPr id="85" name="TextBox 84">
              <a:extLst>
                <a:ext uri="{FF2B5EF4-FFF2-40B4-BE49-F238E27FC236}">
                  <a16:creationId xmlns:a16="http://schemas.microsoft.com/office/drawing/2014/main" id="{D03C418B-0973-439F-BC77-05A0893BF158}"/>
                </a:ext>
              </a:extLst>
            </p:cNvPr>
            <p:cNvSpPr txBox="1"/>
            <p:nvPr/>
          </p:nvSpPr>
          <p:spPr>
            <a:xfrm>
              <a:off x="594192" y="1131631"/>
              <a:ext cx="1008990" cy="276999"/>
            </a:xfrm>
            <a:prstGeom prst="rect">
              <a:avLst/>
            </a:prstGeom>
            <a:noFill/>
          </p:spPr>
          <p:txBody>
            <a:bodyPr wrap="square" rtlCol="0">
              <a:spAutoFit/>
            </a:bodyPr>
            <a:lstStyle/>
            <a:p>
              <a:r>
                <a:rPr lang="en-US" sz="1200" spc="300" dirty="0">
                  <a:solidFill>
                    <a:schemeClr val="bg2">
                      <a:lumMod val="75000"/>
                    </a:schemeClr>
                  </a:solidFill>
                  <a:latin typeface="Warung Kopi" panose="02000800000000000000" pitchFamily="2" charset="0"/>
                </a:rPr>
                <a:t>Browse</a:t>
              </a:r>
              <a:endParaRPr lang="id-ID" sz="1200" spc="300" dirty="0">
                <a:solidFill>
                  <a:schemeClr val="bg2">
                    <a:lumMod val="75000"/>
                  </a:schemeClr>
                </a:solidFill>
                <a:latin typeface="Warung Kopi" panose="02000800000000000000" pitchFamily="2" charset="0"/>
              </a:endParaRPr>
            </a:p>
          </p:txBody>
        </p:sp>
        <p:sp>
          <p:nvSpPr>
            <p:cNvPr id="86" name="TextBox 85">
              <a:extLst>
                <a:ext uri="{FF2B5EF4-FFF2-40B4-BE49-F238E27FC236}">
                  <a16:creationId xmlns:a16="http://schemas.microsoft.com/office/drawing/2014/main" id="{7A222736-F363-41ED-AA92-C0D04976018F}"/>
                </a:ext>
              </a:extLst>
            </p:cNvPr>
            <p:cNvSpPr txBox="1"/>
            <p:nvPr/>
          </p:nvSpPr>
          <p:spPr>
            <a:xfrm>
              <a:off x="594192" y="1624176"/>
              <a:ext cx="1008990" cy="276999"/>
            </a:xfrm>
            <a:prstGeom prst="rect">
              <a:avLst/>
            </a:prstGeom>
            <a:noFill/>
          </p:spPr>
          <p:txBody>
            <a:bodyPr wrap="square" rtlCol="0">
              <a:spAutoFit/>
            </a:bodyPr>
            <a:lstStyle/>
            <a:p>
              <a:r>
                <a:rPr lang="id-ID" sz="1200" spc="300" dirty="0">
                  <a:solidFill>
                    <a:schemeClr val="bg2">
                      <a:lumMod val="75000"/>
                    </a:schemeClr>
                  </a:solidFill>
                  <a:latin typeface="Warung Kopi" panose="02000800000000000000" pitchFamily="2" charset="0"/>
                </a:rPr>
                <a:t>Radio</a:t>
              </a:r>
            </a:p>
          </p:txBody>
        </p:sp>
      </p:grpSp>
      <p:pic>
        <p:nvPicPr>
          <p:cNvPr id="5" name="Picture 4">
            <a:extLst>
              <a:ext uri="{FF2B5EF4-FFF2-40B4-BE49-F238E27FC236}">
                <a16:creationId xmlns:a16="http://schemas.microsoft.com/office/drawing/2014/main" id="{9337B752-6BA7-4693-9253-E2B5805E054E}"/>
              </a:ext>
            </a:extLst>
          </p:cNvPr>
          <p:cNvPicPr>
            <a:picLocks noChangeAspect="1"/>
          </p:cNvPicPr>
          <p:nvPr/>
        </p:nvPicPr>
        <p:blipFill>
          <a:blip r:embed="rId11"/>
          <a:stretch>
            <a:fillRect/>
          </a:stretch>
        </p:blipFill>
        <p:spPr>
          <a:xfrm>
            <a:off x="2458989" y="3122601"/>
            <a:ext cx="3636897" cy="2227682"/>
          </a:xfrm>
          <a:prstGeom prst="rect">
            <a:avLst/>
          </a:prstGeom>
        </p:spPr>
      </p:pic>
      <p:sp>
        <p:nvSpPr>
          <p:cNvPr id="42" name="TextBox 41">
            <a:extLst>
              <a:ext uri="{FF2B5EF4-FFF2-40B4-BE49-F238E27FC236}">
                <a16:creationId xmlns:a16="http://schemas.microsoft.com/office/drawing/2014/main" id="{C019FCEC-871D-470E-BCE9-2E49C88F12F6}"/>
              </a:ext>
            </a:extLst>
          </p:cNvPr>
          <p:cNvSpPr txBox="1"/>
          <p:nvPr/>
        </p:nvSpPr>
        <p:spPr>
          <a:xfrm>
            <a:off x="2687997" y="5430320"/>
            <a:ext cx="3178877" cy="253916"/>
          </a:xfrm>
          <a:prstGeom prst="rect">
            <a:avLst/>
          </a:prstGeom>
          <a:noFill/>
        </p:spPr>
        <p:txBody>
          <a:bodyPr wrap="square" rtlCol="0">
            <a:spAutoFit/>
          </a:bodyPr>
          <a:lstStyle/>
          <a:p>
            <a:r>
              <a:rPr lang="en-US" sz="1050" u="sng" spc="300" dirty="0">
                <a:solidFill>
                  <a:schemeClr val="bg1"/>
                </a:solidFill>
                <a:latin typeface="Warung Kopi" panose="02000800000000000000" pitchFamily="2" charset="0"/>
              </a:rPr>
              <a:t>Random Forest Confusion Matrix </a:t>
            </a:r>
            <a:endParaRPr lang="id-ID" sz="1050" u="sng" spc="300" dirty="0">
              <a:solidFill>
                <a:schemeClr val="bg1"/>
              </a:solidFill>
              <a:latin typeface="Warung Kopi" panose="02000800000000000000" pitchFamily="2" charset="0"/>
            </a:endParaRPr>
          </a:p>
        </p:txBody>
      </p:sp>
      <p:sp>
        <p:nvSpPr>
          <p:cNvPr id="43" name="TextBox 42">
            <a:extLst>
              <a:ext uri="{FF2B5EF4-FFF2-40B4-BE49-F238E27FC236}">
                <a16:creationId xmlns:a16="http://schemas.microsoft.com/office/drawing/2014/main" id="{55425CFE-20C2-4284-8015-2D694E86673E}"/>
              </a:ext>
            </a:extLst>
          </p:cNvPr>
          <p:cNvSpPr txBox="1"/>
          <p:nvPr/>
        </p:nvSpPr>
        <p:spPr>
          <a:xfrm>
            <a:off x="3325909" y="5688027"/>
            <a:ext cx="1903052" cy="253916"/>
          </a:xfrm>
          <a:prstGeom prst="rect">
            <a:avLst/>
          </a:prstGeom>
          <a:noFill/>
        </p:spPr>
        <p:txBody>
          <a:bodyPr wrap="square" rtlCol="0">
            <a:spAutoFit/>
          </a:bodyPr>
          <a:lstStyle/>
          <a:p>
            <a:pPr algn="ctr"/>
            <a:r>
              <a:rPr lang="en-US" sz="1050" spc="300" dirty="0">
                <a:solidFill>
                  <a:srgbClr val="1ED760"/>
                </a:solidFill>
                <a:latin typeface="Warung Kopi" panose="02000800000000000000" pitchFamily="2" charset="0"/>
              </a:rPr>
              <a:t>F1 Score: 0.82</a:t>
            </a:r>
            <a:endParaRPr lang="id-ID" sz="1050" spc="300" dirty="0">
              <a:solidFill>
                <a:srgbClr val="1ED760"/>
              </a:solidFill>
              <a:latin typeface="Warung Kopi" panose="02000800000000000000" pitchFamily="2" charset="0"/>
            </a:endParaRPr>
          </a:p>
        </p:txBody>
      </p:sp>
      <p:pic>
        <p:nvPicPr>
          <p:cNvPr id="7" name="Picture 6">
            <a:extLst>
              <a:ext uri="{FF2B5EF4-FFF2-40B4-BE49-F238E27FC236}">
                <a16:creationId xmlns:a16="http://schemas.microsoft.com/office/drawing/2014/main" id="{29274B4F-F440-49BC-A956-FFA91DB01050}"/>
              </a:ext>
            </a:extLst>
          </p:cNvPr>
          <p:cNvPicPr>
            <a:picLocks noChangeAspect="1"/>
          </p:cNvPicPr>
          <p:nvPr/>
        </p:nvPicPr>
        <p:blipFill>
          <a:blip r:embed="rId12"/>
          <a:stretch>
            <a:fillRect/>
          </a:stretch>
        </p:blipFill>
        <p:spPr>
          <a:xfrm>
            <a:off x="7557248" y="3120517"/>
            <a:ext cx="3729877" cy="2226054"/>
          </a:xfrm>
          <a:prstGeom prst="rect">
            <a:avLst/>
          </a:prstGeom>
        </p:spPr>
      </p:pic>
      <p:sp>
        <p:nvSpPr>
          <p:cNvPr id="54" name="TextBox 53">
            <a:extLst>
              <a:ext uri="{FF2B5EF4-FFF2-40B4-BE49-F238E27FC236}">
                <a16:creationId xmlns:a16="http://schemas.microsoft.com/office/drawing/2014/main" id="{6305C5E7-0CFC-4DDA-BFD8-6E477F2196CA}"/>
              </a:ext>
            </a:extLst>
          </p:cNvPr>
          <p:cNvSpPr txBox="1"/>
          <p:nvPr/>
        </p:nvSpPr>
        <p:spPr>
          <a:xfrm>
            <a:off x="7832746" y="5430320"/>
            <a:ext cx="3178877" cy="253916"/>
          </a:xfrm>
          <a:prstGeom prst="rect">
            <a:avLst/>
          </a:prstGeom>
          <a:noFill/>
        </p:spPr>
        <p:txBody>
          <a:bodyPr wrap="square" rtlCol="0">
            <a:spAutoFit/>
          </a:bodyPr>
          <a:lstStyle/>
          <a:p>
            <a:pPr algn="ctr"/>
            <a:r>
              <a:rPr lang="en-US" sz="1050" u="sng" spc="300" dirty="0">
                <a:solidFill>
                  <a:schemeClr val="bg1"/>
                </a:solidFill>
                <a:latin typeface="Warung Kopi" panose="02000800000000000000" pitchFamily="2" charset="0"/>
              </a:rPr>
              <a:t>KNN Confusion Matrix </a:t>
            </a:r>
            <a:endParaRPr lang="id-ID" sz="1050" u="sng" spc="300" dirty="0">
              <a:solidFill>
                <a:schemeClr val="bg1"/>
              </a:solidFill>
              <a:latin typeface="Warung Kopi" panose="02000800000000000000" pitchFamily="2" charset="0"/>
            </a:endParaRPr>
          </a:p>
        </p:txBody>
      </p:sp>
      <p:sp>
        <p:nvSpPr>
          <p:cNvPr id="55" name="TextBox 54">
            <a:extLst>
              <a:ext uri="{FF2B5EF4-FFF2-40B4-BE49-F238E27FC236}">
                <a16:creationId xmlns:a16="http://schemas.microsoft.com/office/drawing/2014/main" id="{FF61A6CC-854F-489D-B956-C63772005967}"/>
              </a:ext>
            </a:extLst>
          </p:cNvPr>
          <p:cNvSpPr txBox="1"/>
          <p:nvPr/>
        </p:nvSpPr>
        <p:spPr>
          <a:xfrm>
            <a:off x="8470658" y="5688027"/>
            <a:ext cx="1903052" cy="253916"/>
          </a:xfrm>
          <a:prstGeom prst="rect">
            <a:avLst/>
          </a:prstGeom>
          <a:noFill/>
        </p:spPr>
        <p:txBody>
          <a:bodyPr wrap="square" rtlCol="0">
            <a:spAutoFit/>
          </a:bodyPr>
          <a:lstStyle/>
          <a:p>
            <a:pPr algn="ctr"/>
            <a:r>
              <a:rPr lang="en-US" sz="1050" spc="300" dirty="0">
                <a:solidFill>
                  <a:srgbClr val="1ED760"/>
                </a:solidFill>
                <a:latin typeface="Warung Kopi" panose="02000800000000000000" pitchFamily="2" charset="0"/>
              </a:rPr>
              <a:t>F1 Score: 0.79</a:t>
            </a:r>
            <a:endParaRPr lang="id-ID" sz="1050" spc="300" dirty="0">
              <a:solidFill>
                <a:srgbClr val="1ED760"/>
              </a:solidFill>
              <a:latin typeface="Warung Kopi" panose="02000800000000000000" pitchFamily="2" charset="0"/>
            </a:endParaRPr>
          </a:p>
        </p:txBody>
      </p:sp>
      <p:grpSp>
        <p:nvGrpSpPr>
          <p:cNvPr id="56" name="Group 55">
            <a:extLst>
              <a:ext uri="{FF2B5EF4-FFF2-40B4-BE49-F238E27FC236}">
                <a16:creationId xmlns:a16="http://schemas.microsoft.com/office/drawing/2014/main" id="{6E06E881-CF6C-4E34-9217-7CD0E08735AD}"/>
              </a:ext>
            </a:extLst>
          </p:cNvPr>
          <p:cNvGrpSpPr/>
          <p:nvPr/>
        </p:nvGrpSpPr>
        <p:grpSpPr>
          <a:xfrm>
            <a:off x="108793" y="2247502"/>
            <a:ext cx="1979535" cy="3893199"/>
            <a:chOff x="108793" y="2247502"/>
            <a:chExt cx="1979535" cy="3893199"/>
          </a:xfrm>
        </p:grpSpPr>
        <p:grpSp>
          <p:nvGrpSpPr>
            <p:cNvPr id="57" name="Group 56">
              <a:extLst>
                <a:ext uri="{FF2B5EF4-FFF2-40B4-BE49-F238E27FC236}">
                  <a16:creationId xmlns:a16="http://schemas.microsoft.com/office/drawing/2014/main" id="{45058448-CCEE-4FA9-A075-238FBDE9D3ED}"/>
                </a:ext>
              </a:extLst>
            </p:cNvPr>
            <p:cNvGrpSpPr/>
            <p:nvPr/>
          </p:nvGrpSpPr>
          <p:grpSpPr>
            <a:xfrm>
              <a:off x="108793" y="2247502"/>
              <a:ext cx="1979535" cy="3893199"/>
              <a:chOff x="114889" y="2241406"/>
              <a:chExt cx="1979535" cy="3893199"/>
            </a:xfrm>
          </p:grpSpPr>
          <p:sp>
            <p:nvSpPr>
              <p:cNvPr id="62" name="TextBox 61">
                <a:extLst>
                  <a:ext uri="{FF2B5EF4-FFF2-40B4-BE49-F238E27FC236}">
                    <a16:creationId xmlns:a16="http://schemas.microsoft.com/office/drawing/2014/main" id="{953FFC46-F656-4A9F-A32A-382FCE859A7E}"/>
                  </a:ext>
                </a:extLst>
              </p:cNvPr>
              <p:cNvSpPr txBox="1"/>
              <p:nvPr/>
            </p:nvSpPr>
            <p:spPr>
              <a:xfrm>
                <a:off x="114889" y="2241406"/>
                <a:ext cx="1979535" cy="276999"/>
              </a:xfrm>
              <a:prstGeom prst="rect">
                <a:avLst/>
              </a:prstGeom>
              <a:noFill/>
            </p:spPr>
            <p:txBody>
              <a:bodyPr wrap="square" rtlCol="0">
                <a:spAutoFit/>
              </a:bodyPr>
              <a:lstStyle/>
              <a:p>
                <a:r>
                  <a:rPr lang="en-US" sz="1200" u="sng" spc="300" dirty="0">
                    <a:solidFill>
                      <a:schemeClr val="bg2">
                        <a:lumMod val="75000"/>
                      </a:schemeClr>
                    </a:solidFill>
                    <a:latin typeface="Warung Kopi" panose="02000800000000000000" pitchFamily="2" charset="0"/>
                  </a:rPr>
                  <a:t>Table of Content</a:t>
                </a:r>
                <a:r>
                  <a:rPr lang="en-US" sz="1200" spc="300" dirty="0">
                    <a:solidFill>
                      <a:schemeClr val="bg2">
                        <a:lumMod val="75000"/>
                      </a:schemeClr>
                    </a:solidFill>
                    <a:latin typeface="Warung Kopi" panose="02000800000000000000" pitchFamily="2" charset="0"/>
                  </a:rPr>
                  <a:t>:</a:t>
                </a:r>
                <a:endParaRPr lang="id-ID" sz="1200" spc="300" dirty="0">
                  <a:solidFill>
                    <a:schemeClr val="bg2">
                      <a:lumMod val="75000"/>
                    </a:schemeClr>
                  </a:solidFill>
                  <a:latin typeface="Warung Kopi" panose="02000800000000000000" pitchFamily="2" charset="0"/>
                </a:endParaRPr>
              </a:p>
            </p:txBody>
          </p:sp>
          <p:sp>
            <p:nvSpPr>
              <p:cNvPr id="70" name="TextBox 69">
                <a:hlinkClick r:id="" action="ppaction://hlinkshowjump?jump=nextslide">
                  <a:snd r:embed="rId10" name="click.wav"/>
                </a:hlinkClick>
                <a:extLst>
                  <a:ext uri="{FF2B5EF4-FFF2-40B4-BE49-F238E27FC236}">
                    <a16:creationId xmlns:a16="http://schemas.microsoft.com/office/drawing/2014/main" id="{0257A8B9-9ACE-41EC-89C8-563957E64849}"/>
                  </a:ext>
                </a:extLst>
              </p:cNvPr>
              <p:cNvSpPr txBox="1"/>
              <p:nvPr/>
            </p:nvSpPr>
            <p:spPr>
              <a:xfrm>
                <a:off x="114889" y="2654266"/>
                <a:ext cx="1889187"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Business Problem</a:t>
                </a:r>
                <a:endParaRPr lang="id-ID" sz="1050" spc="300" dirty="0">
                  <a:solidFill>
                    <a:schemeClr val="bg2">
                      <a:lumMod val="75000"/>
                    </a:schemeClr>
                  </a:solidFill>
                  <a:latin typeface="Warung Kopi" panose="02000800000000000000" pitchFamily="2" charset="0"/>
                </a:endParaRPr>
              </a:p>
            </p:txBody>
          </p:sp>
          <p:sp>
            <p:nvSpPr>
              <p:cNvPr id="71" name="TextBox 70">
                <a:extLst>
                  <a:ext uri="{FF2B5EF4-FFF2-40B4-BE49-F238E27FC236}">
                    <a16:creationId xmlns:a16="http://schemas.microsoft.com/office/drawing/2014/main" id="{B73255A9-F46C-4B36-ABFB-DFF2F187CA55}"/>
                  </a:ext>
                </a:extLst>
              </p:cNvPr>
              <p:cNvSpPr txBox="1"/>
              <p:nvPr/>
            </p:nvSpPr>
            <p:spPr>
              <a:xfrm>
                <a:off x="114889" y="2958897"/>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Data Overview</a:t>
                </a:r>
                <a:endParaRPr lang="id-ID" sz="1050" spc="300" dirty="0">
                  <a:solidFill>
                    <a:schemeClr val="bg2">
                      <a:lumMod val="75000"/>
                    </a:schemeClr>
                  </a:solidFill>
                  <a:latin typeface="Warung Kopi" panose="02000800000000000000" pitchFamily="2" charset="0"/>
                </a:endParaRPr>
              </a:p>
            </p:txBody>
          </p:sp>
          <p:sp>
            <p:nvSpPr>
              <p:cNvPr id="72" name="TextBox 71">
                <a:extLst>
                  <a:ext uri="{FF2B5EF4-FFF2-40B4-BE49-F238E27FC236}">
                    <a16:creationId xmlns:a16="http://schemas.microsoft.com/office/drawing/2014/main" id="{8F7D37AA-E4C7-4D56-9781-4770651037A1}"/>
                  </a:ext>
                </a:extLst>
              </p:cNvPr>
              <p:cNvSpPr txBox="1"/>
              <p:nvPr/>
            </p:nvSpPr>
            <p:spPr>
              <a:xfrm>
                <a:off x="114889" y="3263528"/>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Track Attributes</a:t>
                </a:r>
                <a:endParaRPr lang="id-ID" sz="1050" spc="300" dirty="0">
                  <a:solidFill>
                    <a:schemeClr val="bg2">
                      <a:lumMod val="75000"/>
                    </a:schemeClr>
                  </a:solidFill>
                  <a:latin typeface="Warung Kopi" panose="02000800000000000000" pitchFamily="2" charset="0"/>
                </a:endParaRPr>
              </a:p>
            </p:txBody>
          </p:sp>
          <p:sp>
            <p:nvSpPr>
              <p:cNvPr id="73" name="TextBox 72">
                <a:extLst>
                  <a:ext uri="{FF2B5EF4-FFF2-40B4-BE49-F238E27FC236}">
                    <a16:creationId xmlns:a16="http://schemas.microsoft.com/office/drawing/2014/main" id="{99CF307E-1646-45AE-A05D-4FC1B689C9DA}"/>
                  </a:ext>
                </a:extLst>
              </p:cNvPr>
              <p:cNvSpPr txBox="1"/>
              <p:nvPr/>
            </p:nvSpPr>
            <p:spPr>
              <a:xfrm>
                <a:off x="114889" y="3568159"/>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Mood Distribution</a:t>
                </a:r>
                <a:endParaRPr lang="id-ID" sz="1050" spc="300" dirty="0">
                  <a:solidFill>
                    <a:schemeClr val="bg2">
                      <a:lumMod val="75000"/>
                    </a:schemeClr>
                  </a:solidFill>
                  <a:latin typeface="Warung Kopi" panose="02000800000000000000" pitchFamily="2" charset="0"/>
                </a:endParaRPr>
              </a:p>
            </p:txBody>
          </p:sp>
          <p:sp>
            <p:nvSpPr>
              <p:cNvPr id="74" name="TextBox 73">
                <a:extLst>
                  <a:ext uri="{FF2B5EF4-FFF2-40B4-BE49-F238E27FC236}">
                    <a16:creationId xmlns:a16="http://schemas.microsoft.com/office/drawing/2014/main" id="{4DF38801-1771-418B-AF52-A4A557E8282E}"/>
                  </a:ext>
                </a:extLst>
              </p:cNvPr>
              <p:cNvSpPr txBox="1"/>
              <p:nvPr/>
            </p:nvSpPr>
            <p:spPr>
              <a:xfrm>
                <a:off x="114889" y="3872790"/>
                <a:ext cx="1979535" cy="253916"/>
              </a:xfrm>
              <a:prstGeom prst="rect">
                <a:avLst/>
              </a:prstGeom>
              <a:noFill/>
            </p:spPr>
            <p:txBody>
              <a:bodyPr wrap="square" rtlCol="0">
                <a:spAutoFit/>
              </a:bodyPr>
              <a:lstStyle/>
              <a:p>
                <a:r>
                  <a:rPr lang="en-US" sz="1050" spc="300" dirty="0">
                    <a:solidFill>
                      <a:srgbClr val="1ED760"/>
                    </a:solidFill>
                    <a:latin typeface="Warung Kopi" panose="02000800000000000000" pitchFamily="2" charset="0"/>
                  </a:rPr>
                  <a:t>Prediction Models</a:t>
                </a:r>
                <a:endParaRPr lang="id-ID" sz="1050" spc="300" dirty="0">
                  <a:solidFill>
                    <a:srgbClr val="1ED760"/>
                  </a:solidFill>
                  <a:latin typeface="Warung Kopi" panose="02000800000000000000" pitchFamily="2" charset="0"/>
                </a:endParaRPr>
              </a:p>
            </p:txBody>
          </p:sp>
          <p:sp>
            <p:nvSpPr>
              <p:cNvPr id="87" name="TextBox 86">
                <a:extLst>
                  <a:ext uri="{FF2B5EF4-FFF2-40B4-BE49-F238E27FC236}">
                    <a16:creationId xmlns:a16="http://schemas.microsoft.com/office/drawing/2014/main" id="{A45142CC-FEEE-4C07-959F-DD7C8D6398B4}"/>
                  </a:ext>
                </a:extLst>
              </p:cNvPr>
              <p:cNvSpPr txBox="1"/>
              <p:nvPr/>
            </p:nvSpPr>
            <p:spPr>
              <a:xfrm>
                <a:off x="114889" y="4643634"/>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Prediction Distribution</a:t>
                </a:r>
                <a:endParaRPr lang="id-ID" sz="1050" spc="300" dirty="0">
                  <a:solidFill>
                    <a:schemeClr val="bg2">
                      <a:lumMod val="75000"/>
                    </a:schemeClr>
                  </a:solidFill>
                  <a:latin typeface="Warung Kopi" panose="02000800000000000000" pitchFamily="2" charset="0"/>
                </a:endParaRPr>
              </a:p>
            </p:txBody>
          </p:sp>
          <p:sp>
            <p:nvSpPr>
              <p:cNvPr id="88" name="TextBox 87">
                <a:extLst>
                  <a:ext uri="{FF2B5EF4-FFF2-40B4-BE49-F238E27FC236}">
                    <a16:creationId xmlns:a16="http://schemas.microsoft.com/office/drawing/2014/main" id="{8374C55C-B438-452D-924C-AF22C9477709}"/>
                  </a:ext>
                </a:extLst>
              </p:cNvPr>
              <p:cNvSpPr txBox="1"/>
              <p:nvPr/>
            </p:nvSpPr>
            <p:spPr>
              <a:xfrm>
                <a:off x="114889" y="4177421"/>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Recommendation Model</a:t>
                </a:r>
                <a:endParaRPr lang="id-ID" sz="1050" spc="300" dirty="0">
                  <a:solidFill>
                    <a:schemeClr val="bg2">
                      <a:lumMod val="75000"/>
                    </a:schemeClr>
                  </a:solidFill>
                  <a:latin typeface="Warung Kopi" panose="02000800000000000000" pitchFamily="2" charset="0"/>
                </a:endParaRPr>
              </a:p>
            </p:txBody>
          </p:sp>
          <p:sp>
            <p:nvSpPr>
              <p:cNvPr id="89" name="TextBox 88">
                <a:extLst>
                  <a:ext uri="{FF2B5EF4-FFF2-40B4-BE49-F238E27FC236}">
                    <a16:creationId xmlns:a16="http://schemas.microsoft.com/office/drawing/2014/main" id="{30AEC339-64D6-499B-B3F0-777574CE56D1}"/>
                  </a:ext>
                </a:extLst>
              </p:cNvPr>
              <p:cNvSpPr txBox="1"/>
              <p:nvPr/>
            </p:nvSpPr>
            <p:spPr>
              <a:xfrm>
                <a:off x="114889" y="5414478"/>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Recommendation Sample</a:t>
                </a:r>
                <a:endParaRPr lang="id-ID" sz="1050" spc="300" dirty="0">
                  <a:solidFill>
                    <a:schemeClr val="bg2">
                      <a:lumMod val="75000"/>
                    </a:schemeClr>
                  </a:solidFill>
                  <a:latin typeface="Warung Kopi" panose="02000800000000000000" pitchFamily="2" charset="0"/>
                </a:endParaRPr>
              </a:p>
            </p:txBody>
          </p:sp>
          <p:sp>
            <p:nvSpPr>
              <p:cNvPr id="90" name="TextBox 89">
                <a:extLst>
                  <a:ext uri="{FF2B5EF4-FFF2-40B4-BE49-F238E27FC236}">
                    <a16:creationId xmlns:a16="http://schemas.microsoft.com/office/drawing/2014/main" id="{07F237BF-0C23-4AF2-8B8C-E212EDABDF1A}"/>
                  </a:ext>
                </a:extLst>
              </p:cNvPr>
              <p:cNvSpPr txBox="1"/>
              <p:nvPr/>
            </p:nvSpPr>
            <p:spPr>
              <a:xfrm>
                <a:off x="114889" y="5880689"/>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Next Steps</a:t>
                </a:r>
                <a:endParaRPr lang="id-ID" sz="1050" spc="300" dirty="0">
                  <a:solidFill>
                    <a:schemeClr val="bg2">
                      <a:lumMod val="75000"/>
                    </a:schemeClr>
                  </a:solidFill>
                  <a:latin typeface="Warung Kopi" panose="02000800000000000000" pitchFamily="2" charset="0"/>
                </a:endParaRPr>
              </a:p>
            </p:txBody>
          </p:sp>
        </p:grpSp>
        <p:sp>
          <p:nvSpPr>
            <p:cNvPr id="59" name="TextBox 58">
              <a:extLst>
                <a:ext uri="{FF2B5EF4-FFF2-40B4-BE49-F238E27FC236}">
                  <a16:creationId xmlns:a16="http://schemas.microsoft.com/office/drawing/2014/main" id="{7F87248C-BC00-4311-B064-94627D72E3C3}"/>
                </a:ext>
              </a:extLst>
            </p:cNvPr>
            <p:cNvSpPr txBox="1"/>
            <p:nvPr/>
          </p:nvSpPr>
          <p:spPr>
            <a:xfrm>
              <a:off x="108793" y="5115943"/>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Class Imbalance</a:t>
              </a:r>
              <a:endParaRPr lang="id-ID" sz="1050" spc="300" dirty="0">
                <a:solidFill>
                  <a:schemeClr val="bg2">
                    <a:lumMod val="75000"/>
                  </a:schemeClr>
                </a:solidFill>
                <a:latin typeface="Warung Kopi" panose="02000800000000000000" pitchFamily="2" charset="0"/>
              </a:endParaRPr>
            </a:p>
          </p:txBody>
        </p:sp>
      </p:grpSp>
    </p:spTree>
    <p:extLst>
      <p:ext uri="{BB962C8B-B14F-4D97-AF65-F5344CB8AC3E}">
        <p14:creationId xmlns:p14="http://schemas.microsoft.com/office/powerpoint/2010/main" val="6037529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7EF63D33-4F71-4289-9E27-F4D61369AA92}"/>
              </a:ext>
            </a:extLst>
          </p:cNvPr>
          <p:cNvSpPr/>
          <p:nvPr/>
        </p:nvSpPr>
        <p:spPr>
          <a:xfrm>
            <a:off x="-2" y="-15498"/>
            <a:ext cx="12192002" cy="6893693"/>
          </a:xfrm>
          <a:prstGeom prst="rect">
            <a:avLst/>
          </a:prstGeom>
          <a:gradFill>
            <a:gsLst>
              <a:gs pos="6000">
                <a:srgbClr val="363636"/>
              </a:gs>
              <a:gs pos="32000">
                <a:srgbClr val="181818"/>
              </a:gs>
              <a:gs pos="79000">
                <a:srgbClr val="18181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B09E38D9-04DE-4B26-8DEA-6186FCD3008C}"/>
              </a:ext>
            </a:extLst>
          </p:cNvPr>
          <p:cNvSpPr/>
          <p:nvPr/>
        </p:nvSpPr>
        <p:spPr>
          <a:xfrm>
            <a:off x="0" y="0"/>
            <a:ext cx="1933568" cy="6857999"/>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6" name="Group 35">
            <a:extLst>
              <a:ext uri="{FF2B5EF4-FFF2-40B4-BE49-F238E27FC236}">
                <a16:creationId xmlns:a16="http://schemas.microsoft.com/office/drawing/2014/main" id="{B2FCC418-C6CA-4410-8FA9-EC7E82336BF9}"/>
              </a:ext>
            </a:extLst>
          </p:cNvPr>
          <p:cNvGrpSpPr/>
          <p:nvPr/>
        </p:nvGrpSpPr>
        <p:grpSpPr>
          <a:xfrm>
            <a:off x="243574" y="247223"/>
            <a:ext cx="293451" cy="69234"/>
            <a:chOff x="3087628" y="2881238"/>
            <a:chExt cx="972365" cy="191822"/>
          </a:xfrm>
        </p:grpSpPr>
        <p:sp>
          <p:nvSpPr>
            <p:cNvPr id="34" name="Flowchart: Connector 33">
              <a:extLst>
                <a:ext uri="{FF2B5EF4-FFF2-40B4-BE49-F238E27FC236}">
                  <a16:creationId xmlns:a16="http://schemas.microsoft.com/office/drawing/2014/main" id="{3AD8B272-2DF4-4658-9820-F0168972E913}"/>
                </a:ext>
              </a:extLst>
            </p:cNvPr>
            <p:cNvSpPr/>
            <p:nvPr/>
          </p:nvSpPr>
          <p:spPr>
            <a:xfrm>
              <a:off x="3087628" y="2881238"/>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lowchart: Connector 36">
              <a:extLst>
                <a:ext uri="{FF2B5EF4-FFF2-40B4-BE49-F238E27FC236}">
                  <a16:creationId xmlns:a16="http://schemas.microsoft.com/office/drawing/2014/main" id="{1CA8FFA9-2CF9-4F79-B887-9134A443929F}"/>
                </a:ext>
              </a:extLst>
            </p:cNvPr>
            <p:cNvSpPr/>
            <p:nvPr/>
          </p:nvSpPr>
          <p:spPr>
            <a:xfrm>
              <a:off x="3455968" y="2882274"/>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lowchart: Connector 37">
              <a:extLst>
                <a:ext uri="{FF2B5EF4-FFF2-40B4-BE49-F238E27FC236}">
                  <a16:creationId xmlns:a16="http://schemas.microsoft.com/office/drawing/2014/main" id="{DAE1F3F7-9A52-4148-BBEC-63F5DE036222}"/>
                </a:ext>
              </a:extLst>
            </p:cNvPr>
            <p:cNvSpPr/>
            <p:nvPr/>
          </p:nvSpPr>
          <p:spPr>
            <a:xfrm>
              <a:off x="3828828" y="2883222"/>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8" name="Rectangle 57">
            <a:extLst>
              <a:ext uri="{FF2B5EF4-FFF2-40B4-BE49-F238E27FC236}">
                <a16:creationId xmlns:a16="http://schemas.microsoft.com/office/drawing/2014/main" id="{B03E6F7F-D0F8-46A7-AE0D-815152BE55D3}"/>
              </a:ext>
            </a:extLst>
          </p:cNvPr>
          <p:cNvSpPr/>
          <p:nvPr/>
        </p:nvSpPr>
        <p:spPr>
          <a:xfrm>
            <a:off x="8871" y="2070061"/>
            <a:ext cx="1940270" cy="4217652"/>
          </a:xfrm>
          <a:prstGeom prst="rect">
            <a:avLst/>
          </a:prstGeom>
          <a:solidFill>
            <a:srgbClr val="121212"/>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F09C1EB0-C119-40C6-82B9-2A86975FF790}"/>
              </a:ext>
            </a:extLst>
          </p:cNvPr>
          <p:cNvSpPr/>
          <p:nvPr/>
        </p:nvSpPr>
        <p:spPr>
          <a:xfrm>
            <a:off x="-114" y="6263029"/>
            <a:ext cx="12192002" cy="647347"/>
          </a:xfrm>
          <a:prstGeom prst="rect">
            <a:avLst/>
          </a:prstGeom>
          <a:solidFill>
            <a:srgbClr val="18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7B178B8B-D7EF-4D1B-81D3-1788894324A2}"/>
              </a:ext>
            </a:extLst>
          </p:cNvPr>
          <p:cNvSpPr/>
          <p:nvPr/>
        </p:nvSpPr>
        <p:spPr>
          <a:xfrm>
            <a:off x="1958012" y="1131631"/>
            <a:ext cx="10225117" cy="5137969"/>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6" name="TextBox 75">
            <a:extLst>
              <a:ext uri="{FF2B5EF4-FFF2-40B4-BE49-F238E27FC236}">
                <a16:creationId xmlns:a16="http://schemas.microsoft.com/office/drawing/2014/main" id="{7FD8A273-F97C-4F52-88BB-18FEDD9B72F0}"/>
              </a:ext>
            </a:extLst>
          </p:cNvPr>
          <p:cNvSpPr txBox="1"/>
          <p:nvPr/>
        </p:nvSpPr>
        <p:spPr>
          <a:xfrm>
            <a:off x="791219" y="6339871"/>
            <a:ext cx="1224126" cy="2616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rPr>
              <a:t>Donna Lee</a:t>
            </a:r>
            <a:endParaRPr kumimoji="0" lang="id-ID" sz="1100" b="0"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endParaRPr>
          </a:p>
        </p:txBody>
      </p:sp>
      <p:sp>
        <p:nvSpPr>
          <p:cNvPr id="77" name="TextBox 76">
            <a:extLst>
              <a:ext uri="{FF2B5EF4-FFF2-40B4-BE49-F238E27FC236}">
                <a16:creationId xmlns:a16="http://schemas.microsoft.com/office/drawing/2014/main" id="{378395BA-AAE0-4BB5-82EF-464965DC5FE9}"/>
              </a:ext>
            </a:extLst>
          </p:cNvPr>
          <p:cNvSpPr txBox="1"/>
          <p:nvPr/>
        </p:nvSpPr>
        <p:spPr>
          <a:xfrm>
            <a:off x="797374" y="6552537"/>
            <a:ext cx="955865" cy="2616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300" normalizeH="0" baseline="0" noProof="0" dirty="0">
                <a:ln>
                  <a:noFill/>
                </a:ln>
                <a:solidFill>
                  <a:schemeClr val="bg2">
                    <a:lumMod val="50000"/>
                  </a:schemeClr>
                </a:solidFill>
                <a:effectLst/>
                <a:uLnTx/>
                <a:uFillTx/>
                <a:latin typeface="Warung Kopi" panose="02000800000000000000" pitchFamily="2" charset="0"/>
                <a:ea typeface="+mn-ea"/>
                <a:cs typeface="+mn-cs"/>
              </a:rPr>
              <a:t>Page: 6</a:t>
            </a:r>
            <a:endParaRPr kumimoji="0" lang="id-ID" sz="1050" b="0" i="0" u="none" strike="noStrike" kern="1200" cap="none" spc="300" normalizeH="0" baseline="0" noProof="0" dirty="0">
              <a:ln>
                <a:noFill/>
              </a:ln>
              <a:solidFill>
                <a:schemeClr val="bg2">
                  <a:lumMod val="50000"/>
                </a:schemeClr>
              </a:solidFill>
              <a:effectLst/>
              <a:uLnTx/>
              <a:uFillTx/>
              <a:latin typeface="Warung Kopi" panose="02000800000000000000" pitchFamily="2" charset="0"/>
              <a:ea typeface="+mn-ea"/>
              <a:cs typeface="+mn-cs"/>
            </a:endParaRPr>
          </a:p>
        </p:txBody>
      </p:sp>
      <p:sp>
        <p:nvSpPr>
          <p:cNvPr id="78" name="Rectangle 77">
            <a:extLst>
              <a:ext uri="{FF2B5EF4-FFF2-40B4-BE49-F238E27FC236}">
                <a16:creationId xmlns:a16="http://schemas.microsoft.com/office/drawing/2014/main" id="{E4A4FA98-DB4D-4ADC-B3C5-452C4A3A4AAC}"/>
              </a:ext>
            </a:extLst>
          </p:cNvPr>
          <p:cNvSpPr/>
          <p:nvPr/>
        </p:nvSpPr>
        <p:spPr>
          <a:xfrm>
            <a:off x="189115" y="6319893"/>
            <a:ext cx="601200" cy="4968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79" name="Picture 78">
            <a:extLst>
              <a:ext uri="{FF2B5EF4-FFF2-40B4-BE49-F238E27FC236}">
                <a16:creationId xmlns:a16="http://schemas.microsoft.com/office/drawing/2014/main" id="{C086F909-4235-4253-83C7-99E13D3D20C1}"/>
              </a:ext>
            </a:extLst>
          </p:cNvPr>
          <p:cNvPicPr>
            <a:picLocks noChangeAspect="1"/>
          </p:cNvPicPr>
          <p:nvPr/>
        </p:nvPicPr>
        <p:blipFill>
          <a:blip r:embed="rId3"/>
          <a:stretch>
            <a:fillRect/>
          </a:stretch>
        </p:blipFill>
        <p:spPr>
          <a:xfrm>
            <a:off x="1919988" y="6467774"/>
            <a:ext cx="603392" cy="244230"/>
          </a:xfrm>
          <a:prstGeom prst="rect">
            <a:avLst/>
          </a:prstGeom>
        </p:spPr>
      </p:pic>
      <p:pic>
        <p:nvPicPr>
          <p:cNvPr id="80" name="Picture 79">
            <a:extLst>
              <a:ext uri="{FF2B5EF4-FFF2-40B4-BE49-F238E27FC236}">
                <a16:creationId xmlns:a16="http://schemas.microsoft.com/office/drawing/2014/main" id="{DCF167E3-CE8E-4BD0-89ED-E5B299BB4321}"/>
              </a:ext>
            </a:extLst>
          </p:cNvPr>
          <p:cNvPicPr>
            <a:picLocks noChangeAspect="1"/>
          </p:cNvPicPr>
          <p:nvPr/>
        </p:nvPicPr>
        <p:blipFill>
          <a:blip r:embed="rId4"/>
          <a:stretch>
            <a:fillRect/>
          </a:stretch>
        </p:blipFill>
        <p:spPr>
          <a:xfrm>
            <a:off x="10108819" y="6438808"/>
            <a:ext cx="2074310" cy="328676"/>
          </a:xfrm>
          <a:prstGeom prst="rect">
            <a:avLst/>
          </a:prstGeom>
        </p:spPr>
      </p:pic>
      <p:pic>
        <p:nvPicPr>
          <p:cNvPr id="81" name="Picture 80">
            <a:extLst>
              <a:ext uri="{FF2B5EF4-FFF2-40B4-BE49-F238E27FC236}">
                <a16:creationId xmlns:a16="http://schemas.microsoft.com/office/drawing/2014/main" id="{0A3C3C83-19AD-4088-A95E-1F1DED08DA96}"/>
              </a:ext>
            </a:extLst>
          </p:cNvPr>
          <p:cNvPicPr>
            <a:picLocks noChangeAspect="1"/>
          </p:cNvPicPr>
          <p:nvPr/>
        </p:nvPicPr>
        <p:blipFill>
          <a:blip r:embed="rId5"/>
          <a:stretch>
            <a:fillRect/>
          </a:stretch>
        </p:blipFill>
        <p:spPr>
          <a:xfrm>
            <a:off x="3445053" y="6313006"/>
            <a:ext cx="5301667" cy="575287"/>
          </a:xfrm>
          <a:prstGeom prst="rect">
            <a:avLst/>
          </a:prstGeom>
        </p:spPr>
      </p:pic>
      <p:grpSp>
        <p:nvGrpSpPr>
          <p:cNvPr id="69" name="Group 68">
            <a:extLst>
              <a:ext uri="{FF2B5EF4-FFF2-40B4-BE49-F238E27FC236}">
                <a16:creationId xmlns:a16="http://schemas.microsoft.com/office/drawing/2014/main" id="{B216DFA3-561B-45A5-A24F-7D092A689F45}"/>
              </a:ext>
            </a:extLst>
          </p:cNvPr>
          <p:cNvGrpSpPr/>
          <p:nvPr/>
        </p:nvGrpSpPr>
        <p:grpSpPr>
          <a:xfrm>
            <a:off x="34111" y="490674"/>
            <a:ext cx="1569071" cy="1509024"/>
            <a:chOff x="34111" y="490674"/>
            <a:chExt cx="1569071" cy="1509024"/>
          </a:xfrm>
        </p:grpSpPr>
        <p:pic>
          <p:nvPicPr>
            <p:cNvPr id="75" name="Picture 6" descr="Image result for spotify icons">
              <a:extLst>
                <a:ext uri="{FF2B5EF4-FFF2-40B4-BE49-F238E27FC236}">
                  <a16:creationId xmlns:a16="http://schemas.microsoft.com/office/drawing/2014/main" id="{029A7E3A-4234-4019-9528-210990D2F206}"/>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64837" b="100000" l="2344" r="24609">
                          <a14:foregroundMark x1="10840" y1="80523" x2="10840" y2="80523"/>
                          <a14:foregroundMark x1="12305" y1="72549" x2="12305" y2="72549"/>
                        </a14:backgroundRemoval>
                      </a14:imgEffect>
                    </a14:imgLayer>
                  </a14:imgProps>
                </a:ext>
                <a:ext uri="{28A0092B-C50C-407E-A947-70E740481C1C}">
                  <a14:useLocalDpi xmlns:a14="http://schemas.microsoft.com/office/drawing/2010/main" val="0"/>
                </a:ext>
              </a:extLst>
            </a:blip>
            <a:srcRect t="66144" r="75154"/>
            <a:stretch/>
          </p:blipFill>
          <p:spPr bwMode="auto">
            <a:xfrm>
              <a:off x="34111" y="1023896"/>
              <a:ext cx="488689" cy="4974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Image result for spotify icons">
              <a:extLst>
                <a:ext uri="{FF2B5EF4-FFF2-40B4-BE49-F238E27FC236}">
                  <a16:creationId xmlns:a16="http://schemas.microsoft.com/office/drawing/2014/main" id="{77F994BA-7C51-48A6-9AF0-8ACFB5D3523D}"/>
                </a:ext>
              </a:extLst>
            </p:cNvPr>
            <p:cNvPicPr>
              <a:picLocks noChangeAspect="1" noChangeArrowheads="1"/>
            </p:cNvPicPr>
            <p:nvPr/>
          </p:nvPicPr>
          <p:blipFill rotWithShape="1">
            <a:blip r:embed="rId8">
              <a:extLst>
                <a:ext uri="{BEBA8EAE-BF5A-486C-A8C5-ECC9F3942E4B}">
                  <a14:imgProps xmlns:a14="http://schemas.microsoft.com/office/drawing/2010/main">
                    <a14:imgLayer r:embed="rId7">
                      <a14:imgEffect>
                        <a14:backgroundRemoval t="3700" b="33296" l="2747" r="24722"/>
                      </a14:imgEffect>
                    </a14:imgLayer>
                  </a14:imgProps>
                </a:ext>
                <a:ext uri="{28A0092B-C50C-407E-A947-70E740481C1C}">
                  <a14:useLocalDpi xmlns:a14="http://schemas.microsoft.com/office/drawing/2010/main" val="0"/>
                </a:ext>
              </a:extLst>
            </a:blip>
            <a:srcRect r="72531" b="63005"/>
            <a:stretch/>
          </p:blipFill>
          <p:spPr bwMode="auto">
            <a:xfrm>
              <a:off x="62191" y="490674"/>
              <a:ext cx="494454" cy="497444"/>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Image result for spotify icons">
              <a:extLst>
                <a:ext uri="{FF2B5EF4-FFF2-40B4-BE49-F238E27FC236}">
                  <a16:creationId xmlns:a16="http://schemas.microsoft.com/office/drawing/2014/main" id="{6A0C8DF1-CF36-4C40-B7AD-F7308F674D11}"/>
                </a:ext>
              </a:extLst>
            </p:cNvPr>
            <p:cNvPicPr>
              <a:picLocks noChangeAspect="1" noChangeArrowheads="1"/>
            </p:cNvPicPr>
            <p:nvPr/>
          </p:nvPicPr>
          <p:blipFill rotWithShape="1">
            <a:blip r:embed="rId9">
              <a:extLst>
                <a:ext uri="{BEBA8EAE-BF5A-486C-A8C5-ECC9F3942E4B}">
                  <a14:imgProps xmlns:a14="http://schemas.microsoft.com/office/drawing/2010/main">
                    <a14:imgLayer r:embed="rId7">
                      <a14:imgEffect>
                        <a14:backgroundRemoval t="3268" b="30458" l="72852" r="100000">
                          <a14:foregroundMark x1="81836" y1="18170" x2="81836" y2="18170"/>
                          <a14:foregroundMark x1="83984" y1="18562" x2="83984" y2="18562"/>
                          <a14:foregroundMark x1="89746" y1="15948" x2="89746" y2="15948"/>
                          <a14:foregroundMark x1="92773" y1="15948" x2="92773" y2="15948"/>
                        </a14:backgroundRemoval>
                      </a14:imgEffect>
                    </a14:imgLayer>
                  </a14:imgProps>
                </a:ext>
                <a:ext uri="{28A0092B-C50C-407E-A947-70E740481C1C}">
                  <a14:useLocalDpi xmlns:a14="http://schemas.microsoft.com/office/drawing/2010/main" val="0"/>
                </a:ext>
              </a:extLst>
            </a:blip>
            <a:srcRect l="72909" b="66144"/>
            <a:stretch/>
          </p:blipFill>
          <p:spPr bwMode="auto">
            <a:xfrm>
              <a:off x="62421" y="1502254"/>
              <a:ext cx="532852" cy="497444"/>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83">
              <a:hlinkClick r:id="" action="ppaction://hlinkshowjump?jump=nextslide">
                <a:snd r:embed="rId10" name="click.wav"/>
              </a:hlinkClick>
              <a:extLst>
                <a:ext uri="{FF2B5EF4-FFF2-40B4-BE49-F238E27FC236}">
                  <a16:creationId xmlns:a16="http://schemas.microsoft.com/office/drawing/2014/main" id="{20422EF3-AE91-4755-89F8-82C1A2E46835}"/>
                </a:ext>
              </a:extLst>
            </p:cNvPr>
            <p:cNvSpPr txBox="1"/>
            <p:nvPr/>
          </p:nvSpPr>
          <p:spPr>
            <a:xfrm>
              <a:off x="594192" y="602385"/>
              <a:ext cx="795380" cy="276999"/>
            </a:xfrm>
            <a:prstGeom prst="rect">
              <a:avLst/>
            </a:prstGeom>
            <a:noFill/>
          </p:spPr>
          <p:txBody>
            <a:bodyPr wrap="square" rtlCol="0">
              <a:spAutoFit/>
            </a:bodyPr>
            <a:lstStyle/>
            <a:p>
              <a:r>
                <a:rPr lang="id-ID" sz="1200" spc="300" dirty="0">
                  <a:solidFill>
                    <a:schemeClr val="bg2">
                      <a:lumMod val="75000"/>
                    </a:schemeClr>
                  </a:solidFill>
                  <a:latin typeface="Warung Kopi" panose="02000800000000000000" pitchFamily="2" charset="0"/>
                </a:rPr>
                <a:t>Home</a:t>
              </a:r>
            </a:p>
          </p:txBody>
        </p:sp>
        <p:sp>
          <p:nvSpPr>
            <p:cNvPr id="85" name="TextBox 84">
              <a:extLst>
                <a:ext uri="{FF2B5EF4-FFF2-40B4-BE49-F238E27FC236}">
                  <a16:creationId xmlns:a16="http://schemas.microsoft.com/office/drawing/2014/main" id="{D03C418B-0973-439F-BC77-05A0893BF158}"/>
                </a:ext>
              </a:extLst>
            </p:cNvPr>
            <p:cNvSpPr txBox="1"/>
            <p:nvPr/>
          </p:nvSpPr>
          <p:spPr>
            <a:xfrm>
              <a:off x="594192" y="1131631"/>
              <a:ext cx="1008990" cy="276999"/>
            </a:xfrm>
            <a:prstGeom prst="rect">
              <a:avLst/>
            </a:prstGeom>
            <a:noFill/>
          </p:spPr>
          <p:txBody>
            <a:bodyPr wrap="square" rtlCol="0">
              <a:spAutoFit/>
            </a:bodyPr>
            <a:lstStyle/>
            <a:p>
              <a:r>
                <a:rPr lang="en-US" sz="1200" spc="300" dirty="0">
                  <a:solidFill>
                    <a:schemeClr val="bg2">
                      <a:lumMod val="75000"/>
                    </a:schemeClr>
                  </a:solidFill>
                  <a:latin typeface="Warung Kopi" panose="02000800000000000000" pitchFamily="2" charset="0"/>
                </a:rPr>
                <a:t>Browse</a:t>
              </a:r>
              <a:endParaRPr lang="id-ID" sz="1200" spc="300" dirty="0">
                <a:solidFill>
                  <a:schemeClr val="bg2">
                    <a:lumMod val="75000"/>
                  </a:schemeClr>
                </a:solidFill>
                <a:latin typeface="Warung Kopi" panose="02000800000000000000" pitchFamily="2" charset="0"/>
              </a:endParaRPr>
            </a:p>
          </p:txBody>
        </p:sp>
        <p:sp>
          <p:nvSpPr>
            <p:cNvPr id="86" name="TextBox 85">
              <a:extLst>
                <a:ext uri="{FF2B5EF4-FFF2-40B4-BE49-F238E27FC236}">
                  <a16:creationId xmlns:a16="http://schemas.microsoft.com/office/drawing/2014/main" id="{7A222736-F363-41ED-AA92-C0D04976018F}"/>
                </a:ext>
              </a:extLst>
            </p:cNvPr>
            <p:cNvSpPr txBox="1"/>
            <p:nvPr/>
          </p:nvSpPr>
          <p:spPr>
            <a:xfrm>
              <a:off x="594192" y="1624176"/>
              <a:ext cx="1008990" cy="276999"/>
            </a:xfrm>
            <a:prstGeom prst="rect">
              <a:avLst/>
            </a:prstGeom>
            <a:noFill/>
          </p:spPr>
          <p:txBody>
            <a:bodyPr wrap="square" rtlCol="0">
              <a:spAutoFit/>
            </a:bodyPr>
            <a:lstStyle/>
            <a:p>
              <a:r>
                <a:rPr lang="id-ID" sz="1200" spc="300" dirty="0">
                  <a:solidFill>
                    <a:schemeClr val="bg2">
                      <a:lumMod val="75000"/>
                    </a:schemeClr>
                  </a:solidFill>
                  <a:latin typeface="Warung Kopi" panose="02000800000000000000" pitchFamily="2" charset="0"/>
                </a:rPr>
                <a:t>Radio</a:t>
              </a:r>
            </a:p>
          </p:txBody>
        </p:sp>
      </p:grpSp>
      <p:sp>
        <p:nvSpPr>
          <p:cNvPr id="40" name="TextBox 39">
            <a:extLst>
              <a:ext uri="{FF2B5EF4-FFF2-40B4-BE49-F238E27FC236}">
                <a16:creationId xmlns:a16="http://schemas.microsoft.com/office/drawing/2014/main" id="{9B69D6BE-623B-4094-8C30-1DF3CDAD034D}"/>
              </a:ext>
            </a:extLst>
          </p:cNvPr>
          <p:cNvSpPr txBox="1"/>
          <p:nvPr/>
        </p:nvSpPr>
        <p:spPr>
          <a:xfrm>
            <a:off x="2288303" y="248442"/>
            <a:ext cx="6941421"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rPr>
              <a:t>Recommendation Models</a:t>
            </a:r>
            <a:endParaRPr kumimoji="0" lang="id-ID" sz="4000" b="1"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endParaRPr>
          </a:p>
        </p:txBody>
      </p:sp>
      <p:grpSp>
        <p:nvGrpSpPr>
          <p:cNvPr id="41" name="Group 40">
            <a:extLst>
              <a:ext uri="{FF2B5EF4-FFF2-40B4-BE49-F238E27FC236}">
                <a16:creationId xmlns:a16="http://schemas.microsoft.com/office/drawing/2014/main" id="{969CF60C-5426-4055-ACCB-7B9D091CA729}"/>
              </a:ext>
            </a:extLst>
          </p:cNvPr>
          <p:cNvGrpSpPr/>
          <p:nvPr/>
        </p:nvGrpSpPr>
        <p:grpSpPr>
          <a:xfrm>
            <a:off x="108793" y="2247502"/>
            <a:ext cx="1979535" cy="3893199"/>
            <a:chOff x="108793" y="2247502"/>
            <a:chExt cx="1979535" cy="3893199"/>
          </a:xfrm>
        </p:grpSpPr>
        <p:grpSp>
          <p:nvGrpSpPr>
            <p:cNvPr id="42" name="Group 41">
              <a:extLst>
                <a:ext uri="{FF2B5EF4-FFF2-40B4-BE49-F238E27FC236}">
                  <a16:creationId xmlns:a16="http://schemas.microsoft.com/office/drawing/2014/main" id="{BAE4A6DC-9C75-45AA-9C7C-C4A1C385083C}"/>
                </a:ext>
              </a:extLst>
            </p:cNvPr>
            <p:cNvGrpSpPr/>
            <p:nvPr/>
          </p:nvGrpSpPr>
          <p:grpSpPr>
            <a:xfrm>
              <a:off x="108793" y="2247502"/>
              <a:ext cx="1979535" cy="3893199"/>
              <a:chOff x="114889" y="2241406"/>
              <a:chExt cx="1979535" cy="3893199"/>
            </a:xfrm>
          </p:grpSpPr>
          <p:sp>
            <p:nvSpPr>
              <p:cNvPr id="54" name="TextBox 53">
                <a:extLst>
                  <a:ext uri="{FF2B5EF4-FFF2-40B4-BE49-F238E27FC236}">
                    <a16:creationId xmlns:a16="http://schemas.microsoft.com/office/drawing/2014/main" id="{CEF4A108-8AF4-4D1C-87A4-77F5C9082DDF}"/>
                  </a:ext>
                </a:extLst>
              </p:cNvPr>
              <p:cNvSpPr txBox="1"/>
              <p:nvPr/>
            </p:nvSpPr>
            <p:spPr>
              <a:xfrm>
                <a:off x="114889" y="2241406"/>
                <a:ext cx="1979535" cy="276999"/>
              </a:xfrm>
              <a:prstGeom prst="rect">
                <a:avLst/>
              </a:prstGeom>
              <a:noFill/>
            </p:spPr>
            <p:txBody>
              <a:bodyPr wrap="square" rtlCol="0">
                <a:spAutoFit/>
              </a:bodyPr>
              <a:lstStyle/>
              <a:p>
                <a:r>
                  <a:rPr lang="en-US" sz="1200" u="sng" spc="300" dirty="0">
                    <a:solidFill>
                      <a:schemeClr val="bg2">
                        <a:lumMod val="75000"/>
                      </a:schemeClr>
                    </a:solidFill>
                    <a:latin typeface="Warung Kopi" panose="02000800000000000000" pitchFamily="2" charset="0"/>
                  </a:rPr>
                  <a:t>Table of Content</a:t>
                </a:r>
                <a:r>
                  <a:rPr lang="en-US" sz="1200" spc="300" dirty="0">
                    <a:solidFill>
                      <a:schemeClr val="bg2">
                        <a:lumMod val="75000"/>
                      </a:schemeClr>
                    </a:solidFill>
                    <a:latin typeface="Warung Kopi" panose="02000800000000000000" pitchFamily="2" charset="0"/>
                  </a:rPr>
                  <a:t>:</a:t>
                </a:r>
                <a:endParaRPr lang="id-ID" sz="1200" spc="300" dirty="0">
                  <a:solidFill>
                    <a:schemeClr val="bg2">
                      <a:lumMod val="75000"/>
                    </a:schemeClr>
                  </a:solidFill>
                  <a:latin typeface="Warung Kopi" panose="02000800000000000000" pitchFamily="2" charset="0"/>
                </a:endParaRPr>
              </a:p>
            </p:txBody>
          </p:sp>
          <p:sp>
            <p:nvSpPr>
              <p:cNvPr id="55" name="TextBox 54">
                <a:hlinkClick r:id="" action="ppaction://hlinkshowjump?jump=nextslide">
                  <a:snd r:embed="rId10" name="click.wav"/>
                </a:hlinkClick>
                <a:extLst>
                  <a:ext uri="{FF2B5EF4-FFF2-40B4-BE49-F238E27FC236}">
                    <a16:creationId xmlns:a16="http://schemas.microsoft.com/office/drawing/2014/main" id="{62AAE7C4-9989-41B0-8CDC-A6D4A5C26E46}"/>
                  </a:ext>
                </a:extLst>
              </p:cNvPr>
              <p:cNvSpPr txBox="1"/>
              <p:nvPr/>
            </p:nvSpPr>
            <p:spPr>
              <a:xfrm>
                <a:off x="114889" y="2654266"/>
                <a:ext cx="1889187"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Business Problem</a:t>
                </a:r>
                <a:endParaRPr lang="id-ID" sz="1050" spc="300" dirty="0">
                  <a:solidFill>
                    <a:schemeClr val="bg2">
                      <a:lumMod val="75000"/>
                    </a:schemeClr>
                  </a:solidFill>
                  <a:latin typeface="Warung Kopi" panose="02000800000000000000" pitchFamily="2" charset="0"/>
                </a:endParaRPr>
              </a:p>
            </p:txBody>
          </p:sp>
          <p:sp>
            <p:nvSpPr>
              <p:cNvPr id="56" name="TextBox 55">
                <a:extLst>
                  <a:ext uri="{FF2B5EF4-FFF2-40B4-BE49-F238E27FC236}">
                    <a16:creationId xmlns:a16="http://schemas.microsoft.com/office/drawing/2014/main" id="{F343BD5E-81C8-40B4-81EB-95F7E05B88A1}"/>
                  </a:ext>
                </a:extLst>
              </p:cNvPr>
              <p:cNvSpPr txBox="1"/>
              <p:nvPr/>
            </p:nvSpPr>
            <p:spPr>
              <a:xfrm>
                <a:off x="114889" y="2958897"/>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Data Overview</a:t>
                </a:r>
                <a:endParaRPr lang="id-ID" sz="1050" spc="300" dirty="0">
                  <a:solidFill>
                    <a:schemeClr val="bg2">
                      <a:lumMod val="75000"/>
                    </a:schemeClr>
                  </a:solidFill>
                  <a:latin typeface="Warung Kopi" panose="02000800000000000000" pitchFamily="2" charset="0"/>
                </a:endParaRPr>
              </a:p>
            </p:txBody>
          </p:sp>
          <p:sp>
            <p:nvSpPr>
              <p:cNvPr id="57" name="TextBox 56">
                <a:extLst>
                  <a:ext uri="{FF2B5EF4-FFF2-40B4-BE49-F238E27FC236}">
                    <a16:creationId xmlns:a16="http://schemas.microsoft.com/office/drawing/2014/main" id="{E10D4F86-C6BB-4599-83A4-3CAA911C7346}"/>
                  </a:ext>
                </a:extLst>
              </p:cNvPr>
              <p:cNvSpPr txBox="1"/>
              <p:nvPr/>
            </p:nvSpPr>
            <p:spPr>
              <a:xfrm>
                <a:off x="114889" y="3263528"/>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Track Attributes</a:t>
                </a:r>
                <a:endParaRPr lang="id-ID" sz="1050" spc="300" dirty="0">
                  <a:solidFill>
                    <a:schemeClr val="bg2">
                      <a:lumMod val="75000"/>
                    </a:schemeClr>
                  </a:solidFill>
                  <a:latin typeface="Warung Kopi" panose="02000800000000000000" pitchFamily="2" charset="0"/>
                </a:endParaRPr>
              </a:p>
            </p:txBody>
          </p:sp>
          <p:sp>
            <p:nvSpPr>
              <p:cNvPr id="59" name="TextBox 58">
                <a:extLst>
                  <a:ext uri="{FF2B5EF4-FFF2-40B4-BE49-F238E27FC236}">
                    <a16:creationId xmlns:a16="http://schemas.microsoft.com/office/drawing/2014/main" id="{1C553122-4F5D-4108-B329-B802CA93A9BE}"/>
                  </a:ext>
                </a:extLst>
              </p:cNvPr>
              <p:cNvSpPr txBox="1"/>
              <p:nvPr/>
            </p:nvSpPr>
            <p:spPr>
              <a:xfrm>
                <a:off x="114889" y="3568159"/>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Mood Distribution</a:t>
                </a:r>
                <a:endParaRPr lang="id-ID" sz="1050" spc="300" dirty="0">
                  <a:solidFill>
                    <a:schemeClr val="bg2">
                      <a:lumMod val="75000"/>
                    </a:schemeClr>
                  </a:solidFill>
                  <a:latin typeface="Warung Kopi" panose="02000800000000000000" pitchFamily="2" charset="0"/>
                </a:endParaRPr>
              </a:p>
            </p:txBody>
          </p:sp>
          <p:sp>
            <p:nvSpPr>
              <p:cNvPr id="62" name="TextBox 61">
                <a:extLst>
                  <a:ext uri="{FF2B5EF4-FFF2-40B4-BE49-F238E27FC236}">
                    <a16:creationId xmlns:a16="http://schemas.microsoft.com/office/drawing/2014/main" id="{93AD2FFC-A4DF-44A5-A561-AD5C92EB65CE}"/>
                  </a:ext>
                </a:extLst>
              </p:cNvPr>
              <p:cNvSpPr txBox="1"/>
              <p:nvPr/>
            </p:nvSpPr>
            <p:spPr>
              <a:xfrm>
                <a:off x="114889" y="3872790"/>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Prediction Models</a:t>
                </a:r>
                <a:endParaRPr lang="id-ID" sz="1050" spc="300" dirty="0">
                  <a:solidFill>
                    <a:schemeClr val="bg2">
                      <a:lumMod val="75000"/>
                    </a:schemeClr>
                  </a:solidFill>
                  <a:latin typeface="Warung Kopi" panose="02000800000000000000" pitchFamily="2" charset="0"/>
                </a:endParaRPr>
              </a:p>
            </p:txBody>
          </p:sp>
          <p:sp>
            <p:nvSpPr>
              <p:cNvPr id="70" name="TextBox 69">
                <a:extLst>
                  <a:ext uri="{FF2B5EF4-FFF2-40B4-BE49-F238E27FC236}">
                    <a16:creationId xmlns:a16="http://schemas.microsoft.com/office/drawing/2014/main" id="{583D1F0A-CBB8-4CE5-A114-E3DA93B69897}"/>
                  </a:ext>
                </a:extLst>
              </p:cNvPr>
              <p:cNvSpPr txBox="1"/>
              <p:nvPr/>
            </p:nvSpPr>
            <p:spPr>
              <a:xfrm>
                <a:off x="114889" y="4643634"/>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Prediction Distribution</a:t>
                </a:r>
                <a:endParaRPr lang="id-ID" sz="1050" spc="300" dirty="0">
                  <a:solidFill>
                    <a:schemeClr val="bg2">
                      <a:lumMod val="75000"/>
                    </a:schemeClr>
                  </a:solidFill>
                  <a:latin typeface="Warung Kopi" panose="02000800000000000000" pitchFamily="2" charset="0"/>
                </a:endParaRPr>
              </a:p>
            </p:txBody>
          </p:sp>
          <p:sp>
            <p:nvSpPr>
              <p:cNvPr id="71" name="TextBox 70">
                <a:extLst>
                  <a:ext uri="{FF2B5EF4-FFF2-40B4-BE49-F238E27FC236}">
                    <a16:creationId xmlns:a16="http://schemas.microsoft.com/office/drawing/2014/main" id="{92485382-FA23-4201-9080-4EBA55AA8693}"/>
                  </a:ext>
                </a:extLst>
              </p:cNvPr>
              <p:cNvSpPr txBox="1"/>
              <p:nvPr/>
            </p:nvSpPr>
            <p:spPr>
              <a:xfrm>
                <a:off x="114889" y="4177421"/>
                <a:ext cx="1979535" cy="415498"/>
              </a:xfrm>
              <a:prstGeom prst="rect">
                <a:avLst/>
              </a:prstGeom>
              <a:noFill/>
            </p:spPr>
            <p:txBody>
              <a:bodyPr wrap="square" rtlCol="0">
                <a:spAutoFit/>
              </a:bodyPr>
              <a:lstStyle/>
              <a:p>
                <a:r>
                  <a:rPr lang="en-US" sz="1050" spc="300" dirty="0">
                    <a:solidFill>
                      <a:srgbClr val="1ED760"/>
                    </a:solidFill>
                    <a:latin typeface="Warung Kopi" panose="02000800000000000000" pitchFamily="2" charset="0"/>
                  </a:rPr>
                  <a:t>Recommendation Model</a:t>
                </a:r>
                <a:endParaRPr lang="id-ID" sz="1050" spc="300" dirty="0">
                  <a:solidFill>
                    <a:srgbClr val="1ED760"/>
                  </a:solidFill>
                  <a:latin typeface="Warung Kopi" panose="02000800000000000000" pitchFamily="2" charset="0"/>
                </a:endParaRPr>
              </a:p>
            </p:txBody>
          </p:sp>
          <p:sp>
            <p:nvSpPr>
              <p:cNvPr id="72" name="TextBox 71">
                <a:extLst>
                  <a:ext uri="{FF2B5EF4-FFF2-40B4-BE49-F238E27FC236}">
                    <a16:creationId xmlns:a16="http://schemas.microsoft.com/office/drawing/2014/main" id="{78F57FE3-30C1-4D16-8146-33764F0655EA}"/>
                  </a:ext>
                </a:extLst>
              </p:cNvPr>
              <p:cNvSpPr txBox="1"/>
              <p:nvPr/>
            </p:nvSpPr>
            <p:spPr>
              <a:xfrm>
                <a:off x="114889" y="5414478"/>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Recommendation Sample</a:t>
                </a:r>
                <a:endParaRPr lang="id-ID" sz="1050" spc="300" dirty="0">
                  <a:solidFill>
                    <a:schemeClr val="bg2">
                      <a:lumMod val="75000"/>
                    </a:schemeClr>
                  </a:solidFill>
                  <a:latin typeface="Warung Kopi" panose="02000800000000000000" pitchFamily="2" charset="0"/>
                </a:endParaRPr>
              </a:p>
            </p:txBody>
          </p:sp>
          <p:sp>
            <p:nvSpPr>
              <p:cNvPr id="73" name="TextBox 72">
                <a:extLst>
                  <a:ext uri="{FF2B5EF4-FFF2-40B4-BE49-F238E27FC236}">
                    <a16:creationId xmlns:a16="http://schemas.microsoft.com/office/drawing/2014/main" id="{4585553A-332A-4D6E-B537-4243F3A619CE}"/>
                  </a:ext>
                </a:extLst>
              </p:cNvPr>
              <p:cNvSpPr txBox="1"/>
              <p:nvPr/>
            </p:nvSpPr>
            <p:spPr>
              <a:xfrm>
                <a:off x="114889" y="5880689"/>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Next Steps</a:t>
                </a:r>
                <a:endParaRPr lang="id-ID" sz="1050" spc="300" dirty="0">
                  <a:solidFill>
                    <a:schemeClr val="bg2">
                      <a:lumMod val="75000"/>
                    </a:schemeClr>
                  </a:solidFill>
                  <a:latin typeface="Warung Kopi" panose="02000800000000000000" pitchFamily="2" charset="0"/>
                </a:endParaRPr>
              </a:p>
            </p:txBody>
          </p:sp>
        </p:grpSp>
        <p:sp>
          <p:nvSpPr>
            <p:cNvPr id="43" name="TextBox 42">
              <a:extLst>
                <a:ext uri="{FF2B5EF4-FFF2-40B4-BE49-F238E27FC236}">
                  <a16:creationId xmlns:a16="http://schemas.microsoft.com/office/drawing/2014/main" id="{50F2E917-EEC6-4E4F-9B94-5B8EC958DE32}"/>
                </a:ext>
              </a:extLst>
            </p:cNvPr>
            <p:cNvSpPr txBox="1"/>
            <p:nvPr/>
          </p:nvSpPr>
          <p:spPr>
            <a:xfrm>
              <a:off x="108793" y="5115943"/>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Class Imbalance</a:t>
              </a:r>
              <a:endParaRPr lang="id-ID" sz="1050" spc="300" dirty="0">
                <a:solidFill>
                  <a:schemeClr val="bg2">
                    <a:lumMod val="75000"/>
                  </a:schemeClr>
                </a:solidFill>
                <a:latin typeface="Warung Kopi" panose="02000800000000000000" pitchFamily="2" charset="0"/>
              </a:endParaRPr>
            </a:p>
          </p:txBody>
        </p:sp>
      </p:grpSp>
      <p:sp>
        <p:nvSpPr>
          <p:cNvPr id="74" name="TextBox 73">
            <a:extLst>
              <a:ext uri="{FF2B5EF4-FFF2-40B4-BE49-F238E27FC236}">
                <a16:creationId xmlns:a16="http://schemas.microsoft.com/office/drawing/2014/main" id="{E9D1AD2D-B4F0-4528-83E7-25B97F09E01A}"/>
              </a:ext>
            </a:extLst>
          </p:cNvPr>
          <p:cNvSpPr txBox="1"/>
          <p:nvPr/>
        </p:nvSpPr>
        <p:spPr>
          <a:xfrm>
            <a:off x="2288303" y="1323228"/>
            <a:ext cx="9336126" cy="1169551"/>
          </a:xfrm>
          <a:prstGeom prst="rect">
            <a:avLst/>
          </a:prstGeom>
          <a:noFill/>
        </p:spPr>
        <p:txBody>
          <a:bodyPr wrap="square" rtlCol="0">
            <a:spAutoFit/>
          </a:bodyPr>
          <a:lstStyle/>
          <a:p>
            <a:r>
              <a:rPr lang="en-US" sz="1400" spc="300" dirty="0">
                <a:solidFill>
                  <a:prstClr val="white"/>
                </a:solidFill>
                <a:latin typeface="Warung Kopi" panose="02000800000000000000" pitchFamily="2" charset="0"/>
              </a:rPr>
              <a:t>Using the mood predictions, I created a recommendation system using </a:t>
            </a:r>
            <a:r>
              <a:rPr lang="en-US" sz="1400" spc="300" dirty="0" err="1">
                <a:solidFill>
                  <a:prstClr val="white"/>
                </a:solidFill>
                <a:latin typeface="Warung Kopi" panose="02000800000000000000" pitchFamily="2" charset="0"/>
              </a:rPr>
              <a:t>Eculidean</a:t>
            </a:r>
            <a:r>
              <a:rPr lang="en-US" sz="1400" spc="300" dirty="0">
                <a:solidFill>
                  <a:prstClr val="white"/>
                </a:solidFill>
                <a:latin typeface="Warung Kopi" panose="02000800000000000000" pitchFamily="2" charset="0"/>
              </a:rPr>
              <a:t> distance. </a:t>
            </a:r>
          </a:p>
          <a:p>
            <a:endParaRPr lang="en-US" sz="1400" spc="300" dirty="0">
              <a:solidFill>
                <a:prstClr val="white"/>
              </a:solidFill>
              <a:latin typeface="Warung Kopi" panose="02000800000000000000" pitchFamily="2" charset="0"/>
            </a:endParaRPr>
          </a:p>
          <a:p>
            <a:r>
              <a:rPr lang="en-US" sz="1400" spc="300" dirty="0">
                <a:solidFill>
                  <a:prstClr val="white"/>
                </a:solidFill>
                <a:latin typeface="Warung Kopi" panose="02000800000000000000" pitchFamily="2" charset="0"/>
              </a:rPr>
              <a:t>The engine takes in one song and the desired mood for the recommended songs. We will go through a sample in just a few moments! </a:t>
            </a:r>
          </a:p>
        </p:txBody>
      </p:sp>
      <p:pic>
        <p:nvPicPr>
          <p:cNvPr id="3076" name="Picture 4">
            <a:extLst>
              <a:ext uri="{FF2B5EF4-FFF2-40B4-BE49-F238E27FC236}">
                <a16:creationId xmlns:a16="http://schemas.microsoft.com/office/drawing/2014/main" id="{5EF9F682-408B-4041-9B5A-EE68458007F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38832" y="2834724"/>
            <a:ext cx="5035067" cy="3042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80391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7EF63D33-4F71-4289-9E27-F4D61369AA92}"/>
              </a:ext>
            </a:extLst>
          </p:cNvPr>
          <p:cNvSpPr/>
          <p:nvPr/>
        </p:nvSpPr>
        <p:spPr>
          <a:xfrm>
            <a:off x="25881" y="-15498"/>
            <a:ext cx="12192002" cy="6893693"/>
          </a:xfrm>
          <a:prstGeom prst="rect">
            <a:avLst/>
          </a:prstGeom>
          <a:gradFill>
            <a:gsLst>
              <a:gs pos="6000">
                <a:srgbClr val="363636"/>
              </a:gs>
              <a:gs pos="32000">
                <a:srgbClr val="181818"/>
              </a:gs>
              <a:gs pos="79000">
                <a:srgbClr val="18181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B09E38D9-04DE-4B26-8DEA-6186FCD3008C}"/>
              </a:ext>
            </a:extLst>
          </p:cNvPr>
          <p:cNvSpPr/>
          <p:nvPr/>
        </p:nvSpPr>
        <p:spPr>
          <a:xfrm>
            <a:off x="0" y="0"/>
            <a:ext cx="1933568" cy="6857999"/>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6" name="Group 35">
            <a:extLst>
              <a:ext uri="{FF2B5EF4-FFF2-40B4-BE49-F238E27FC236}">
                <a16:creationId xmlns:a16="http://schemas.microsoft.com/office/drawing/2014/main" id="{B2FCC418-C6CA-4410-8FA9-EC7E82336BF9}"/>
              </a:ext>
            </a:extLst>
          </p:cNvPr>
          <p:cNvGrpSpPr/>
          <p:nvPr/>
        </p:nvGrpSpPr>
        <p:grpSpPr>
          <a:xfrm>
            <a:off x="243574" y="247223"/>
            <a:ext cx="293451" cy="69234"/>
            <a:chOff x="3087628" y="2881238"/>
            <a:chExt cx="972365" cy="191822"/>
          </a:xfrm>
        </p:grpSpPr>
        <p:sp>
          <p:nvSpPr>
            <p:cNvPr id="34" name="Flowchart: Connector 33">
              <a:extLst>
                <a:ext uri="{FF2B5EF4-FFF2-40B4-BE49-F238E27FC236}">
                  <a16:creationId xmlns:a16="http://schemas.microsoft.com/office/drawing/2014/main" id="{3AD8B272-2DF4-4658-9820-F0168972E913}"/>
                </a:ext>
              </a:extLst>
            </p:cNvPr>
            <p:cNvSpPr/>
            <p:nvPr/>
          </p:nvSpPr>
          <p:spPr>
            <a:xfrm>
              <a:off x="3087628" y="2881238"/>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lowchart: Connector 36">
              <a:extLst>
                <a:ext uri="{FF2B5EF4-FFF2-40B4-BE49-F238E27FC236}">
                  <a16:creationId xmlns:a16="http://schemas.microsoft.com/office/drawing/2014/main" id="{1CA8FFA9-2CF9-4F79-B887-9134A443929F}"/>
                </a:ext>
              </a:extLst>
            </p:cNvPr>
            <p:cNvSpPr/>
            <p:nvPr/>
          </p:nvSpPr>
          <p:spPr>
            <a:xfrm>
              <a:off x="3455968" y="2882274"/>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lowchart: Connector 37">
              <a:extLst>
                <a:ext uri="{FF2B5EF4-FFF2-40B4-BE49-F238E27FC236}">
                  <a16:creationId xmlns:a16="http://schemas.microsoft.com/office/drawing/2014/main" id="{DAE1F3F7-9A52-4148-BBEC-63F5DE036222}"/>
                </a:ext>
              </a:extLst>
            </p:cNvPr>
            <p:cNvSpPr/>
            <p:nvPr/>
          </p:nvSpPr>
          <p:spPr>
            <a:xfrm>
              <a:off x="3828828" y="2883222"/>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8" name="Rectangle 57">
            <a:extLst>
              <a:ext uri="{FF2B5EF4-FFF2-40B4-BE49-F238E27FC236}">
                <a16:creationId xmlns:a16="http://schemas.microsoft.com/office/drawing/2014/main" id="{B03E6F7F-D0F8-46A7-AE0D-815152BE55D3}"/>
              </a:ext>
            </a:extLst>
          </p:cNvPr>
          <p:cNvSpPr/>
          <p:nvPr/>
        </p:nvSpPr>
        <p:spPr>
          <a:xfrm>
            <a:off x="8871" y="2070061"/>
            <a:ext cx="1940270" cy="4217652"/>
          </a:xfrm>
          <a:prstGeom prst="rect">
            <a:avLst/>
          </a:prstGeom>
          <a:solidFill>
            <a:srgbClr val="121212"/>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F09C1EB0-C119-40C6-82B9-2A86975FF790}"/>
              </a:ext>
            </a:extLst>
          </p:cNvPr>
          <p:cNvSpPr/>
          <p:nvPr/>
        </p:nvSpPr>
        <p:spPr>
          <a:xfrm>
            <a:off x="-114" y="6263029"/>
            <a:ext cx="12192002" cy="647347"/>
          </a:xfrm>
          <a:prstGeom prst="rect">
            <a:avLst/>
          </a:prstGeom>
          <a:solidFill>
            <a:srgbClr val="18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7B178B8B-D7EF-4D1B-81D3-1788894324A2}"/>
              </a:ext>
            </a:extLst>
          </p:cNvPr>
          <p:cNvSpPr/>
          <p:nvPr/>
        </p:nvSpPr>
        <p:spPr>
          <a:xfrm>
            <a:off x="1958012" y="1131631"/>
            <a:ext cx="10225117" cy="5137969"/>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76" name="TextBox 75">
            <a:extLst>
              <a:ext uri="{FF2B5EF4-FFF2-40B4-BE49-F238E27FC236}">
                <a16:creationId xmlns:a16="http://schemas.microsoft.com/office/drawing/2014/main" id="{7FD8A273-F97C-4F52-88BB-18FEDD9B72F0}"/>
              </a:ext>
            </a:extLst>
          </p:cNvPr>
          <p:cNvSpPr txBox="1"/>
          <p:nvPr/>
        </p:nvSpPr>
        <p:spPr>
          <a:xfrm>
            <a:off x="791219" y="6339871"/>
            <a:ext cx="1224126" cy="2616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rPr>
              <a:t>Donna Lee</a:t>
            </a:r>
            <a:endParaRPr kumimoji="0" lang="id-ID" sz="1100" b="0"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endParaRPr>
          </a:p>
        </p:txBody>
      </p:sp>
      <p:sp>
        <p:nvSpPr>
          <p:cNvPr id="77" name="TextBox 76">
            <a:extLst>
              <a:ext uri="{FF2B5EF4-FFF2-40B4-BE49-F238E27FC236}">
                <a16:creationId xmlns:a16="http://schemas.microsoft.com/office/drawing/2014/main" id="{378395BA-AAE0-4BB5-82EF-464965DC5FE9}"/>
              </a:ext>
            </a:extLst>
          </p:cNvPr>
          <p:cNvSpPr txBox="1"/>
          <p:nvPr/>
        </p:nvSpPr>
        <p:spPr>
          <a:xfrm>
            <a:off x="797374" y="6552537"/>
            <a:ext cx="955865" cy="2616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300" normalizeH="0" baseline="0" noProof="0" dirty="0">
                <a:ln>
                  <a:noFill/>
                </a:ln>
                <a:solidFill>
                  <a:schemeClr val="bg2">
                    <a:lumMod val="50000"/>
                  </a:schemeClr>
                </a:solidFill>
                <a:effectLst/>
                <a:uLnTx/>
                <a:uFillTx/>
                <a:latin typeface="Warung Kopi" panose="02000800000000000000" pitchFamily="2" charset="0"/>
                <a:ea typeface="+mn-ea"/>
                <a:cs typeface="+mn-cs"/>
              </a:rPr>
              <a:t>Page: 7</a:t>
            </a:r>
            <a:endParaRPr kumimoji="0" lang="id-ID" sz="1050" b="0" i="0" u="none" strike="noStrike" kern="1200" cap="none" spc="300" normalizeH="0" baseline="0" noProof="0" dirty="0">
              <a:ln>
                <a:noFill/>
              </a:ln>
              <a:solidFill>
                <a:schemeClr val="bg2">
                  <a:lumMod val="50000"/>
                </a:schemeClr>
              </a:solidFill>
              <a:effectLst/>
              <a:uLnTx/>
              <a:uFillTx/>
              <a:latin typeface="Warung Kopi" panose="02000800000000000000" pitchFamily="2" charset="0"/>
              <a:ea typeface="+mn-ea"/>
              <a:cs typeface="+mn-cs"/>
            </a:endParaRPr>
          </a:p>
        </p:txBody>
      </p:sp>
      <p:sp>
        <p:nvSpPr>
          <p:cNvPr id="78" name="Rectangle 77">
            <a:extLst>
              <a:ext uri="{FF2B5EF4-FFF2-40B4-BE49-F238E27FC236}">
                <a16:creationId xmlns:a16="http://schemas.microsoft.com/office/drawing/2014/main" id="{E4A4FA98-DB4D-4ADC-B3C5-452C4A3A4AAC}"/>
              </a:ext>
            </a:extLst>
          </p:cNvPr>
          <p:cNvSpPr/>
          <p:nvPr/>
        </p:nvSpPr>
        <p:spPr>
          <a:xfrm>
            <a:off x="189115" y="6319893"/>
            <a:ext cx="601200" cy="4968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79" name="Picture 78">
            <a:extLst>
              <a:ext uri="{FF2B5EF4-FFF2-40B4-BE49-F238E27FC236}">
                <a16:creationId xmlns:a16="http://schemas.microsoft.com/office/drawing/2014/main" id="{C086F909-4235-4253-83C7-99E13D3D20C1}"/>
              </a:ext>
            </a:extLst>
          </p:cNvPr>
          <p:cNvPicPr>
            <a:picLocks noChangeAspect="1"/>
          </p:cNvPicPr>
          <p:nvPr/>
        </p:nvPicPr>
        <p:blipFill>
          <a:blip r:embed="rId3"/>
          <a:stretch>
            <a:fillRect/>
          </a:stretch>
        </p:blipFill>
        <p:spPr>
          <a:xfrm>
            <a:off x="1919988" y="6467774"/>
            <a:ext cx="603392" cy="244230"/>
          </a:xfrm>
          <a:prstGeom prst="rect">
            <a:avLst/>
          </a:prstGeom>
        </p:spPr>
      </p:pic>
      <p:pic>
        <p:nvPicPr>
          <p:cNvPr id="80" name="Picture 79">
            <a:extLst>
              <a:ext uri="{FF2B5EF4-FFF2-40B4-BE49-F238E27FC236}">
                <a16:creationId xmlns:a16="http://schemas.microsoft.com/office/drawing/2014/main" id="{DCF167E3-CE8E-4BD0-89ED-E5B299BB4321}"/>
              </a:ext>
            </a:extLst>
          </p:cNvPr>
          <p:cNvPicPr>
            <a:picLocks noChangeAspect="1"/>
          </p:cNvPicPr>
          <p:nvPr/>
        </p:nvPicPr>
        <p:blipFill>
          <a:blip r:embed="rId4"/>
          <a:stretch>
            <a:fillRect/>
          </a:stretch>
        </p:blipFill>
        <p:spPr>
          <a:xfrm>
            <a:off x="10108819" y="6438808"/>
            <a:ext cx="2074310" cy="328676"/>
          </a:xfrm>
          <a:prstGeom prst="rect">
            <a:avLst/>
          </a:prstGeom>
        </p:spPr>
      </p:pic>
      <p:pic>
        <p:nvPicPr>
          <p:cNvPr id="81" name="Picture 80">
            <a:extLst>
              <a:ext uri="{FF2B5EF4-FFF2-40B4-BE49-F238E27FC236}">
                <a16:creationId xmlns:a16="http://schemas.microsoft.com/office/drawing/2014/main" id="{0A3C3C83-19AD-4088-A95E-1F1DED08DA96}"/>
              </a:ext>
            </a:extLst>
          </p:cNvPr>
          <p:cNvPicPr>
            <a:picLocks noChangeAspect="1"/>
          </p:cNvPicPr>
          <p:nvPr/>
        </p:nvPicPr>
        <p:blipFill>
          <a:blip r:embed="rId5"/>
          <a:stretch>
            <a:fillRect/>
          </a:stretch>
        </p:blipFill>
        <p:spPr>
          <a:xfrm>
            <a:off x="3445053" y="6313006"/>
            <a:ext cx="5301667" cy="575287"/>
          </a:xfrm>
          <a:prstGeom prst="rect">
            <a:avLst/>
          </a:prstGeom>
        </p:spPr>
      </p:pic>
      <p:grpSp>
        <p:nvGrpSpPr>
          <p:cNvPr id="69" name="Group 68">
            <a:extLst>
              <a:ext uri="{FF2B5EF4-FFF2-40B4-BE49-F238E27FC236}">
                <a16:creationId xmlns:a16="http://schemas.microsoft.com/office/drawing/2014/main" id="{B216DFA3-561B-45A5-A24F-7D092A689F45}"/>
              </a:ext>
            </a:extLst>
          </p:cNvPr>
          <p:cNvGrpSpPr/>
          <p:nvPr/>
        </p:nvGrpSpPr>
        <p:grpSpPr>
          <a:xfrm>
            <a:off x="34111" y="490674"/>
            <a:ext cx="1569071" cy="1509024"/>
            <a:chOff x="34111" y="490674"/>
            <a:chExt cx="1569071" cy="1509024"/>
          </a:xfrm>
        </p:grpSpPr>
        <p:pic>
          <p:nvPicPr>
            <p:cNvPr id="75" name="Picture 6" descr="Image result for spotify icons">
              <a:extLst>
                <a:ext uri="{FF2B5EF4-FFF2-40B4-BE49-F238E27FC236}">
                  <a16:creationId xmlns:a16="http://schemas.microsoft.com/office/drawing/2014/main" id="{029A7E3A-4234-4019-9528-210990D2F206}"/>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64837" b="100000" l="2344" r="24609">
                          <a14:foregroundMark x1="10840" y1="80523" x2="10840" y2="80523"/>
                          <a14:foregroundMark x1="12305" y1="72549" x2="12305" y2="72549"/>
                        </a14:backgroundRemoval>
                      </a14:imgEffect>
                    </a14:imgLayer>
                  </a14:imgProps>
                </a:ext>
                <a:ext uri="{28A0092B-C50C-407E-A947-70E740481C1C}">
                  <a14:useLocalDpi xmlns:a14="http://schemas.microsoft.com/office/drawing/2010/main" val="0"/>
                </a:ext>
              </a:extLst>
            </a:blip>
            <a:srcRect t="66144" r="75154"/>
            <a:stretch/>
          </p:blipFill>
          <p:spPr bwMode="auto">
            <a:xfrm>
              <a:off x="34111" y="1023896"/>
              <a:ext cx="488689" cy="4974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Image result for spotify icons">
              <a:extLst>
                <a:ext uri="{FF2B5EF4-FFF2-40B4-BE49-F238E27FC236}">
                  <a16:creationId xmlns:a16="http://schemas.microsoft.com/office/drawing/2014/main" id="{77F994BA-7C51-48A6-9AF0-8ACFB5D3523D}"/>
                </a:ext>
              </a:extLst>
            </p:cNvPr>
            <p:cNvPicPr>
              <a:picLocks noChangeAspect="1" noChangeArrowheads="1"/>
            </p:cNvPicPr>
            <p:nvPr/>
          </p:nvPicPr>
          <p:blipFill rotWithShape="1">
            <a:blip r:embed="rId8">
              <a:extLst>
                <a:ext uri="{BEBA8EAE-BF5A-486C-A8C5-ECC9F3942E4B}">
                  <a14:imgProps xmlns:a14="http://schemas.microsoft.com/office/drawing/2010/main">
                    <a14:imgLayer r:embed="rId7">
                      <a14:imgEffect>
                        <a14:backgroundRemoval t="3700" b="33296" l="2747" r="24722"/>
                      </a14:imgEffect>
                    </a14:imgLayer>
                  </a14:imgProps>
                </a:ext>
                <a:ext uri="{28A0092B-C50C-407E-A947-70E740481C1C}">
                  <a14:useLocalDpi xmlns:a14="http://schemas.microsoft.com/office/drawing/2010/main" val="0"/>
                </a:ext>
              </a:extLst>
            </a:blip>
            <a:srcRect r="72531" b="63005"/>
            <a:stretch/>
          </p:blipFill>
          <p:spPr bwMode="auto">
            <a:xfrm>
              <a:off x="62191" y="490674"/>
              <a:ext cx="494454" cy="497444"/>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Image result for spotify icons">
              <a:extLst>
                <a:ext uri="{FF2B5EF4-FFF2-40B4-BE49-F238E27FC236}">
                  <a16:creationId xmlns:a16="http://schemas.microsoft.com/office/drawing/2014/main" id="{6A0C8DF1-CF36-4C40-B7AD-F7308F674D11}"/>
                </a:ext>
              </a:extLst>
            </p:cNvPr>
            <p:cNvPicPr>
              <a:picLocks noChangeAspect="1" noChangeArrowheads="1"/>
            </p:cNvPicPr>
            <p:nvPr/>
          </p:nvPicPr>
          <p:blipFill rotWithShape="1">
            <a:blip r:embed="rId9">
              <a:extLst>
                <a:ext uri="{BEBA8EAE-BF5A-486C-A8C5-ECC9F3942E4B}">
                  <a14:imgProps xmlns:a14="http://schemas.microsoft.com/office/drawing/2010/main">
                    <a14:imgLayer r:embed="rId7">
                      <a14:imgEffect>
                        <a14:backgroundRemoval t="3268" b="30458" l="72852" r="100000">
                          <a14:foregroundMark x1="81836" y1="18170" x2="81836" y2="18170"/>
                          <a14:foregroundMark x1="83984" y1="18562" x2="83984" y2="18562"/>
                          <a14:foregroundMark x1="89746" y1="15948" x2="89746" y2="15948"/>
                          <a14:foregroundMark x1="92773" y1="15948" x2="92773" y2="15948"/>
                        </a14:backgroundRemoval>
                      </a14:imgEffect>
                    </a14:imgLayer>
                  </a14:imgProps>
                </a:ext>
                <a:ext uri="{28A0092B-C50C-407E-A947-70E740481C1C}">
                  <a14:useLocalDpi xmlns:a14="http://schemas.microsoft.com/office/drawing/2010/main" val="0"/>
                </a:ext>
              </a:extLst>
            </a:blip>
            <a:srcRect l="72909" b="66144"/>
            <a:stretch/>
          </p:blipFill>
          <p:spPr bwMode="auto">
            <a:xfrm>
              <a:off x="62421" y="1502254"/>
              <a:ext cx="532852" cy="497444"/>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83">
              <a:hlinkClick r:id="" action="ppaction://hlinkshowjump?jump=nextslide">
                <a:snd r:embed="rId10" name="click.wav"/>
              </a:hlinkClick>
              <a:extLst>
                <a:ext uri="{FF2B5EF4-FFF2-40B4-BE49-F238E27FC236}">
                  <a16:creationId xmlns:a16="http://schemas.microsoft.com/office/drawing/2014/main" id="{20422EF3-AE91-4755-89F8-82C1A2E46835}"/>
                </a:ext>
              </a:extLst>
            </p:cNvPr>
            <p:cNvSpPr txBox="1"/>
            <p:nvPr/>
          </p:nvSpPr>
          <p:spPr>
            <a:xfrm>
              <a:off x="594192" y="602385"/>
              <a:ext cx="795380" cy="276999"/>
            </a:xfrm>
            <a:prstGeom prst="rect">
              <a:avLst/>
            </a:prstGeom>
            <a:noFill/>
          </p:spPr>
          <p:txBody>
            <a:bodyPr wrap="square" rtlCol="0">
              <a:spAutoFit/>
            </a:bodyPr>
            <a:lstStyle/>
            <a:p>
              <a:r>
                <a:rPr lang="id-ID" sz="1200" spc="300" dirty="0">
                  <a:solidFill>
                    <a:schemeClr val="bg2">
                      <a:lumMod val="75000"/>
                    </a:schemeClr>
                  </a:solidFill>
                  <a:latin typeface="Warung Kopi" panose="02000800000000000000" pitchFamily="2" charset="0"/>
                </a:rPr>
                <a:t>Home</a:t>
              </a:r>
            </a:p>
          </p:txBody>
        </p:sp>
        <p:sp>
          <p:nvSpPr>
            <p:cNvPr id="85" name="TextBox 84">
              <a:extLst>
                <a:ext uri="{FF2B5EF4-FFF2-40B4-BE49-F238E27FC236}">
                  <a16:creationId xmlns:a16="http://schemas.microsoft.com/office/drawing/2014/main" id="{D03C418B-0973-439F-BC77-05A0893BF158}"/>
                </a:ext>
              </a:extLst>
            </p:cNvPr>
            <p:cNvSpPr txBox="1"/>
            <p:nvPr/>
          </p:nvSpPr>
          <p:spPr>
            <a:xfrm>
              <a:off x="594192" y="1131631"/>
              <a:ext cx="1008990" cy="276999"/>
            </a:xfrm>
            <a:prstGeom prst="rect">
              <a:avLst/>
            </a:prstGeom>
            <a:noFill/>
          </p:spPr>
          <p:txBody>
            <a:bodyPr wrap="square" rtlCol="0">
              <a:spAutoFit/>
            </a:bodyPr>
            <a:lstStyle/>
            <a:p>
              <a:r>
                <a:rPr lang="en-US" sz="1200" spc="300" dirty="0">
                  <a:solidFill>
                    <a:schemeClr val="bg2">
                      <a:lumMod val="75000"/>
                    </a:schemeClr>
                  </a:solidFill>
                  <a:latin typeface="Warung Kopi" panose="02000800000000000000" pitchFamily="2" charset="0"/>
                </a:rPr>
                <a:t>Browse</a:t>
              </a:r>
              <a:endParaRPr lang="id-ID" sz="1200" spc="300" dirty="0">
                <a:solidFill>
                  <a:schemeClr val="bg2">
                    <a:lumMod val="75000"/>
                  </a:schemeClr>
                </a:solidFill>
                <a:latin typeface="Warung Kopi" panose="02000800000000000000" pitchFamily="2" charset="0"/>
              </a:endParaRPr>
            </a:p>
          </p:txBody>
        </p:sp>
        <p:sp>
          <p:nvSpPr>
            <p:cNvPr id="86" name="TextBox 85">
              <a:extLst>
                <a:ext uri="{FF2B5EF4-FFF2-40B4-BE49-F238E27FC236}">
                  <a16:creationId xmlns:a16="http://schemas.microsoft.com/office/drawing/2014/main" id="{7A222736-F363-41ED-AA92-C0D04976018F}"/>
                </a:ext>
              </a:extLst>
            </p:cNvPr>
            <p:cNvSpPr txBox="1"/>
            <p:nvPr/>
          </p:nvSpPr>
          <p:spPr>
            <a:xfrm>
              <a:off x="594192" y="1624176"/>
              <a:ext cx="1008990" cy="276999"/>
            </a:xfrm>
            <a:prstGeom prst="rect">
              <a:avLst/>
            </a:prstGeom>
            <a:noFill/>
          </p:spPr>
          <p:txBody>
            <a:bodyPr wrap="square" rtlCol="0">
              <a:spAutoFit/>
            </a:bodyPr>
            <a:lstStyle/>
            <a:p>
              <a:r>
                <a:rPr lang="id-ID" sz="1200" spc="300" dirty="0">
                  <a:solidFill>
                    <a:schemeClr val="bg2">
                      <a:lumMod val="75000"/>
                    </a:schemeClr>
                  </a:solidFill>
                  <a:latin typeface="Warung Kopi" panose="02000800000000000000" pitchFamily="2" charset="0"/>
                </a:rPr>
                <a:t>Radio</a:t>
              </a:r>
            </a:p>
          </p:txBody>
        </p:sp>
      </p:grpSp>
      <p:sp>
        <p:nvSpPr>
          <p:cNvPr id="39" name="TextBox 38">
            <a:extLst>
              <a:ext uri="{FF2B5EF4-FFF2-40B4-BE49-F238E27FC236}">
                <a16:creationId xmlns:a16="http://schemas.microsoft.com/office/drawing/2014/main" id="{8268C807-C56C-4BF9-AD99-E4430CEC5B44}"/>
              </a:ext>
            </a:extLst>
          </p:cNvPr>
          <p:cNvSpPr txBox="1"/>
          <p:nvPr/>
        </p:nvSpPr>
        <p:spPr>
          <a:xfrm>
            <a:off x="2288303" y="248442"/>
            <a:ext cx="6941421"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rPr>
              <a:t>Prediction Distribution</a:t>
            </a:r>
            <a:endParaRPr kumimoji="0" lang="id-ID" sz="4000" b="1"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endParaRPr>
          </a:p>
        </p:txBody>
      </p:sp>
      <p:sp>
        <p:nvSpPr>
          <p:cNvPr id="54" name="TextBox 53">
            <a:extLst>
              <a:ext uri="{FF2B5EF4-FFF2-40B4-BE49-F238E27FC236}">
                <a16:creationId xmlns:a16="http://schemas.microsoft.com/office/drawing/2014/main" id="{BAFF365A-62F6-462C-A048-1D7F2BF2FB7A}"/>
              </a:ext>
            </a:extLst>
          </p:cNvPr>
          <p:cNvSpPr txBox="1"/>
          <p:nvPr/>
        </p:nvSpPr>
        <p:spPr>
          <a:xfrm>
            <a:off x="2288303" y="1407336"/>
            <a:ext cx="9684622" cy="1554272"/>
          </a:xfrm>
          <a:prstGeom prst="rect">
            <a:avLst/>
          </a:prstGeom>
          <a:noFill/>
        </p:spPr>
        <p:txBody>
          <a:bodyPr wrap="square">
            <a:spAutoFit/>
          </a:bodyPr>
          <a:lstStyle/>
          <a:p>
            <a:pPr>
              <a:lnSpc>
                <a:spcPct val="150000"/>
              </a:lnSpc>
            </a:pPr>
            <a:r>
              <a:rPr lang="en-US" sz="1400" spc="300" dirty="0">
                <a:solidFill>
                  <a:prstClr val="white"/>
                </a:solidFill>
                <a:latin typeface="Warung Kopi" panose="02000800000000000000" pitchFamily="2" charset="0"/>
              </a:rPr>
              <a:t>When predicting songs with no mood labels, most tracks were categorized towards either sad or happy. There were far fewer angry songs most likely due to the overlap of features between angry and happy songs. </a:t>
            </a:r>
          </a:p>
          <a:p>
            <a:endParaRPr lang="en-US" sz="1400" spc="300" dirty="0">
              <a:solidFill>
                <a:prstClr val="white"/>
              </a:solidFill>
              <a:latin typeface="Warung Kopi" panose="02000800000000000000" pitchFamily="2" charset="0"/>
            </a:endParaRPr>
          </a:p>
          <a:p>
            <a:endParaRPr lang="en-US" dirty="0"/>
          </a:p>
        </p:txBody>
      </p:sp>
      <p:pic>
        <p:nvPicPr>
          <p:cNvPr id="55" name="Picture 6">
            <a:extLst>
              <a:ext uri="{FF2B5EF4-FFF2-40B4-BE49-F238E27FC236}">
                <a16:creationId xmlns:a16="http://schemas.microsoft.com/office/drawing/2014/main" id="{3685A1F9-416B-4F3E-B386-1BB3C4346A7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27338" y="3065752"/>
            <a:ext cx="1831101" cy="182334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7">
            <a:extLst>
              <a:ext uri="{FF2B5EF4-FFF2-40B4-BE49-F238E27FC236}">
                <a16:creationId xmlns:a16="http://schemas.microsoft.com/office/drawing/2014/main" id="{59B0F0DF-46DC-4CB4-9493-641C1C2EEAF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69922" y="3066962"/>
            <a:ext cx="1839971" cy="182092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a:extLst>
              <a:ext uri="{FF2B5EF4-FFF2-40B4-BE49-F238E27FC236}">
                <a16:creationId xmlns:a16="http://schemas.microsoft.com/office/drawing/2014/main" id="{460C7341-ACD1-4858-94A2-9D9B7F29B92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321376" y="3066962"/>
            <a:ext cx="1844367" cy="1820923"/>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F39607E7-4471-42F8-8608-91CDBE39D408}"/>
              </a:ext>
            </a:extLst>
          </p:cNvPr>
          <p:cNvSpPr txBox="1"/>
          <p:nvPr/>
        </p:nvSpPr>
        <p:spPr>
          <a:xfrm>
            <a:off x="2912357" y="4950461"/>
            <a:ext cx="1661062" cy="369332"/>
          </a:xfrm>
          <a:prstGeom prst="rect">
            <a:avLst/>
          </a:prstGeom>
          <a:noFill/>
        </p:spPr>
        <p:txBody>
          <a:bodyPr wrap="square" rtlCol="0">
            <a:spAutoFit/>
          </a:bodyPr>
          <a:lstStyle/>
          <a:p>
            <a:r>
              <a:rPr lang="en-US" spc="300" dirty="0">
                <a:solidFill>
                  <a:srgbClr val="1ED760"/>
                </a:solidFill>
                <a:latin typeface="Warung Kopi" panose="02000800000000000000" pitchFamily="2" charset="0"/>
              </a:rPr>
              <a:t>275K Songs</a:t>
            </a:r>
            <a:endParaRPr lang="id-ID" spc="300" dirty="0">
              <a:solidFill>
                <a:srgbClr val="1ED760"/>
              </a:solidFill>
              <a:latin typeface="Warung Kopi" panose="02000800000000000000" pitchFamily="2" charset="0"/>
            </a:endParaRPr>
          </a:p>
        </p:txBody>
      </p:sp>
      <p:sp>
        <p:nvSpPr>
          <p:cNvPr id="62" name="TextBox 61">
            <a:extLst>
              <a:ext uri="{FF2B5EF4-FFF2-40B4-BE49-F238E27FC236}">
                <a16:creationId xmlns:a16="http://schemas.microsoft.com/office/drawing/2014/main" id="{412B7696-1E73-4273-96A0-98204D942260}"/>
              </a:ext>
            </a:extLst>
          </p:cNvPr>
          <p:cNvSpPr txBox="1"/>
          <p:nvPr/>
        </p:nvSpPr>
        <p:spPr>
          <a:xfrm>
            <a:off x="6199954" y="4950461"/>
            <a:ext cx="1741231" cy="369332"/>
          </a:xfrm>
          <a:prstGeom prst="rect">
            <a:avLst/>
          </a:prstGeom>
          <a:noFill/>
        </p:spPr>
        <p:txBody>
          <a:bodyPr wrap="square" rtlCol="0">
            <a:spAutoFit/>
          </a:bodyPr>
          <a:lstStyle/>
          <a:p>
            <a:r>
              <a:rPr lang="en-US" spc="300" dirty="0">
                <a:solidFill>
                  <a:srgbClr val="1ED760"/>
                </a:solidFill>
                <a:latin typeface="Warung Kopi" panose="02000800000000000000" pitchFamily="2" charset="0"/>
              </a:rPr>
              <a:t>267K  Songs</a:t>
            </a:r>
            <a:endParaRPr lang="id-ID" spc="300" dirty="0">
              <a:solidFill>
                <a:srgbClr val="1ED760"/>
              </a:solidFill>
              <a:latin typeface="Warung Kopi" panose="02000800000000000000" pitchFamily="2" charset="0"/>
            </a:endParaRPr>
          </a:p>
        </p:txBody>
      </p:sp>
      <p:sp>
        <p:nvSpPr>
          <p:cNvPr id="70" name="TextBox 69">
            <a:extLst>
              <a:ext uri="{FF2B5EF4-FFF2-40B4-BE49-F238E27FC236}">
                <a16:creationId xmlns:a16="http://schemas.microsoft.com/office/drawing/2014/main" id="{16C90BEE-82BD-4F51-BA54-817952521987}"/>
              </a:ext>
            </a:extLst>
          </p:cNvPr>
          <p:cNvSpPr txBox="1"/>
          <p:nvPr/>
        </p:nvSpPr>
        <p:spPr>
          <a:xfrm>
            <a:off x="9497278" y="4950461"/>
            <a:ext cx="1492561" cy="369332"/>
          </a:xfrm>
          <a:prstGeom prst="rect">
            <a:avLst/>
          </a:prstGeom>
          <a:noFill/>
        </p:spPr>
        <p:txBody>
          <a:bodyPr wrap="square" rtlCol="0">
            <a:spAutoFit/>
          </a:bodyPr>
          <a:lstStyle/>
          <a:p>
            <a:r>
              <a:rPr lang="en-US" spc="300" dirty="0">
                <a:solidFill>
                  <a:srgbClr val="1ED760"/>
                </a:solidFill>
                <a:latin typeface="Warung Kopi" panose="02000800000000000000" pitchFamily="2" charset="0"/>
              </a:rPr>
              <a:t>37K Songs</a:t>
            </a:r>
            <a:endParaRPr lang="id-ID" spc="300" dirty="0">
              <a:solidFill>
                <a:srgbClr val="1ED760"/>
              </a:solidFill>
              <a:latin typeface="Warung Kopi" panose="02000800000000000000" pitchFamily="2" charset="0"/>
            </a:endParaRPr>
          </a:p>
        </p:txBody>
      </p:sp>
      <p:grpSp>
        <p:nvGrpSpPr>
          <p:cNvPr id="71" name="Group 70">
            <a:extLst>
              <a:ext uri="{FF2B5EF4-FFF2-40B4-BE49-F238E27FC236}">
                <a16:creationId xmlns:a16="http://schemas.microsoft.com/office/drawing/2014/main" id="{0C41CB17-3BC3-4FA2-8915-37891F0E6CCD}"/>
              </a:ext>
            </a:extLst>
          </p:cNvPr>
          <p:cNvGrpSpPr/>
          <p:nvPr/>
        </p:nvGrpSpPr>
        <p:grpSpPr>
          <a:xfrm>
            <a:off x="108793" y="2247502"/>
            <a:ext cx="1979535" cy="3893199"/>
            <a:chOff x="108793" y="2247502"/>
            <a:chExt cx="1979535" cy="3893199"/>
          </a:xfrm>
        </p:grpSpPr>
        <p:grpSp>
          <p:nvGrpSpPr>
            <p:cNvPr id="72" name="Group 71">
              <a:extLst>
                <a:ext uri="{FF2B5EF4-FFF2-40B4-BE49-F238E27FC236}">
                  <a16:creationId xmlns:a16="http://schemas.microsoft.com/office/drawing/2014/main" id="{374E0498-D6CE-4743-A926-D2A19262F542}"/>
                </a:ext>
              </a:extLst>
            </p:cNvPr>
            <p:cNvGrpSpPr/>
            <p:nvPr/>
          </p:nvGrpSpPr>
          <p:grpSpPr>
            <a:xfrm>
              <a:off x="108793" y="2247502"/>
              <a:ext cx="1979535" cy="3893199"/>
              <a:chOff x="114889" y="2241406"/>
              <a:chExt cx="1979535" cy="3893199"/>
            </a:xfrm>
          </p:grpSpPr>
          <p:sp>
            <p:nvSpPr>
              <p:cNvPr id="74" name="TextBox 73">
                <a:extLst>
                  <a:ext uri="{FF2B5EF4-FFF2-40B4-BE49-F238E27FC236}">
                    <a16:creationId xmlns:a16="http://schemas.microsoft.com/office/drawing/2014/main" id="{CB05A4EC-283D-43E1-9636-FCD82C8FD04A}"/>
                  </a:ext>
                </a:extLst>
              </p:cNvPr>
              <p:cNvSpPr txBox="1"/>
              <p:nvPr/>
            </p:nvSpPr>
            <p:spPr>
              <a:xfrm>
                <a:off x="114889" y="2241406"/>
                <a:ext cx="1979535" cy="276999"/>
              </a:xfrm>
              <a:prstGeom prst="rect">
                <a:avLst/>
              </a:prstGeom>
              <a:noFill/>
            </p:spPr>
            <p:txBody>
              <a:bodyPr wrap="square" rtlCol="0">
                <a:spAutoFit/>
              </a:bodyPr>
              <a:lstStyle/>
              <a:p>
                <a:r>
                  <a:rPr lang="en-US" sz="1200" u="sng" spc="300" dirty="0">
                    <a:solidFill>
                      <a:schemeClr val="bg2">
                        <a:lumMod val="75000"/>
                      </a:schemeClr>
                    </a:solidFill>
                    <a:latin typeface="Warung Kopi" panose="02000800000000000000" pitchFamily="2" charset="0"/>
                  </a:rPr>
                  <a:t>Table of Content</a:t>
                </a:r>
                <a:r>
                  <a:rPr lang="en-US" sz="1200" spc="300" dirty="0">
                    <a:solidFill>
                      <a:schemeClr val="bg2">
                        <a:lumMod val="75000"/>
                      </a:schemeClr>
                    </a:solidFill>
                    <a:latin typeface="Warung Kopi" panose="02000800000000000000" pitchFamily="2" charset="0"/>
                  </a:rPr>
                  <a:t>:</a:t>
                </a:r>
                <a:endParaRPr lang="id-ID" sz="1200" spc="300" dirty="0">
                  <a:solidFill>
                    <a:schemeClr val="bg2">
                      <a:lumMod val="75000"/>
                    </a:schemeClr>
                  </a:solidFill>
                  <a:latin typeface="Warung Kopi" panose="02000800000000000000" pitchFamily="2" charset="0"/>
                </a:endParaRPr>
              </a:p>
            </p:txBody>
          </p:sp>
          <p:sp>
            <p:nvSpPr>
              <p:cNvPr id="87" name="TextBox 86">
                <a:hlinkClick r:id="" action="ppaction://hlinkshowjump?jump=nextslide">
                  <a:snd r:embed="rId10" name="click.wav"/>
                </a:hlinkClick>
                <a:extLst>
                  <a:ext uri="{FF2B5EF4-FFF2-40B4-BE49-F238E27FC236}">
                    <a16:creationId xmlns:a16="http://schemas.microsoft.com/office/drawing/2014/main" id="{B1DE94A3-0E01-4000-9AF6-EF61D2FCCCC6}"/>
                  </a:ext>
                </a:extLst>
              </p:cNvPr>
              <p:cNvSpPr txBox="1"/>
              <p:nvPr/>
            </p:nvSpPr>
            <p:spPr>
              <a:xfrm>
                <a:off x="114889" y="2654266"/>
                <a:ext cx="1889187"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Business Problem</a:t>
                </a:r>
                <a:endParaRPr lang="id-ID" sz="1050" spc="300" dirty="0">
                  <a:solidFill>
                    <a:schemeClr val="bg2">
                      <a:lumMod val="75000"/>
                    </a:schemeClr>
                  </a:solidFill>
                  <a:latin typeface="Warung Kopi" panose="02000800000000000000" pitchFamily="2" charset="0"/>
                </a:endParaRPr>
              </a:p>
            </p:txBody>
          </p:sp>
          <p:sp>
            <p:nvSpPr>
              <p:cNvPr id="88" name="TextBox 87">
                <a:extLst>
                  <a:ext uri="{FF2B5EF4-FFF2-40B4-BE49-F238E27FC236}">
                    <a16:creationId xmlns:a16="http://schemas.microsoft.com/office/drawing/2014/main" id="{5EF8285E-7A39-445F-8833-2D4810844AAD}"/>
                  </a:ext>
                </a:extLst>
              </p:cNvPr>
              <p:cNvSpPr txBox="1"/>
              <p:nvPr/>
            </p:nvSpPr>
            <p:spPr>
              <a:xfrm>
                <a:off x="114889" y="2958897"/>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Data Overview</a:t>
                </a:r>
                <a:endParaRPr lang="id-ID" sz="1050" spc="300" dirty="0">
                  <a:solidFill>
                    <a:schemeClr val="bg2">
                      <a:lumMod val="75000"/>
                    </a:schemeClr>
                  </a:solidFill>
                  <a:latin typeface="Warung Kopi" panose="02000800000000000000" pitchFamily="2" charset="0"/>
                </a:endParaRPr>
              </a:p>
            </p:txBody>
          </p:sp>
          <p:sp>
            <p:nvSpPr>
              <p:cNvPr id="89" name="TextBox 88">
                <a:extLst>
                  <a:ext uri="{FF2B5EF4-FFF2-40B4-BE49-F238E27FC236}">
                    <a16:creationId xmlns:a16="http://schemas.microsoft.com/office/drawing/2014/main" id="{FFB0EC5A-24AC-4BA6-BF78-7A53B0BFBD82}"/>
                  </a:ext>
                </a:extLst>
              </p:cNvPr>
              <p:cNvSpPr txBox="1"/>
              <p:nvPr/>
            </p:nvSpPr>
            <p:spPr>
              <a:xfrm>
                <a:off x="114889" y="3263528"/>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Track Attributes</a:t>
                </a:r>
                <a:endParaRPr lang="id-ID" sz="1050" spc="300" dirty="0">
                  <a:solidFill>
                    <a:schemeClr val="bg2">
                      <a:lumMod val="75000"/>
                    </a:schemeClr>
                  </a:solidFill>
                  <a:latin typeface="Warung Kopi" panose="02000800000000000000" pitchFamily="2" charset="0"/>
                </a:endParaRPr>
              </a:p>
            </p:txBody>
          </p:sp>
          <p:sp>
            <p:nvSpPr>
              <p:cNvPr id="90" name="TextBox 89">
                <a:extLst>
                  <a:ext uri="{FF2B5EF4-FFF2-40B4-BE49-F238E27FC236}">
                    <a16:creationId xmlns:a16="http://schemas.microsoft.com/office/drawing/2014/main" id="{BC04140B-BD31-4C2F-8C00-59712232C25B}"/>
                  </a:ext>
                </a:extLst>
              </p:cNvPr>
              <p:cNvSpPr txBox="1"/>
              <p:nvPr/>
            </p:nvSpPr>
            <p:spPr>
              <a:xfrm>
                <a:off x="114889" y="3568159"/>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Mood Distribution</a:t>
                </a:r>
                <a:endParaRPr lang="id-ID" sz="1050" spc="300" dirty="0">
                  <a:solidFill>
                    <a:schemeClr val="bg2">
                      <a:lumMod val="75000"/>
                    </a:schemeClr>
                  </a:solidFill>
                  <a:latin typeface="Warung Kopi" panose="02000800000000000000" pitchFamily="2" charset="0"/>
                </a:endParaRPr>
              </a:p>
            </p:txBody>
          </p:sp>
          <p:sp>
            <p:nvSpPr>
              <p:cNvPr id="91" name="TextBox 90">
                <a:extLst>
                  <a:ext uri="{FF2B5EF4-FFF2-40B4-BE49-F238E27FC236}">
                    <a16:creationId xmlns:a16="http://schemas.microsoft.com/office/drawing/2014/main" id="{9A918A48-35B4-41FB-AA3E-2C34B857F005}"/>
                  </a:ext>
                </a:extLst>
              </p:cNvPr>
              <p:cNvSpPr txBox="1"/>
              <p:nvPr/>
            </p:nvSpPr>
            <p:spPr>
              <a:xfrm>
                <a:off x="114889" y="3872790"/>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Prediction Models</a:t>
                </a:r>
                <a:endParaRPr lang="id-ID" sz="1050" spc="300" dirty="0">
                  <a:solidFill>
                    <a:schemeClr val="bg2">
                      <a:lumMod val="75000"/>
                    </a:schemeClr>
                  </a:solidFill>
                  <a:latin typeface="Warung Kopi" panose="02000800000000000000" pitchFamily="2" charset="0"/>
                </a:endParaRPr>
              </a:p>
            </p:txBody>
          </p:sp>
          <p:sp>
            <p:nvSpPr>
              <p:cNvPr id="92" name="TextBox 91">
                <a:extLst>
                  <a:ext uri="{FF2B5EF4-FFF2-40B4-BE49-F238E27FC236}">
                    <a16:creationId xmlns:a16="http://schemas.microsoft.com/office/drawing/2014/main" id="{5DFCB7FD-3A42-4647-9490-5D8F08CB08FE}"/>
                  </a:ext>
                </a:extLst>
              </p:cNvPr>
              <p:cNvSpPr txBox="1"/>
              <p:nvPr/>
            </p:nvSpPr>
            <p:spPr>
              <a:xfrm>
                <a:off x="114889" y="4643634"/>
                <a:ext cx="1979535" cy="415498"/>
              </a:xfrm>
              <a:prstGeom prst="rect">
                <a:avLst/>
              </a:prstGeom>
              <a:noFill/>
            </p:spPr>
            <p:txBody>
              <a:bodyPr wrap="square" rtlCol="0">
                <a:spAutoFit/>
              </a:bodyPr>
              <a:lstStyle/>
              <a:p>
                <a:r>
                  <a:rPr lang="en-US" sz="1050" spc="300" dirty="0">
                    <a:solidFill>
                      <a:srgbClr val="1ED760"/>
                    </a:solidFill>
                    <a:latin typeface="Warung Kopi" panose="02000800000000000000" pitchFamily="2" charset="0"/>
                  </a:rPr>
                  <a:t>Prediction Distribution</a:t>
                </a:r>
                <a:endParaRPr lang="id-ID" sz="1050" spc="300" dirty="0">
                  <a:solidFill>
                    <a:srgbClr val="1ED760"/>
                  </a:solidFill>
                  <a:latin typeface="Warung Kopi" panose="02000800000000000000" pitchFamily="2" charset="0"/>
                </a:endParaRPr>
              </a:p>
            </p:txBody>
          </p:sp>
          <p:sp>
            <p:nvSpPr>
              <p:cNvPr id="93" name="TextBox 92">
                <a:extLst>
                  <a:ext uri="{FF2B5EF4-FFF2-40B4-BE49-F238E27FC236}">
                    <a16:creationId xmlns:a16="http://schemas.microsoft.com/office/drawing/2014/main" id="{31CAD843-B14A-43E3-A46E-A1D30A336B20}"/>
                  </a:ext>
                </a:extLst>
              </p:cNvPr>
              <p:cNvSpPr txBox="1"/>
              <p:nvPr/>
            </p:nvSpPr>
            <p:spPr>
              <a:xfrm>
                <a:off x="114889" y="4177421"/>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Recommendation Model</a:t>
                </a:r>
                <a:endParaRPr lang="id-ID" sz="1050" spc="300" dirty="0">
                  <a:solidFill>
                    <a:schemeClr val="bg2">
                      <a:lumMod val="75000"/>
                    </a:schemeClr>
                  </a:solidFill>
                  <a:latin typeface="Warung Kopi" panose="02000800000000000000" pitchFamily="2" charset="0"/>
                </a:endParaRPr>
              </a:p>
            </p:txBody>
          </p:sp>
          <p:sp>
            <p:nvSpPr>
              <p:cNvPr id="94" name="TextBox 93">
                <a:extLst>
                  <a:ext uri="{FF2B5EF4-FFF2-40B4-BE49-F238E27FC236}">
                    <a16:creationId xmlns:a16="http://schemas.microsoft.com/office/drawing/2014/main" id="{8F4C5B7D-BDC2-4BE6-8503-4993A232E714}"/>
                  </a:ext>
                </a:extLst>
              </p:cNvPr>
              <p:cNvSpPr txBox="1"/>
              <p:nvPr/>
            </p:nvSpPr>
            <p:spPr>
              <a:xfrm>
                <a:off x="114889" y="5414478"/>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Recommendation Sample</a:t>
                </a:r>
                <a:endParaRPr lang="id-ID" sz="1050" spc="300" dirty="0">
                  <a:solidFill>
                    <a:schemeClr val="bg2">
                      <a:lumMod val="75000"/>
                    </a:schemeClr>
                  </a:solidFill>
                  <a:latin typeface="Warung Kopi" panose="02000800000000000000" pitchFamily="2" charset="0"/>
                </a:endParaRPr>
              </a:p>
            </p:txBody>
          </p:sp>
          <p:sp>
            <p:nvSpPr>
              <p:cNvPr id="95" name="TextBox 94">
                <a:extLst>
                  <a:ext uri="{FF2B5EF4-FFF2-40B4-BE49-F238E27FC236}">
                    <a16:creationId xmlns:a16="http://schemas.microsoft.com/office/drawing/2014/main" id="{9F8F6407-D40A-44D2-BF26-295A0DEFB928}"/>
                  </a:ext>
                </a:extLst>
              </p:cNvPr>
              <p:cNvSpPr txBox="1"/>
              <p:nvPr/>
            </p:nvSpPr>
            <p:spPr>
              <a:xfrm>
                <a:off x="114889" y="5880689"/>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Next Steps</a:t>
                </a:r>
                <a:endParaRPr lang="id-ID" sz="1050" spc="300" dirty="0">
                  <a:solidFill>
                    <a:schemeClr val="bg2">
                      <a:lumMod val="75000"/>
                    </a:schemeClr>
                  </a:solidFill>
                  <a:latin typeface="Warung Kopi" panose="02000800000000000000" pitchFamily="2" charset="0"/>
                </a:endParaRPr>
              </a:p>
            </p:txBody>
          </p:sp>
        </p:grpSp>
        <p:sp>
          <p:nvSpPr>
            <p:cNvPr id="73" name="TextBox 72">
              <a:extLst>
                <a:ext uri="{FF2B5EF4-FFF2-40B4-BE49-F238E27FC236}">
                  <a16:creationId xmlns:a16="http://schemas.microsoft.com/office/drawing/2014/main" id="{3650DCE4-57AA-436C-AE0F-6CD1CB7B853A}"/>
                </a:ext>
              </a:extLst>
            </p:cNvPr>
            <p:cNvSpPr txBox="1"/>
            <p:nvPr/>
          </p:nvSpPr>
          <p:spPr>
            <a:xfrm>
              <a:off x="108793" y="5115943"/>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Class Imbalance</a:t>
              </a:r>
              <a:endParaRPr lang="id-ID" sz="1050" spc="300" dirty="0">
                <a:solidFill>
                  <a:schemeClr val="bg2">
                    <a:lumMod val="75000"/>
                  </a:schemeClr>
                </a:solidFill>
                <a:latin typeface="Warung Kopi" panose="02000800000000000000" pitchFamily="2" charset="0"/>
              </a:endParaRPr>
            </a:p>
          </p:txBody>
        </p:sp>
      </p:grpSp>
    </p:spTree>
    <p:extLst>
      <p:ext uri="{BB962C8B-B14F-4D97-AF65-F5344CB8AC3E}">
        <p14:creationId xmlns:p14="http://schemas.microsoft.com/office/powerpoint/2010/main" val="336872036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7EF63D33-4F71-4289-9E27-F4D61369AA92}"/>
              </a:ext>
            </a:extLst>
          </p:cNvPr>
          <p:cNvSpPr/>
          <p:nvPr/>
        </p:nvSpPr>
        <p:spPr>
          <a:xfrm>
            <a:off x="25881" y="-15498"/>
            <a:ext cx="12192002" cy="6893693"/>
          </a:xfrm>
          <a:prstGeom prst="rect">
            <a:avLst/>
          </a:prstGeom>
          <a:gradFill>
            <a:gsLst>
              <a:gs pos="6000">
                <a:srgbClr val="363636"/>
              </a:gs>
              <a:gs pos="32000">
                <a:srgbClr val="181818"/>
              </a:gs>
              <a:gs pos="79000">
                <a:srgbClr val="18181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B09E38D9-04DE-4B26-8DEA-6186FCD3008C}"/>
              </a:ext>
            </a:extLst>
          </p:cNvPr>
          <p:cNvSpPr/>
          <p:nvPr/>
        </p:nvSpPr>
        <p:spPr>
          <a:xfrm>
            <a:off x="0" y="0"/>
            <a:ext cx="1933568" cy="6857999"/>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6" name="Group 35">
            <a:extLst>
              <a:ext uri="{FF2B5EF4-FFF2-40B4-BE49-F238E27FC236}">
                <a16:creationId xmlns:a16="http://schemas.microsoft.com/office/drawing/2014/main" id="{B2FCC418-C6CA-4410-8FA9-EC7E82336BF9}"/>
              </a:ext>
            </a:extLst>
          </p:cNvPr>
          <p:cNvGrpSpPr/>
          <p:nvPr/>
        </p:nvGrpSpPr>
        <p:grpSpPr>
          <a:xfrm>
            <a:off x="243574" y="247223"/>
            <a:ext cx="293451" cy="69234"/>
            <a:chOff x="3087628" y="2881238"/>
            <a:chExt cx="972365" cy="191822"/>
          </a:xfrm>
        </p:grpSpPr>
        <p:sp>
          <p:nvSpPr>
            <p:cNvPr id="34" name="Flowchart: Connector 33">
              <a:extLst>
                <a:ext uri="{FF2B5EF4-FFF2-40B4-BE49-F238E27FC236}">
                  <a16:creationId xmlns:a16="http://schemas.microsoft.com/office/drawing/2014/main" id="{3AD8B272-2DF4-4658-9820-F0168972E913}"/>
                </a:ext>
              </a:extLst>
            </p:cNvPr>
            <p:cNvSpPr/>
            <p:nvPr/>
          </p:nvSpPr>
          <p:spPr>
            <a:xfrm>
              <a:off x="3087628" y="2881238"/>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lowchart: Connector 36">
              <a:extLst>
                <a:ext uri="{FF2B5EF4-FFF2-40B4-BE49-F238E27FC236}">
                  <a16:creationId xmlns:a16="http://schemas.microsoft.com/office/drawing/2014/main" id="{1CA8FFA9-2CF9-4F79-B887-9134A443929F}"/>
                </a:ext>
              </a:extLst>
            </p:cNvPr>
            <p:cNvSpPr/>
            <p:nvPr/>
          </p:nvSpPr>
          <p:spPr>
            <a:xfrm>
              <a:off x="3455968" y="2882274"/>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lowchart: Connector 37">
              <a:extLst>
                <a:ext uri="{FF2B5EF4-FFF2-40B4-BE49-F238E27FC236}">
                  <a16:creationId xmlns:a16="http://schemas.microsoft.com/office/drawing/2014/main" id="{DAE1F3F7-9A52-4148-BBEC-63F5DE036222}"/>
                </a:ext>
              </a:extLst>
            </p:cNvPr>
            <p:cNvSpPr/>
            <p:nvPr/>
          </p:nvSpPr>
          <p:spPr>
            <a:xfrm>
              <a:off x="3828828" y="2883222"/>
              <a:ext cx="231165" cy="189838"/>
            </a:xfrm>
            <a:prstGeom prst="flowChartConnector">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8" name="Rectangle 57">
            <a:extLst>
              <a:ext uri="{FF2B5EF4-FFF2-40B4-BE49-F238E27FC236}">
                <a16:creationId xmlns:a16="http://schemas.microsoft.com/office/drawing/2014/main" id="{B03E6F7F-D0F8-46A7-AE0D-815152BE55D3}"/>
              </a:ext>
            </a:extLst>
          </p:cNvPr>
          <p:cNvSpPr/>
          <p:nvPr/>
        </p:nvSpPr>
        <p:spPr>
          <a:xfrm>
            <a:off x="8871" y="2070061"/>
            <a:ext cx="1940270" cy="4217652"/>
          </a:xfrm>
          <a:prstGeom prst="rect">
            <a:avLst/>
          </a:prstGeom>
          <a:solidFill>
            <a:srgbClr val="121212"/>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F09C1EB0-C119-40C6-82B9-2A86975FF790}"/>
              </a:ext>
            </a:extLst>
          </p:cNvPr>
          <p:cNvSpPr/>
          <p:nvPr/>
        </p:nvSpPr>
        <p:spPr>
          <a:xfrm>
            <a:off x="-114" y="6263029"/>
            <a:ext cx="12192002" cy="647347"/>
          </a:xfrm>
          <a:prstGeom prst="rect">
            <a:avLst/>
          </a:prstGeom>
          <a:solidFill>
            <a:srgbClr val="18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7B178B8B-D7EF-4D1B-81D3-1788894324A2}"/>
              </a:ext>
            </a:extLst>
          </p:cNvPr>
          <p:cNvSpPr/>
          <p:nvPr/>
        </p:nvSpPr>
        <p:spPr>
          <a:xfrm>
            <a:off x="1958012" y="1131631"/>
            <a:ext cx="10225117" cy="5137969"/>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76" name="TextBox 75">
            <a:extLst>
              <a:ext uri="{FF2B5EF4-FFF2-40B4-BE49-F238E27FC236}">
                <a16:creationId xmlns:a16="http://schemas.microsoft.com/office/drawing/2014/main" id="{7FD8A273-F97C-4F52-88BB-18FEDD9B72F0}"/>
              </a:ext>
            </a:extLst>
          </p:cNvPr>
          <p:cNvSpPr txBox="1"/>
          <p:nvPr/>
        </p:nvSpPr>
        <p:spPr>
          <a:xfrm>
            <a:off x="791219" y="6339871"/>
            <a:ext cx="1224126" cy="2616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rPr>
              <a:t>Donna Lee</a:t>
            </a:r>
            <a:endParaRPr kumimoji="0" lang="id-ID" sz="1100" b="0"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endParaRPr>
          </a:p>
        </p:txBody>
      </p:sp>
      <p:sp>
        <p:nvSpPr>
          <p:cNvPr id="77" name="TextBox 76">
            <a:extLst>
              <a:ext uri="{FF2B5EF4-FFF2-40B4-BE49-F238E27FC236}">
                <a16:creationId xmlns:a16="http://schemas.microsoft.com/office/drawing/2014/main" id="{378395BA-AAE0-4BB5-82EF-464965DC5FE9}"/>
              </a:ext>
            </a:extLst>
          </p:cNvPr>
          <p:cNvSpPr txBox="1"/>
          <p:nvPr/>
        </p:nvSpPr>
        <p:spPr>
          <a:xfrm>
            <a:off x="797374" y="6552537"/>
            <a:ext cx="955865" cy="2616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300" normalizeH="0" baseline="0" noProof="0" dirty="0">
                <a:ln>
                  <a:noFill/>
                </a:ln>
                <a:solidFill>
                  <a:schemeClr val="bg2">
                    <a:lumMod val="50000"/>
                  </a:schemeClr>
                </a:solidFill>
                <a:effectLst/>
                <a:uLnTx/>
                <a:uFillTx/>
                <a:latin typeface="Warung Kopi" panose="02000800000000000000" pitchFamily="2" charset="0"/>
                <a:ea typeface="+mn-ea"/>
                <a:cs typeface="+mn-cs"/>
              </a:rPr>
              <a:t>Page: 7</a:t>
            </a:r>
            <a:endParaRPr kumimoji="0" lang="id-ID" sz="1050" b="0" i="0" u="none" strike="noStrike" kern="1200" cap="none" spc="300" normalizeH="0" baseline="0" noProof="0" dirty="0">
              <a:ln>
                <a:noFill/>
              </a:ln>
              <a:solidFill>
                <a:schemeClr val="bg2">
                  <a:lumMod val="50000"/>
                </a:schemeClr>
              </a:solidFill>
              <a:effectLst/>
              <a:uLnTx/>
              <a:uFillTx/>
              <a:latin typeface="Warung Kopi" panose="02000800000000000000" pitchFamily="2" charset="0"/>
              <a:ea typeface="+mn-ea"/>
              <a:cs typeface="+mn-cs"/>
            </a:endParaRPr>
          </a:p>
        </p:txBody>
      </p:sp>
      <p:sp>
        <p:nvSpPr>
          <p:cNvPr id="78" name="Rectangle 77">
            <a:extLst>
              <a:ext uri="{FF2B5EF4-FFF2-40B4-BE49-F238E27FC236}">
                <a16:creationId xmlns:a16="http://schemas.microsoft.com/office/drawing/2014/main" id="{E4A4FA98-DB4D-4ADC-B3C5-452C4A3A4AAC}"/>
              </a:ext>
            </a:extLst>
          </p:cNvPr>
          <p:cNvSpPr/>
          <p:nvPr/>
        </p:nvSpPr>
        <p:spPr>
          <a:xfrm>
            <a:off x="189115" y="6319893"/>
            <a:ext cx="601200" cy="4968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79" name="Picture 78">
            <a:extLst>
              <a:ext uri="{FF2B5EF4-FFF2-40B4-BE49-F238E27FC236}">
                <a16:creationId xmlns:a16="http://schemas.microsoft.com/office/drawing/2014/main" id="{C086F909-4235-4253-83C7-99E13D3D20C1}"/>
              </a:ext>
            </a:extLst>
          </p:cNvPr>
          <p:cNvPicPr>
            <a:picLocks noChangeAspect="1"/>
          </p:cNvPicPr>
          <p:nvPr/>
        </p:nvPicPr>
        <p:blipFill>
          <a:blip r:embed="rId3"/>
          <a:stretch>
            <a:fillRect/>
          </a:stretch>
        </p:blipFill>
        <p:spPr>
          <a:xfrm>
            <a:off x="1919988" y="6467774"/>
            <a:ext cx="603392" cy="244230"/>
          </a:xfrm>
          <a:prstGeom prst="rect">
            <a:avLst/>
          </a:prstGeom>
        </p:spPr>
      </p:pic>
      <p:pic>
        <p:nvPicPr>
          <p:cNvPr id="80" name="Picture 79">
            <a:extLst>
              <a:ext uri="{FF2B5EF4-FFF2-40B4-BE49-F238E27FC236}">
                <a16:creationId xmlns:a16="http://schemas.microsoft.com/office/drawing/2014/main" id="{DCF167E3-CE8E-4BD0-89ED-E5B299BB4321}"/>
              </a:ext>
            </a:extLst>
          </p:cNvPr>
          <p:cNvPicPr>
            <a:picLocks noChangeAspect="1"/>
          </p:cNvPicPr>
          <p:nvPr/>
        </p:nvPicPr>
        <p:blipFill>
          <a:blip r:embed="rId4"/>
          <a:stretch>
            <a:fillRect/>
          </a:stretch>
        </p:blipFill>
        <p:spPr>
          <a:xfrm>
            <a:off x="10108819" y="6438808"/>
            <a:ext cx="2074310" cy="328676"/>
          </a:xfrm>
          <a:prstGeom prst="rect">
            <a:avLst/>
          </a:prstGeom>
        </p:spPr>
      </p:pic>
      <p:pic>
        <p:nvPicPr>
          <p:cNvPr id="81" name="Picture 80">
            <a:extLst>
              <a:ext uri="{FF2B5EF4-FFF2-40B4-BE49-F238E27FC236}">
                <a16:creationId xmlns:a16="http://schemas.microsoft.com/office/drawing/2014/main" id="{0A3C3C83-19AD-4088-A95E-1F1DED08DA96}"/>
              </a:ext>
            </a:extLst>
          </p:cNvPr>
          <p:cNvPicPr>
            <a:picLocks noChangeAspect="1"/>
          </p:cNvPicPr>
          <p:nvPr/>
        </p:nvPicPr>
        <p:blipFill>
          <a:blip r:embed="rId5"/>
          <a:stretch>
            <a:fillRect/>
          </a:stretch>
        </p:blipFill>
        <p:spPr>
          <a:xfrm>
            <a:off x="3445053" y="6313006"/>
            <a:ext cx="5301667" cy="575287"/>
          </a:xfrm>
          <a:prstGeom prst="rect">
            <a:avLst/>
          </a:prstGeom>
        </p:spPr>
      </p:pic>
      <p:grpSp>
        <p:nvGrpSpPr>
          <p:cNvPr id="69" name="Group 68">
            <a:extLst>
              <a:ext uri="{FF2B5EF4-FFF2-40B4-BE49-F238E27FC236}">
                <a16:creationId xmlns:a16="http://schemas.microsoft.com/office/drawing/2014/main" id="{B216DFA3-561B-45A5-A24F-7D092A689F45}"/>
              </a:ext>
            </a:extLst>
          </p:cNvPr>
          <p:cNvGrpSpPr/>
          <p:nvPr/>
        </p:nvGrpSpPr>
        <p:grpSpPr>
          <a:xfrm>
            <a:off x="34111" y="490674"/>
            <a:ext cx="1569071" cy="1509024"/>
            <a:chOff x="34111" y="490674"/>
            <a:chExt cx="1569071" cy="1509024"/>
          </a:xfrm>
        </p:grpSpPr>
        <p:pic>
          <p:nvPicPr>
            <p:cNvPr id="75" name="Picture 6" descr="Image result for spotify icons">
              <a:extLst>
                <a:ext uri="{FF2B5EF4-FFF2-40B4-BE49-F238E27FC236}">
                  <a16:creationId xmlns:a16="http://schemas.microsoft.com/office/drawing/2014/main" id="{029A7E3A-4234-4019-9528-210990D2F206}"/>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64837" b="100000" l="2344" r="24609">
                          <a14:foregroundMark x1="10840" y1="80523" x2="10840" y2="80523"/>
                          <a14:foregroundMark x1="12305" y1="72549" x2="12305" y2="72549"/>
                        </a14:backgroundRemoval>
                      </a14:imgEffect>
                    </a14:imgLayer>
                  </a14:imgProps>
                </a:ext>
                <a:ext uri="{28A0092B-C50C-407E-A947-70E740481C1C}">
                  <a14:useLocalDpi xmlns:a14="http://schemas.microsoft.com/office/drawing/2010/main" val="0"/>
                </a:ext>
              </a:extLst>
            </a:blip>
            <a:srcRect t="66144" r="75154"/>
            <a:stretch/>
          </p:blipFill>
          <p:spPr bwMode="auto">
            <a:xfrm>
              <a:off x="34111" y="1023896"/>
              <a:ext cx="488689" cy="4974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Image result for spotify icons">
              <a:extLst>
                <a:ext uri="{FF2B5EF4-FFF2-40B4-BE49-F238E27FC236}">
                  <a16:creationId xmlns:a16="http://schemas.microsoft.com/office/drawing/2014/main" id="{77F994BA-7C51-48A6-9AF0-8ACFB5D3523D}"/>
                </a:ext>
              </a:extLst>
            </p:cNvPr>
            <p:cNvPicPr>
              <a:picLocks noChangeAspect="1" noChangeArrowheads="1"/>
            </p:cNvPicPr>
            <p:nvPr/>
          </p:nvPicPr>
          <p:blipFill rotWithShape="1">
            <a:blip r:embed="rId8">
              <a:extLst>
                <a:ext uri="{BEBA8EAE-BF5A-486C-A8C5-ECC9F3942E4B}">
                  <a14:imgProps xmlns:a14="http://schemas.microsoft.com/office/drawing/2010/main">
                    <a14:imgLayer r:embed="rId7">
                      <a14:imgEffect>
                        <a14:backgroundRemoval t="3700" b="33296" l="2747" r="24722"/>
                      </a14:imgEffect>
                    </a14:imgLayer>
                  </a14:imgProps>
                </a:ext>
                <a:ext uri="{28A0092B-C50C-407E-A947-70E740481C1C}">
                  <a14:useLocalDpi xmlns:a14="http://schemas.microsoft.com/office/drawing/2010/main" val="0"/>
                </a:ext>
              </a:extLst>
            </a:blip>
            <a:srcRect r="72531" b="63005"/>
            <a:stretch/>
          </p:blipFill>
          <p:spPr bwMode="auto">
            <a:xfrm>
              <a:off x="62191" y="490674"/>
              <a:ext cx="494454" cy="497444"/>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Image result for spotify icons">
              <a:extLst>
                <a:ext uri="{FF2B5EF4-FFF2-40B4-BE49-F238E27FC236}">
                  <a16:creationId xmlns:a16="http://schemas.microsoft.com/office/drawing/2014/main" id="{6A0C8DF1-CF36-4C40-B7AD-F7308F674D11}"/>
                </a:ext>
              </a:extLst>
            </p:cNvPr>
            <p:cNvPicPr>
              <a:picLocks noChangeAspect="1" noChangeArrowheads="1"/>
            </p:cNvPicPr>
            <p:nvPr/>
          </p:nvPicPr>
          <p:blipFill rotWithShape="1">
            <a:blip r:embed="rId9">
              <a:extLst>
                <a:ext uri="{BEBA8EAE-BF5A-486C-A8C5-ECC9F3942E4B}">
                  <a14:imgProps xmlns:a14="http://schemas.microsoft.com/office/drawing/2010/main">
                    <a14:imgLayer r:embed="rId7">
                      <a14:imgEffect>
                        <a14:backgroundRemoval t="3268" b="30458" l="72852" r="100000">
                          <a14:foregroundMark x1="81836" y1="18170" x2="81836" y2="18170"/>
                          <a14:foregroundMark x1="83984" y1="18562" x2="83984" y2="18562"/>
                          <a14:foregroundMark x1="89746" y1="15948" x2="89746" y2="15948"/>
                          <a14:foregroundMark x1="92773" y1="15948" x2="92773" y2="15948"/>
                        </a14:backgroundRemoval>
                      </a14:imgEffect>
                    </a14:imgLayer>
                  </a14:imgProps>
                </a:ext>
                <a:ext uri="{28A0092B-C50C-407E-A947-70E740481C1C}">
                  <a14:useLocalDpi xmlns:a14="http://schemas.microsoft.com/office/drawing/2010/main" val="0"/>
                </a:ext>
              </a:extLst>
            </a:blip>
            <a:srcRect l="72909" b="66144"/>
            <a:stretch/>
          </p:blipFill>
          <p:spPr bwMode="auto">
            <a:xfrm>
              <a:off x="62421" y="1502254"/>
              <a:ext cx="532852" cy="497444"/>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83">
              <a:hlinkClick r:id="" action="ppaction://hlinkshowjump?jump=nextslide">
                <a:snd r:embed="rId10" name="click.wav"/>
              </a:hlinkClick>
              <a:extLst>
                <a:ext uri="{FF2B5EF4-FFF2-40B4-BE49-F238E27FC236}">
                  <a16:creationId xmlns:a16="http://schemas.microsoft.com/office/drawing/2014/main" id="{20422EF3-AE91-4755-89F8-82C1A2E46835}"/>
                </a:ext>
              </a:extLst>
            </p:cNvPr>
            <p:cNvSpPr txBox="1"/>
            <p:nvPr/>
          </p:nvSpPr>
          <p:spPr>
            <a:xfrm>
              <a:off x="594192" y="602385"/>
              <a:ext cx="795380" cy="276999"/>
            </a:xfrm>
            <a:prstGeom prst="rect">
              <a:avLst/>
            </a:prstGeom>
            <a:noFill/>
          </p:spPr>
          <p:txBody>
            <a:bodyPr wrap="square" rtlCol="0">
              <a:spAutoFit/>
            </a:bodyPr>
            <a:lstStyle/>
            <a:p>
              <a:r>
                <a:rPr lang="id-ID" sz="1200" spc="300" dirty="0">
                  <a:solidFill>
                    <a:schemeClr val="bg2">
                      <a:lumMod val="75000"/>
                    </a:schemeClr>
                  </a:solidFill>
                  <a:latin typeface="Warung Kopi" panose="02000800000000000000" pitchFamily="2" charset="0"/>
                </a:rPr>
                <a:t>Home</a:t>
              </a:r>
            </a:p>
          </p:txBody>
        </p:sp>
        <p:sp>
          <p:nvSpPr>
            <p:cNvPr id="85" name="TextBox 84">
              <a:extLst>
                <a:ext uri="{FF2B5EF4-FFF2-40B4-BE49-F238E27FC236}">
                  <a16:creationId xmlns:a16="http://schemas.microsoft.com/office/drawing/2014/main" id="{D03C418B-0973-439F-BC77-05A0893BF158}"/>
                </a:ext>
              </a:extLst>
            </p:cNvPr>
            <p:cNvSpPr txBox="1"/>
            <p:nvPr/>
          </p:nvSpPr>
          <p:spPr>
            <a:xfrm>
              <a:off x="594192" y="1131631"/>
              <a:ext cx="1008990" cy="276999"/>
            </a:xfrm>
            <a:prstGeom prst="rect">
              <a:avLst/>
            </a:prstGeom>
            <a:noFill/>
          </p:spPr>
          <p:txBody>
            <a:bodyPr wrap="square" rtlCol="0">
              <a:spAutoFit/>
            </a:bodyPr>
            <a:lstStyle/>
            <a:p>
              <a:r>
                <a:rPr lang="en-US" sz="1200" spc="300" dirty="0">
                  <a:solidFill>
                    <a:schemeClr val="bg2">
                      <a:lumMod val="75000"/>
                    </a:schemeClr>
                  </a:solidFill>
                  <a:latin typeface="Warung Kopi" panose="02000800000000000000" pitchFamily="2" charset="0"/>
                </a:rPr>
                <a:t>Browse</a:t>
              </a:r>
              <a:endParaRPr lang="id-ID" sz="1200" spc="300" dirty="0">
                <a:solidFill>
                  <a:schemeClr val="bg2">
                    <a:lumMod val="75000"/>
                  </a:schemeClr>
                </a:solidFill>
                <a:latin typeface="Warung Kopi" panose="02000800000000000000" pitchFamily="2" charset="0"/>
              </a:endParaRPr>
            </a:p>
          </p:txBody>
        </p:sp>
        <p:sp>
          <p:nvSpPr>
            <p:cNvPr id="86" name="TextBox 85">
              <a:extLst>
                <a:ext uri="{FF2B5EF4-FFF2-40B4-BE49-F238E27FC236}">
                  <a16:creationId xmlns:a16="http://schemas.microsoft.com/office/drawing/2014/main" id="{7A222736-F363-41ED-AA92-C0D04976018F}"/>
                </a:ext>
              </a:extLst>
            </p:cNvPr>
            <p:cNvSpPr txBox="1"/>
            <p:nvPr/>
          </p:nvSpPr>
          <p:spPr>
            <a:xfrm>
              <a:off x="594192" y="1624176"/>
              <a:ext cx="1008990" cy="276999"/>
            </a:xfrm>
            <a:prstGeom prst="rect">
              <a:avLst/>
            </a:prstGeom>
            <a:noFill/>
          </p:spPr>
          <p:txBody>
            <a:bodyPr wrap="square" rtlCol="0">
              <a:spAutoFit/>
            </a:bodyPr>
            <a:lstStyle/>
            <a:p>
              <a:r>
                <a:rPr lang="id-ID" sz="1200" spc="300" dirty="0">
                  <a:solidFill>
                    <a:schemeClr val="bg2">
                      <a:lumMod val="75000"/>
                    </a:schemeClr>
                  </a:solidFill>
                  <a:latin typeface="Warung Kopi" panose="02000800000000000000" pitchFamily="2" charset="0"/>
                </a:rPr>
                <a:t>Radio</a:t>
              </a:r>
            </a:p>
          </p:txBody>
        </p:sp>
      </p:grpSp>
      <p:sp>
        <p:nvSpPr>
          <p:cNvPr id="39" name="TextBox 38">
            <a:extLst>
              <a:ext uri="{FF2B5EF4-FFF2-40B4-BE49-F238E27FC236}">
                <a16:creationId xmlns:a16="http://schemas.microsoft.com/office/drawing/2014/main" id="{8268C807-C56C-4BF9-AD99-E4430CEC5B44}"/>
              </a:ext>
            </a:extLst>
          </p:cNvPr>
          <p:cNvSpPr txBox="1"/>
          <p:nvPr/>
        </p:nvSpPr>
        <p:spPr>
          <a:xfrm>
            <a:off x="2288303" y="248442"/>
            <a:ext cx="6941421"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4000" b="1" spc="300" dirty="0">
                <a:solidFill>
                  <a:prstClr val="white"/>
                </a:solidFill>
                <a:latin typeface="Warung Kopi" panose="02000800000000000000" pitchFamily="2" charset="0"/>
              </a:rPr>
              <a:t>Class Imbalance</a:t>
            </a:r>
            <a:endParaRPr kumimoji="0" lang="id-ID" sz="4000" b="1" i="0" u="none" strike="noStrike" kern="1200" cap="none" spc="300" normalizeH="0" baseline="0" noProof="0" dirty="0">
              <a:ln>
                <a:noFill/>
              </a:ln>
              <a:solidFill>
                <a:prstClr val="white"/>
              </a:solidFill>
              <a:effectLst/>
              <a:uLnTx/>
              <a:uFillTx/>
              <a:latin typeface="Warung Kopi" panose="02000800000000000000" pitchFamily="2" charset="0"/>
              <a:ea typeface="+mn-ea"/>
              <a:cs typeface="+mn-cs"/>
            </a:endParaRPr>
          </a:p>
        </p:txBody>
      </p:sp>
      <p:grpSp>
        <p:nvGrpSpPr>
          <p:cNvPr id="4" name="Group 3">
            <a:extLst>
              <a:ext uri="{FF2B5EF4-FFF2-40B4-BE49-F238E27FC236}">
                <a16:creationId xmlns:a16="http://schemas.microsoft.com/office/drawing/2014/main" id="{E35286EC-E129-423D-B292-FA3C3546E4AD}"/>
              </a:ext>
            </a:extLst>
          </p:cNvPr>
          <p:cNvGrpSpPr/>
          <p:nvPr/>
        </p:nvGrpSpPr>
        <p:grpSpPr>
          <a:xfrm>
            <a:off x="108793" y="2247502"/>
            <a:ext cx="1979535" cy="3893199"/>
            <a:chOff x="108793" y="2247502"/>
            <a:chExt cx="1979535" cy="3893199"/>
          </a:xfrm>
        </p:grpSpPr>
        <p:grpSp>
          <p:nvGrpSpPr>
            <p:cNvPr id="44" name="Group 43">
              <a:extLst>
                <a:ext uri="{FF2B5EF4-FFF2-40B4-BE49-F238E27FC236}">
                  <a16:creationId xmlns:a16="http://schemas.microsoft.com/office/drawing/2014/main" id="{E3E473F8-012D-43E2-B364-7047EA69AFB9}"/>
                </a:ext>
              </a:extLst>
            </p:cNvPr>
            <p:cNvGrpSpPr/>
            <p:nvPr/>
          </p:nvGrpSpPr>
          <p:grpSpPr>
            <a:xfrm>
              <a:off x="108793" y="2247502"/>
              <a:ext cx="1979535" cy="3893199"/>
              <a:chOff x="114889" y="2241406"/>
              <a:chExt cx="1979535" cy="3893199"/>
            </a:xfrm>
          </p:grpSpPr>
          <p:sp>
            <p:nvSpPr>
              <p:cNvPr id="45" name="TextBox 44">
                <a:extLst>
                  <a:ext uri="{FF2B5EF4-FFF2-40B4-BE49-F238E27FC236}">
                    <a16:creationId xmlns:a16="http://schemas.microsoft.com/office/drawing/2014/main" id="{FC28C3C1-CD87-4D40-B750-02A0EEA9B6AD}"/>
                  </a:ext>
                </a:extLst>
              </p:cNvPr>
              <p:cNvSpPr txBox="1"/>
              <p:nvPr/>
            </p:nvSpPr>
            <p:spPr>
              <a:xfrm>
                <a:off x="114889" y="2241406"/>
                <a:ext cx="1979535" cy="276999"/>
              </a:xfrm>
              <a:prstGeom prst="rect">
                <a:avLst/>
              </a:prstGeom>
              <a:noFill/>
            </p:spPr>
            <p:txBody>
              <a:bodyPr wrap="square" rtlCol="0">
                <a:spAutoFit/>
              </a:bodyPr>
              <a:lstStyle/>
              <a:p>
                <a:r>
                  <a:rPr lang="en-US" sz="1200" u="sng" spc="300" dirty="0">
                    <a:solidFill>
                      <a:schemeClr val="bg2">
                        <a:lumMod val="75000"/>
                      </a:schemeClr>
                    </a:solidFill>
                    <a:latin typeface="Warung Kopi" panose="02000800000000000000" pitchFamily="2" charset="0"/>
                  </a:rPr>
                  <a:t>Table of Content</a:t>
                </a:r>
                <a:r>
                  <a:rPr lang="en-US" sz="1200" spc="300" dirty="0">
                    <a:solidFill>
                      <a:schemeClr val="bg2">
                        <a:lumMod val="75000"/>
                      </a:schemeClr>
                    </a:solidFill>
                    <a:latin typeface="Warung Kopi" panose="02000800000000000000" pitchFamily="2" charset="0"/>
                  </a:rPr>
                  <a:t>:</a:t>
                </a:r>
                <a:endParaRPr lang="id-ID" sz="1200" spc="300" dirty="0">
                  <a:solidFill>
                    <a:schemeClr val="bg2">
                      <a:lumMod val="75000"/>
                    </a:schemeClr>
                  </a:solidFill>
                  <a:latin typeface="Warung Kopi" panose="02000800000000000000" pitchFamily="2" charset="0"/>
                </a:endParaRPr>
              </a:p>
            </p:txBody>
          </p:sp>
          <p:sp>
            <p:nvSpPr>
              <p:cNvPr id="46" name="TextBox 45">
                <a:hlinkClick r:id="" action="ppaction://hlinkshowjump?jump=nextslide">
                  <a:snd r:embed="rId10" name="click.wav"/>
                </a:hlinkClick>
                <a:extLst>
                  <a:ext uri="{FF2B5EF4-FFF2-40B4-BE49-F238E27FC236}">
                    <a16:creationId xmlns:a16="http://schemas.microsoft.com/office/drawing/2014/main" id="{A98006BD-F779-4216-8844-4E7434101170}"/>
                  </a:ext>
                </a:extLst>
              </p:cNvPr>
              <p:cNvSpPr txBox="1"/>
              <p:nvPr/>
            </p:nvSpPr>
            <p:spPr>
              <a:xfrm>
                <a:off x="114889" y="2654266"/>
                <a:ext cx="1889187"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Business Problem</a:t>
                </a:r>
                <a:endParaRPr lang="id-ID" sz="1050" spc="300" dirty="0">
                  <a:solidFill>
                    <a:schemeClr val="bg2">
                      <a:lumMod val="75000"/>
                    </a:schemeClr>
                  </a:solidFill>
                  <a:latin typeface="Warung Kopi" panose="02000800000000000000" pitchFamily="2" charset="0"/>
                </a:endParaRPr>
              </a:p>
            </p:txBody>
          </p:sp>
          <p:sp>
            <p:nvSpPr>
              <p:cNvPr id="47" name="TextBox 46">
                <a:extLst>
                  <a:ext uri="{FF2B5EF4-FFF2-40B4-BE49-F238E27FC236}">
                    <a16:creationId xmlns:a16="http://schemas.microsoft.com/office/drawing/2014/main" id="{0B522568-4190-4950-BE0B-B6F70AD6A555}"/>
                  </a:ext>
                </a:extLst>
              </p:cNvPr>
              <p:cNvSpPr txBox="1"/>
              <p:nvPr/>
            </p:nvSpPr>
            <p:spPr>
              <a:xfrm>
                <a:off x="114889" y="2958897"/>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Data Overview</a:t>
                </a:r>
                <a:endParaRPr lang="id-ID" sz="1050" spc="300" dirty="0">
                  <a:solidFill>
                    <a:schemeClr val="bg2">
                      <a:lumMod val="75000"/>
                    </a:schemeClr>
                  </a:solidFill>
                  <a:latin typeface="Warung Kopi" panose="02000800000000000000" pitchFamily="2" charset="0"/>
                </a:endParaRPr>
              </a:p>
            </p:txBody>
          </p:sp>
          <p:sp>
            <p:nvSpPr>
              <p:cNvPr id="48" name="TextBox 47">
                <a:extLst>
                  <a:ext uri="{FF2B5EF4-FFF2-40B4-BE49-F238E27FC236}">
                    <a16:creationId xmlns:a16="http://schemas.microsoft.com/office/drawing/2014/main" id="{4E7B9CB8-061F-47BF-BE4E-11D6B1538599}"/>
                  </a:ext>
                </a:extLst>
              </p:cNvPr>
              <p:cNvSpPr txBox="1"/>
              <p:nvPr/>
            </p:nvSpPr>
            <p:spPr>
              <a:xfrm>
                <a:off x="114889" y="3263528"/>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Track Attributes</a:t>
                </a:r>
                <a:endParaRPr lang="id-ID" sz="1050" spc="300" dirty="0">
                  <a:solidFill>
                    <a:schemeClr val="bg2">
                      <a:lumMod val="75000"/>
                    </a:schemeClr>
                  </a:solidFill>
                  <a:latin typeface="Warung Kopi" panose="02000800000000000000" pitchFamily="2" charset="0"/>
                </a:endParaRPr>
              </a:p>
            </p:txBody>
          </p:sp>
          <p:sp>
            <p:nvSpPr>
              <p:cNvPr id="49" name="TextBox 48">
                <a:extLst>
                  <a:ext uri="{FF2B5EF4-FFF2-40B4-BE49-F238E27FC236}">
                    <a16:creationId xmlns:a16="http://schemas.microsoft.com/office/drawing/2014/main" id="{2C057AC0-A5BC-432D-8341-3C99B4D73D89}"/>
                  </a:ext>
                </a:extLst>
              </p:cNvPr>
              <p:cNvSpPr txBox="1"/>
              <p:nvPr/>
            </p:nvSpPr>
            <p:spPr>
              <a:xfrm>
                <a:off x="114889" y="3568159"/>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Mood Distribution</a:t>
                </a:r>
                <a:endParaRPr lang="id-ID" sz="1050" spc="300" dirty="0">
                  <a:solidFill>
                    <a:schemeClr val="bg2">
                      <a:lumMod val="75000"/>
                    </a:schemeClr>
                  </a:solidFill>
                  <a:latin typeface="Warung Kopi" panose="02000800000000000000" pitchFamily="2" charset="0"/>
                </a:endParaRPr>
              </a:p>
            </p:txBody>
          </p:sp>
          <p:sp>
            <p:nvSpPr>
              <p:cNvPr id="51" name="TextBox 50">
                <a:extLst>
                  <a:ext uri="{FF2B5EF4-FFF2-40B4-BE49-F238E27FC236}">
                    <a16:creationId xmlns:a16="http://schemas.microsoft.com/office/drawing/2014/main" id="{3AC8AC47-E62A-4C80-864B-5674F7510E4C}"/>
                  </a:ext>
                </a:extLst>
              </p:cNvPr>
              <p:cNvSpPr txBox="1"/>
              <p:nvPr/>
            </p:nvSpPr>
            <p:spPr>
              <a:xfrm>
                <a:off x="114889" y="3872790"/>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Prediction Models</a:t>
                </a:r>
                <a:endParaRPr lang="id-ID" sz="1050" spc="300" dirty="0">
                  <a:solidFill>
                    <a:schemeClr val="bg2">
                      <a:lumMod val="75000"/>
                    </a:schemeClr>
                  </a:solidFill>
                  <a:latin typeface="Warung Kopi" panose="02000800000000000000" pitchFamily="2" charset="0"/>
                </a:endParaRPr>
              </a:p>
            </p:txBody>
          </p:sp>
          <p:sp>
            <p:nvSpPr>
              <p:cNvPr id="52" name="TextBox 51">
                <a:extLst>
                  <a:ext uri="{FF2B5EF4-FFF2-40B4-BE49-F238E27FC236}">
                    <a16:creationId xmlns:a16="http://schemas.microsoft.com/office/drawing/2014/main" id="{E2A0571C-1401-42AC-B00D-F8ED76216908}"/>
                  </a:ext>
                </a:extLst>
              </p:cNvPr>
              <p:cNvSpPr txBox="1"/>
              <p:nvPr/>
            </p:nvSpPr>
            <p:spPr>
              <a:xfrm>
                <a:off x="114889" y="4643634"/>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Prediction Distribution</a:t>
                </a:r>
                <a:endParaRPr lang="id-ID" sz="1050" spc="300" dirty="0">
                  <a:solidFill>
                    <a:schemeClr val="bg2">
                      <a:lumMod val="75000"/>
                    </a:schemeClr>
                  </a:solidFill>
                  <a:latin typeface="Warung Kopi" panose="02000800000000000000" pitchFamily="2" charset="0"/>
                </a:endParaRPr>
              </a:p>
            </p:txBody>
          </p:sp>
          <p:sp>
            <p:nvSpPr>
              <p:cNvPr id="53" name="TextBox 52">
                <a:extLst>
                  <a:ext uri="{FF2B5EF4-FFF2-40B4-BE49-F238E27FC236}">
                    <a16:creationId xmlns:a16="http://schemas.microsoft.com/office/drawing/2014/main" id="{F6C12B88-5DE4-40BB-914B-C4A604BC9129}"/>
                  </a:ext>
                </a:extLst>
              </p:cNvPr>
              <p:cNvSpPr txBox="1"/>
              <p:nvPr/>
            </p:nvSpPr>
            <p:spPr>
              <a:xfrm>
                <a:off x="114889" y="4177421"/>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Recommendation Model</a:t>
                </a:r>
                <a:endParaRPr lang="id-ID" sz="1050" spc="300" dirty="0">
                  <a:solidFill>
                    <a:schemeClr val="bg2">
                      <a:lumMod val="75000"/>
                    </a:schemeClr>
                  </a:solidFill>
                  <a:latin typeface="Warung Kopi" panose="02000800000000000000" pitchFamily="2" charset="0"/>
                </a:endParaRPr>
              </a:p>
            </p:txBody>
          </p:sp>
          <p:sp>
            <p:nvSpPr>
              <p:cNvPr id="60" name="TextBox 59">
                <a:extLst>
                  <a:ext uri="{FF2B5EF4-FFF2-40B4-BE49-F238E27FC236}">
                    <a16:creationId xmlns:a16="http://schemas.microsoft.com/office/drawing/2014/main" id="{4F618FA0-5943-4AEF-8468-36D7F0001412}"/>
                  </a:ext>
                </a:extLst>
              </p:cNvPr>
              <p:cNvSpPr txBox="1"/>
              <p:nvPr/>
            </p:nvSpPr>
            <p:spPr>
              <a:xfrm>
                <a:off x="114889" y="5414478"/>
                <a:ext cx="1979535" cy="415498"/>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Recommendation Sample</a:t>
                </a:r>
                <a:endParaRPr lang="id-ID" sz="1050" spc="300" dirty="0">
                  <a:solidFill>
                    <a:schemeClr val="bg2">
                      <a:lumMod val="75000"/>
                    </a:schemeClr>
                  </a:solidFill>
                  <a:latin typeface="Warung Kopi" panose="02000800000000000000" pitchFamily="2" charset="0"/>
                </a:endParaRPr>
              </a:p>
            </p:txBody>
          </p:sp>
          <p:sp>
            <p:nvSpPr>
              <p:cNvPr id="67" name="TextBox 66">
                <a:extLst>
                  <a:ext uri="{FF2B5EF4-FFF2-40B4-BE49-F238E27FC236}">
                    <a16:creationId xmlns:a16="http://schemas.microsoft.com/office/drawing/2014/main" id="{A0592FDB-AA39-4564-9BEC-1BDCABEDD163}"/>
                  </a:ext>
                </a:extLst>
              </p:cNvPr>
              <p:cNvSpPr txBox="1"/>
              <p:nvPr/>
            </p:nvSpPr>
            <p:spPr>
              <a:xfrm>
                <a:off x="114889" y="5880689"/>
                <a:ext cx="1979535" cy="253916"/>
              </a:xfrm>
              <a:prstGeom prst="rect">
                <a:avLst/>
              </a:prstGeom>
              <a:noFill/>
            </p:spPr>
            <p:txBody>
              <a:bodyPr wrap="square" rtlCol="0">
                <a:spAutoFit/>
              </a:bodyPr>
              <a:lstStyle/>
              <a:p>
                <a:r>
                  <a:rPr lang="en-US" sz="1050" spc="300" dirty="0">
                    <a:solidFill>
                      <a:schemeClr val="bg2">
                        <a:lumMod val="75000"/>
                      </a:schemeClr>
                    </a:solidFill>
                    <a:latin typeface="Warung Kopi" panose="02000800000000000000" pitchFamily="2" charset="0"/>
                  </a:rPr>
                  <a:t>Next Steps</a:t>
                </a:r>
                <a:endParaRPr lang="id-ID" sz="1050" spc="300" dirty="0">
                  <a:solidFill>
                    <a:schemeClr val="bg2">
                      <a:lumMod val="75000"/>
                    </a:schemeClr>
                  </a:solidFill>
                  <a:latin typeface="Warung Kopi" panose="02000800000000000000" pitchFamily="2" charset="0"/>
                </a:endParaRPr>
              </a:p>
            </p:txBody>
          </p:sp>
        </p:grpSp>
        <p:sp>
          <p:nvSpPr>
            <p:cNvPr id="43" name="TextBox 42">
              <a:extLst>
                <a:ext uri="{FF2B5EF4-FFF2-40B4-BE49-F238E27FC236}">
                  <a16:creationId xmlns:a16="http://schemas.microsoft.com/office/drawing/2014/main" id="{FE6A5FE8-7205-4E18-B3F4-19AE74A0D1FC}"/>
                </a:ext>
              </a:extLst>
            </p:cNvPr>
            <p:cNvSpPr txBox="1"/>
            <p:nvPr/>
          </p:nvSpPr>
          <p:spPr>
            <a:xfrm>
              <a:off x="108793" y="5115943"/>
              <a:ext cx="1979535" cy="253916"/>
            </a:xfrm>
            <a:prstGeom prst="rect">
              <a:avLst/>
            </a:prstGeom>
            <a:noFill/>
          </p:spPr>
          <p:txBody>
            <a:bodyPr wrap="square" rtlCol="0">
              <a:spAutoFit/>
            </a:bodyPr>
            <a:lstStyle/>
            <a:p>
              <a:r>
                <a:rPr lang="en-US" sz="1050" spc="300" dirty="0">
                  <a:solidFill>
                    <a:srgbClr val="1ED760"/>
                  </a:solidFill>
                  <a:latin typeface="Warung Kopi" panose="02000800000000000000" pitchFamily="2" charset="0"/>
                </a:rPr>
                <a:t>Class Imbalance</a:t>
              </a:r>
              <a:endParaRPr lang="id-ID" sz="1050" spc="300" dirty="0">
                <a:solidFill>
                  <a:srgbClr val="1ED760"/>
                </a:solidFill>
                <a:latin typeface="Warung Kopi" panose="02000800000000000000" pitchFamily="2" charset="0"/>
              </a:endParaRPr>
            </a:p>
          </p:txBody>
        </p:sp>
      </p:grpSp>
      <p:sp>
        <p:nvSpPr>
          <p:cNvPr id="61" name="TextBox 60">
            <a:extLst>
              <a:ext uri="{FF2B5EF4-FFF2-40B4-BE49-F238E27FC236}">
                <a16:creationId xmlns:a16="http://schemas.microsoft.com/office/drawing/2014/main" id="{7C417F7F-034C-4674-840D-AF429BB34F3A}"/>
              </a:ext>
            </a:extLst>
          </p:cNvPr>
          <p:cNvSpPr txBox="1"/>
          <p:nvPr/>
        </p:nvSpPr>
        <p:spPr>
          <a:xfrm>
            <a:off x="2288303" y="1226361"/>
            <a:ext cx="9684622" cy="1554272"/>
          </a:xfrm>
          <a:prstGeom prst="rect">
            <a:avLst/>
          </a:prstGeom>
          <a:noFill/>
        </p:spPr>
        <p:txBody>
          <a:bodyPr wrap="square">
            <a:spAutoFit/>
          </a:bodyPr>
          <a:lstStyle/>
          <a:p>
            <a:pPr>
              <a:lnSpc>
                <a:spcPct val="150000"/>
              </a:lnSpc>
            </a:pPr>
            <a:r>
              <a:rPr lang="en-US" sz="1400" spc="300" dirty="0">
                <a:solidFill>
                  <a:prstClr val="white"/>
                </a:solidFill>
                <a:latin typeface="Warung Kopi" panose="02000800000000000000" pitchFamily="2" charset="0"/>
              </a:rPr>
              <a:t>Looking at the most important features from the prediction model, we can see that angry and happy songs had very similar audio makeup. </a:t>
            </a:r>
          </a:p>
          <a:p>
            <a:pPr>
              <a:lnSpc>
                <a:spcPct val="150000"/>
              </a:lnSpc>
            </a:pPr>
            <a:r>
              <a:rPr lang="en-US" sz="1400" spc="300" dirty="0">
                <a:solidFill>
                  <a:prstClr val="white"/>
                </a:solidFill>
                <a:latin typeface="Warung Kopi" panose="02000800000000000000" pitchFamily="2" charset="0"/>
              </a:rPr>
              <a:t>No wonder the model had a hard time differentiating the two! </a:t>
            </a:r>
          </a:p>
          <a:p>
            <a:endParaRPr lang="en-US" sz="1400" spc="300" dirty="0">
              <a:solidFill>
                <a:prstClr val="white"/>
              </a:solidFill>
              <a:latin typeface="Warung Kopi" panose="02000800000000000000" pitchFamily="2" charset="0"/>
            </a:endParaRPr>
          </a:p>
          <a:p>
            <a:endParaRPr lang="en-US" dirty="0"/>
          </a:p>
        </p:txBody>
      </p:sp>
      <p:pic>
        <p:nvPicPr>
          <p:cNvPr id="6" name="Picture 5">
            <a:extLst>
              <a:ext uri="{FF2B5EF4-FFF2-40B4-BE49-F238E27FC236}">
                <a16:creationId xmlns:a16="http://schemas.microsoft.com/office/drawing/2014/main" id="{1FCA811E-D31E-4CA2-8AD5-FCB106AB6067}"/>
              </a:ext>
            </a:extLst>
          </p:cNvPr>
          <p:cNvPicPr>
            <a:picLocks noChangeAspect="1"/>
          </p:cNvPicPr>
          <p:nvPr/>
        </p:nvPicPr>
        <p:blipFill>
          <a:blip r:embed="rId11"/>
          <a:stretch>
            <a:fillRect/>
          </a:stretch>
        </p:blipFill>
        <p:spPr>
          <a:xfrm>
            <a:off x="4597356" y="2500472"/>
            <a:ext cx="4946427" cy="3503205"/>
          </a:xfrm>
          <a:prstGeom prst="rect">
            <a:avLst/>
          </a:prstGeom>
        </p:spPr>
      </p:pic>
    </p:spTree>
    <p:extLst>
      <p:ext uri="{BB962C8B-B14F-4D97-AF65-F5344CB8AC3E}">
        <p14:creationId xmlns:p14="http://schemas.microsoft.com/office/powerpoint/2010/main" val="374722342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494</TotalTime>
  <Words>1031</Words>
  <Application>Microsoft Office PowerPoint</Application>
  <PresentationFormat>Widescreen</PresentationFormat>
  <Paragraphs>260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Warung Kopi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Donna Lee</dc:creator>
  <cp:lastModifiedBy>Donna Lee</cp:lastModifiedBy>
  <cp:revision>114</cp:revision>
  <dcterms:created xsi:type="dcterms:W3CDTF">2021-05-12T14:57:18Z</dcterms:created>
  <dcterms:modified xsi:type="dcterms:W3CDTF">2021-05-12T23:11:19Z</dcterms:modified>
</cp:coreProperties>
</file>