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e3435b417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e3435b417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e3435b417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e3435b417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e3435b417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e3435b417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d6789fbd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d6789fbd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d6789fbd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d6789fbd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d6789fbd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d6789fbd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d6789fb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d6789fb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e3435b417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e3435b417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e3435b41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e3435b41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9750" y="0"/>
            <a:ext cx="9163500" cy="96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0" y="387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43725" y="4568875"/>
            <a:ext cx="1727000" cy="5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kaggle.com/yamaerenay/spotify-dataset-19212020-160k-tracks?select=data_w_genres.csv" TargetMode="External"/><Relationship Id="rId4" Type="http://schemas.openxmlformats.org/officeDocument/2006/relationships/hyperlink" Target="https://storage.googleapis.com/pr-newsroom-wp/1/2018/11/Spotify_Logo_RGB_Green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Song Recommendations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latin typeface="Cambria"/>
                <a:ea typeface="Cambria"/>
                <a:cs typeface="Cambria"/>
                <a:sym typeface="Cambria"/>
              </a:rPr>
              <a:t>Author: Donna Lee</a:t>
            </a:r>
            <a:endParaRPr i="1" sz="17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0" y="387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>
                <a:latin typeface="Cambria"/>
                <a:ea typeface="Cambria"/>
                <a:cs typeface="Cambria"/>
                <a:sym typeface="Cambria"/>
              </a:rPr>
              <a:t>Dataset description:</a:t>
            </a:r>
            <a:endParaRPr sz="262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23775" y="1023950"/>
            <a:ext cx="85206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mbria"/>
                <a:ea typeface="Cambria"/>
                <a:cs typeface="Cambria"/>
                <a:sym typeface="Cambria"/>
              </a:rPr>
              <a:t>Spotify dataset</a:t>
            </a:r>
            <a:r>
              <a:rPr b="1" lang="en">
                <a:latin typeface="Cambria"/>
                <a:ea typeface="Cambria"/>
                <a:cs typeface="Cambria"/>
                <a:sym typeface="Cambria"/>
              </a:rPr>
              <a:t>: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Song tracks and their attributes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mbria"/>
                <a:ea typeface="Cambria"/>
                <a:cs typeface="Cambria"/>
                <a:sym typeface="Cambria"/>
              </a:rPr>
              <a:t>Attributes: 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○"/>
            </a:pPr>
            <a:r>
              <a:rPr b="1" lang="en" sz="1300">
                <a:latin typeface="Cambria"/>
                <a:ea typeface="Cambria"/>
                <a:cs typeface="Cambria"/>
                <a:sym typeface="Cambria"/>
              </a:rPr>
              <a:t>Duration (MS)</a:t>
            </a:r>
            <a:endParaRPr b="1" sz="1300"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○"/>
            </a:pPr>
            <a:r>
              <a:rPr b="1" lang="en" sz="1300">
                <a:latin typeface="Cambria"/>
                <a:ea typeface="Cambria"/>
                <a:cs typeface="Cambria"/>
                <a:sym typeface="Cambria"/>
              </a:rPr>
              <a:t>Danceability </a:t>
            </a:r>
            <a:r>
              <a:rPr lang="en" sz="1300">
                <a:latin typeface="Cambria"/>
                <a:ea typeface="Cambria"/>
                <a:cs typeface="Cambria"/>
                <a:sym typeface="Cambria"/>
              </a:rPr>
              <a:t>- </a:t>
            </a:r>
            <a:r>
              <a:rPr i="1" lang="en" sz="1300">
                <a:latin typeface="Cambria"/>
                <a:ea typeface="Cambria"/>
                <a:cs typeface="Cambria"/>
                <a:sym typeface="Cambria"/>
              </a:rPr>
              <a:t>how suitable a track is for dancing based on a combination of musical elements including tempo, rhythm stability, beat strength, and overall regularity</a:t>
            </a:r>
            <a:endParaRPr i="1" sz="1300"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○"/>
            </a:pPr>
            <a:r>
              <a:rPr b="1" lang="en" sz="1300">
                <a:latin typeface="Cambria"/>
                <a:ea typeface="Cambria"/>
                <a:cs typeface="Cambria"/>
                <a:sym typeface="Cambria"/>
              </a:rPr>
              <a:t>Energy </a:t>
            </a:r>
            <a:r>
              <a:rPr lang="en" sz="1300">
                <a:latin typeface="Cambria"/>
                <a:ea typeface="Cambria"/>
                <a:cs typeface="Cambria"/>
                <a:sym typeface="Cambria"/>
              </a:rPr>
              <a:t>- </a:t>
            </a:r>
            <a:r>
              <a:rPr i="1" lang="en" sz="1300">
                <a:latin typeface="Cambria"/>
                <a:ea typeface="Cambria"/>
                <a:cs typeface="Cambria"/>
                <a:sym typeface="Cambria"/>
              </a:rPr>
              <a:t>Perceptive measure of intensity and activity</a:t>
            </a:r>
            <a:endParaRPr i="1" sz="1300"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○"/>
            </a:pPr>
            <a:r>
              <a:rPr b="1" lang="en" sz="1300">
                <a:latin typeface="Cambria"/>
                <a:ea typeface="Cambria"/>
                <a:cs typeface="Cambria"/>
                <a:sym typeface="Cambria"/>
              </a:rPr>
              <a:t>Loudness </a:t>
            </a:r>
            <a:r>
              <a:rPr lang="en" sz="1300">
                <a:latin typeface="Cambria"/>
                <a:ea typeface="Cambria"/>
                <a:cs typeface="Cambria"/>
                <a:sym typeface="Cambria"/>
              </a:rPr>
              <a:t>- </a:t>
            </a:r>
            <a:r>
              <a:rPr i="1" lang="en" sz="1300">
                <a:latin typeface="Cambria"/>
                <a:ea typeface="Cambria"/>
                <a:cs typeface="Cambria"/>
                <a:sym typeface="Cambria"/>
              </a:rPr>
              <a:t>How loud the music is</a:t>
            </a:r>
            <a:endParaRPr i="1" sz="1300"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○"/>
            </a:pPr>
            <a:r>
              <a:rPr b="1" lang="en" sz="1300">
                <a:latin typeface="Cambria"/>
                <a:ea typeface="Cambria"/>
                <a:cs typeface="Cambria"/>
                <a:sym typeface="Cambria"/>
              </a:rPr>
              <a:t>Speechiness </a:t>
            </a:r>
            <a:r>
              <a:rPr lang="en" sz="1300">
                <a:latin typeface="Cambria"/>
                <a:ea typeface="Cambria"/>
                <a:cs typeface="Cambria"/>
                <a:sym typeface="Cambria"/>
              </a:rPr>
              <a:t>- </a:t>
            </a:r>
            <a:r>
              <a:rPr i="1" lang="en" sz="1300">
                <a:latin typeface="Cambria"/>
                <a:ea typeface="Cambria"/>
                <a:cs typeface="Cambria"/>
                <a:sym typeface="Cambria"/>
              </a:rPr>
              <a:t>Detects the presence of spoken words in a track </a:t>
            </a:r>
            <a:endParaRPr i="1" sz="1300"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○"/>
            </a:pPr>
            <a:r>
              <a:rPr b="1" lang="en" sz="1300">
                <a:latin typeface="Cambria"/>
                <a:ea typeface="Cambria"/>
                <a:cs typeface="Cambria"/>
                <a:sym typeface="Cambria"/>
              </a:rPr>
              <a:t>Acousticness </a:t>
            </a:r>
            <a:r>
              <a:rPr lang="en" sz="1300">
                <a:latin typeface="Cambria"/>
                <a:ea typeface="Cambria"/>
                <a:cs typeface="Cambria"/>
                <a:sym typeface="Cambria"/>
              </a:rPr>
              <a:t>- </a:t>
            </a:r>
            <a:r>
              <a:rPr i="1" lang="en" sz="1300">
                <a:latin typeface="Cambria"/>
                <a:ea typeface="Cambria"/>
                <a:cs typeface="Cambria"/>
                <a:sym typeface="Cambria"/>
              </a:rPr>
              <a:t>How acoustic a song is</a:t>
            </a:r>
            <a:endParaRPr i="1" sz="1300"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○"/>
            </a:pPr>
            <a:r>
              <a:rPr b="1" lang="en" sz="1300">
                <a:latin typeface="Cambria"/>
                <a:ea typeface="Cambria"/>
                <a:cs typeface="Cambria"/>
                <a:sym typeface="Cambria"/>
              </a:rPr>
              <a:t>Instrumentalness </a:t>
            </a:r>
            <a:r>
              <a:rPr lang="en" sz="1300">
                <a:latin typeface="Cambria"/>
                <a:ea typeface="Cambria"/>
                <a:cs typeface="Cambria"/>
                <a:sym typeface="Cambria"/>
              </a:rPr>
              <a:t>- </a:t>
            </a:r>
            <a:r>
              <a:rPr i="1" lang="en" sz="1300">
                <a:latin typeface="Cambria"/>
                <a:ea typeface="Cambria"/>
                <a:cs typeface="Cambria"/>
                <a:sym typeface="Cambria"/>
              </a:rPr>
              <a:t>The amount of vocals in a song</a:t>
            </a:r>
            <a:endParaRPr i="1" sz="1300"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○"/>
            </a:pPr>
            <a:r>
              <a:rPr b="1" lang="en" sz="1300">
                <a:latin typeface="Cambria"/>
                <a:ea typeface="Cambria"/>
                <a:cs typeface="Cambria"/>
                <a:sym typeface="Cambria"/>
              </a:rPr>
              <a:t>Liveness </a:t>
            </a:r>
            <a:r>
              <a:rPr lang="en" sz="1300">
                <a:latin typeface="Cambria"/>
                <a:ea typeface="Cambria"/>
                <a:cs typeface="Cambria"/>
                <a:sym typeface="Cambria"/>
              </a:rPr>
              <a:t>- </a:t>
            </a:r>
            <a:r>
              <a:rPr i="1" lang="en" sz="1300">
                <a:latin typeface="Cambria"/>
                <a:ea typeface="Cambria"/>
                <a:cs typeface="Cambria"/>
                <a:sym typeface="Cambria"/>
              </a:rPr>
              <a:t>This value describes the probability that the song was recorded with a live audience</a:t>
            </a:r>
            <a:endParaRPr i="1" sz="1300"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○"/>
            </a:pPr>
            <a:r>
              <a:rPr b="1" lang="en" sz="1300">
                <a:latin typeface="Cambria"/>
                <a:ea typeface="Cambria"/>
                <a:cs typeface="Cambria"/>
                <a:sym typeface="Cambria"/>
              </a:rPr>
              <a:t>Valence </a:t>
            </a:r>
            <a:r>
              <a:rPr lang="en" sz="1300">
                <a:latin typeface="Cambria"/>
                <a:ea typeface="Cambria"/>
                <a:cs typeface="Cambria"/>
                <a:sym typeface="Cambria"/>
              </a:rPr>
              <a:t>- </a:t>
            </a:r>
            <a:r>
              <a:rPr i="1" lang="en" sz="1300">
                <a:latin typeface="Cambria"/>
                <a:ea typeface="Cambria"/>
                <a:cs typeface="Cambria"/>
                <a:sym typeface="Cambria"/>
              </a:rPr>
              <a:t>Musical positiveness conveyed by a track</a:t>
            </a:r>
            <a:endParaRPr i="1" sz="1300"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○"/>
            </a:pPr>
            <a:r>
              <a:rPr b="1" lang="en" sz="1300">
                <a:latin typeface="Cambria"/>
                <a:ea typeface="Cambria"/>
                <a:cs typeface="Cambria"/>
                <a:sym typeface="Cambria"/>
              </a:rPr>
              <a:t>Tempo</a:t>
            </a:r>
            <a:endParaRPr b="1" sz="1300"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○"/>
            </a:pPr>
            <a:r>
              <a:rPr b="1" lang="en" sz="1300">
                <a:latin typeface="Cambria"/>
                <a:ea typeface="Cambria"/>
                <a:cs typeface="Cambria"/>
                <a:sym typeface="Cambria"/>
              </a:rPr>
              <a:t>Release Date</a:t>
            </a:r>
            <a:endParaRPr b="1" sz="13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mbria"/>
                <a:ea typeface="Cambria"/>
                <a:cs typeface="Cambria"/>
                <a:sym typeface="Cambria"/>
              </a:rPr>
              <a:t>Years: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2000 to 2021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mbria"/>
                <a:ea typeface="Cambria"/>
                <a:cs typeface="Cambria"/>
                <a:sym typeface="Cambria"/>
              </a:rPr>
              <a:t>Tracks: 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187K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0" y="38760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>
                <a:latin typeface="Cambria"/>
                <a:ea typeface="Cambria"/>
                <a:cs typeface="Cambria"/>
                <a:sym typeface="Cambria"/>
              </a:rPr>
              <a:t>Business Problem</a:t>
            </a:r>
            <a:r>
              <a:rPr lang="en" sz="2620">
                <a:latin typeface="Cambria"/>
                <a:ea typeface="Cambria"/>
                <a:cs typeface="Cambria"/>
                <a:sym typeface="Cambria"/>
              </a:rPr>
              <a:t>:</a:t>
            </a:r>
            <a:endParaRPr sz="262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47800" y="1188875"/>
            <a:ext cx="864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Based on a given song, I wanted to create a recommendation system based on the features of song. Using the Euclidean distance between the given song and rest of the data set, I came up with ten recommended songs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588" y="1986775"/>
            <a:ext cx="507682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0" y="38760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>
                <a:latin typeface="Cambria"/>
                <a:ea typeface="Cambria"/>
                <a:cs typeface="Cambria"/>
                <a:sym typeface="Cambria"/>
              </a:rPr>
              <a:t>Data Overview</a:t>
            </a:r>
            <a:r>
              <a:rPr lang="en" sz="2620">
                <a:latin typeface="Cambria"/>
                <a:ea typeface="Cambria"/>
                <a:cs typeface="Cambria"/>
                <a:sym typeface="Cambria"/>
              </a:rPr>
              <a:t>:</a:t>
            </a:r>
            <a:endParaRPr sz="262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75" y="1236025"/>
            <a:ext cx="4614950" cy="34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5261700" y="1965750"/>
            <a:ext cx="36897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Given the correlation between the features, there didn’t seem to be a problem of multicollinearity. I decided to use all the features in my recommendation engine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50" y="1317525"/>
            <a:ext cx="5087349" cy="297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type="title"/>
          </p:nvPr>
        </p:nvSpPr>
        <p:spPr>
          <a:xfrm>
            <a:off x="0" y="38760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>
                <a:latin typeface="Cambria"/>
                <a:ea typeface="Cambria"/>
                <a:cs typeface="Cambria"/>
                <a:sym typeface="Cambria"/>
              </a:rPr>
              <a:t>Feature Mean Over Time:</a:t>
            </a:r>
            <a:endParaRPr sz="262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5560900" y="1999950"/>
            <a:ext cx="3403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Looking at the mean value of each feature over time, there seems to be a significant </a:t>
            </a:r>
            <a:r>
              <a:rPr i="1" lang="en">
                <a:latin typeface="Cambria"/>
                <a:ea typeface="Cambria"/>
                <a:cs typeface="Cambria"/>
                <a:sym typeface="Cambria"/>
              </a:rPr>
              <a:t>decrease in acousticness over time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and an </a:t>
            </a:r>
            <a:r>
              <a:rPr i="1" lang="en">
                <a:latin typeface="Cambria"/>
                <a:ea typeface="Cambria"/>
                <a:cs typeface="Cambria"/>
                <a:sym typeface="Cambria"/>
              </a:rPr>
              <a:t>increase in energy and danceability</a:t>
            </a:r>
            <a:endParaRPr i="1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0" y="38760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>
                <a:latin typeface="Cambria"/>
                <a:ea typeface="Cambria"/>
                <a:cs typeface="Cambria"/>
                <a:sym typeface="Cambria"/>
              </a:rPr>
              <a:t>Song Duration Over Time</a:t>
            </a:r>
            <a:r>
              <a:rPr lang="en" sz="2620">
                <a:latin typeface="Cambria"/>
                <a:ea typeface="Cambria"/>
                <a:cs typeface="Cambria"/>
                <a:sym typeface="Cambria"/>
              </a:rPr>
              <a:t>:</a:t>
            </a:r>
            <a:endParaRPr sz="262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85800" y="1011625"/>
            <a:ext cx="89724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Overall song duration has been on the decline in recent years. This is due to a change in how artists get paid. Artists are being paid on steam (if someone listens to 30 seconds of a song) so it is in their best interest to make shorter songs. 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625" y="2009125"/>
            <a:ext cx="5783150" cy="28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0" y="38760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>
                <a:latin typeface="Cambria"/>
                <a:ea typeface="Cambria"/>
                <a:cs typeface="Cambria"/>
                <a:sym typeface="Cambria"/>
              </a:rPr>
              <a:t>Recommendation System</a:t>
            </a:r>
            <a:r>
              <a:rPr lang="en" sz="2620">
                <a:latin typeface="Cambria"/>
                <a:ea typeface="Cambria"/>
                <a:cs typeface="Cambria"/>
                <a:sym typeface="Cambria"/>
              </a:rPr>
              <a:t>: Let’s test this out!</a:t>
            </a:r>
            <a:endParaRPr sz="2620"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100" name="Google Shape;100;p19"/>
          <p:cNvGrpSpPr/>
          <p:nvPr/>
        </p:nvGrpSpPr>
        <p:grpSpPr>
          <a:xfrm>
            <a:off x="550936" y="1609103"/>
            <a:ext cx="3067147" cy="2493038"/>
            <a:chOff x="443968" y="2291975"/>
            <a:chExt cx="2028000" cy="1781250"/>
          </a:xfrm>
        </p:grpSpPr>
        <p:pic>
          <p:nvPicPr>
            <p:cNvPr id="101" name="Google Shape;10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0300" y="2291975"/>
              <a:ext cx="1701650" cy="170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9"/>
            <p:cNvSpPr txBox="1"/>
            <p:nvPr/>
          </p:nvSpPr>
          <p:spPr>
            <a:xfrm>
              <a:off x="443968" y="3787325"/>
              <a:ext cx="20280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latin typeface="Cambria"/>
                  <a:ea typeface="Cambria"/>
                  <a:cs typeface="Cambria"/>
                  <a:sym typeface="Cambria"/>
                </a:rPr>
                <a:t>Chris Brown - Go Crazy</a:t>
              </a:r>
              <a:endParaRPr i="1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103" name="Google Shape;103;p19"/>
          <p:cNvSpPr txBox="1"/>
          <p:nvPr/>
        </p:nvSpPr>
        <p:spPr>
          <a:xfrm>
            <a:off x="4913650" y="1071125"/>
            <a:ext cx="30672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ambria"/>
                <a:ea typeface="Cambria"/>
                <a:cs typeface="Cambria"/>
                <a:sym typeface="Cambria"/>
              </a:rPr>
              <a:t>Savana by </a:t>
            </a:r>
            <a:r>
              <a:rPr i="1" lang="en">
                <a:latin typeface="Cambria"/>
                <a:ea typeface="Cambria"/>
                <a:cs typeface="Cambria"/>
                <a:sym typeface="Cambria"/>
              </a:rPr>
              <a:t>Marko Glass</a:t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ambria"/>
                <a:ea typeface="Cambria"/>
                <a:cs typeface="Cambria"/>
                <a:sym typeface="Cambria"/>
              </a:rPr>
              <a:t>Wish - Trippie Mix by Diplo</a:t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ambria"/>
                <a:ea typeface="Cambria"/>
                <a:cs typeface="Cambria"/>
                <a:sym typeface="Cambria"/>
              </a:rPr>
              <a:t>Boro Boro vs Nexus by Arash</a:t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ambria"/>
                <a:ea typeface="Cambria"/>
                <a:cs typeface="Cambria"/>
                <a:sym typeface="Cambria"/>
              </a:rPr>
              <a:t>Donde Estaras by </a:t>
            </a:r>
            <a:r>
              <a:rPr i="1" lang="en">
                <a:latin typeface="Cambria"/>
                <a:ea typeface="Cambria"/>
                <a:cs typeface="Cambria"/>
                <a:sym typeface="Cambria"/>
              </a:rPr>
              <a:t>Ricchi E Poveri</a:t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ambria"/>
                <a:ea typeface="Cambria"/>
                <a:cs typeface="Cambria"/>
                <a:sym typeface="Cambria"/>
              </a:rPr>
              <a:t>Con Roni by </a:t>
            </a:r>
            <a:r>
              <a:rPr i="1" lang="en">
                <a:latin typeface="Cambria"/>
                <a:ea typeface="Cambria"/>
                <a:cs typeface="Cambria"/>
                <a:sym typeface="Cambria"/>
              </a:rPr>
              <a:t>ITHAN NY</a:t>
            </a:r>
            <a:endParaRPr i="1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04" name="Google Shape;104;p19"/>
          <p:cNvCxnSpPr/>
          <p:nvPr/>
        </p:nvCxnSpPr>
        <p:spPr>
          <a:xfrm flipH="1" rot="10800000">
            <a:off x="2920625" y="1305825"/>
            <a:ext cx="2482200" cy="14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9"/>
          <p:cNvCxnSpPr/>
          <p:nvPr/>
        </p:nvCxnSpPr>
        <p:spPr>
          <a:xfrm flipH="1" rot="10800000">
            <a:off x="2890725" y="2173125"/>
            <a:ext cx="2322600" cy="6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9"/>
          <p:cNvCxnSpPr/>
          <p:nvPr/>
        </p:nvCxnSpPr>
        <p:spPr>
          <a:xfrm>
            <a:off x="2940575" y="2801025"/>
            <a:ext cx="2292600" cy="1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9"/>
          <p:cNvCxnSpPr/>
          <p:nvPr/>
        </p:nvCxnSpPr>
        <p:spPr>
          <a:xfrm>
            <a:off x="2925575" y="2801025"/>
            <a:ext cx="2138100" cy="10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9"/>
          <p:cNvCxnSpPr/>
          <p:nvPr/>
        </p:nvCxnSpPr>
        <p:spPr>
          <a:xfrm>
            <a:off x="2940575" y="2801025"/>
            <a:ext cx="2372400" cy="18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0" y="38760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>
                <a:latin typeface="Cambria"/>
                <a:ea typeface="Cambria"/>
                <a:cs typeface="Cambria"/>
                <a:sym typeface="Cambria"/>
              </a:rPr>
              <a:t>Next Steps</a:t>
            </a:r>
            <a:r>
              <a:rPr lang="en" sz="2620">
                <a:latin typeface="Cambria"/>
                <a:ea typeface="Cambria"/>
                <a:cs typeface="Cambria"/>
                <a:sym typeface="Cambria"/>
              </a:rPr>
              <a:t>:</a:t>
            </a:r>
            <a:endParaRPr sz="262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252000" y="1368100"/>
            <a:ext cx="8640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Add more features such as language into the algorithm 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Build a recommendation engine that takes more than one song variable to allow for greater variety in the recommendations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0" y="38760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>
                <a:latin typeface="Cambria"/>
                <a:ea typeface="Cambria"/>
                <a:cs typeface="Cambria"/>
                <a:sym typeface="Cambria"/>
              </a:rPr>
              <a:t>References</a:t>
            </a:r>
            <a:r>
              <a:rPr lang="en" sz="2620">
                <a:latin typeface="Cambria"/>
                <a:ea typeface="Cambria"/>
                <a:cs typeface="Cambria"/>
                <a:sym typeface="Cambria"/>
              </a:rPr>
              <a:t>:</a:t>
            </a:r>
            <a:endParaRPr sz="262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252000" y="1368100"/>
            <a:ext cx="8640000" cy="24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Kaggle Dataset - </a:t>
            </a:r>
            <a:r>
              <a:rPr lang="en" sz="18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https://www.kaggle.com/yamaerenay/spotify-dataset-19212020-160k-tracks?select=data_w_genres.csv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Spotify Logo -  </a:t>
            </a:r>
            <a:r>
              <a:rPr lang="en" sz="18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https://storage.googleapis.com/pr-newsroom-wp/1/2018/11/Spotify_Logo_RGB_Green.png</a:t>
            </a:r>
            <a:r>
              <a:rPr lang="en" sz="18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