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62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80" r:id="rId20"/>
    <p:sldId id="379" r:id="rId21"/>
    <p:sldId id="381" r:id="rId22"/>
    <p:sldId id="272" r:id="rId23"/>
    <p:sldId id="273" r:id="rId24"/>
    <p:sldId id="370" r:id="rId25"/>
    <p:sldId id="371" r:id="rId26"/>
    <p:sldId id="382" r:id="rId27"/>
    <p:sldId id="383" r:id="rId28"/>
    <p:sldId id="385" r:id="rId29"/>
    <p:sldId id="384" r:id="rId30"/>
    <p:sldId id="386" r:id="rId31"/>
    <p:sldId id="388" r:id="rId32"/>
    <p:sldId id="387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Tapp" userId="6bdbf3889857996f" providerId="LiveId" clId="{69FF8AAE-6B18-4859-A69D-C2BDA088C6B8}"/>
    <pc:docChg chg="delSld">
      <pc:chgData name="Charles Tapp" userId="6bdbf3889857996f" providerId="LiveId" clId="{69FF8AAE-6B18-4859-A69D-C2BDA088C6B8}" dt="2021-03-25T15:01:27.470" v="0" actId="2696"/>
      <pc:docMkLst>
        <pc:docMk/>
      </pc:docMkLst>
      <pc:sldChg chg="del">
        <pc:chgData name="Charles Tapp" userId="6bdbf3889857996f" providerId="LiveId" clId="{69FF8AAE-6B18-4859-A69D-C2BDA088C6B8}" dt="2021-03-25T15:01:27.470" v="0" actId="2696"/>
        <pc:sldMkLst>
          <pc:docMk/>
          <pc:sldMk cId="1874729769" sldId="276"/>
        </pc:sldMkLst>
      </pc:sldChg>
      <pc:sldChg chg="del">
        <pc:chgData name="Charles Tapp" userId="6bdbf3889857996f" providerId="LiveId" clId="{69FF8AAE-6B18-4859-A69D-C2BDA088C6B8}" dt="2021-03-25T15:01:27.470" v="0" actId="2696"/>
        <pc:sldMkLst>
          <pc:docMk/>
          <pc:sldMk cId="3620923851" sldId="291"/>
        </pc:sldMkLst>
      </pc:sldChg>
      <pc:sldChg chg="del">
        <pc:chgData name="Charles Tapp" userId="6bdbf3889857996f" providerId="LiveId" clId="{69FF8AAE-6B18-4859-A69D-C2BDA088C6B8}" dt="2021-03-25T15:01:27.470" v="0" actId="2696"/>
        <pc:sldMkLst>
          <pc:docMk/>
          <pc:sldMk cId="2423265255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454B-B9EF-47B6-AC8B-4B6C1C59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A3C54-7556-4DDF-AD1A-48F703E3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4777-D887-4B9E-9A23-7818E5F2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A503-C67A-4D2B-A84F-4B2499E5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A494-FFE9-42D9-8B94-BBEEB874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2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93F-C39C-4478-8B55-2D117456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11BA5-C6DF-4BC0-9C9C-2EF5062E0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8CFB-B26E-4FB0-BAC5-B408831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0769-CFB8-4394-8B8E-97EAB37F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4A20-D729-4A9D-9172-B86320BA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34099-CFBE-49EB-9ED8-AB5900CAB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1EC98-3C96-4B55-B776-CBADEA5E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E3D6-2332-4F45-BE5C-A7535742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0500-34EA-4C24-8290-D0283070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D9F8-F305-4D53-8352-BAD3A38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29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09D8-646A-4DF0-B897-A73D9AA1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65B2-84E7-4BF4-B9DF-2EA8FA6F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29FB-FBE3-48E3-AA2B-99B1ED0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E2C2-DF72-451A-A045-9895051A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0E78-F2BD-4DC0-A20E-A0227E2E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07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F7F0-BD0D-479A-B742-E3B2CF03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7E19-9278-4341-9A8B-FBA23B27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E103-DD98-423C-AB5D-4A4C581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A81D-C023-4959-9537-EEDFD00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30B4-7F52-4CAD-AE54-0B2EB6BF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1002-1396-486C-8390-E15E9AC7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92C3-413B-40DF-9D82-3C3B8B029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8BC0-5ABE-4C71-AE29-8A717D4B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B78A-A6BA-43A0-AC3A-BB674E2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1DD1-A809-4F88-9206-4E6245A2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7BD60-4BCA-4C53-9C39-3E1683AD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9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AF2A-7450-4F3D-9C20-6E0E500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05FC-8376-4667-91D1-4BFFE9120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E00AC-80EB-43F5-B348-1E338223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8A94D-834E-46A3-8A29-99089DF9B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B6352-D294-4F7F-85EC-10B8A7228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E1AFC-36F1-45CC-982A-1E64A97F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6E93-4142-4DA1-B5E3-CE676EC6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E407E-16D2-4D40-A18C-0BC04C93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26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DEA9-8ADE-44DB-BCEF-AF6ED082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19CBB-D421-4811-8BFF-2763E3A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DD9E-7D27-4F72-94F0-035C4E9A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F813-7A17-4A71-A4E2-A48F151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33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51A0-938D-4653-932C-7A2F832D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029EE-212E-4EFB-ABD2-30C74532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4EFE-9504-4263-9993-1BE1B585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60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75F5-5776-419A-90B3-8ABDB64D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A88-F2FD-4488-8652-87CFA162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7B93D-707E-4C3C-ABF4-248CC8E3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A838F-F840-456C-9E9C-484E028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C5B0F-2941-4920-843D-15EE705D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617F4-0187-4E7B-9D46-78BA758F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18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3181-5BBB-47FE-8C18-8505A52C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87AF5-FBB3-4A79-9BF3-2AE6821DD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97184-C290-4C77-9F2C-B6A118E52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8B17-EB20-4553-B128-0978182A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2661-6DFF-48E3-979C-F59E4540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6EC15-1FF9-414A-B57D-CE873F58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0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C4476-83B5-4117-A2A9-7B27EC9B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9A53-562D-4631-BF71-AE7162DD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8400-B0BC-4CA7-851C-1059F7060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B6FC-7A01-4E6F-B758-81FBF70FAECE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295C-428A-4ED8-9832-1D0D6C105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CBD9-5B36-460F-BEF7-DE784AC42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2A9E-4486-41E7-BC76-C9A7ED36C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8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EAB2-D89C-468F-8E9A-5517FFA99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Services &amp;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B4BA6-2C86-44E8-A9E7-D61E77A8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3717- Mobile Dev with Android Tech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91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859655"/>
          </a:xfrm>
        </p:spPr>
        <p:txBody>
          <a:bodyPr>
            <a:noAutofit/>
          </a:bodyPr>
          <a:lstStyle/>
          <a:p>
            <a:r>
              <a:rPr lang="en-US" dirty="0"/>
              <a:t>You will notice the class extends </a:t>
            </a:r>
            <a:r>
              <a:rPr lang="en-US" i="1" dirty="0"/>
              <a:t>Service</a:t>
            </a:r>
            <a:r>
              <a:rPr lang="en-US" dirty="0"/>
              <a:t> and an </a:t>
            </a:r>
            <a:r>
              <a:rPr lang="en-US" i="1" dirty="0"/>
              <a:t>onBind</a:t>
            </a:r>
            <a:r>
              <a:rPr lang="en-US" dirty="0"/>
              <a:t> method is created for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override</a:t>
            </a:r>
          </a:p>
          <a:p>
            <a:pPr lvl="1"/>
            <a:r>
              <a:rPr lang="en-US" i="1" dirty="0"/>
              <a:t>onStartCommand</a:t>
            </a:r>
          </a:p>
          <a:p>
            <a:pPr lvl="1"/>
            <a:r>
              <a:rPr lang="en-US" i="1" dirty="0"/>
              <a:t>onUnbind</a:t>
            </a:r>
          </a:p>
          <a:p>
            <a:pPr lvl="1"/>
            <a:r>
              <a:rPr lang="en-US" i="1" dirty="0"/>
              <a:t>onDestroy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C3DF83-635B-405A-88DD-E1BD3E59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2285"/>
            <a:ext cx="6079957" cy="497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i="1" dirty="0"/>
              <a:t>onStartCommand()</a:t>
            </a:r>
          </a:p>
          <a:p>
            <a:pPr lvl="1"/>
            <a:r>
              <a:rPr lang="en-US" dirty="0"/>
              <a:t>This is invoked when we call </a:t>
            </a:r>
            <a:r>
              <a:rPr lang="en-US" i="1" dirty="0"/>
              <a:t>startService </a:t>
            </a:r>
            <a:r>
              <a:rPr lang="en-US" dirty="0"/>
              <a:t>from another activity or component</a:t>
            </a:r>
          </a:p>
          <a:p>
            <a:pPr lvl="1"/>
            <a:r>
              <a:rPr lang="en-US" dirty="0"/>
              <a:t>Once started it begins to run in the background</a:t>
            </a:r>
          </a:p>
          <a:p>
            <a:pPr lvl="1"/>
            <a:endParaRPr lang="en-US" dirty="0"/>
          </a:p>
          <a:p>
            <a:r>
              <a:rPr lang="en-US" i="1" dirty="0"/>
              <a:t>onBind()</a:t>
            </a:r>
          </a:p>
          <a:p>
            <a:pPr lvl="1"/>
            <a:r>
              <a:rPr lang="en-US" dirty="0"/>
              <a:t>This is invoked when we call </a:t>
            </a:r>
            <a:r>
              <a:rPr lang="en-US" i="1" dirty="0"/>
              <a:t>bindService</a:t>
            </a:r>
            <a:r>
              <a:rPr lang="en-US" dirty="0"/>
              <a:t> from another activity or component</a:t>
            </a:r>
          </a:p>
          <a:p>
            <a:pPr lvl="1"/>
            <a:r>
              <a:rPr lang="en-US" dirty="0"/>
              <a:t>It binds the component to the service so we can interact with it while its running</a:t>
            </a:r>
          </a:p>
          <a:p>
            <a:pPr lvl="1"/>
            <a:endParaRPr lang="en-US" dirty="0"/>
          </a:p>
          <a:p>
            <a:r>
              <a:rPr lang="en-US" i="1" dirty="0"/>
              <a:t>onUnbind()</a:t>
            </a:r>
          </a:p>
          <a:p>
            <a:pPr lvl="1"/>
            <a:r>
              <a:rPr lang="en-US" dirty="0"/>
              <a:t>This is invoked when we call </a:t>
            </a:r>
            <a:r>
              <a:rPr lang="en-US" i="1" dirty="0"/>
              <a:t>unbindService </a:t>
            </a:r>
            <a:r>
              <a:rPr lang="en-US" dirty="0"/>
              <a:t>and essentially unbinds the binded app component from the service</a:t>
            </a:r>
          </a:p>
        </p:txBody>
      </p:sp>
    </p:spTree>
    <p:extLst>
      <p:ext uri="{BB962C8B-B14F-4D97-AF65-F5344CB8AC3E}">
        <p14:creationId xmlns:p14="http://schemas.microsoft.com/office/powerpoint/2010/main" val="303976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stuff in 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Inside our </a:t>
            </a:r>
            <a:r>
              <a:rPr lang="en-US" i="1" dirty="0"/>
              <a:t>onStartCommand() </a:t>
            </a:r>
            <a:r>
              <a:rPr lang="en-US" dirty="0"/>
              <a:t>callback we want to play and shuffle songs </a:t>
            </a:r>
          </a:p>
          <a:p>
            <a:endParaRPr lang="en-US" dirty="0"/>
          </a:p>
          <a:p>
            <a:r>
              <a:rPr lang="en-US" dirty="0"/>
              <a:t>So, first we need to create a method that plays songs at random</a:t>
            </a:r>
          </a:p>
          <a:p>
            <a:endParaRPr lang="en-US" dirty="0"/>
          </a:p>
          <a:p>
            <a:r>
              <a:rPr lang="en-US" dirty="0"/>
              <a:t>Let's call this method </a:t>
            </a:r>
            <a:r>
              <a:rPr lang="en-US" i="1" dirty="0"/>
              <a:t>prepareNextSong()</a:t>
            </a:r>
          </a:p>
        </p:txBody>
      </p:sp>
    </p:spTree>
    <p:extLst>
      <p:ext uri="{BB962C8B-B14F-4D97-AF65-F5344CB8AC3E}">
        <p14:creationId xmlns:p14="http://schemas.microsoft.com/office/powerpoint/2010/main" val="39581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stuff in the background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The key parts in this method is going to getting a list of string ids from strings.xml</a:t>
            </a:r>
          </a:p>
          <a:p>
            <a:r>
              <a:rPr lang="en-US" dirty="0"/>
              <a:t>Since the strings.xml ids match the file names in the </a:t>
            </a:r>
            <a:r>
              <a:rPr lang="en-US" i="1" dirty="0"/>
              <a:t>raw </a:t>
            </a:r>
            <a:r>
              <a:rPr lang="en-US" dirty="0"/>
              <a:t>directory</a:t>
            </a:r>
          </a:p>
          <a:p>
            <a:r>
              <a:rPr lang="en-US" dirty="0"/>
              <a:t>We can create a </a:t>
            </a:r>
            <a:r>
              <a:rPr lang="en-US" i="1" dirty="0"/>
              <a:t>MediaPlayer</a:t>
            </a:r>
            <a:r>
              <a:rPr lang="en-US" dirty="0"/>
              <a:t> object with one of the random string ids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A40843C-FB80-4A2D-9E2D-4BA35478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45" y="3887803"/>
            <a:ext cx="2844118" cy="2807021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7CDA292-F04F-4B2E-88EC-AC7F187DD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11" y="3862674"/>
            <a:ext cx="3673644" cy="28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stuff in the background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We will return the song length as well, will get to why next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37FCB8-3A6B-4816-90B3-D4D07E4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" y="2627729"/>
            <a:ext cx="10336156" cy="40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stuff in the background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Next, we need to create a method that will continuously play songs for us</a:t>
            </a:r>
          </a:p>
          <a:p>
            <a:endParaRPr lang="en-US" dirty="0"/>
          </a:p>
          <a:p>
            <a:r>
              <a:rPr lang="en-US" dirty="0"/>
              <a:t>For this we can use a </a:t>
            </a:r>
            <a:r>
              <a:rPr lang="en-US" i="1" dirty="0"/>
              <a:t>Handler</a:t>
            </a:r>
            <a:r>
              <a:rPr lang="en-US" dirty="0"/>
              <a:t> object with a </a:t>
            </a:r>
            <a:r>
              <a:rPr lang="en-US" i="1" dirty="0"/>
              <a:t>Runnable</a:t>
            </a:r>
          </a:p>
          <a:p>
            <a:endParaRPr lang="en-US" i="1" dirty="0"/>
          </a:p>
          <a:p>
            <a:r>
              <a:rPr lang="en-US" dirty="0"/>
              <a:t>A </a:t>
            </a:r>
            <a:r>
              <a:rPr lang="en-US" i="1" dirty="0"/>
              <a:t>Runnable</a:t>
            </a:r>
            <a:r>
              <a:rPr lang="en-US" dirty="0"/>
              <a:t> is essentially a task that can be scheduled and repeated</a:t>
            </a:r>
          </a:p>
          <a:p>
            <a:pPr lvl="1"/>
            <a:r>
              <a:rPr lang="en-US" dirty="0"/>
              <a:t>Runnable has a </a:t>
            </a:r>
            <a:r>
              <a:rPr lang="en-US" i="1" dirty="0"/>
              <a:t>run() </a:t>
            </a:r>
            <a:r>
              <a:rPr lang="en-US" dirty="0"/>
              <a:t>callback where we put the code to be scheduled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Handler is essentially what allows us to schedule </a:t>
            </a:r>
            <a:r>
              <a:rPr lang="en-US" i="1" dirty="0"/>
              <a:t>Runnables </a:t>
            </a:r>
          </a:p>
        </p:txBody>
      </p:sp>
    </p:spTree>
    <p:extLst>
      <p:ext uri="{BB962C8B-B14F-4D97-AF65-F5344CB8AC3E}">
        <p14:creationId xmlns:p14="http://schemas.microsoft.com/office/powerpoint/2010/main" val="2646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stuff in the background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003DF-6EC7-4B7E-AB89-E0169CA9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Lets create a method called </a:t>
            </a:r>
            <a:r>
              <a:rPr lang="en-CA" i="1" dirty="0"/>
              <a:t>shuffleSongs()</a:t>
            </a:r>
            <a:r>
              <a:rPr lang="en-CA" dirty="0"/>
              <a:t> that schedules a </a:t>
            </a:r>
            <a:r>
              <a:rPr lang="en-CA" i="1" dirty="0"/>
              <a:t>Runnable</a:t>
            </a:r>
          </a:p>
          <a:p>
            <a:endParaRPr lang="en-CA" i="1" dirty="0"/>
          </a:p>
          <a:p>
            <a:r>
              <a:rPr lang="en-CA" dirty="0"/>
              <a:t>Inside the </a:t>
            </a:r>
            <a:r>
              <a:rPr lang="en-CA" i="1" dirty="0"/>
              <a:t>run() </a:t>
            </a:r>
            <a:r>
              <a:rPr lang="en-CA" dirty="0"/>
              <a:t>method we can prepare for our next song and schedule it to play after the song is over</a:t>
            </a:r>
          </a:p>
          <a:p>
            <a:endParaRPr lang="en-CA" dirty="0"/>
          </a:p>
          <a:p>
            <a:r>
              <a:rPr lang="en-CA" dirty="0"/>
              <a:t>To do this we use the Handlers </a:t>
            </a:r>
            <a:r>
              <a:rPr lang="en-CA" i="1" dirty="0"/>
              <a:t>postDelayed()</a:t>
            </a:r>
            <a:r>
              <a:rPr lang="en-CA" dirty="0"/>
              <a:t> method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D1FB37-E2E8-40B5-AF00-1C87504B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60" y="5273573"/>
            <a:ext cx="6173179" cy="5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stuff in the background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D53EF-4AC2-493C-BEEE-3273C93F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Here is proper way to create this functionality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9" name="Picture 8" descr="Text, application&#10;&#10;Description automatically generated">
            <a:extLst>
              <a:ext uri="{FF2B5EF4-FFF2-40B4-BE49-F238E27FC236}">
                <a16:creationId xmlns:a16="http://schemas.microsoft.com/office/drawing/2014/main" id="{7F3A481D-FC07-456A-8DCE-0BFDA94D9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51" y="2739362"/>
            <a:ext cx="6295868" cy="35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stuff in the background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D53EF-4AC2-493C-BEEE-3273C93F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lets put </a:t>
            </a:r>
            <a:r>
              <a:rPr lang="en-CA" i="1" dirty="0"/>
              <a:t>shuffleSongs() </a:t>
            </a:r>
            <a:r>
              <a:rPr lang="en-CA" dirty="0"/>
              <a:t>inside </a:t>
            </a:r>
            <a:r>
              <a:rPr lang="en-CA" i="1" dirty="0"/>
              <a:t>onStartCommand() </a:t>
            </a:r>
            <a:r>
              <a:rPr lang="en-CA" dirty="0"/>
              <a:t>so our Runnable runs in the background</a:t>
            </a:r>
          </a:p>
          <a:p>
            <a:endParaRPr lang="en-CA" i="1" dirty="0"/>
          </a:p>
          <a:p>
            <a:r>
              <a:rPr lang="en-CA" dirty="0"/>
              <a:t>We will return </a:t>
            </a:r>
            <a:r>
              <a:rPr lang="en-CA" i="1" dirty="0"/>
              <a:t>Service.START_NOT_STICKY </a:t>
            </a:r>
            <a:r>
              <a:rPr lang="en-CA" dirty="0"/>
              <a:t>which essentially means if the service is killed from low memory it won't start back up.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endParaRPr lang="en-CA" i="1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0401D9-75C3-4A16-8437-7B32BD6C2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19" y="4433804"/>
            <a:ext cx="6543761" cy="17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Doing stuff in the background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D53EF-4AC2-493C-BEEE-3273C93F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the service ends we need to clean up any resources being used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inside onDestroy() lets stop the music and remove any pending </a:t>
            </a:r>
            <a:r>
              <a:rPr lang="en-CA" i="1" dirty="0"/>
              <a:t>Runnable'</a:t>
            </a:r>
            <a:r>
              <a:rPr lang="en-CA" dirty="0"/>
              <a:t>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i="1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326C118-A459-4EE1-865F-149699078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03" y="3734704"/>
            <a:ext cx="5610594" cy="24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6705" cy="4667250"/>
          </a:xfrm>
        </p:spPr>
        <p:txBody>
          <a:bodyPr>
            <a:noAutofit/>
          </a:bodyPr>
          <a:lstStyle/>
          <a:p>
            <a:r>
              <a:rPr lang="en-US" dirty="0"/>
              <a:t>If you remember back to the lecture on intents (week 2)</a:t>
            </a:r>
          </a:p>
          <a:p>
            <a:endParaRPr lang="en-US" dirty="0"/>
          </a:p>
          <a:p>
            <a:r>
              <a:rPr lang="en-US" dirty="0"/>
              <a:t>Intents allow us to communicate between app components</a:t>
            </a:r>
          </a:p>
          <a:p>
            <a:endParaRPr lang="en-US" dirty="0"/>
          </a:p>
          <a:p>
            <a:r>
              <a:rPr lang="en-US" dirty="0"/>
              <a:t>App components are the essential building blocks of the app</a:t>
            </a:r>
          </a:p>
          <a:p>
            <a:pPr lvl="2"/>
            <a:r>
              <a:rPr lang="en-US" dirty="0"/>
              <a:t>Activity</a:t>
            </a:r>
          </a:p>
          <a:p>
            <a:pPr lvl="2"/>
            <a:r>
              <a:rPr lang="en-US" b="1" dirty="0"/>
              <a:t>Service</a:t>
            </a:r>
          </a:p>
          <a:p>
            <a:pPr lvl="2"/>
            <a:r>
              <a:rPr lang="en-US" dirty="0"/>
              <a:t>Broadcast receivers</a:t>
            </a:r>
          </a:p>
          <a:p>
            <a:pPr lvl="2"/>
            <a:r>
              <a:rPr lang="en-US" dirty="0"/>
              <a:t>Content providers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 a Service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D53EF-4AC2-493C-BEEE-3273C93F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72537" cy="4667251"/>
          </a:xfrm>
        </p:spPr>
        <p:txBody>
          <a:bodyPr>
            <a:noAutofit/>
          </a:bodyPr>
          <a:lstStyle/>
          <a:p>
            <a:r>
              <a:rPr lang="en-CA" dirty="0"/>
              <a:t>Inside </a:t>
            </a:r>
            <a:r>
              <a:rPr lang="en-CA" i="1" dirty="0"/>
              <a:t>MainActivity </a:t>
            </a:r>
            <a:r>
              <a:rPr lang="en-CA" dirty="0"/>
              <a:t>lets start and stop the service by creating an intent for each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Lets put these inside the </a:t>
            </a:r>
            <a:r>
              <a:rPr lang="en-CA" i="1" dirty="0"/>
              <a:t>onClickShuffle()</a:t>
            </a:r>
            <a:r>
              <a:rPr lang="en-CA" dirty="0"/>
              <a:t> and </a:t>
            </a:r>
            <a:r>
              <a:rPr lang="en-CA" i="1" dirty="0"/>
              <a:t>onClickPause()</a:t>
            </a:r>
            <a:r>
              <a:rPr lang="en-CA" dirty="0"/>
              <a:t> methods respectively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70635-93CB-4348-A572-5228E25DE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53" y="2892234"/>
            <a:ext cx="7050466" cy="779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D0B59-ACFA-4F80-926D-BAFCDA883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96" y="4007160"/>
            <a:ext cx="7207142" cy="7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 a Service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D53EF-4AC2-493C-BEEE-3273C93F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72537" cy="5032376"/>
          </a:xfrm>
        </p:spPr>
        <p:txBody>
          <a:bodyPr>
            <a:noAutofit/>
          </a:bodyPr>
          <a:lstStyle/>
          <a:p>
            <a:r>
              <a:rPr lang="en-CA" dirty="0"/>
              <a:t>Go ahead and run your app and see if you can play music in background!!!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A black and white drawing of 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7CBDEBE0-EE7F-4B30-937E-95939E0AB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47" y="2710686"/>
            <a:ext cx="5262406" cy="39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7A12-CF4E-4545-9C90-DB720EF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11</a:t>
            </a:r>
            <a:endParaRPr lang="en-CA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BB9499C-8105-4D9E-891D-0EC03D0A7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12" y="1874847"/>
            <a:ext cx="4499473" cy="3650175"/>
          </a:xfrm>
        </p:spPr>
      </p:pic>
    </p:spTree>
    <p:extLst>
      <p:ext uri="{BB962C8B-B14F-4D97-AF65-F5344CB8AC3E}">
        <p14:creationId xmlns:p14="http://schemas.microsoft.com/office/powerpoint/2010/main" val="18843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9365102-1071-4214-9EC9-DC465D086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40" y="1668379"/>
            <a:ext cx="5593719" cy="4192295"/>
          </a:xfrm>
        </p:spPr>
      </p:pic>
    </p:spTree>
    <p:extLst>
      <p:ext uri="{BB962C8B-B14F-4D97-AF65-F5344CB8AC3E}">
        <p14:creationId xmlns:p14="http://schemas.microsoft.com/office/powerpoint/2010/main" val="67021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For an app component to bind to our service we need to provide an IBinder class that the </a:t>
            </a:r>
            <a:r>
              <a:rPr lang="en-US" i="1" dirty="0"/>
              <a:t>onBind() </a:t>
            </a:r>
            <a:r>
              <a:rPr lang="en-US" dirty="0"/>
              <a:t>callback can return</a:t>
            </a:r>
          </a:p>
          <a:p>
            <a:pPr lvl="1"/>
            <a:r>
              <a:rPr lang="en-US" dirty="0"/>
              <a:t>This allows our components to communicate</a:t>
            </a:r>
          </a:p>
          <a:p>
            <a:pPr lvl="1"/>
            <a:endParaRPr lang="en-US" dirty="0"/>
          </a:p>
          <a:p>
            <a:r>
              <a:rPr lang="en-US" dirty="0"/>
              <a:t>Add a nested class called </a:t>
            </a:r>
            <a:r>
              <a:rPr lang="en-US" i="1" dirty="0"/>
              <a:t>MusicFunBinder</a:t>
            </a:r>
          </a:p>
          <a:p>
            <a:r>
              <a:rPr lang="en-US" dirty="0"/>
              <a:t>It will contain one method that return the outer class instance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FC8096-AD4B-4178-A602-260E0BC8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73" y="4675200"/>
            <a:ext cx="4631786" cy="21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a service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Then create an instance variable </a:t>
            </a:r>
            <a:r>
              <a:rPr lang="en-US" i="1" dirty="0"/>
              <a:t>mBinder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return it inside your </a:t>
            </a:r>
            <a:r>
              <a:rPr lang="en-US" i="1" dirty="0"/>
              <a:t>onBind()</a:t>
            </a:r>
            <a:r>
              <a:rPr lang="en-US" dirty="0"/>
              <a:t> callback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didn't want to bind an app component to our service, we would just return null here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4D8C6-0889-4DE2-9BDC-741BF2262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45" y="2534653"/>
            <a:ext cx="6626220" cy="579795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78631D-1E10-48CB-B540-B1D99260D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3" y="3951814"/>
            <a:ext cx="4687099" cy="19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a service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Let's update a few things now in </a:t>
            </a:r>
            <a:r>
              <a:rPr lang="en-US" i="1" dirty="0"/>
              <a:t>MainActivity</a:t>
            </a:r>
            <a:r>
              <a:rPr lang="en-US" dirty="0"/>
              <a:t> so it binds to our Service</a:t>
            </a:r>
          </a:p>
          <a:p>
            <a:endParaRPr lang="en-US" i="1" dirty="0"/>
          </a:p>
          <a:p>
            <a:r>
              <a:rPr lang="en-US" dirty="0"/>
              <a:t>We need to implement the </a:t>
            </a:r>
            <a:r>
              <a:rPr lang="en-US" i="1" dirty="0"/>
              <a:t>ServiceConnection </a:t>
            </a:r>
            <a:r>
              <a:rPr lang="en-US" dirty="0"/>
              <a:t>interface and override two methods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i="1" dirty="0"/>
              <a:t>onServiceConnected()</a:t>
            </a:r>
          </a:p>
          <a:p>
            <a:pPr lvl="2"/>
            <a:r>
              <a:rPr lang="en-US" dirty="0"/>
              <a:t>Invoked if a connection was created between an app component and a service (bound)</a:t>
            </a:r>
          </a:p>
          <a:p>
            <a:pPr lvl="1"/>
            <a:r>
              <a:rPr lang="en-US" i="1" dirty="0"/>
              <a:t>onServiceDisconnected()</a:t>
            </a:r>
          </a:p>
          <a:p>
            <a:pPr lvl="2"/>
            <a:r>
              <a:rPr lang="en-US" dirty="0"/>
              <a:t>When the connection breaks from an </a:t>
            </a:r>
            <a:r>
              <a:rPr lang="en-US" u="sng" dirty="0"/>
              <a:t>unexpected unbinding</a:t>
            </a:r>
          </a:p>
          <a:p>
            <a:pPr lvl="2"/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4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a service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/>
              <a:t>onServiceConnected</a:t>
            </a:r>
            <a:r>
              <a:rPr lang="en-US" dirty="0"/>
              <a:t> passes in a </a:t>
            </a:r>
            <a:r>
              <a:rPr lang="en-US" i="1" dirty="0"/>
              <a:t>IBinder</a:t>
            </a:r>
            <a:r>
              <a:rPr lang="en-US" dirty="0"/>
              <a:t> which we use to get reference to our service</a:t>
            </a:r>
          </a:p>
          <a:p>
            <a:endParaRPr lang="en-US" i="1" dirty="0"/>
          </a:p>
          <a:p>
            <a:pPr marL="914400" lvl="2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One we now know the two components are bound we can start the service through an intent here instead of </a:t>
            </a:r>
            <a:r>
              <a:rPr lang="en-US" i="1" dirty="0"/>
              <a:t>onClickShuffle()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BED9FCE-ED01-432E-9ACA-09C7CBE1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01" y="3047231"/>
            <a:ext cx="8490540" cy="763537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F9D6032-EF17-4A46-B88F-9875E2F9D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06" y="5419435"/>
            <a:ext cx="6388187" cy="91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a service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Since </a:t>
            </a:r>
            <a:r>
              <a:rPr lang="en-US" i="1" dirty="0"/>
              <a:t>onServiceDisconnect()</a:t>
            </a:r>
            <a:r>
              <a:rPr lang="en-US" dirty="0"/>
              <a:t> will rarely be called lets just nullify our Service object</a:t>
            </a:r>
          </a:p>
          <a:p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58BAD1-141A-49BA-8682-4E6CFB61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32" y="2717737"/>
            <a:ext cx="7081468" cy="37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a service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47892"/>
          </a:xfrm>
        </p:spPr>
        <p:txBody>
          <a:bodyPr>
            <a:noAutofit/>
          </a:bodyPr>
          <a:lstStyle/>
          <a:p>
            <a:r>
              <a:rPr lang="en-US" dirty="0"/>
              <a:t>Let's update the </a:t>
            </a:r>
            <a:r>
              <a:rPr lang="en-US" i="1" dirty="0"/>
              <a:t>onClickShuffle()</a:t>
            </a:r>
            <a:r>
              <a:rPr lang="en-US" dirty="0"/>
              <a:t> and </a:t>
            </a:r>
            <a:r>
              <a:rPr lang="en-US" i="1" dirty="0"/>
              <a:t>onClickPause() </a:t>
            </a:r>
            <a:r>
              <a:rPr lang="en-US" dirty="0"/>
              <a:t>to bind and unbind now respectively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8921EA-8662-4CC6-8B9F-5EFC29C2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85" y="3287235"/>
            <a:ext cx="6543230" cy="305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services?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dirty="0"/>
              <a:t>A Service can be started from another app component through intents</a:t>
            </a:r>
          </a:p>
          <a:p>
            <a:pPr lvl="1"/>
            <a:r>
              <a:rPr lang="en-US" dirty="0"/>
              <a:t>Then it runs independently of the component that started 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service is an application component that performs operations in the background</a:t>
            </a:r>
          </a:p>
          <a:p>
            <a:pPr lvl="1"/>
            <a:r>
              <a:rPr lang="en-US" dirty="0"/>
              <a:t>Imagine an activity without a user interface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a service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82390" cy="5032376"/>
          </a:xfrm>
        </p:spPr>
        <p:txBody>
          <a:bodyPr>
            <a:noAutofit/>
          </a:bodyPr>
          <a:lstStyle/>
          <a:p>
            <a:r>
              <a:rPr lang="en-US" dirty="0"/>
              <a:t>Let's jump back over to our Service class</a:t>
            </a:r>
          </a:p>
          <a:p>
            <a:endParaRPr lang="en-US" dirty="0"/>
          </a:p>
          <a:p>
            <a:r>
              <a:rPr lang="en-US" dirty="0"/>
              <a:t>Move the </a:t>
            </a:r>
            <a:r>
              <a:rPr lang="en-US" i="1" dirty="0"/>
              <a:t>onDestroy() </a:t>
            </a:r>
            <a:r>
              <a:rPr lang="en-US" dirty="0"/>
              <a:t>code inside </a:t>
            </a:r>
            <a:r>
              <a:rPr lang="en-US" i="1" dirty="0"/>
              <a:t>onUnbind()</a:t>
            </a:r>
          </a:p>
          <a:p>
            <a:endParaRPr lang="en-US" i="1" dirty="0"/>
          </a:p>
          <a:p>
            <a:r>
              <a:rPr lang="en-US" i="1" dirty="0"/>
              <a:t>OnUnbind() </a:t>
            </a:r>
            <a:r>
              <a:rPr lang="en-US" dirty="0"/>
              <a:t>will be called when the pause button is now pressed</a:t>
            </a:r>
          </a:p>
          <a:p>
            <a:pPr lvl="1"/>
            <a:r>
              <a:rPr lang="en-US" dirty="0"/>
              <a:t>Make sure to return </a:t>
            </a:r>
            <a:r>
              <a:rPr lang="en-US" u="sng" dirty="0"/>
              <a:t>true</a:t>
            </a:r>
            <a:r>
              <a:rPr lang="en-US" dirty="0"/>
              <a:t> in </a:t>
            </a:r>
            <a:r>
              <a:rPr lang="en-US" i="1" dirty="0"/>
              <a:t>onUnbind() </a:t>
            </a:r>
            <a:r>
              <a:rPr lang="en-US" dirty="0"/>
              <a:t>or it won't be able to be called again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776B6A-E679-4542-8598-E5CC809C9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5" y="1690688"/>
            <a:ext cx="5387883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 the song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5032376"/>
          </a:xfrm>
        </p:spPr>
        <p:txBody>
          <a:bodyPr>
            <a:noAutofit/>
          </a:bodyPr>
          <a:lstStyle/>
          <a:p>
            <a:r>
              <a:rPr lang="en-US" dirty="0"/>
              <a:t>Now that our MainActivity is bound to MusicFunService it will maintain a reference to the service instance, that we can use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We can get information from the service and update our </a:t>
            </a:r>
            <a:r>
              <a:rPr lang="en-US" i="1" dirty="0"/>
              <a:t>MainActivity.java</a:t>
            </a:r>
          </a:p>
          <a:p>
            <a:endParaRPr lang="en-US" dirty="0"/>
          </a:p>
          <a:p>
            <a:r>
              <a:rPr lang="en-US" dirty="0"/>
              <a:t>Specifically, we can update our </a:t>
            </a:r>
            <a:r>
              <a:rPr lang="en-US" i="1" dirty="0"/>
              <a:t>RecyclerView</a:t>
            </a:r>
            <a:r>
              <a:rPr lang="en-US" dirty="0"/>
              <a:t> with a list of songs that have played, cool!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 the song history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5032376"/>
          </a:xfrm>
        </p:spPr>
        <p:txBody>
          <a:bodyPr>
            <a:noAutofit/>
          </a:bodyPr>
          <a:lstStyle/>
          <a:p>
            <a:r>
              <a:rPr lang="en-US" dirty="0"/>
              <a:t>Let's create an interface to help us with code dependency between the two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Create an instance variable inside your </a:t>
            </a:r>
            <a:r>
              <a:rPr lang="en-US" i="1" dirty="0"/>
              <a:t>MusicFunService</a:t>
            </a:r>
            <a:r>
              <a:rPr lang="en-US" dirty="0"/>
              <a:t> and a setter for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2E520-67FC-438D-A0E1-EBA85607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31" y="3078729"/>
            <a:ext cx="2948084" cy="49857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5B8FF2D-C478-4ED1-A8B0-85B125811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31" y="2370223"/>
            <a:ext cx="4916044" cy="1443745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69B38F-7B72-4CA0-9DED-11ED59FD8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06" y="4848912"/>
            <a:ext cx="8174569" cy="16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 the song history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5032376"/>
          </a:xfrm>
        </p:spPr>
        <p:txBody>
          <a:bodyPr>
            <a:noAutofit/>
          </a:bodyPr>
          <a:lstStyle/>
          <a:p>
            <a:r>
              <a:rPr lang="en-US" dirty="0"/>
              <a:t>Let's also create a List instance variable where we will hold the song names as strings</a:t>
            </a:r>
          </a:p>
          <a:p>
            <a:pPr lvl="1"/>
            <a:r>
              <a:rPr lang="en-US" dirty="0"/>
              <a:t>Create a getter for this List as well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B33F2-F62E-4897-A3B8-0E71E788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34" y="3429000"/>
            <a:ext cx="8697092" cy="704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E2CBF-6B43-49B8-A8A6-793F7D5F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34" y="4662716"/>
            <a:ext cx="9474343" cy="7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 the song history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9" y="1825624"/>
            <a:ext cx="10984830" cy="5032376"/>
          </a:xfrm>
        </p:spPr>
        <p:txBody>
          <a:bodyPr>
            <a:noAutofit/>
          </a:bodyPr>
          <a:lstStyle/>
          <a:p>
            <a:r>
              <a:rPr lang="en-US" dirty="0"/>
              <a:t>Inside prepareNextSong() add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 we are getting the </a:t>
            </a:r>
            <a:r>
              <a:rPr lang="en-US" i="1" dirty="0"/>
              <a:t>String</a:t>
            </a:r>
            <a:r>
              <a:rPr lang="en-US" dirty="0"/>
              <a:t> representation of the songs and calling our </a:t>
            </a:r>
            <a:r>
              <a:rPr lang="en-US" i="1" dirty="0"/>
              <a:t>onNewSong()</a:t>
            </a:r>
            <a:r>
              <a:rPr lang="en-US" dirty="0"/>
              <a:t> method from our interface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A188727-DEF1-4B03-9311-93AB2F4C1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0395"/>
            <a:ext cx="10515599" cy="1039091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7705429-C991-40EA-BF4A-74E8D49E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06" y="4866997"/>
            <a:ext cx="582058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 the song history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9" y="1825624"/>
            <a:ext cx="10984830" cy="5032376"/>
          </a:xfrm>
        </p:spPr>
        <p:txBody>
          <a:bodyPr>
            <a:noAutofit/>
          </a:bodyPr>
          <a:lstStyle/>
          <a:p>
            <a:r>
              <a:rPr lang="en-US" dirty="0"/>
              <a:t>The final code for </a:t>
            </a:r>
            <a:r>
              <a:rPr lang="en-US" i="1" dirty="0"/>
              <a:t>prepareNextSong()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4A0BA7-F4D7-4D37-BD99-EE3CB432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42" y="2519871"/>
            <a:ext cx="8784508" cy="408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 the song history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9" y="1825624"/>
            <a:ext cx="4892953" cy="5032376"/>
          </a:xfrm>
        </p:spPr>
        <p:txBody>
          <a:bodyPr>
            <a:noAutofit/>
          </a:bodyPr>
          <a:lstStyle/>
          <a:p>
            <a:r>
              <a:rPr lang="en-US" dirty="0"/>
              <a:t>Let's jump back over to the </a:t>
            </a:r>
            <a:r>
              <a:rPr lang="en-US" i="1" dirty="0"/>
              <a:t>MainActivity.java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Update </a:t>
            </a:r>
            <a:r>
              <a:rPr lang="en-US" i="1" dirty="0"/>
              <a:t>onServiceConnected()</a:t>
            </a:r>
            <a:r>
              <a:rPr lang="en-US" dirty="0"/>
              <a:t> with your recycler adapter code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D5C9F5-B218-473B-A664-FC342B8D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87" y="1426479"/>
            <a:ext cx="6582944" cy="50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Listing the song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70" y="1825624"/>
            <a:ext cx="5325978" cy="4511008"/>
          </a:xfrm>
        </p:spPr>
        <p:txBody>
          <a:bodyPr>
            <a:noAutofit/>
          </a:bodyPr>
          <a:lstStyle/>
          <a:p>
            <a:r>
              <a:rPr lang="en-US" dirty="0"/>
              <a:t>Go ahead and run your app now and see if your recycler view updates appropriately</a:t>
            </a:r>
          </a:p>
          <a:p>
            <a:endParaRPr lang="en-US" dirty="0"/>
          </a:p>
          <a:p>
            <a:r>
              <a:rPr lang="en-US" dirty="0"/>
              <a:t>Your app will also still run in the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CCCE7826-4658-4F75-AA2F-FD4F5829B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3" y="365125"/>
            <a:ext cx="3760361" cy="63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it a foreground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06760" cy="4859655"/>
          </a:xfrm>
        </p:spPr>
        <p:txBody>
          <a:bodyPr>
            <a:noAutofit/>
          </a:bodyPr>
          <a:lstStyle/>
          <a:p>
            <a:r>
              <a:rPr lang="en-US" dirty="0"/>
              <a:t>Remember for our app to be a foreground service we need to add a persistent notification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way we know our service won't be killed by the system if CPU/memory is 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Let's make a notification for our Service inside </a:t>
            </a:r>
            <a:r>
              <a:rPr lang="en-US" i="1" dirty="0"/>
              <a:t>MusicFunService.java</a:t>
            </a:r>
          </a:p>
        </p:txBody>
      </p:sp>
    </p:spTree>
    <p:extLst>
      <p:ext uri="{BB962C8B-B14F-4D97-AF65-F5344CB8AC3E}">
        <p14:creationId xmlns:p14="http://schemas.microsoft.com/office/powerpoint/2010/main" val="20950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219EF1-CFBD-4D31-91D3-9C8589699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79" y="145023"/>
            <a:ext cx="6501340" cy="439593"/>
          </a:xfrm>
          <a:prstGeom prst="rect">
            <a:avLst/>
          </a:prstGeom>
        </p:spPr>
      </p:pic>
      <p:pic>
        <p:nvPicPr>
          <p:cNvPr id="15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ECEB02-547A-4D51-9E25-E2F97554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79" y="764498"/>
            <a:ext cx="7218043" cy="6112578"/>
          </a:xfrm>
        </p:spPr>
      </p:pic>
    </p:spTree>
    <p:extLst>
      <p:ext uri="{BB962C8B-B14F-4D97-AF65-F5344CB8AC3E}">
        <p14:creationId xmlns:p14="http://schemas.microsoft.com/office/powerpoint/2010/main" val="264795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06760" cy="4859655"/>
          </a:xfrm>
        </p:spPr>
        <p:txBody>
          <a:bodyPr>
            <a:noAutofit/>
          </a:bodyPr>
          <a:lstStyle/>
          <a:p>
            <a:r>
              <a:rPr lang="en-US" dirty="0"/>
              <a:t>Foreground</a:t>
            </a:r>
          </a:p>
          <a:p>
            <a:pPr lvl="1"/>
            <a:r>
              <a:rPr lang="en-US" dirty="0"/>
              <a:t>Contains a persistent notification that cannot be dismissed unless service is stopped</a:t>
            </a:r>
          </a:p>
          <a:p>
            <a:pPr lvl="1"/>
            <a:r>
              <a:rPr lang="en-US" dirty="0"/>
              <a:t>System will not kill app/service if low on CPU or memory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Similar to foreground service but without the user being directly aware it</a:t>
            </a:r>
          </a:p>
          <a:p>
            <a:pPr lvl="2"/>
            <a:r>
              <a:rPr lang="en-US" dirty="0"/>
              <a:t>No notification</a:t>
            </a:r>
          </a:p>
          <a:p>
            <a:pPr lvl="1"/>
            <a:r>
              <a:rPr lang="en-US" dirty="0"/>
              <a:t>System </a:t>
            </a:r>
            <a:r>
              <a:rPr lang="en-US" u="sng" dirty="0"/>
              <a:t>will</a:t>
            </a:r>
            <a:r>
              <a:rPr lang="en-US" dirty="0"/>
              <a:t> kill app if low on CPU or memory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Bound  </a:t>
            </a:r>
          </a:p>
          <a:p>
            <a:pPr lvl="1"/>
            <a:r>
              <a:rPr lang="en-US" dirty="0"/>
              <a:t>Allows app components to interact with a foreground or background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2261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it a foreground service (cont.)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13DADF-9CCC-42AD-90AE-1F666166E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7" y="2865393"/>
            <a:ext cx="7966671" cy="56360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6E7A66-E82A-4BCC-BCE0-0ED3D59E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/>
          <a:lstStyle/>
          <a:p>
            <a:r>
              <a:rPr lang="en-CA" dirty="0"/>
              <a:t>Inside your </a:t>
            </a:r>
            <a:r>
              <a:rPr lang="en-CA" i="1" dirty="0"/>
              <a:t>AndroidManifest.xml </a:t>
            </a:r>
            <a:r>
              <a:rPr lang="en-CA" dirty="0"/>
              <a:t>be sure to give your app permission to a foreground service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Call </a:t>
            </a:r>
            <a:r>
              <a:rPr lang="en-CA" i="1" dirty="0"/>
              <a:t>CreateNewNotification(); </a:t>
            </a:r>
            <a:r>
              <a:rPr lang="en-CA" dirty="0"/>
              <a:t>inside </a:t>
            </a:r>
            <a:r>
              <a:rPr lang="en-CA" i="1" dirty="0"/>
              <a:t>onStartCommand()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D0B2C5-4545-4C0D-97BA-FD7490638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18" y="4850464"/>
            <a:ext cx="5682164" cy="18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it a foreground service (cont.)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6E7A66-E82A-4BCC-BCE0-0ED3D59E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254"/>
          </a:xfrm>
        </p:spPr>
        <p:txBody>
          <a:bodyPr/>
          <a:lstStyle/>
          <a:p>
            <a:r>
              <a:rPr lang="en-CA" dirty="0"/>
              <a:t>Run your app and see now if you have a persistent notification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66C469-DC28-4FF9-A6AE-AEB7A6D8B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61" y="2822542"/>
            <a:ext cx="6412715" cy="27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if the service is running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6E7A66-E82A-4BCC-BCE0-0ED3D59E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CA" dirty="0"/>
              <a:t>You can check to see if your device is running your service in the developer options on your device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Dependant on device but usually</a:t>
            </a:r>
          </a:p>
          <a:p>
            <a:pPr lvl="1"/>
            <a:r>
              <a:rPr lang="en-CA" dirty="0"/>
              <a:t>Settings-&gt;System-&gt;Advanced-&gt;Developer Options-&gt;Running Services</a:t>
            </a:r>
          </a:p>
          <a:p>
            <a:pPr lvl="1"/>
            <a:r>
              <a:rPr lang="en-CA" dirty="0"/>
              <a:t>**You need to activate developer options on device**</a:t>
            </a:r>
          </a:p>
          <a:p>
            <a:pPr lvl="2"/>
            <a:r>
              <a:rPr lang="en-CA" dirty="0"/>
              <a:t>Will show during lecture	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0A905F-1990-43BA-B5B9-CF000D7A6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15" y="4822008"/>
            <a:ext cx="5835112" cy="12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Foreground Bound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06760" cy="4859655"/>
          </a:xfrm>
        </p:spPr>
        <p:txBody>
          <a:bodyPr>
            <a:noAutofit/>
          </a:bodyPr>
          <a:lstStyle/>
          <a:p>
            <a:r>
              <a:rPr lang="en-US" dirty="0"/>
              <a:t>Today we are going to create a foreground bound service</a:t>
            </a:r>
          </a:p>
          <a:p>
            <a:endParaRPr lang="en-US" dirty="0"/>
          </a:p>
          <a:p>
            <a:r>
              <a:rPr lang="en-US" dirty="0"/>
              <a:t>Our app will be running in the background and will display a persistent notification for us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2EA9B6-585B-4C29-B119-E45EAF42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80" y="3566371"/>
            <a:ext cx="3866147" cy="31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Foreground Bound service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06760" cy="4859655"/>
          </a:xfrm>
        </p:spPr>
        <p:txBody>
          <a:bodyPr>
            <a:noAutofit/>
          </a:bodyPr>
          <a:lstStyle/>
          <a:p>
            <a:r>
              <a:rPr lang="en-US" dirty="0"/>
              <a:t>We will create a music player app, that plays music in the background</a:t>
            </a:r>
          </a:p>
          <a:p>
            <a:endParaRPr lang="en-US" dirty="0"/>
          </a:p>
          <a:p>
            <a:r>
              <a:rPr lang="en-US" dirty="0"/>
              <a:t>We will bind </a:t>
            </a:r>
            <a:r>
              <a:rPr lang="en-US" i="1" dirty="0"/>
              <a:t>MainActvity</a:t>
            </a:r>
            <a:r>
              <a:rPr lang="en-US" dirty="0"/>
              <a:t> to our </a:t>
            </a:r>
            <a:r>
              <a:rPr lang="en-US" i="1" dirty="0"/>
              <a:t>MusicPlayerService</a:t>
            </a:r>
            <a:r>
              <a:rPr lang="en-US" dirty="0"/>
              <a:t> so we can gain a little control over the music and display some information</a:t>
            </a:r>
          </a:p>
          <a:p>
            <a:endParaRPr lang="en-US" dirty="0"/>
          </a:p>
          <a:p>
            <a:r>
              <a:rPr lang="en-US" dirty="0"/>
              <a:t>The idea is to be able to play music in the background while we can use other apps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92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06760" cy="4859655"/>
          </a:xfrm>
        </p:spPr>
        <p:txBody>
          <a:bodyPr>
            <a:noAutofit/>
          </a:bodyPr>
          <a:lstStyle/>
          <a:p>
            <a:r>
              <a:rPr lang="en-US" dirty="0"/>
              <a:t>Download the incomplete </a:t>
            </a:r>
            <a:r>
              <a:rPr lang="en-US" i="1" dirty="0"/>
              <a:t>MusicMania</a:t>
            </a:r>
            <a:r>
              <a:rPr lang="en-US" dirty="0"/>
              <a:t> project from learning hub</a:t>
            </a:r>
          </a:p>
          <a:p>
            <a:endParaRPr lang="en-US" dirty="0"/>
          </a:p>
          <a:p>
            <a:r>
              <a:rPr lang="en-US" dirty="0"/>
              <a:t>You will notice a few resources and files in there already</a:t>
            </a:r>
          </a:p>
          <a:p>
            <a:pPr lvl="1"/>
            <a:r>
              <a:rPr lang="en-US" dirty="0"/>
              <a:t>mp3 files in raw directory</a:t>
            </a:r>
          </a:p>
          <a:p>
            <a:pPr lvl="1"/>
            <a:r>
              <a:rPr lang="en-US" dirty="0"/>
              <a:t>Strings inside strings.xml</a:t>
            </a:r>
          </a:p>
          <a:p>
            <a:pPr lvl="1"/>
            <a:r>
              <a:rPr lang="en-US" dirty="0"/>
              <a:t>Activity_main.xml and row_layout.xml</a:t>
            </a:r>
          </a:p>
          <a:p>
            <a:pPr lvl="1"/>
            <a:r>
              <a:rPr lang="en-US" i="1" dirty="0"/>
              <a:t>MusicFunAdapter.java</a:t>
            </a:r>
            <a:r>
              <a:rPr lang="en-US" dirty="0"/>
              <a:t> filled in for recycler view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51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06760" cy="4859655"/>
          </a:xfrm>
        </p:spPr>
        <p:txBody>
          <a:bodyPr>
            <a:noAutofit/>
          </a:bodyPr>
          <a:lstStyle/>
          <a:p>
            <a:r>
              <a:rPr lang="en-US" dirty="0"/>
              <a:t>To create a service, right click your class directory</a:t>
            </a:r>
          </a:p>
          <a:p>
            <a:pPr lvl="1"/>
            <a:r>
              <a:rPr lang="en-US" dirty="0"/>
              <a:t>New-&gt;Service-&gt;Service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94AE08-2F15-4A54-8390-B3AC0B7C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85" y="2834764"/>
            <a:ext cx="708758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446-5767-4FDE-8D9A-BDDD4BF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service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23B-65AA-404B-8C5F-65846BB7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06760" cy="4859655"/>
          </a:xfrm>
        </p:spPr>
        <p:txBody>
          <a:bodyPr>
            <a:noAutofit/>
          </a:bodyPr>
          <a:lstStyle/>
          <a:p>
            <a:r>
              <a:rPr lang="en-US" dirty="0"/>
              <a:t>You can call it </a:t>
            </a:r>
            <a:r>
              <a:rPr lang="en-US" i="1" dirty="0"/>
              <a:t>MusicFunService</a:t>
            </a:r>
            <a:r>
              <a:rPr lang="en-US" dirty="0"/>
              <a:t> and just check enabled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4C684F-BB51-4A6C-A7F3-906FB03F1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03" y="2653147"/>
            <a:ext cx="5266884" cy="38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1481</Words>
  <Application>Microsoft Office PowerPoint</Application>
  <PresentationFormat>Widescreen</PresentationFormat>
  <Paragraphs>348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Services &amp; Notifications</vt:lpstr>
      <vt:lpstr>What are services?</vt:lpstr>
      <vt:lpstr>What are services? (cont.)</vt:lpstr>
      <vt:lpstr>Types of services</vt:lpstr>
      <vt:lpstr>Foreground Bound service</vt:lpstr>
      <vt:lpstr>Foreground Bound service (cont.)</vt:lpstr>
      <vt:lpstr>First things first</vt:lpstr>
      <vt:lpstr>Creating a service</vt:lpstr>
      <vt:lpstr>Creating a service (cont.)</vt:lpstr>
      <vt:lpstr>Creating a service</vt:lpstr>
      <vt:lpstr>Creating a service</vt:lpstr>
      <vt:lpstr>Doing stuff in the background</vt:lpstr>
      <vt:lpstr>Doing stuff in the background (cont.)</vt:lpstr>
      <vt:lpstr>Doing stuff in the background (cont.)</vt:lpstr>
      <vt:lpstr>Doing stuff in the background (cont.)</vt:lpstr>
      <vt:lpstr>Doing stuff in the background (cont.)</vt:lpstr>
      <vt:lpstr>Doing stuff in the background (cont.)</vt:lpstr>
      <vt:lpstr>Doing stuff in the background (cont.)</vt:lpstr>
      <vt:lpstr>Doing stuff in the background (cont.)</vt:lpstr>
      <vt:lpstr>Starting a Service</vt:lpstr>
      <vt:lpstr>Starting a Service (cont.)</vt:lpstr>
      <vt:lpstr>Poll 11</vt:lpstr>
      <vt:lpstr>PowerPoint Presentation</vt:lpstr>
      <vt:lpstr>Binding a service</vt:lpstr>
      <vt:lpstr>Binding a service (cont.)</vt:lpstr>
      <vt:lpstr>Binding a service (cont.)</vt:lpstr>
      <vt:lpstr>Binding a service (cont.)</vt:lpstr>
      <vt:lpstr>Binding a service (cont.)</vt:lpstr>
      <vt:lpstr>Binding a service (cont.)</vt:lpstr>
      <vt:lpstr>Binding a service (cont.)</vt:lpstr>
      <vt:lpstr>Listing the song history</vt:lpstr>
      <vt:lpstr>Listing the song history (cont.)</vt:lpstr>
      <vt:lpstr>Listing the song history (cont.)</vt:lpstr>
      <vt:lpstr>Listing the song history (cont.)</vt:lpstr>
      <vt:lpstr>Listing the song history (cont.)</vt:lpstr>
      <vt:lpstr>Listing the song history (cont.)</vt:lpstr>
      <vt:lpstr>Listing the song history</vt:lpstr>
      <vt:lpstr>Making it a foreground service</vt:lpstr>
      <vt:lpstr>PowerPoint Presentation</vt:lpstr>
      <vt:lpstr>Making it a foreground service (cont.)</vt:lpstr>
      <vt:lpstr>Making it a foreground service (cont.)</vt:lpstr>
      <vt:lpstr>Checking if the service is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Services&amp;Notifications</dc:title>
  <dc:creator>Charles Tapp</dc:creator>
  <cp:lastModifiedBy>Charles Tapp</cp:lastModifiedBy>
  <cp:revision>2</cp:revision>
  <dcterms:created xsi:type="dcterms:W3CDTF">2021-03-24T21:43:51Z</dcterms:created>
  <dcterms:modified xsi:type="dcterms:W3CDTF">2021-03-25T15:01:32Z</dcterms:modified>
</cp:coreProperties>
</file>