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66" r:id="rId6"/>
    <p:sldId id="267" r:id="rId7"/>
    <p:sldId id="26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6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A79F-29B2-47EA-A0DC-FD157CF7067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03BA-2101-437B-B805-0B3AE07C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9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A79F-29B2-47EA-A0DC-FD157CF7067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03BA-2101-437B-B805-0B3AE07C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A79F-29B2-47EA-A0DC-FD157CF7067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03BA-2101-437B-B805-0B3AE07C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6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A79F-29B2-47EA-A0DC-FD157CF7067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03BA-2101-437B-B805-0B3AE07C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A79F-29B2-47EA-A0DC-FD157CF7067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03BA-2101-437B-B805-0B3AE07C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0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A79F-29B2-47EA-A0DC-FD157CF7067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03BA-2101-437B-B805-0B3AE07C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8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A79F-29B2-47EA-A0DC-FD157CF7067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03BA-2101-437B-B805-0B3AE07C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0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A79F-29B2-47EA-A0DC-FD157CF7067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03BA-2101-437B-B805-0B3AE07C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5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A79F-29B2-47EA-A0DC-FD157CF7067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03BA-2101-437B-B805-0B3AE07C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1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A79F-29B2-47EA-A0DC-FD157CF7067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03BA-2101-437B-B805-0B3AE07C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2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A79F-29B2-47EA-A0DC-FD157CF7067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03BA-2101-437B-B805-0B3AE07C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5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9A79F-29B2-47EA-A0DC-FD157CF7067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E03BA-2101-437B-B805-0B3AE07C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8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87937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85898" y="586855"/>
            <a:ext cx="4258102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 check of ALPY calibration stability as telescope pointing changes: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German-equatorial 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Meridian flip between target #1 and #2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time span of session ≈ 4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Temperature wasn’t monitored.  Guess drop of ≈ 10 </a:t>
            </a:r>
            <a:r>
              <a:rPr lang="en-US" dirty="0" err="1" smtClean="0"/>
              <a:t>deg</a:t>
            </a:r>
            <a:r>
              <a:rPr lang="en-US" dirty="0" smtClean="0"/>
              <a:t> F over this time span.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32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" t="5500" r="29167" b="23833"/>
          <a:stretch/>
        </p:blipFill>
        <p:spPr bwMode="auto">
          <a:xfrm>
            <a:off x="-14288" y="800098"/>
            <a:ext cx="9158288" cy="605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20120" y="3452885"/>
            <a:ext cx="2169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λ</a:t>
            </a:r>
            <a:r>
              <a:rPr lang="en-US" dirty="0" smtClean="0"/>
              <a:t> calibration at red end (H-</a:t>
            </a:r>
            <a:r>
              <a:rPr lang="el-GR" dirty="0" smtClean="0"/>
              <a:t>α</a:t>
            </a:r>
            <a:r>
              <a:rPr lang="en-US" dirty="0" smtClean="0"/>
              <a:t>) matches MILES spectrum of this star.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2197" y="163773"/>
            <a:ext cx="633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observed calibrated spectrum of HD 129174 (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compared to MILES spectrum (</a:t>
            </a:r>
            <a:r>
              <a:rPr lang="en-US" dirty="0" smtClean="0">
                <a:solidFill>
                  <a:srgbClr val="0070C0"/>
                </a:solidFill>
              </a:rPr>
              <a:t>blue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339988" y="805229"/>
            <a:ext cx="0" cy="652363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>
            <a:off x="4342263" y="534548"/>
            <a:ext cx="0" cy="652363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439232" y="2879692"/>
            <a:ext cx="1828800" cy="18288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13461" y="1967569"/>
            <a:ext cx="3657600" cy="36576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01338" y="1055446"/>
            <a:ext cx="5486400" cy="54864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76215" y="777933"/>
            <a:ext cx="3548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35338" y="3591647"/>
            <a:ext cx="3548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2700000">
            <a:off x="4317241" y="577765"/>
            <a:ext cx="0" cy="652363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8900000" flipH="1">
            <a:off x="4360457" y="566389"/>
            <a:ext cx="0" cy="652363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0871" y="3971510"/>
            <a:ext cx="354842" cy="274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47229" y="4082967"/>
            <a:ext cx="3548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26422" y="2829647"/>
            <a:ext cx="5004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3,4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45206" y="4769903"/>
            <a:ext cx="5186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5,6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99045" y="2493000"/>
            <a:ext cx="5208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7,8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71247" y="4462829"/>
            <a:ext cx="103723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meridian flip</a:t>
            </a:r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3589361" y="4230817"/>
            <a:ext cx="1255594" cy="560226"/>
          </a:xfrm>
          <a:custGeom>
            <a:avLst/>
            <a:gdLst>
              <a:gd name="connsiteX0" fmla="*/ 0 w 1255594"/>
              <a:gd name="connsiteY0" fmla="*/ 0 h 560226"/>
              <a:gd name="connsiteX1" fmla="*/ 641445 w 1255594"/>
              <a:gd name="connsiteY1" fmla="*/ 559559 h 560226"/>
              <a:gd name="connsiteX2" fmla="*/ 1255594 w 1255594"/>
              <a:gd name="connsiteY2" fmla="*/ 122830 h 560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5594" h="560226">
                <a:moveTo>
                  <a:pt x="0" y="0"/>
                </a:moveTo>
                <a:cubicBezTo>
                  <a:pt x="216089" y="269543"/>
                  <a:pt x="432179" y="539087"/>
                  <a:pt x="641445" y="559559"/>
                </a:cubicBezTo>
                <a:cubicBezTo>
                  <a:pt x="850711" y="580031"/>
                  <a:pt x="1255594" y="122830"/>
                  <a:pt x="1255594" y="122830"/>
                </a:cubicBezTo>
              </a:path>
            </a:pathLst>
          </a:custGeom>
          <a:noFill/>
          <a:ln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4817660" y="3152644"/>
            <a:ext cx="547992" cy="928048"/>
          </a:xfrm>
          <a:custGeom>
            <a:avLst/>
            <a:gdLst>
              <a:gd name="connsiteX0" fmla="*/ 354841 w 547992"/>
              <a:gd name="connsiteY0" fmla="*/ 928048 h 928048"/>
              <a:gd name="connsiteX1" fmla="*/ 532262 w 547992"/>
              <a:gd name="connsiteY1" fmla="*/ 423081 h 928048"/>
              <a:gd name="connsiteX2" fmla="*/ 0 w 547992"/>
              <a:gd name="connsiteY2" fmla="*/ 0 h 92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992" h="928048">
                <a:moveTo>
                  <a:pt x="354841" y="928048"/>
                </a:moveTo>
                <a:cubicBezTo>
                  <a:pt x="473121" y="752902"/>
                  <a:pt x="591402" y="577756"/>
                  <a:pt x="532262" y="423081"/>
                </a:cubicBezTo>
                <a:cubicBezTo>
                  <a:pt x="473122" y="268406"/>
                  <a:pt x="236561" y="134203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4817660" y="3043462"/>
            <a:ext cx="1136010" cy="1719618"/>
          </a:xfrm>
          <a:custGeom>
            <a:avLst/>
            <a:gdLst>
              <a:gd name="connsiteX0" fmla="*/ 0 w 1136010"/>
              <a:gd name="connsiteY0" fmla="*/ 0 h 1719618"/>
              <a:gd name="connsiteX1" fmla="*/ 1091821 w 1136010"/>
              <a:gd name="connsiteY1" fmla="*/ 764275 h 1719618"/>
              <a:gd name="connsiteX2" fmla="*/ 818865 w 1136010"/>
              <a:gd name="connsiteY2" fmla="*/ 1719618 h 171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6010" h="1719618">
                <a:moveTo>
                  <a:pt x="0" y="0"/>
                </a:moveTo>
                <a:cubicBezTo>
                  <a:pt x="477672" y="238836"/>
                  <a:pt x="955344" y="477672"/>
                  <a:pt x="1091821" y="764275"/>
                </a:cubicBezTo>
                <a:cubicBezTo>
                  <a:pt x="1228298" y="1050878"/>
                  <a:pt x="1023581" y="1385248"/>
                  <a:pt x="818865" y="1719618"/>
                </a:cubicBezTo>
              </a:path>
            </a:pathLst>
          </a:custGeom>
          <a:noFill/>
          <a:ln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4831307" y="2729564"/>
            <a:ext cx="1518198" cy="2129050"/>
          </a:xfrm>
          <a:custGeom>
            <a:avLst/>
            <a:gdLst>
              <a:gd name="connsiteX0" fmla="*/ 859809 w 1518198"/>
              <a:gd name="connsiteY0" fmla="*/ 2129050 h 2129050"/>
              <a:gd name="connsiteX1" fmla="*/ 1487606 w 1518198"/>
              <a:gd name="connsiteY1" fmla="*/ 955343 h 2129050"/>
              <a:gd name="connsiteX2" fmla="*/ 0 w 1518198"/>
              <a:gd name="connsiteY2" fmla="*/ 0 h 212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8198" h="2129050">
                <a:moveTo>
                  <a:pt x="859809" y="2129050"/>
                </a:moveTo>
                <a:cubicBezTo>
                  <a:pt x="1245358" y="1719617"/>
                  <a:pt x="1630907" y="1310185"/>
                  <a:pt x="1487606" y="955343"/>
                </a:cubicBezTo>
                <a:cubicBezTo>
                  <a:pt x="1344305" y="600501"/>
                  <a:pt x="672152" y="300250"/>
                  <a:pt x="0" y="0"/>
                </a:cubicBezTo>
              </a:path>
            </a:pathLst>
          </a:custGeom>
          <a:noFill/>
          <a:ln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8239414">
            <a:off x="1637731" y="2129063"/>
            <a:ext cx="87345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Alt=0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18239414">
            <a:off x="3236795" y="3113975"/>
            <a:ext cx="87345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Alt=60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8239414">
            <a:off x="2229133" y="2925182"/>
            <a:ext cx="87345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Alt=30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13946" y="163773"/>
            <a:ext cx="315263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ointing to targets during night.  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Are Cal amp lines stable as pointing (and temp) change?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Are Ref star </a:t>
            </a:r>
            <a:r>
              <a:rPr lang="en-US" dirty="0" err="1" smtClean="0"/>
              <a:t>Balmer</a:t>
            </a:r>
            <a:r>
              <a:rPr lang="en-US" dirty="0" smtClean="0"/>
              <a:t> lines stable?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 Dispersion stable?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2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5667" r="30001" b="24500"/>
          <a:stretch/>
        </p:blipFill>
        <p:spPr bwMode="auto">
          <a:xfrm>
            <a:off x="85725" y="871537"/>
            <a:ext cx="9058275" cy="598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75250" y="1988522"/>
            <a:ext cx="206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Cal Lamp “red” half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8410" y="4119848"/>
            <a:ext cx="123306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5852.49Å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6457049" y="4283215"/>
            <a:ext cx="110194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“red line”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76213" y="0"/>
            <a:ext cx="4694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Typical Cal Lamp image, showing red portion.</a:t>
            </a:r>
          </a:p>
          <a:p>
            <a:r>
              <a:rPr lang="en-US" dirty="0" smtClean="0"/>
              <a:t>Measure line positions (X-coordinate) at each telescope pointing direction.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4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2" t="5732" r="29479" b="24333"/>
          <a:stretch/>
        </p:blipFill>
        <p:spPr bwMode="auto">
          <a:xfrm>
            <a:off x="0" y="862793"/>
            <a:ext cx="9186863" cy="5995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79966" y="2220534"/>
            <a:ext cx="219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Cal Lamp “blue” half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2172" y="4583872"/>
            <a:ext cx="123306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5852.49Å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2267185" y="4665352"/>
            <a:ext cx="129301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“blue line”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7157" y="300251"/>
            <a:ext cx="469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Typical Cal Lamp image, showing blue portion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7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4255" r="5037" b="6026"/>
          <a:stretch/>
        </p:blipFill>
        <p:spPr bwMode="auto">
          <a:xfrm>
            <a:off x="0" y="232005"/>
            <a:ext cx="4544705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" t="4702" r="8443" b="6025"/>
          <a:stretch/>
        </p:blipFill>
        <p:spPr bwMode="auto">
          <a:xfrm>
            <a:off x="4531058" y="232006"/>
            <a:ext cx="4585648" cy="2729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" t="3810" r="2238" b="5579"/>
          <a:stretch/>
        </p:blipFill>
        <p:spPr bwMode="auto">
          <a:xfrm>
            <a:off x="4585648" y="3616657"/>
            <a:ext cx="4558352" cy="27704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24585" y="3084394"/>
            <a:ext cx="464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peak-to-peak shift observed ≈ 0.3 pixel ≈ 1 Å</a:t>
            </a:r>
            <a:endParaRPr lang="en-US" i="1" dirty="0"/>
          </a:p>
        </p:txBody>
      </p:sp>
      <p:sp>
        <p:nvSpPr>
          <p:cNvPr id="3" name="Rounded Rectangle 2"/>
          <p:cNvSpPr/>
          <p:nvPr/>
        </p:nvSpPr>
        <p:spPr>
          <a:xfrm>
            <a:off x="0" y="109182"/>
            <a:ext cx="4640239" cy="2988860"/>
          </a:xfrm>
          <a:prstGeom prst="roundRect">
            <a:avLst/>
          </a:prstGeom>
          <a:solidFill>
            <a:srgbClr val="FFFF00">
              <a:alpha val="1607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-109183" y="1160059"/>
            <a:ext cx="15694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pixel </a:t>
            </a:r>
            <a:r>
              <a:rPr lang="en-US" dirty="0" err="1" smtClean="0"/>
              <a:t>coord</a:t>
            </a:r>
            <a:r>
              <a:rPr lang="en-US" dirty="0" smtClean="0"/>
              <a:t> (X)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19367" y="2402008"/>
            <a:ext cx="196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pointing direction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3457" y="3643952"/>
            <a:ext cx="221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Dispersion in my setup ≈ 3.35 Å/pixel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7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2" y="1009949"/>
            <a:ext cx="8229600" cy="391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594" y="5012273"/>
            <a:ext cx="7383439" cy="1570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146412" y="1528549"/>
            <a:ext cx="7642746" cy="300251"/>
          </a:xfrm>
          <a:prstGeom prst="round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71516" y="3100317"/>
            <a:ext cx="7642746" cy="300251"/>
          </a:xfrm>
          <a:prstGeom prst="round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65539" y="122832"/>
            <a:ext cx="657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ISIS ALPY routine uses both Lamp lines and </a:t>
            </a:r>
            <a:r>
              <a:rPr lang="en-US" dirty="0" err="1" smtClean="0"/>
              <a:t>Balmer</a:t>
            </a:r>
            <a:r>
              <a:rPr lang="en-US" dirty="0" smtClean="0"/>
              <a:t> lines (of Ref Star) to create Calibration polynomial: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2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495"/>
            <a:ext cx="6436142" cy="528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Brace 1"/>
          <p:cNvSpPr/>
          <p:nvPr/>
        </p:nvSpPr>
        <p:spPr>
          <a:xfrm>
            <a:off x="6469038" y="1228285"/>
            <a:ext cx="286603" cy="165137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82936" y="914386"/>
            <a:ext cx="2224586" cy="181588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Blue-end </a:t>
            </a:r>
            <a:r>
              <a:rPr lang="el-G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-calibration using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Balmer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lines of a nearby reference star is better than extrapolating from a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(3946Å)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lamp line, but it does suffer from uncertainty in measuring line center (weak lines).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1820" y="5336275"/>
            <a:ext cx="4722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Conclusion: </a:t>
            </a:r>
          </a:p>
          <a:p>
            <a:r>
              <a:rPr lang="en-US" dirty="0" smtClean="0"/>
              <a:t>     ALPY is remarkably stable (&lt;1Å) ... but do Calibrate at each new target/pointing direction.</a:t>
            </a:r>
          </a:p>
          <a:p>
            <a:r>
              <a:rPr lang="en-US" dirty="0"/>
              <a:t> </a:t>
            </a:r>
            <a:r>
              <a:rPr lang="en-US" dirty="0" smtClean="0"/>
              <a:t>   Experiment with use of weaker Ne-AR lamp lines at blue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06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9" t="5832" r="29375" b="24167"/>
          <a:stretch/>
        </p:blipFill>
        <p:spPr bwMode="auto">
          <a:xfrm>
            <a:off x="0" y="857249"/>
            <a:ext cx="9144000" cy="600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17910" y="2879678"/>
            <a:ext cx="177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broad view looks good...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42197" y="163773"/>
            <a:ext cx="633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observed calibrated spectrum of HD 129174 (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compared to MILES spectrum (</a:t>
            </a:r>
            <a:r>
              <a:rPr lang="en-US" dirty="0" smtClean="0">
                <a:solidFill>
                  <a:srgbClr val="0070C0"/>
                </a:solidFill>
              </a:rPr>
              <a:t>blue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8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" t="5500" r="29271" b="24000"/>
          <a:stretch/>
        </p:blipFill>
        <p:spPr bwMode="auto">
          <a:xfrm>
            <a:off x="-57150" y="814388"/>
            <a:ext cx="9201150" cy="604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2442" y="4271750"/>
            <a:ext cx="2169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λ</a:t>
            </a:r>
            <a:r>
              <a:rPr lang="en-US" dirty="0" smtClean="0"/>
              <a:t> calibration at blue end looks good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2197" y="163773"/>
            <a:ext cx="633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observed calibrated spectrum of HD 129174 (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compared to MILES spectrum (</a:t>
            </a:r>
            <a:r>
              <a:rPr lang="en-US" dirty="0" smtClean="0">
                <a:solidFill>
                  <a:srgbClr val="0070C0"/>
                </a:solidFill>
              </a:rPr>
              <a:t>blue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2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332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</dc:creator>
  <cp:lastModifiedBy>Bob</cp:lastModifiedBy>
  <cp:revision>8</cp:revision>
  <dcterms:created xsi:type="dcterms:W3CDTF">2019-03-14T00:59:57Z</dcterms:created>
  <dcterms:modified xsi:type="dcterms:W3CDTF">2019-03-17T22:05:53Z</dcterms:modified>
</cp:coreProperties>
</file>