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55" r:id="rId3"/>
    <p:sldId id="407" r:id="rId4"/>
    <p:sldId id="399" r:id="rId5"/>
    <p:sldId id="440" r:id="rId6"/>
    <p:sldId id="420" r:id="rId7"/>
    <p:sldId id="421" r:id="rId8"/>
    <p:sldId id="431" r:id="rId9"/>
    <p:sldId id="444" r:id="rId10"/>
    <p:sldId id="445" r:id="rId11"/>
    <p:sldId id="432" r:id="rId12"/>
    <p:sldId id="422" r:id="rId13"/>
    <p:sldId id="409" r:id="rId14"/>
    <p:sldId id="260" r:id="rId15"/>
    <p:sldId id="441" r:id="rId16"/>
    <p:sldId id="443" r:id="rId17"/>
    <p:sldId id="259" r:id="rId18"/>
    <p:sldId id="408" r:id="rId19"/>
    <p:sldId id="425" r:id="rId20"/>
    <p:sldId id="423" r:id="rId21"/>
    <p:sldId id="426" r:id="rId22"/>
    <p:sldId id="424" r:id="rId23"/>
    <p:sldId id="438" r:id="rId24"/>
    <p:sldId id="427" r:id="rId25"/>
    <p:sldId id="428" r:id="rId26"/>
    <p:sldId id="446" r:id="rId27"/>
    <p:sldId id="429" r:id="rId28"/>
    <p:sldId id="261" r:id="rId29"/>
    <p:sldId id="430" r:id="rId30"/>
    <p:sldId id="433" r:id="rId31"/>
    <p:sldId id="434" r:id="rId32"/>
    <p:sldId id="435" r:id="rId33"/>
    <p:sldId id="439" r:id="rId34"/>
    <p:sldId id="436" r:id="rId35"/>
    <p:sldId id="447" r:id="rId36"/>
    <p:sldId id="43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F063-071C-4CA7-8FB8-30B3C5F6B9B3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6662-9AFF-4EC5-AD24-A1288A695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0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96928-9EFF-4434-AA9E-8ABEA676E0B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2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6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9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7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2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C914-7179-40E0-9CE0-27EC1C010D70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8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egland/image-analysis-practical-20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2FF10-F850-4705-8D89-6F8BEF333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Quantitative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FE7357-838A-4A01-A3D6-06244B0EF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Questions (and </a:t>
            </a:r>
            <a:r>
              <a:rPr lang="fr-FR" dirty="0" err="1"/>
              <a:t>answers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1630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00022F-E8BE-443E-9D43-B92AA79A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538F7E-3CB0-4651-894F-F4D02081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FE9D8-9B25-42B7-808F-00378BD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Iteration</a:t>
            </a:r>
            <a:r>
              <a:rPr lang="fr-FR" dirty="0"/>
              <a:t> of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sizes</a:t>
            </a:r>
          </a:p>
        </p:txBody>
      </p:sp>
      <p:pic>
        <p:nvPicPr>
          <p:cNvPr id="7" name="Picture 2" descr="demoGranuloMaize800">
            <a:extLst>
              <a:ext uri="{FF2B5EF4-FFF2-40B4-BE49-F238E27FC236}">
                <a16:creationId xmlns:a16="http://schemas.microsoft.com/office/drawing/2014/main" id="{717D94F4-EF04-4EF6-B403-183DF9B1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49" y="1756695"/>
            <a:ext cx="831518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40CF646-81E6-4368-AB45-9A503EA43530}"/>
              </a:ext>
            </a:extLst>
          </p:cNvPr>
          <p:cNvSpPr txBox="1"/>
          <p:nvPr/>
        </p:nvSpPr>
        <p:spPr>
          <a:xfrm>
            <a:off x="5734974" y="6072326"/>
            <a:ext cx="27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Provides</a:t>
            </a:r>
            <a:r>
              <a:rPr lang="fr-FR" dirty="0"/>
              <a:t> size distribution </a:t>
            </a:r>
          </a:p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to segment</a:t>
            </a:r>
          </a:p>
        </p:txBody>
      </p:sp>
    </p:spTree>
    <p:extLst>
      <p:ext uri="{BB962C8B-B14F-4D97-AF65-F5344CB8AC3E}">
        <p14:creationId xmlns:p14="http://schemas.microsoft.com/office/powerpoint/2010/main" val="393291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44FD-9C83-484A-B268-E1356CDA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 about the talk?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809BA-5112-493A-8118-1294C35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4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A5650-6A7B-4BFE-B33B-3FBD4C1B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session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C587-B721-41B9-B8D6-77F264CE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10251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Part 1: validation of image quantification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quality</a:t>
            </a:r>
            <a:r>
              <a:rPr lang="fr-FR" dirty="0"/>
              <a:t> check »</a:t>
            </a:r>
          </a:p>
          <a:p>
            <a:pPr lvl="1"/>
            <a:r>
              <a:rPr lang="fr-FR" dirty="0"/>
              <a:t>Focus on </a:t>
            </a:r>
            <a:r>
              <a:rPr lang="fr-FR" dirty="0" err="1"/>
              <a:t>perimeter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Part 2: image texture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Example on plant tissue images</a:t>
            </a:r>
          </a:p>
          <a:p>
            <a:endParaRPr lang="fr-FR" dirty="0"/>
          </a:p>
          <a:p>
            <a:r>
              <a:rPr lang="fr-FR" dirty="0"/>
              <a:t>Use Fiji/</a:t>
            </a:r>
            <a:r>
              <a:rPr lang="fr-FR" dirty="0" err="1"/>
              <a:t>ImageJ</a:t>
            </a:r>
            <a:endParaRPr lang="fr-FR" dirty="0"/>
          </a:p>
          <a:p>
            <a:pPr lvl="1"/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plugins…)</a:t>
            </a:r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https://github.com/dlegland/image-analysis-practical-2023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8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9A376-B842-4390-89D9-DDF3677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4BF1D-2B0F-4608-94A7-97280113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ImageJ</a:t>
            </a:r>
            <a:r>
              <a:rPr lang="fr-FR" dirty="0"/>
              <a:t> / Fiji</a:t>
            </a:r>
          </a:p>
          <a:p>
            <a:r>
              <a:rPr lang="fr-FR" dirty="0" err="1"/>
              <a:t>MorphoLibJ</a:t>
            </a:r>
            <a:endParaRPr lang="fr-FR" dirty="0"/>
          </a:p>
          <a:p>
            <a:pPr lvl="1"/>
            <a:r>
              <a:rPr lang="fr-FR" dirty="0" err="1"/>
              <a:t>Perimeter</a:t>
            </a:r>
            <a:r>
              <a:rPr lang="fr-FR" dirty="0"/>
              <a:t> / surface area </a:t>
            </a:r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  <a:p>
            <a:r>
              <a:rPr lang="fr-FR" dirty="0"/>
              <a:t>Plugins</a:t>
            </a:r>
          </a:p>
          <a:p>
            <a:pPr lvl="1"/>
            <a:r>
              <a:rPr lang="fr-FR" dirty="0" err="1"/>
              <a:t>DigitalShapes</a:t>
            </a:r>
            <a:r>
              <a:rPr lang="fr-FR" dirty="0"/>
              <a:t> plugin</a:t>
            </a:r>
          </a:p>
          <a:p>
            <a:pPr lvl="1"/>
            <a:r>
              <a:rPr lang="fr-FR" dirty="0" err="1"/>
              <a:t>ijGranulometry</a:t>
            </a:r>
            <a:r>
              <a:rPr lang="fr-FR" dirty="0"/>
              <a:t> plugin</a:t>
            </a:r>
          </a:p>
          <a:p>
            <a:pPr lvl="1"/>
            <a:endParaRPr lang="fr-FR" dirty="0"/>
          </a:p>
          <a:p>
            <a:r>
              <a:rPr lang="fr-FR" dirty="0"/>
              <a:t>Macro </a:t>
            </a:r>
            <a:r>
              <a:rPr lang="fr-FR" dirty="0" err="1"/>
              <a:t>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43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AAF3A9C-8B45-4FF4-950B-7D73ECC5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16316"/>
              </p:ext>
            </p:extLst>
          </p:nvPr>
        </p:nvGraphicFramePr>
        <p:xfrm>
          <a:off x="628650" y="1825625"/>
          <a:ext cx="7886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758">
                  <a:extLst>
                    <a:ext uri="{9D8B030D-6E8A-4147-A177-3AD203B41FA5}">
                      <a16:colId xmlns:a16="http://schemas.microsoft.com/office/drawing/2014/main" val="8149660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4788248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3031704818"/>
                    </a:ext>
                  </a:extLst>
                </a:gridCol>
                <a:gridCol w="1857098">
                  <a:extLst>
                    <a:ext uri="{9D8B030D-6E8A-4147-A177-3AD203B41FA5}">
                      <a16:colId xmlns:a16="http://schemas.microsoft.com/office/drawing/2014/main" val="202429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Just know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Proficient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ImageJ</a:t>
                      </a:r>
                      <a:r>
                        <a:rPr lang="fr-FR" dirty="0"/>
                        <a:t> / Fiji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programming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Mathematical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Texture </a:t>
                      </a:r>
                      <a:r>
                        <a:rPr lang="fr-FR" dirty="0" err="1"/>
                        <a:t>analysis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0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397D97-BC90-4BB8-A44F-6670AFD5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you</a:t>
            </a:r>
            <a:r>
              <a:rPr lang="fr-FR" dirty="0"/>
              <a:t> use image quantification:</a:t>
            </a:r>
          </a:p>
          <a:p>
            <a:pPr lvl="1"/>
            <a:r>
              <a:rPr lang="fr-FR" dirty="0"/>
              <a:t>Never use</a:t>
            </a:r>
          </a:p>
          <a:p>
            <a:pPr lvl="1"/>
            <a:r>
              <a:rPr lang="fr-FR" dirty="0" err="1"/>
              <a:t>Blindly</a:t>
            </a:r>
            <a:r>
              <a:rPr lang="fr-FR" dirty="0"/>
              <a:t> </a:t>
            </a:r>
            <a:r>
              <a:rPr lang="fr-FR" dirty="0" err="1"/>
              <a:t>provide</a:t>
            </a:r>
            <a:endParaRPr lang="fr-FR" dirty="0"/>
          </a:p>
          <a:p>
            <a:pPr lvl="1"/>
            <a:r>
              <a:rPr lang="fr-FR" dirty="0" err="1"/>
              <a:t>Comparison</a:t>
            </a:r>
            <a:endParaRPr lang="fr-FR" dirty="0"/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4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47EC3-2B05-4F87-AB53-78DD8964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Practical</a:t>
            </a:r>
            <a:r>
              <a:rPr lang="fr-FR" dirty="0"/>
              <a:t> part 1: Validation of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(s)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B7450C2-5FF5-4CD6-907D-3D2D22D1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643963" cy="4814457"/>
          </a:xfrm>
        </p:spPr>
        <p:txBody>
          <a:bodyPr>
            <a:normAutofit/>
          </a:bodyPr>
          <a:lstStyle/>
          <a:p>
            <a:r>
              <a:rPr lang="fr-FR" dirty="0" err="1"/>
              <a:t>Principle</a:t>
            </a:r>
            <a:r>
              <a:rPr lang="fr-FR" dirty="0"/>
              <a:t>: 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perimeter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Generete</a:t>
            </a:r>
            <a:r>
              <a:rPr lang="fr-FR" dirty="0"/>
              <a:t> </a:t>
            </a:r>
            <a:r>
              <a:rPr lang="fr-FR" dirty="0" err="1"/>
              <a:t>digitized</a:t>
            </a:r>
            <a:r>
              <a:rPr lang="fr-FR" dirty="0"/>
              <a:t> </a:t>
            </a:r>
            <a:r>
              <a:rPr lang="fr-FR" dirty="0" err="1"/>
              <a:t>repesentation</a:t>
            </a:r>
            <a:r>
              <a:rPr lang="fr-FR" dirty="0"/>
              <a:t>(s)</a:t>
            </a:r>
          </a:p>
          <a:p>
            <a:pPr lvl="2"/>
            <a:r>
              <a:rPr lang="fr-FR" dirty="0"/>
              <a:t>Change position + orientation</a:t>
            </a:r>
          </a:p>
          <a:p>
            <a:pPr lvl="1"/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value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ECBF60-B080-49CF-8142-2E1039E6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96" y="4701125"/>
            <a:ext cx="4402382" cy="19389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BAEE6A-2512-4498-994D-F3C1BAF7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6" y="5025945"/>
            <a:ext cx="2926939" cy="102084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2BA058E-07CB-49B7-90C3-FE221D1D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3976" y="2297283"/>
            <a:ext cx="3013439" cy="17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071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9B5CC-4DA8-42BB-9237-507D203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D60233-C814-4832-98F8-A9396021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Run Fiji</a:t>
            </a:r>
          </a:p>
          <a:p>
            <a:r>
              <a:rPr lang="fr-FR" dirty="0" err="1"/>
              <a:t>Create</a:t>
            </a:r>
            <a:r>
              <a:rPr lang="fr-FR" dirty="0"/>
              <a:t> New Image</a:t>
            </a:r>
          </a:p>
          <a:p>
            <a:pPr lvl="1"/>
            <a:r>
              <a:rPr lang="fr-FR" dirty="0"/>
              <a:t>200 x 200 uint8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disk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Plugins -&gt; Digital </a:t>
            </a:r>
            <a:r>
              <a:rPr lang="fr-FR" dirty="0" err="1"/>
              <a:t>Shapes</a:t>
            </a:r>
            <a:r>
              <a:rPr lang="fr-FR" dirty="0"/>
              <a:t> -&gt; Fill Disk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Choose</a:t>
            </a:r>
            <a:r>
              <a:rPr lang="fr-FR" dirty="0"/>
              <a:t> Radius = 50</a:t>
            </a:r>
          </a:p>
          <a:p>
            <a:pPr lvl="1"/>
            <a:r>
              <a:rPr lang="fr-FR" dirty="0" err="1"/>
              <a:t>Arbitrary</a:t>
            </a:r>
            <a:r>
              <a:rPr lang="fr-FR" dirty="0"/>
              <a:t> center</a:t>
            </a:r>
          </a:p>
          <a:p>
            <a:endParaRPr lang="fr-FR" dirty="0"/>
          </a:p>
          <a:p>
            <a:r>
              <a:rPr lang="fr-FR" dirty="0"/>
              <a:t>Question: </a:t>
            </a:r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EF145816-3C4A-4890-9A05-8F8D7B151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994" y="1897166"/>
            <a:ext cx="3939611" cy="393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78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7DE5-FECF-44C8-B3F8-B004477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1B28F-6912-4B34-B24C-6C36E5391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ImageJ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1128C-1BCC-4766-B732-293256666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MorphoLibJ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672B46-4C54-424F-891C-2D61D453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2860739"/>
            <a:ext cx="3569986" cy="24632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8EBCB8-B987-4B2A-B7F0-DB4C76AE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59" y="2860739"/>
            <a:ext cx="2404440" cy="24632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EC053D-8608-4369-96E1-9FC4AB6FA68A}"/>
              </a:ext>
            </a:extLst>
          </p:cNvPr>
          <p:cNvSpPr txBox="1"/>
          <p:nvPr/>
        </p:nvSpPr>
        <p:spPr>
          <a:xfrm>
            <a:off x="815175" y="5964964"/>
            <a:ext cx="21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4.7 %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6CBD90-C48B-46E3-8D05-CF00C6D44853}"/>
              </a:ext>
            </a:extLst>
          </p:cNvPr>
          <p:cNvSpPr txBox="1"/>
          <p:nvPr/>
        </p:nvSpPr>
        <p:spPr>
          <a:xfrm>
            <a:off x="4915628" y="5964964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0.02 %</a:t>
            </a:r>
          </a:p>
        </p:txBody>
      </p:sp>
    </p:spTree>
    <p:extLst>
      <p:ext uri="{BB962C8B-B14F-4D97-AF65-F5344CB8AC3E}">
        <p14:creationId xmlns:p14="http://schemas.microsoft.com/office/powerpoint/2010/main" val="7101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image 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808"/>
            <a:ext cx="8229600" cy="4992066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fr-FR" dirty="0"/>
              <a:t>objectives:</a:t>
            </a:r>
          </a:p>
          <a:p>
            <a:pPr lvl="1"/>
            <a:r>
              <a:rPr lang="en-US" dirty="0"/>
              <a:t>Comparison of modalities</a:t>
            </a:r>
          </a:p>
          <a:p>
            <a:pPr lvl="1"/>
            <a:r>
              <a:rPr lang="fr-FR" dirty="0"/>
              <a:t>Classification </a:t>
            </a:r>
            <a:endParaRPr lang="en-US" dirty="0"/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fr-FR" dirty="0"/>
              <a:t>…</a:t>
            </a:r>
          </a:p>
          <a:p>
            <a:r>
              <a:rPr lang="en-US" dirty="0"/>
              <a:t>Need to </a:t>
            </a:r>
            <a:r>
              <a:rPr lang="en-US" b="1" dirty="0"/>
              <a:t>quantify information </a:t>
            </a:r>
            <a:r>
              <a:rPr lang="en-US" dirty="0"/>
              <a:t>within images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972132" y="4849280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7F00"/>
                </a:solidFill>
              </a:rPr>
              <a:t>Analysis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2980137" y="5282195"/>
            <a:ext cx="3297268" cy="6166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714275" y="6236738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Measures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774" y="4696418"/>
            <a:ext cx="1543778" cy="154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49A8E2-7F64-439C-92C1-A7381BA4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21" y="4696418"/>
            <a:ext cx="1416343" cy="1540320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1EA1E204-2C6F-4BD0-A9AA-E2735E9D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346" y="6208339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8B710-02FE-451F-A035-A0AEC1E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 &amp;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5AD1B-7EBB-4AD7-9D62-50431B21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39477" cy="4351338"/>
          </a:xfrm>
        </p:spPr>
        <p:txBody>
          <a:bodyPr>
            <a:normAutofit/>
          </a:bodyPr>
          <a:lstStyle/>
          <a:p>
            <a:r>
              <a:rPr lang="fr-FR" dirty="0"/>
              <a:t>One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…</a:t>
            </a:r>
          </a:p>
          <a:p>
            <a:r>
              <a:rPr lang="fr-FR" dirty="0"/>
              <a:t>Need to </a:t>
            </a:r>
            <a:r>
              <a:rPr lang="fr-FR" dirty="0" err="1"/>
              <a:t>integrate</a:t>
            </a:r>
            <a:r>
              <a:rPr lang="fr-FR" dirty="0"/>
              <a:t> over </a:t>
            </a:r>
            <a:r>
              <a:rPr lang="fr-FR" dirty="0" err="1"/>
              <a:t>several</a:t>
            </a:r>
            <a:r>
              <a:rPr lang="fr-FR" dirty="0"/>
              <a:t> positions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or by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Exercice: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100 images (or more…) </a:t>
            </a:r>
          </a:p>
          <a:p>
            <a:pPr lvl="1"/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various</a:t>
            </a:r>
            <a:r>
              <a:rPr lang="fr-FR" b="1" dirty="0"/>
              <a:t> center positions</a:t>
            </a:r>
          </a:p>
          <a:p>
            <a:pPr lvl="1"/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perimeter</a:t>
            </a:r>
            <a:endParaRPr lang="fr-FR" dirty="0"/>
          </a:p>
          <a:p>
            <a:pPr lvl="1"/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and std of </a:t>
            </a:r>
            <a:r>
              <a:rPr lang="fr-FR" dirty="0" err="1"/>
              <a:t>measurements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F080C0-748B-42ED-83A0-B6AA1F9E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91" y="1825625"/>
            <a:ext cx="2104762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9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0F3388-EDB0-402A-A97D-E97F00B7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disk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3B4DDB-862A-4822-8688-7F4DB4F9E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9DCE7D-0BD2-4DD0-AEC6-087182B5D1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2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square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Square » plugin</a:t>
            </a:r>
          </a:p>
          <a:p>
            <a:pPr lvl="1"/>
            <a:r>
              <a:rPr lang="fr-FR" dirty="0" err="1"/>
              <a:t>Choose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= 100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as for </a:t>
            </a:r>
            <a:r>
              <a:rPr lang="fr-FR" dirty="0" err="1"/>
              <a:t>disk</a:t>
            </a:r>
            <a:r>
              <a:rPr lang="fr-FR" dirty="0"/>
              <a:t>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74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ellipse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Ellipse » plugin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of an ellipse ?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2"/>
            <a:r>
              <a:rPr lang="fr-FR" dirty="0"/>
              <a:t>Approximations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EA623D-0878-4F14-8AC7-B905D37F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53" y="4365705"/>
            <a:ext cx="4971429" cy="22285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8D9C20-424E-4A6C-8154-DF6CF3D2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18" y="2995073"/>
            <a:ext cx="2314286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BE9EB1-E9A3-4CE8-ADCA-3E087D2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square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EE79806-26E4-4176-A063-EA1ECB507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7861C-1988-4E9B-A2F6-7363175A7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CCF4-DCC8-495D-9351-B9BB5E0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orientation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E196A-B5D9-435B-93E9-7938621B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of </a:t>
            </a:r>
            <a:r>
              <a:rPr lang="fr-FR" dirty="0" err="1"/>
              <a:t>perimeter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on square (or ellipse) </a:t>
            </a:r>
            <a:r>
              <a:rPr lang="fr-FR" dirty="0" err="1"/>
              <a:t>depending</a:t>
            </a:r>
            <a:r>
              <a:rPr lang="fr-FR" dirty="0"/>
              <a:t> on orientation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4BDB27-2FD0-463C-9747-AE9C38E8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7" y="2914399"/>
            <a:ext cx="5614832" cy="3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8407F-1155-401B-B4C2-283CE8EA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image </a:t>
            </a:r>
            <a:r>
              <a:rPr lang="fr-FR" dirty="0" err="1"/>
              <a:t>resolution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CA76D-69CE-4048-83E7-FEB80905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Try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for </a:t>
            </a:r>
            <a:r>
              <a:rPr lang="fr-FR" dirty="0" err="1"/>
              <a:t>various</a:t>
            </a:r>
            <a:r>
              <a:rPr lang="fr-FR" dirty="0"/>
              <a:t> pixel sizes</a:t>
            </a:r>
          </a:p>
          <a:p>
            <a:pPr lvl="1"/>
            <a:r>
              <a:rPr lang="fr-FR" dirty="0"/>
              <a:t>Size = 0.5*D -&gt; 100*D</a:t>
            </a:r>
          </a:p>
          <a:p>
            <a:pPr lvl="1"/>
            <a:endParaRPr lang="fr-FR" dirty="0"/>
          </a:p>
          <a:p>
            <a:r>
              <a:rPr lang="fr-FR" dirty="0"/>
              <a:t>Try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 pixel (</a:t>
            </a:r>
            <a:r>
              <a:rPr lang="fr-FR" dirty="0" err="1"/>
              <a:t>width</a:t>
            </a:r>
            <a:r>
              <a:rPr lang="fr-FR" dirty="0"/>
              <a:t> != </a:t>
            </a:r>
            <a:r>
              <a:rPr lang="fr-FR" dirty="0" err="1"/>
              <a:t>height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822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0B60F-8778-47A8-B186-72CFEEC2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on surface area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3F023-F3BC-4DD1-BB8C-771DA8E2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Sphere</a:t>
            </a:r>
            <a:endParaRPr lang="fr-FR" dirty="0"/>
          </a:p>
          <a:p>
            <a:pPr lvl="1"/>
            <a:r>
              <a:rPr lang="fr-FR" dirty="0" err="1"/>
              <a:t>Ellipsoid</a:t>
            </a:r>
            <a:r>
              <a:rPr lang="fr-FR" dirty="0"/>
              <a:t>, </a:t>
            </a:r>
            <a:r>
              <a:rPr lang="fr-FR" dirty="0" err="1"/>
              <a:t>cylinder</a:t>
            </a:r>
            <a:r>
              <a:rPr lang="fr-FR" dirty="0"/>
              <a:t>, </a:t>
            </a:r>
            <a:r>
              <a:rPr lang="fr-FR" dirty="0" err="1"/>
              <a:t>cuboid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Problem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 distribution of orientations?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73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92785-EB96-45EF-9983-7FC99BF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outline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9D2AC-A5D2-400F-B9E2-11721F0B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texture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trike="sngStrike" dirty="0" err="1"/>
              <a:t>Recall</a:t>
            </a:r>
            <a:r>
              <a:rPr lang="fr-FR" strike="sngStrike" dirty="0"/>
              <a:t> </a:t>
            </a:r>
            <a:r>
              <a:rPr lang="fr-FR" strike="sngStrike" dirty="0" err="1"/>
              <a:t>morphological</a:t>
            </a:r>
            <a:r>
              <a:rPr lang="fr-FR" strike="sngStrike" dirty="0"/>
              <a:t> </a:t>
            </a:r>
            <a:r>
              <a:rPr lang="fr-FR" strike="sngStrike" dirty="0" err="1"/>
              <a:t>filters</a:t>
            </a:r>
            <a:endParaRPr lang="fr-FR" strike="sngStrike" dirty="0"/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  <a:p>
            <a:r>
              <a:rPr lang="fr-FR" dirty="0" err="1"/>
              <a:t>Interpret</a:t>
            </a:r>
            <a:r>
              <a:rPr lang="fr-FR" dirty="0"/>
              <a:t>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88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24BD1-BA98-4DA7-A0D0-D7072A8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Demonstration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F0A-3418-4794-9CD2-4855B5B7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the image “coins.png” </a:t>
            </a:r>
          </a:p>
          <a:p>
            <a:pPr lvl="1"/>
            <a:r>
              <a:rPr lang="en-US" dirty="0"/>
              <a:t>In “practical/granulometry/coins.png”</a:t>
            </a:r>
          </a:p>
          <a:p>
            <a:r>
              <a:rPr lang="fr-FR" dirty="0"/>
              <a:t>Pre-</a:t>
            </a:r>
            <a:r>
              <a:rPr lang="fr-FR" dirty="0" err="1"/>
              <a:t>exercise</a:t>
            </a:r>
            <a:r>
              <a:rPr lang="fr-FR" dirty="0"/>
              <a:t>: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diameters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45F25-AB54-488D-9B44-491FADB8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0" y="3739498"/>
            <a:ext cx="3616474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dlegland\projets\maize\maizeG7\segment\check\plots\w1\2011b_crop.png">
            <a:extLst>
              <a:ext uri="{FF2B5EF4-FFF2-40B4-BE49-F238E27FC236}">
                <a16:creationId xmlns:a16="http://schemas.microsoft.com/office/drawing/2014/main" id="{84B0D8BC-E741-424C-BDC1-DA70AF9C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612" y="2205435"/>
            <a:ext cx="1515870" cy="1632476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231C4-2DA6-4A3E-926F-086BE5E7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quantify from images?</a:t>
            </a:r>
          </a:p>
        </p:txBody>
      </p:sp>
      <p:pic>
        <p:nvPicPr>
          <p:cNvPr id="4" name="Picture 2" descr="D:\dlegland\projets\tutoImages\current\images\segment\maize-clsm-watDyn10-lbl-rgb.png">
            <a:extLst>
              <a:ext uri="{FF2B5EF4-FFF2-40B4-BE49-F238E27FC236}">
                <a16:creationId xmlns:a16="http://schemas.microsoft.com/office/drawing/2014/main" id="{38EF0096-BAB2-4213-9D20-A538951B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17" y="2288991"/>
            <a:ext cx="1414102" cy="1414102"/>
          </a:xfrm>
          <a:prstGeom prst="rect">
            <a:avLst/>
          </a:prstGeom>
          <a:noFill/>
        </p:spPr>
      </p:pic>
      <p:pic>
        <p:nvPicPr>
          <p:cNvPr id="5" name="Picture 6" descr="D:\dlegland\projets\tutoImages\images-src\texture-pain.tif">
            <a:extLst>
              <a:ext uri="{FF2B5EF4-FFF2-40B4-BE49-F238E27FC236}">
                <a16:creationId xmlns:a16="http://schemas.microsoft.com/office/drawing/2014/main" id="{3D72766A-70D7-4B56-8727-1A996196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8635" y="2288991"/>
            <a:ext cx="1414102" cy="1414102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FAEF3C-428C-45C6-B92F-CC51C0958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986" y="2288991"/>
            <a:ext cx="1406932" cy="1414102"/>
          </a:xfrm>
          <a:prstGeom prst="rect">
            <a:avLst/>
          </a:prstGeom>
        </p:spPr>
      </p:pic>
      <p:sp>
        <p:nvSpPr>
          <p:cNvPr id="9" name="Text Box 17">
            <a:extLst>
              <a:ext uri="{FF2B5EF4-FFF2-40B4-BE49-F238E27FC236}">
                <a16:creationId xmlns:a16="http://schemas.microsoft.com/office/drawing/2014/main" id="{499E4374-768E-4139-958F-A4F084E3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3" y="3678257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Points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5CFD0A06-6A4A-4B0B-8FDA-D059E873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452" y="3703093"/>
            <a:ext cx="1724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Microstructures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B473AA8-1CB7-4686-BC4A-F1D223E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904" y="3703093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Textures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B8FA14C-7C97-4F2E-B7D0-7E21045C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72" y="3707159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Regions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A7565AE-9790-4F60-8D34-043BBB56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39" y="4609713"/>
            <a:ext cx="170685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9F72F5C-4BF7-409A-B01C-F70D50D6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47" y="4609713"/>
            <a:ext cx="194814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[co]Localization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Repulsion / attraction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AF3E7A6-2444-4ACD-9DAD-50BD748C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986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Tortuosity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Thickness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Pore 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75D5CEA-5DC8-493C-9215-C66364D7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5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of gray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7155D117-EC10-4670-B6FA-9F2ADEB6E0B4}"/>
              </a:ext>
            </a:extLst>
          </p:cNvPr>
          <p:cNvSpPr/>
          <p:nvPr/>
        </p:nvSpPr>
        <p:spPr>
          <a:xfrm>
            <a:off x="1102844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761E73A4-1FA4-4DAF-989B-E0FF79D63247}"/>
              </a:ext>
            </a:extLst>
          </p:cNvPr>
          <p:cNvSpPr/>
          <p:nvPr/>
        </p:nvSpPr>
        <p:spPr>
          <a:xfrm>
            <a:off x="3328923" y="4153902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FB48F207-D496-402B-BCEE-E72680476A52}"/>
              </a:ext>
            </a:extLst>
          </p:cNvPr>
          <p:cNvSpPr/>
          <p:nvPr/>
        </p:nvSpPr>
        <p:spPr>
          <a:xfrm>
            <a:off x="5295338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A1DD1A74-C7CC-4B31-96C9-23177FDF47C3}"/>
              </a:ext>
            </a:extLst>
          </p:cNvPr>
          <p:cNvSpPr/>
          <p:nvPr/>
        </p:nvSpPr>
        <p:spPr>
          <a:xfrm>
            <a:off x="7521417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23435F-767C-4C40-9DDE-A772AD37929E}"/>
              </a:ext>
            </a:extLst>
          </p:cNvPr>
          <p:cNvSpPr txBox="1"/>
          <p:nvPr/>
        </p:nvSpPr>
        <p:spPr>
          <a:xfrm>
            <a:off x="5580543" y="6437451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Side</a:t>
            </a:r>
            <a:r>
              <a:rPr lang="fr-FR" dirty="0"/>
              <a:t> note: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exhaustive</a:t>
            </a:r>
          </a:p>
        </p:txBody>
      </p:sp>
    </p:spTree>
    <p:extLst>
      <p:ext uri="{BB962C8B-B14F-4D97-AF65-F5344CB8AC3E}">
        <p14:creationId xmlns:p14="http://schemas.microsoft.com/office/powerpoint/2010/main" val="33578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4E14A-FF69-4460-B4C2-CDED580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</a:t>
            </a:r>
            <a:r>
              <a:rPr lang="fr-FR" dirty="0" err="1"/>
              <a:t>granulometry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A3EDF5-E3B3-4191-9CD3-7E0761980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« </a:t>
            </a:r>
            <a:r>
              <a:rPr lang="fr-FR" dirty="0" err="1"/>
              <a:t>granulometry</a:t>
            </a:r>
            <a:r>
              <a:rPr lang="fr-FR" dirty="0"/>
              <a:t> by Radius…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D76A5E-5F1B-406B-B3D3-2F12DF9EF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2756" y="2076629"/>
            <a:ext cx="3165291" cy="34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A2E0A-3C5E-4956-9726-395C4AEA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4AC828-7EC2-4D73-AC66-658B58089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658011"/>
            <a:ext cx="3886200" cy="2686565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111D2E-2457-4300-BD9F-2263B7AA3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58011"/>
            <a:ext cx="3886200" cy="26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3C2BE1B-1950-4432-999B-00416F6A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to images of plant tissues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2DB5CA-8095-47C6-B045-CEEC4013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one of the images in « </a:t>
            </a:r>
            <a:r>
              <a:rPr lang="fr-FR" dirty="0" err="1"/>
              <a:t>maize</a:t>
            </a:r>
            <a:r>
              <a:rPr lang="fr-FR" dirty="0"/>
              <a:t> » directory, and </a:t>
            </a:r>
            <a:r>
              <a:rPr lang="fr-FR" dirty="0" err="1"/>
              <a:t>experiment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F6978-BA99-457B-924A-89511F0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" y="2733700"/>
            <a:ext cx="8885714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4B81C-9FC8-4C81-87DE-856B19A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Computation of </a:t>
            </a:r>
            <a:r>
              <a:rPr lang="fr-FR" dirty="0" err="1"/>
              <a:t>average</a:t>
            </a:r>
            <a:r>
              <a:rPr lang="fr-FR" dirty="0"/>
              <a:t> size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E6D1B-D50C-4FF3-A374-32547FB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Mean value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value: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Mean</a:t>
            </a:r>
            <a:r>
              <a:rPr lang="fr-FR" dirty="0"/>
              <a:t> value </a:t>
            </a:r>
            <a:r>
              <a:rPr lang="fr-FR" dirty="0" err="1"/>
              <a:t>from</a:t>
            </a:r>
            <a:r>
              <a:rPr lang="fr-FR" dirty="0"/>
              <a:t> a distribution (</a:t>
            </a:r>
            <a:r>
              <a:rPr lang="fr-FR" dirty="0" err="1"/>
              <a:t>arithmetic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Geometrical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/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/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/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D12F0-459F-4304-8AA8-EE69DA1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anisotropy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BD199A3-04AD-45E2-87E9-EA5BC0659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710" y="2264636"/>
            <a:ext cx="4344439" cy="329893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459DF6-D6EE-4138-AA9F-F9697B71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86825"/>
            <a:ext cx="3886200" cy="3690137"/>
          </a:xfrm>
        </p:spPr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horizontal and vertical </a:t>
            </a:r>
            <a:r>
              <a:rPr lang="fr-FR" dirty="0" err="1"/>
              <a:t>elements</a:t>
            </a:r>
            <a:endParaRPr lang="fr-FR" dirty="0"/>
          </a:p>
          <a:p>
            <a:r>
              <a:rPr lang="fr-FR" dirty="0"/>
              <a:t>And compare</a:t>
            </a:r>
          </a:p>
        </p:txBody>
      </p:sp>
    </p:spTree>
    <p:extLst>
      <p:ext uri="{BB962C8B-B14F-4D97-AF65-F5344CB8AC3E}">
        <p14:creationId xmlns:p14="http://schemas.microsoft.com/office/powerpoint/2010/main" val="3798759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5BE65-E9AE-4332-83D2-487F4A6D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favorite image</a:t>
            </a:r>
          </a:p>
        </p:txBody>
      </p:sp>
      <p:pic>
        <p:nvPicPr>
          <p:cNvPr id="1026" name="Picture 2" descr="Dalmatian | Characteristics, Temperament, &amp; Facts | Britannica">
            <a:extLst>
              <a:ext uri="{FF2B5EF4-FFF2-40B4-BE49-F238E27FC236}">
                <a16:creationId xmlns:a16="http://schemas.microsoft.com/office/drawing/2014/main" id="{88B85EF3-A0B9-45E8-9C32-FD90FB334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46" y="1928717"/>
            <a:ext cx="3886200" cy="25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J">
            <a:extLst>
              <a:ext uri="{FF2B5EF4-FFF2-40B4-BE49-F238E27FC236}">
                <a16:creationId xmlns:a16="http://schemas.microsoft.com/office/drawing/2014/main" id="{D243ED51-B872-46E0-A9AA-145DE9BB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5" y="1690689"/>
            <a:ext cx="24384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2D14BA-0550-4033-9926-CBC7840E2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954637" y="3054650"/>
            <a:ext cx="2123810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84488-7E21-4E06-9374-6B377C3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« batch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63731-B254-4D12-B747-B2687EA8D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A5871-DAD4-4139-81A1-41C09238B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3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4321C-5EAB-42D5-8B88-68DD9C6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measures quality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82429-4F37-497C-8A51-E21DDAFC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2005"/>
            <a:ext cx="4229100" cy="4094957"/>
          </a:xfrm>
        </p:spPr>
        <p:txBody>
          <a:bodyPr/>
          <a:lstStyle/>
          <a:p>
            <a:r>
              <a:rPr lang="en-US" dirty="0"/>
              <a:t>Two criteria: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 (variability)</a:t>
            </a:r>
          </a:p>
          <a:p>
            <a:pPr lvl="1"/>
            <a:endParaRPr lang="en-US" dirty="0"/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Bias (average error)</a:t>
            </a:r>
          </a:p>
          <a:p>
            <a:pPr lvl="1"/>
            <a:r>
              <a:rPr lang="en-US" dirty="0"/>
              <a:t>Standard deviation </a:t>
            </a:r>
          </a:p>
        </p:txBody>
      </p:sp>
      <p:pic>
        <p:nvPicPr>
          <p:cNvPr id="4" name="Picture 2" descr="Four possible relationships between bias and precision.">
            <a:extLst>
              <a:ext uri="{FF2B5EF4-FFF2-40B4-BE49-F238E27FC236}">
                <a16:creationId xmlns:a16="http://schemas.microsoft.com/office/drawing/2014/main" id="{3621A2F2-EB9C-4A7F-96F5-70E17B2A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082006"/>
            <a:ext cx="3619500" cy="356235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2F31-E728-490E-9D27-BC6EC9F23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5BE4F-3B00-4284-8567-119C448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(</a:t>
            </a:r>
            <a:r>
              <a:rPr lang="fr-FR" dirty="0" err="1"/>
              <a:t>when</a:t>
            </a:r>
            <a:r>
              <a:rPr lang="fr-FR" dirty="0"/>
              <a:t>)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(and </a:t>
            </a:r>
            <a:r>
              <a:rPr lang="fr-FR" dirty="0" err="1"/>
              <a:t>precision</a:t>
            </a:r>
            <a:r>
              <a:rPr lang="fr-FR" dirty="0"/>
              <a:t>)?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C1FB-90A4-4C84-BEB3-82B2DEB53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fr-FR" dirty="0" err="1"/>
              <a:t>Interpretation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/>
              <a:t>Combination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lvl="2"/>
            <a:r>
              <a:rPr lang="fr-FR" dirty="0"/>
              <a:t>E.g. </a:t>
            </a:r>
            <a:r>
              <a:rPr lang="fr-FR" dirty="0" err="1"/>
              <a:t>circularity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313092-B1D4-44B5-B413-DC469EC2F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en-US" dirty="0"/>
              <a:t>Group comparison</a:t>
            </a:r>
          </a:p>
          <a:p>
            <a:pPr lvl="1"/>
            <a:r>
              <a:rPr lang="fr-FR" dirty="0"/>
              <a:t>Classification </a:t>
            </a:r>
          </a:p>
          <a:p>
            <a:pPr lvl="1"/>
            <a:r>
              <a:rPr lang="fr-FR" dirty="0"/>
              <a:t>Clustering </a:t>
            </a:r>
          </a:p>
          <a:p>
            <a:pPr lvl="1"/>
            <a:r>
              <a:rPr lang="fr-FR" dirty="0"/>
              <a:t>…</a:t>
            </a:r>
            <a:endParaRPr lang="en-US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652C7A-8CCF-4BE8-8B67-51E9395D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26" y="4201498"/>
            <a:ext cx="141904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C4C3-2724-45B0-BA0C-6ACC9832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perimeter </a:t>
            </a:r>
            <a:br>
              <a:rPr lang="en-US" dirty="0"/>
            </a:br>
            <a:r>
              <a:rPr lang="en-US" dirty="0"/>
              <a:t>[and surface area]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6BA03A-E03A-4124-B65B-C2FB1594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Idea #1: count border pixels [voxels]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2ABA9-A9B7-4D58-B8DA-0EC67C60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 #2: use </a:t>
            </a:r>
            <a:r>
              <a:rPr lang="fr-FR" dirty="0" err="1"/>
              <a:t>Crofton</a:t>
            </a:r>
            <a:r>
              <a:rPr lang="fr-FR" dirty="0"/>
              <a:t> formula</a:t>
            </a:r>
          </a:p>
        </p:txBody>
      </p:sp>
      <p:pic>
        <p:nvPicPr>
          <p:cNvPr id="6" name="Espace réservé du contenu 10">
            <a:extLst>
              <a:ext uri="{FF2B5EF4-FFF2-40B4-BE49-F238E27FC236}">
                <a16:creationId xmlns:a16="http://schemas.microsoft.com/office/drawing/2014/main" id="{44097793-A7AF-4B39-BE70-64F392B6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4" y="3096567"/>
            <a:ext cx="2773941" cy="2773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9B8B2-872D-4755-952D-52580A751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02" y="2828656"/>
            <a:ext cx="2245733" cy="22457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D07747-B71B-4E0C-A2BF-ADDAE0DE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60" y="5317003"/>
            <a:ext cx="3427779" cy="71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/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blipFill>
                <a:blip r:embed="rId5"/>
                <a:stretch>
                  <a:fillRect l="-4598" r="-402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/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blipFill>
                <a:blip r:embed="rId6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88E87-15A0-4647-8E17-B633D2D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texture quantification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774EE-E7DA-40CE-9B06-102F1FF0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gray-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5" name="Picture 2" descr="demoGranuloMaize800">
            <a:extLst>
              <a:ext uri="{FF2B5EF4-FFF2-40B4-BE49-F238E27FC236}">
                <a16:creationId xmlns:a16="http://schemas.microsoft.com/office/drawing/2014/main" id="{A8DE0063-051A-450A-9C56-DF628461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36" y="2621629"/>
            <a:ext cx="8127914" cy="38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5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C6430-DDBA-4AFD-8AE6-5340FAE5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8F17A4-44FC-472E-AF81-4D75190E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2" y="2257425"/>
            <a:ext cx="2857500" cy="2343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755254" y="4797979"/>
            <a:ext cx="121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Dilation</a:t>
            </a:r>
          </a:p>
          <a:p>
            <a:pPr algn="ctr"/>
            <a:r>
              <a:rPr lang="fr-FR" dirty="0"/>
              <a:t>(max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982850" y="4797978"/>
            <a:ext cx="1184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Erosion</a:t>
            </a:r>
          </a:p>
          <a:p>
            <a:pPr algn="ctr"/>
            <a:r>
              <a:rPr lang="fr-FR" dirty="0"/>
              <a:t>(min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C5B95D-05BD-495E-837D-C883FFCB520F}"/>
              </a:ext>
            </a:extLst>
          </p:cNvPr>
          <p:cNvSpPr txBox="1"/>
          <p:nvPr/>
        </p:nvSpPr>
        <p:spPr>
          <a:xfrm>
            <a:off x="1020932" y="6187736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Structuring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= </a:t>
            </a:r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16B1A5-F5EB-42FA-840C-56100501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C05BB6-291A-4E3D-A029-8A96D35FB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805</Words>
  <Application>Microsoft Office PowerPoint</Application>
  <PresentationFormat>Affichage à l'écran (4:3)</PresentationFormat>
  <Paragraphs>226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Thème Office</vt:lpstr>
      <vt:lpstr>Quantitative Image analysis  </vt:lpstr>
      <vt:lpstr>Quantitative image analysis </vt:lpstr>
      <vt:lpstr>What can we quantify from images?</vt:lpstr>
      <vt:lpstr>Evaluation of measures quality </vt:lpstr>
      <vt:lpstr>Why (when) it is necessary to consider accuracy (and precision)?</vt:lpstr>
      <vt:lpstr>Measurement of perimeter  [and surface area]</vt:lpstr>
      <vt:lpstr>Image texture quantification</vt:lpstr>
      <vt:lpstr>Morphological filters</vt:lpstr>
      <vt:lpstr>Morphological filters</vt:lpstr>
      <vt:lpstr>Morphological filters</vt:lpstr>
      <vt:lpstr>Iteration of morphological filters with increasing sizes</vt:lpstr>
      <vt:lpstr>Any question about the talk?</vt:lpstr>
      <vt:lpstr>Practical session </vt:lpstr>
      <vt:lpstr>What we will need</vt:lpstr>
      <vt:lpstr>Some questions before we start</vt:lpstr>
      <vt:lpstr>Some questions before we start</vt:lpstr>
      <vt:lpstr>Practical part 1: Validation of image analysis method(s) </vt:lpstr>
      <vt:lpstr>1.1 Measuring the perimeter of a disk</vt:lpstr>
      <vt:lpstr>1.1 Measuring the perimeter of a disk</vt:lpstr>
      <vt:lpstr>Precision &amp; accuracy</vt:lpstr>
      <vt:lpstr>Results for disk</vt:lpstr>
      <vt:lpstr>Other shapes: square, ellipse…</vt:lpstr>
      <vt:lpstr>Other shapes: square, ellipse…</vt:lpstr>
      <vt:lpstr>Results for square</vt:lpstr>
      <vt:lpstr>Bonus: impact of orientation</vt:lpstr>
      <vt:lpstr>Bonus: impact of image resolution</vt:lpstr>
      <vt:lpstr>Bonus: evaluate error on surface area measure</vt:lpstr>
      <vt:lpstr>Practical outline 2</vt:lpstr>
      <vt:lpstr>Demonstration example</vt:lpstr>
      <vt:lpstr>Run granulometry</vt:lpstr>
      <vt:lpstr>Result </vt:lpstr>
      <vt:lpstr>Application to images of plant tissues</vt:lpstr>
      <vt:lpstr>Computation of average size</vt:lpstr>
      <vt:lpstr>Study of anisotropy</vt:lpstr>
      <vt:lpstr>Bonus: try your favorite image</vt:lpstr>
      <vt:lpstr>Bonus: try « batch processing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– Q&amp;A</dc:title>
  <dc:creator>David Legland</dc:creator>
  <cp:lastModifiedBy>David Legland</cp:lastModifiedBy>
  <cp:revision>58</cp:revision>
  <dcterms:created xsi:type="dcterms:W3CDTF">2023-09-11T07:20:08Z</dcterms:created>
  <dcterms:modified xsi:type="dcterms:W3CDTF">2023-09-13T19:43:30Z</dcterms:modified>
</cp:coreProperties>
</file>