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1" d="100"/>
          <a:sy n="101" d="100"/>
        </p:scale>
        <p:origin x="114" y="6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56923-4A40-8522-7C46-A3BA7DD164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5C489CE-B11E-590D-589C-A967DF64B3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FA21A52-15B8-F7D3-5043-7AEAA2029279}"/>
              </a:ext>
            </a:extLst>
          </p:cNvPr>
          <p:cNvSpPr>
            <a:spLocks noGrp="1"/>
          </p:cNvSpPr>
          <p:nvPr>
            <p:ph type="dt" sz="half" idx="10"/>
          </p:nvPr>
        </p:nvSpPr>
        <p:spPr/>
        <p:txBody>
          <a:bodyPr/>
          <a:lstStyle/>
          <a:p>
            <a:fld id="{CABCD048-9FDB-4364-92CD-FF60FFF4D362}" type="datetimeFigureOut">
              <a:rPr lang="en-GB" smtClean="0"/>
              <a:t>29/06/2023</a:t>
            </a:fld>
            <a:endParaRPr lang="en-GB"/>
          </a:p>
        </p:txBody>
      </p:sp>
      <p:sp>
        <p:nvSpPr>
          <p:cNvPr id="5" name="Footer Placeholder 4">
            <a:extLst>
              <a:ext uri="{FF2B5EF4-FFF2-40B4-BE49-F238E27FC236}">
                <a16:creationId xmlns:a16="http://schemas.microsoft.com/office/drawing/2014/main" id="{1E85C2E7-26E2-80F8-5B46-2043F69E9A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D795AA-9AA5-04D4-7B02-4B142C4A6C10}"/>
              </a:ext>
            </a:extLst>
          </p:cNvPr>
          <p:cNvSpPr>
            <a:spLocks noGrp="1"/>
          </p:cNvSpPr>
          <p:nvPr>
            <p:ph type="sldNum" sz="quarter" idx="12"/>
          </p:nvPr>
        </p:nvSpPr>
        <p:spPr/>
        <p:txBody>
          <a:bodyPr/>
          <a:lstStyle/>
          <a:p>
            <a:fld id="{6032178F-6057-4801-8B21-141508C56EA8}" type="slidenum">
              <a:rPr lang="en-GB" smtClean="0"/>
              <a:t>‹#›</a:t>
            </a:fld>
            <a:endParaRPr lang="en-GB"/>
          </a:p>
        </p:txBody>
      </p:sp>
    </p:spTree>
    <p:extLst>
      <p:ext uri="{BB962C8B-B14F-4D97-AF65-F5344CB8AC3E}">
        <p14:creationId xmlns:p14="http://schemas.microsoft.com/office/powerpoint/2010/main" val="561357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639F3-D12E-F84A-6F58-67F8ADD0B37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5C11E4F-1E90-B380-0A6A-714A205F48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70AA8BC-3842-0C6A-1A3F-39C218D63008}"/>
              </a:ext>
            </a:extLst>
          </p:cNvPr>
          <p:cNvSpPr>
            <a:spLocks noGrp="1"/>
          </p:cNvSpPr>
          <p:nvPr>
            <p:ph type="dt" sz="half" idx="10"/>
          </p:nvPr>
        </p:nvSpPr>
        <p:spPr/>
        <p:txBody>
          <a:bodyPr/>
          <a:lstStyle/>
          <a:p>
            <a:fld id="{CABCD048-9FDB-4364-92CD-FF60FFF4D362}" type="datetimeFigureOut">
              <a:rPr lang="en-GB" smtClean="0"/>
              <a:t>29/06/2023</a:t>
            </a:fld>
            <a:endParaRPr lang="en-GB"/>
          </a:p>
        </p:txBody>
      </p:sp>
      <p:sp>
        <p:nvSpPr>
          <p:cNvPr id="5" name="Footer Placeholder 4">
            <a:extLst>
              <a:ext uri="{FF2B5EF4-FFF2-40B4-BE49-F238E27FC236}">
                <a16:creationId xmlns:a16="http://schemas.microsoft.com/office/drawing/2014/main" id="{CE0DA5F2-4678-7223-73A5-03B8F130BC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E690D2-9CD1-629A-D421-79ADFEF3127A}"/>
              </a:ext>
            </a:extLst>
          </p:cNvPr>
          <p:cNvSpPr>
            <a:spLocks noGrp="1"/>
          </p:cNvSpPr>
          <p:nvPr>
            <p:ph type="sldNum" sz="quarter" idx="12"/>
          </p:nvPr>
        </p:nvSpPr>
        <p:spPr/>
        <p:txBody>
          <a:bodyPr/>
          <a:lstStyle/>
          <a:p>
            <a:fld id="{6032178F-6057-4801-8B21-141508C56EA8}" type="slidenum">
              <a:rPr lang="en-GB" smtClean="0"/>
              <a:t>‹#›</a:t>
            </a:fld>
            <a:endParaRPr lang="en-GB"/>
          </a:p>
        </p:txBody>
      </p:sp>
    </p:spTree>
    <p:extLst>
      <p:ext uri="{BB962C8B-B14F-4D97-AF65-F5344CB8AC3E}">
        <p14:creationId xmlns:p14="http://schemas.microsoft.com/office/powerpoint/2010/main" val="3634874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CBAB79-54C7-5018-C341-440180A212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5344C8-210B-1AED-15F7-AE6D854350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3B3ADD-AEC4-F8D2-C236-6CCE7C5C213E}"/>
              </a:ext>
            </a:extLst>
          </p:cNvPr>
          <p:cNvSpPr>
            <a:spLocks noGrp="1"/>
          </p:cNvSpPr>
          <p:nvPr>
            <p:ph type="dt" sz="half" idx="10"/>
          </p:nvPr>
        </p:nvSpPr>
        <p:spPr/>
        <p:txBody>
          <a:bodyPr/>
          <a:lstStyle/>
          <a:p>
            <a:fld id="{CABCD048-9FDB-4364-92CD-FF60FFF4D362}" type="datetimeFigureOut">
              <a:rPr lang="en-GB" smtClean="0"/>
              <a:t>29/06/2023</a:t>
            </a:fld>
            <a:endParaRPr lang="en-GB"/>
          </a:p>
        </p:txBody>
      </p:sp>
      <p:sp>
        <p:nvSpPr>
          <p:cNvPr id="5" name="Footer Placeholder 4">
            <a:extLst>
              <a:ext uri="{FF2B5EF4-FFF2-40B4-BE49-F238E27FC236}">
                <a16:creationId xmlns:a16="http://schemas.microsoft.com/office/drawing/2014/main" id="{5743CFE0-0CA4-123D-B0FA-41425F0B7F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D1A861-EC72-43B0-EB56-C80C95452B0E}"/>
              </a:ext>
            </a:extLst>
          </p:cNvPr>
          <p:cNvSpPr>
            <a:spLocks noGrp="1"/>
          </p:cNvSpPr>
          <p:nvPr>
            <p:ph type="sldNum" sz="quarter" idx="12"/>
          </p:nvPr>
        </p:nvSpPr>
        <p:spPr/>
        <p:txBody>
          <a:bodyPr/>
          <a:lstStyle/>
          <a:p>
            <a:fld id="{6032178F-6057-4801-8B21-141508C56EA8}" type="slidenum">
              <a:rPr lang="en-GB" smtClean="0"/>
              <a:t>‹#›</a:t>
            </a:fld>
            <a:endParaRPr lang="en-GB"/>
          </a:p>
        </p:txBody>
      </p:sp>
    </p:spTree>
    <p:extLst>
      <p:ext uri="{BB962C8B-B14F-4D97-AF65-F5344CB8AC3E}">
        <p14:creationId xmlns:p14="http://schemas.microsoft.com/office/powerpoint/2010/main" val="3613708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35B34-7F93-D700-65A4-C8F69D654B2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FF8359-EEA8-B41C-BDBA-8410AE61EE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6FC78D-ACDC-B65D-0040-1904DF290FBF}"/>
              </a:ext>
            </a:extLst>
          </p:cNvPr>
          <p:cNvSpPr>
            <a:spLocks noGrp="1"/>
          </p:cNvSpPr>
          <p:nvPr>
            <p:ph type="dt" sz="half" idx="10"/>
          </p:nvPr>
        </p:nvSpPr>
        <p:spPr/>
        <p:txBody>
          <a:bodyPr/>
          <a:lstStyle/>
          <a:p>
            <a:fld id="{CABCD048-9FDB-4364-92CD-FF60FFF4D362}" type="datetimeFigureOut">
              <a:rPr lang="en-GB" smtClean="0"/>
              <a:t>29/06/2023</a:t>
            </a:fld>
            <a:endParaRPr lang="en-GB"/>
          </a:p>
        </p:txBody>
      </p:sp>
      <p:sp>
        <p:nvSpPr>
          <p:cNvPr id="5" name="Footer Placeholder 4">
            <a:extLst>
              <a:ext uri="{FF2B5EF4-FFF2-40B4-BE49-F238E27FC236}">
                <a16:creationId xmlns:a16="http://schemas.microsoft.com/office/drawing/2014/main" id="{42E19CA3-7938-736B-5639-39702D0D6E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5A245D3-6386-4810-051A-0AA0E462ADD7}"/>
              </a:ext>
            </a:extLst>
          </p:cNvPr>
          <p:cNvSpPr>
            <a:spLocks noGrp="1"/>
          </p:cNvSpPr>
          <p:nvPr>
            <p:ph type="sldNum" sz="quarter" idx="12"/>
          </p:nvPr>
        </p:nvSpPr>
        <p:spPr/>
        <p:txBody>
          <a:bodyPr/>
          <a:lstStyle/>
          <a:p>
            <a:fld id="{6032178F-6057-4801-8B21-141508C56EA8}" type="slidenum">
              <a:rPr lang="en-GB" smtClean="0"/>
              <a:t>‹#›</a:t>
            </a:fld>
            <a:endParaRPr lang="en-GB"/>
          </a:p>
        </p:txBody>
      </p:sp>
    </p:spTree>
    <p:extLst>
      <p:ext uri="{BB962C8B-B14F-4D97-AF65-F5344CB8AC3E}">
        <p14:creationId xmlns:p14="http://schemas.microsoft.com/office/powerpoint/2010/main" val="1892685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B9774-D13E-E974-B840-4C1B407FB1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60F9A62-E3EC-611D-B030-7040995DB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036925-9383-DADC-AC92-5D0781DDB78B}"/>
              </a:ext>
            </a:extLst>
          </p:cNvPr>
          <p:cNvSpPr>
            <a:spLocks noGrp="1"/>
          </p:cNvSpPr>
          <p:nvPr>
            <p:ph type="dt" sz="half" idx="10"/>
          </p:nvPr>
        </p:nvSpPr>
        <p:spPr/>
        <p:txBody>
          <a:bodyPr/>
          <a:lstStyle/>
          <a:p>
            <a:fld id="{CABCD048-9FDB-4364-92CD-FF60FFF4D362}" type="datetimeFigureOut">
              <a:rPr lang="en-GB" smtClean="0"/>
              <a:t>29/06/2023</a:t>
            </a:fld>
            <a:endParaRPr lang="en-GB"/>
          </a:p>
        </p:txBody>
      </p:sp>
      <p:sp>
        <p:nvSpPr>
          <p:cNvPr id="5" name="Footer Placeholder 4">
            <a:extLst>
              <a:ext uri="{FF2B5EF4-FFF2-40B4-BE49-F238E27FC236}">
                <a16:creationId xmlns:a16="http://schemas.microsoft.com/office/drawing/2014/main" id="{A83C344B-E920-05DD-1D21-97CB8BAEDC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A9B256-2B03-C991-E040-8D770EDD6D80}"/>
              </a:ext>
            </a:extLst>
          </p:cNvPr>
          <p:cNvSpPr>
            <a:spLocks noGrp="1"/>
          </p:cNvSpPr>
          <p:nvPr>
            <p:ph type="sldNum" sz="quarter" idx="12"/>
          </p:nvPr>
        </p:nvSpPr>
        <p:spPr/>
        <p:txBody>
          <a:bodyPr/>
          <a:lstStyle/>
          <a:p>
            <a:fld id="{6032178F-6057-4801-8B21-141508C56EA8}" type="slidenum">
              <a:rPr lang="en-GB" smtClean="0"/>
              <a:t>‹#›</a:t>
            </a:fld>
            <a:endParaRPr lang="en-GB"/>
          </a:p>
        </p:txBody>
      </p:sp>
    </p:spTree>
    <p:extLst>
      <p:ext uri="{BB962C8B-B14F-4D97-AF65-F5344CB8AC3E}">
        <p14:creationId xmlns:p14="http://schemas.microsoft.com/office/powerpoint/2010/main" val="400558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7B5DE-44D3-65DC-3029-2605AFE4CE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715940-0C73-F524-0B71-A7CD592D79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21B2C20-F485-9153-A91A-8C34759841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B7A4837-09F6-F333-D906-0C54CC8BEA5C}"/>
              </a:ext>
            </a:extLst>
          </p:cNvPr>
          <p:cNvSpPr>
            <a:spLocks noGrp="1"/>
          </p:cNvSpPr>
          <p:nvPr>
            <p:ph type="dt" sz="half" idx="10"/>
          </p:nvPr>
        </p:nvSpPr>
        <p:spPr/>
        <p:txBody>
          <a:bodyPr/>
          <a:lstStyle/>
          <a:p>
            <a:fld id="{CABCD048-9FDB-4364-92CD-FF60FFF4D362}" type="datetimeFigureOut">
              <a:rPr lang="en-GB" smtClean="0"/>
              <a:t>29/06/2023</a:t>
            </a:fld>
            <a:endParaRPr lang="en-GB"/>
          </a:p>
        </p:txBody>
      </p:sp>
      <p:sp>
        <p:nvSpPr>
          <p:cNvPr id="6" name="Footer Placeholder 5">
            <a:extLst>
              <a:ext uri="{FF2B5EF4-FFF2-40B4-BE49-F238E27FC236}">
                <a16:creationId xmlns:a16="http://schemas.microsoft.com/office/drawing/2014/main" id="{4819AFCB-B819-6D21-ECE8-F3C7BF1C1C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9FA788-89B2-22A1-CA16-0F9F544EA0EC}"/>
              </a:ext>
            </a:extLst>
          </p:cNvPr>
          <p:cNvSpPr>
            <a:spLocks noGrp="1"/>
          </p:cNvSpPr>
          <p:nvPr>
            <p:ph type="sldNum" sz="quarter" idx="12"/>
          </p:nvPr>
        </p:nvSpPr>
        <p:spPr/>
        <p:txBody>
          <a:bodyPr/>
          <a:lstStyle/>
          <a:p>
            <a:fld id="{6032178F-6057-4801-8B21-141508C56EA8}" type="slidenum">
              <a:rPr lang="en-GB" smtClean="0"/>
              <a:t>‹#›</a:t>
            </a:fld>
            <a:endParaRPr lang="en-GB"/>
          </a:p>
        </p:txBody>
      </p:sp>
    </p:spTree>
    <p:extLst>
      <p:ext uri="{BB962C8B-B14F-4D97-AF65-F5344CB8AC3E}">
        <p14:creationId xmlns:p14="http://schemas.microsoft.com/office/powerpoint/2010/main" val="2185032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F865C-E4FF-A7F4-7B50-CE5F1CE02C9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C3A4594-FA59-2D0F-8484-BBF20BEDFB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DE5732-A50C-3E76-9A08-1B6BC1405B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1D19907-99E2-0778-6D14-EDEAFBA9AA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C79F7E-1E44-35DC-B872-7835DD3720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CFBFDA4-00CA-C279-F00A-8C06F495389E}"/>
              </a:ext>
            </a:extLst>
          </p:cNvPr>
          <p:cNvSpPr>
            <a:spLocks noGrp="1"/>
          </p:cNvSpPr>
          <p:nvPr>
            <p:ph type="dt" sz="half" idx="10"/>
          </p:nvPr>
        </p:nvSpPr>
        <p:spPr/>
        <p:txBody>
          <a:bodyPr/>
          <a:lstStyle/>
          <a:p>
            <a:fld id="{CABCD048-9FDB-4364-92CD-FF60FFF4D362}" type="datetimeFigureOut">
              <a:rPr lang="en-GB" smtClean="0"/>
              <a:t>29/06/2023</a:t>
            </a:fld>
            <a:endParaRPr lang="en-GB"/>
          </a:p>
        </p:txBody>
      </p:sp>
      <p:sp>
        <p:nvSpPr>
          <p:cNvPr id="8" name="Footer Placeholder 7">
            <a:extLst>
              <a:ext uri="{FF2B5EF4-FFF2-40B4-BE49-F238E27FC236}">
                <a16:creationId xmlns:a16="http://schemas.microsoft.com/office/drawing/2014/main" id="{73308054-4A9A-582F-E13D-F9BA58C5D5E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5E39798-A19F-586C-238D-4E45579A2EF3}"/>
              </a:ext>
            </a:extLst>
          </p:cNvPr>
          <p:cNvSpPr>
            <a:spLocks noGrp="1"/>
          </p:cNvSpPr>
          <p:nvPr>
            <p:ph type="sldNum" sz="quarter" idx="12"/>
          </p:nvPr>
        </p:nvSpPr>
        <p:spPr/>
        <p:txBody>
          <a:bodyPr/>
          <a:lstStyle/>
          <a:p>
            <a:fld id="{6032178F-6057-4801-8B21-141508C56EA8}" type="slidenum">
              <a:rPr lang="en-GB" smtClean="0"/>
              <a:t>‹#›</a:t>
            </a:fld>
            <a:endParaRPr lang="en-GB"/>
          </a:p>
        </p:txBody>
      </p:sp>
    </p:spTree>
    <p:extLst>
      <p:ext uri="{BB962C8B-B14F-4D97-AF65-F5344CB8AC3E}">
        <p14:creationId xmlns:p14="http://schemas.microsoft.com/office/powerpoint/2010/main" val="792773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62B55-2A1A-5AEB-1D26-87A01135880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82E9AD3-B285-ADED-87B5-56106EA9ADFC}"/>
              </a:ext>
            </a:extLst>
          </p:cNvPr>
          <p:cNvSpPr>
            <a:spLocks noGrp="1"/>
          </p:cNvSpPr>
          <p:nvPr>
            <p:ph type="dt" sz="half" idx="10"/>
          </p:nvPr>
        </p:nvSpPr>
        <p:spPr/>
        <p:txBody>
          <a:bodyPr/>
          <a:lstStyle/>
          <a:p>
            <a:fld id="{CABCD048-9FDB-4364-92CD-FF60FFF4D362}" type="datetimeFigureOut">
              <a:rPr lang="en-GB" smtClean="0"/>
              <a:t>29/06/2023</a:t>
            </a:fld>
            <a:endParaRPr lang="en-GB"/>
          </a:p>
        </p:txBody>
      </p:sp>
      <p:sp>
        <p:nvSpPr>
          <p:cNvPr id="4" name="Footer Placeholder 3">
            <a:extLst>
              <a:ext uri="{FF2B5EF4-FFF2-40B4-BE49-F238E27FC236}">
                <a16:creationId xmlns:a16="http://schemas.microsoft.com/office/drawing/2014/main" id="{AD0E609F-DAC4-B3EE-FA54-4A434D797D4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7003B96-52A1-AEF6-3EA6-AAAAECE3E0CF}"/>
              </a:ext>
            </a:extLst>
          </p:cNvPr>
          <p:cNvSpPr>
            <a:spLocks noGrp="1"/>
          </p:cNvSpPr>
          <p:nvPr>
            <p:ph type="sldNum" sz="quarter" idx="12"/>
          </p:nvPr>
        </p:nvSpPr>
        <p:spPr/>
        <p:txBody>
          <a:bodyPr/>
          <a:lstStyle/>
          <a:p>
            <a:fld id="{6032178F-6057-4801-8B21-141508C56EA8}" type="slidenum">
              <a:rPr lang="en-GB" smtClean="0"/>
              <a:t>‹#›</a:t>
            </a:fld>
            <a:endParaRPr lang="en-GB"/>
          </a:p>
        </p:txBody>
      </p:sp>
    </p:spTree>
    <p:extLst>
      <p:ext uri="{BB962C8B-B14F-4D97-AF65-F5344CB8AC3E}">
        <p14:creationId xmlns:p14="http://schemas.microsoft.com/office/powerpoint/2010/main" val="3043700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D90DF7-2805-884E-C39D-7CB31343B0D4}"/>
              </a:ext>
            </a:extLst>
          </p:cNvPr>
          <p:cNvSpPr>
            <a:spLocks noGrp="1"/>
          </p:cNvSpPr>
          <p:nvPr>
            <p:ph type="dt" sz="half" idx="10"/>
          </p:nvPr>
        </p:nvSpPr>
        <p:spPr/>
        <p:txBody>
          <a:bodyPr/>
          <a:lstStyle/>
          <a:p>
            <a:fld id="{CABCD048-9FDB-4364-92CD-FF60FFF4D362}" type="datetimeFigureOut">
              <a:rPr lang="en-GB" smtClean="0"/>
              <a:t>29/06/2023</a:t>
            </a:fld>
            <a:endParaRPr lang="en-GB"/>
          </a:p>
        </p:txBody>
      </p:sp>
      <p:sp>
        <p:nvSpPr>
          <p:cNvPr id="3" name="Footer Placeholder 2">
            <a:extLst>
              <a:ext uri="{FF2B5EF4-FFF2-40B4-BE49-F238E27FC236}">
                <a16:creationId xmlns:a16="http://schemas.microsoft.com/office/drawing/2014/main" id="{21997CC1-F6D2-DD85-A896-E9A7A532D95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8C64293-5643-8AA2-FF4B-336C1531C122}"/>
              </a:ext>
            </a:extLst>
          </p:cNvPr>
          <p:cNvSpPr>
            <a:spLocks noGrp="1"/>
          </p:cNvSpPr>
          <p:nvPr>
            <p:ph type="sldNum" sz="quarter" idx="12"/>
          </p:nvPr>
        </p:nvSpPr>
        <p:spPr/>
        <p:txBody>
          <a:bodyPr/>
          <a:lstStyle/>
          <a:p>
            <a:fld id="{6032178F-6057-4801-8B21-141508C56EA8}" type="slidenum">
              <a:rPr lang="en-GB" smtClean="0"/>
              <a:t>‹#›</a:t>
            </a:fld>
            <a:endParaRPr lang="en-GB"/>
          </a:p>
        </p:txBody>
      </p:sp>
    </p:spTree>
    <p:extLst>
      <p:ext uri="{BB962C8B-B14F-4D97-AF65-F5344CB8AC3E}">
        <p14:creationId xmlns:p14="http://schemas.microsoft.com/office/powerpoint/2010/main" val="1336440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4DCDA-D3FC-1B02-7A04-CE08E71F46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D5537DE-75C6-18DC-0516-76D70AB482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AD43CD8-FCFE-0BDF-54BA-39EC7E1962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67E14D-470A-6D0E-74B4-6E9073138C6D}"/>
              </a:ext>
            </a:extLst>
          </p:cNvPr>
          <p:cNvSpPr>
            <a:spLocks noGrp="1"/>
          </p:cNvSpPr>
          <p:nvPr>
            <p:ph type="dt" sz="half" idx="10"/>
          </p:nvPr>
        </p:nvSpPr>
        <p:spPr/>
        <p:txBody>
          <a:bodyPr/>
          <a:lstStyle/>
          <a:p>
            <a:fld id="{CABCD048-9FDB-4364-92CD-FF60FFF4D362}" type="datetimeFigureOut">
              <a:rPr lang="en-GB" smtClean="0"/>
              <a:t>29/06/2023</a:t>
            </a:fld>
            <a:endParaRPr lang="en-GB"/>
          </a:p>
        </p:txBody>
      </p:sp>
      <p:sp>
        <p:nvSpPr>
          <p:cNvPr id="6" name="Footer Placeholder 5">
            <a:extLst>
              <a:ext uri="{FF2B5EF4-FFF2-40B4-BE49-F238E27FC236}">
                <a16:creationId xmlns:a16="http://schemas.microsoft.com/office/drawing/2014/main" id="{D5982EF6-D690-95C1-5819-6FB532B840F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8B795F8-929D-4C60-127C-FF2A9F013CDA}"/>
              </a:ext>
            </a:extLst>
          </p:cNvPr>
          <p:cNvSpPr>
            <a:spLocks noGrp="1"/>
          </p:cNvSpPr>
          <p:nvPr>
            <p:ph type="sldNum" sz="quarter" idx="12"/>
          </p:nvPr>
        </p:nvSpPr>
        <p:spPr/>
        <p:txBody>
          <a:bodyPr/>
          <a:lstStyle/>
          <a:p>
            <a:fld id="{6032178F-6057-4801-8B21-141508C56EA8}" type="slidenum">
              <a:rPr lang="en-GB" smtClean="0"/>
              <a:t>‹#›</a:t>
            </a:fld>
            <a:endParaRPr lang="en-GB"/>
          </a:p>
        </p:txBody>
      </p:sp>
    </p:spTree>
    <p:extLst>
      <p:ext uri="{BB962C8B-B14F-4D97-AF65-F5344CB8AC3E}">
        <p14:creationId xmlns:p14="http://schemas.microsoft.com/office/powerpoint/2010/main" val="333807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18C8D-1859-FA24-086D-EA8C49CAD5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F2EEBB-8B72-5FA9-FBCA-24C1EBC042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3EF3C02-C30F-7AD1-F2FB-247BB96C98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EF948-6E81-C3DB-4E91-FE23CF0CD7C0}"/>
              </a:ext>
            </a:extLst>
          </p:cNvPr>
          <p:cNvSpPr>
            <a:spLocks noGrp="1"/>
          </p:cNvSpPr>
          <p:nvPr>
            <p:ph type="dt" sz="half" idx="10"/>
          </p:nvPr>
        </p:nvSpPr>
        <p:spPr/>
        <p:txBody>
          <a:bodyPr/>
          <a:lstStyle/>
          <a:p>
            <a:fld id="{CABCD048-9FDB-4364-92CD-FF60FFF4D362}" type="datetimeFigureOut">
              <a:rPr lang="en-GB" smtClean="0"/>
              <a:t>29/06/2023</a:t>
            </a:fld>
            <a:endParaRPr lang="en-GB"/>
          </a:p>
        </p:txBody>
      </p:sp>
      <p:sp>
        <p:nvSpPr>
          <p:cNvPr id="6" name="Footer Placeholder 5">
            <a:extLst>
              <a:ext uri="{FF2B5EF4-FFF2-40B4-BE49-F238E27FC236}">
                <a16:creationId xmlns:a16="http://schemas.microsoft.com/office/drawing/2014/main" id="{DADE9E1E-7A89-78E8-0744-90DB1C84FF1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C123288-C5E5-0023-76BC-9B898C58AD44}"/>
              </a:ext>
            </a:extLst>
          </p:cNvPr>
          <p:cNvSpPr>
            <a:spLocks noGrp="1"/>
          </p:cNvSpPr>
          <p:nvPr>
            <p:ph type="sldNum" sz="quarter" idx="12"/>
          </p:nvPr>
        </p:nvSpPr>
        <p:spPr/>
        <p:txBody>
          <a:bodyPr/>
          <a:lstStyle/>
          <a:p>
            <a:fld id="{6032178F-6057-4801-8B21-141508C56EA8}" type="slidenum">
              <a:rPr lang="en-GB" smtClean="0"/>
              <a:t>‹#›</a:t>
            </a:fld>
            <a:endParaRPr lang="en-GB"/>
          </a:p>
        </p:txBody>
      </p:sp>
    </p:spTree>
    <p:extLst>
      <p:ext uri="{BB962C8B-B14F-4D97-AF65-F5344CB8AC3E}">
        <p14:creationId xmlns:p14="http://schemas.microsoft.com/office/powerpoint/2010/main" val="62789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81DB1A-AC62-EBE4-647E-33677B8E40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8C7AED-A3A0-CC77-0DF0-8921685CFB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1183EF-1CE1-6A38-C353-2F9CE30681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BCD048-9FDB-4364-92CD-FF60FFF4D362}" type="datetimeFigureOut">
              <a:rPr lang="en-GB" smtClean="0"/>
              <a:t>29/06/2023</a:t>
            </a:fld>
            <a:endParaRPr lang="en-GB"/>
          </a:p>
        </p:txBody>
      </p:sp>
      <p:sp>
        <p:nvSpPr>
          <p:cNvPr id="5" name="Footer Placeholder 4">
            <a:extLst>
              <a:ext uri="{FF2B5EF4-FFF2-40B4-BE49-F238E27FC236}">
                <a16:creationId xmlns:a16="http://schemas.microsoft.com/office/drawing/2014/main" id="{30198993-4496-436B-082F-3F28924B04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D44E669-D09A-691A-DDB5-9251743E13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32178F-6057-4801-8B21-141508C56EA8}" type="slidenum">
              <a:rPr lang="en-GB" smtClean="0"/>
              <a:t>‹#›</a:t>
            </a:fld>
            <a:endParaRPr lang="en-GB"/>
          </a:p>
        </p:txBody>
      </p:sp>
    </p:spTree>
    <p:extLst>
      <p:ext uri="{BB962C8B-B14F-4D97-AF65-F5344CB8AC3E}">
        <p14:creationId xmlns:p14="http://schemas.microsoft.com/office/powerpoint/2010/main" val="871495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D7313873-D785-E89E-E430-C77635F0C8E8}"/>
              </a:ext>
            </a:extLst>
          </p:cNvPr>
          <p:cNvSpPr>
            <a:spLocks noGrp="1"/>
          </p:cNvSpPr>
          <p:nvPr>
            <p:ph type="ctrTitle"/>
          </p:nvPr>
        </p:nvSpPr>
        <p:spPr>
          <a:xfrm>
            <a:off x="838199" y="1120676"/>
            <a:ext cx="7021513" cy="2308324"/>
          </a:xfrm>
        </p:spPr>
        <p:txBody>
          <a:bodyPr>
            <a:normAutofit/>
          </a:bodyPr>
          <a:lstStyle/>
          <a:p>
            <a:pPr algn="l"/>
            <a:r>
              <a:rPr lang="en-GB" sz="7200">
                <a:solidFill>
                  <a:schemeClr val="bg1"/>
                </a:solidFill>
              </a:rPr>
              <a:t>Summary</a:t>
            </a:r>
          </a:p>
        </p:txBody>
      </p:sp>
      <p:sp>
        <p:nvSpPr>
          <p:cNvPr id="3" name="Subtitle 2">
            <a:extLst>
              <a:ext uri="{FF2B5EF4-FFF2-40B4-BE49-F238E27FC236}">
                <a16:creationId xmlns:a16="http://schemas.microsoft.com/office/drawing/2014/main" id="{326CD21A-56D4-8B0D-F1B7-66D963A6CED1}"/>
              </a:ext>
            </a:extLst>
          </p:cNvPr>
          <p:cNvSpPr>
            <a:spLocks noGrp="1"/>
          </p:cNvSpPr>
          <p:nvPr>
            <p:ph type="subTitle" idx="1"/>
          </p:nvPr>
        </p:nvSpPr>
        <p:spPr>
          <a:xfrm>
            <a:off x="835024" y="3809999"/>
            <a:ext cx="7025753" cy="1012778"/>
          </a:xfrm>
        </p:spPr>
        <p:txBody>
          <a:bodyPr>
            <a:normAutofit/>
          </a:bodyPr>
          <a:lstStyle/>
          <a:p>
            <a:pPr algn="l"/>
            <a:endParaRPr lang="en-GB">
              <a:solidFill>
                <a:schemeClr val="bg1"/>
              </a:solidFill>
            </a:endParaRPr>
          </a:p>
        </p:txBody>
      </p:sp>
    </p:spTree>
    <p:extLst>
      <p:ext uri="{BB962C8B-B14F-4D97-AF65-F5344CB8AC3E}">
        <p14:creationId xmlns:p14="http://schemas.microsoft.com/office/powerpoint/2010/main" val="4064253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EECD0-64D1-38F2-1742-1BD7B8CF4953}"/>
              </a:ext>
            </a:extLst>
          </p:cNvPr>
          <p:cNvSpPr>
            <a:spLocks noGrp="1"/>
          </p:cNvSpPr>
          <p:nvPr>
            <p:ph type="title"/>
          </p:nvPr>
        </p:nvSpPr>
        <p:spPr/>
        <p:txBody>
          <a:bodyPr/>
          <a:lstStyle/>
          <a:p>
            <a:r>
              <a:rPr lang="en-GB" dirty="0">
                <a:solidFill>
                  <a:schemeClr val="bg1"/>
                </a:solidFill>
              </a:rPr>
              <a:t>Ionisation fraction solutions</a:t>
            </a:r>
          </a:p>
        </p:txBody>
      </p:sp>
      <p:pic>
        <p:nvPicPr>
          <p:cNvPr id="5" name="Content Placeholder 4">
            <a:extLst>
              <a:ext uri="{FF2B5EF4-FFF2-40B4-BE49-F238E27FC236}">
                <a16:creationId xmlns:a16="http://schemas.microsoft.com/office/drawing/2014/main" id="{488C1A06-CEAF-5B06-AFD3-71FBE72B32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9110" y="1576972"/>
            <a:ext cx="4351338" cy="4351338"/>
          </a:xfrm>
        </p:spPr>
      </p:pic>
      <p:sp>
        <p:nvSpPr>
          <p:cNvPr id="6" name="TextBox 5">
            <a:extLst>
              <a:ext uri="{FF2B5EF4-FFF2-40B4-BE49-F238E27FC236}">
                <a16:creationId xmlns:a16="http://schemas.microsoft.com/office/drawing/2014/main" id="{4DA59B4E-3A3F-D130-46D9-ED9EE23BE12E}"/>
              </a:ext>
            </a:extLst>
          </p:cNvPr>
          <p:cNvSpPr txBox="1"/>
          <p:nvPr/>
        </p:nvSpPr>
        <p:spPr>
          <a:xfrm>
            <a:off x="5927558" y="1965158"/>
            <a:ext cx="737702" cy="369332"/>
          </a:xfrm>
          <a:prstGeom prst="rect">
            <a:avLst/>
          </a:prstGeom>
          <a:noFill/>
        </p:spPr>
        <p:txBody>
          <a:bodyPr wrap="none" rtlCol="0">
            <a:spAutoFit/>
          </a:bodyPr>
          <a:lstStyle/>
          <a:p>
            <a:r>
              <a:rPr lang="en-GB" dirty="0">
                <a:solidFill>
                  <a:schemeClr val="bg1"/>
                </a:solidFill>
              </a:rPr>
              <a:t>Fig. </a:t>
            </a:r>
            <a:r>
              <a:rPr lang="en-GB">
                <a:solidFill>
                  <a:schemeClr val="bg1"/>
                </a:solidFill>
              </a:rPr>
              <a:t>7.</a:t>
            </a:r>
          </a:p>
        </p:txBody>
      </p:sp>
    </p:spTree>
    <p:extLst>
      <p:ext uri="{BB962C8B-B14F-4D97-AF65-F5344CB8AC3E}">
        <p14:creationId xmlns:p14="http://schemas.microsoft.com/office/powerpoint/2010/main" val="1000478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C779C-A635-48A7-735B-D3225111C194}"/>
              </a:ext>
            </a:extLst>
          </p:cNvPr>
          <p:cNvSpPr>
            <a:spLocks noGrp="1"/>
          </p:cNvSpPr>
          <p:nvPr>
            <p:ph type="title"/>
          </p:nvPr>
        </p:nvSpPr>
        <p:spPr/>
        <p:txBody>
          <a:bodyPr/>
          <a:lstStyle/>
          <a:p>
            <a:r>
              <a:rPr lang="en-GB" dirty="0">
                <a:solidFill>
                  <a:schemeClr val="bg1"/>
                </a:solidFill>
              </a:rPr>
              <a:t>Different solutions</a:t>
            </a:r>
          </a:p>
        </p:txBody>
      </p:sp>
      <p:pic>
        <p:nvPicPr>
          <p:cNvPr id="5" name="Content Placeholder 4" descr="A picture containing text, line, plot, diagram&#10;&#10;Description automatically generated">
            <a:extLst>
              <a:ext uri="{FF2B5EF4-FFF2-40B4-BE49-F238E27FC236}">
                <a16:creationId xmlns:a16="http://schemas.microsoft.com/office/drawing/2014/main" id="{3537DC1F-55CA-12FE-615D-DB01C21AF0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719" y="1600196"/>
            <a:ext cx="4661987" cy="3107991"/>
          </a:xfrm>
        </p:spPr>
      </p:pic>
      <p:sp>
        <p:nvSpPr>
          <p:cNvPr id="6" name="TextBox 5">
            <a:extLst>
              <a:ext uri="{FF2B5EF4-FFF2-40B4-BE49-F238E27FC236}">
                <a16:creationId xmlns:a16="http://schemas.microsoft.com/office/drawing/2014/main" id="{7E2883BA-8654-1CD4-1A02-1539BB57A86E}"/>
              </a:ext>
            </a:extLst>
          </p:cNvPr>
          <p:cNvSpPr txBox="1"/>
          <p:nvPr/>
        </p:nvSpPr>
        <p:spPr>
          <a:xfrm>
            <a:off x="838200" y="5194570"/>
            <a:ext cx="737702" cy="369332"/>
          </a:xfrm>
          <a:prstGeom prst="rect">
            <a:avLst/>
          </a:prstGeom>
          <a:noFill/>
        </p:spPr>
        <p:txBody>
          <a:bodyPr wrap="none" rtlCol="0">
            <a:spAutoFit/>
          </a:bodyPr>
          <a:lstStyle/>
          <a:p>
            <a:r>
              <a:rPr lang="en-GB" dirty="0">
                <a:solidFill>
                  <a:schemeClr val="bg1"/>
                </a:solidFill>
              </a:rPr>
              <a:t>Fig. 8.</a:t>
            </a:r>
          </a:p>
        </p:txBody>
      </p:sp>
      <p:pic>
        <p:nvPicPr>
          <p:cNvPr id="8" name="Picture 7" descr="A picture containing text, line, plot, diagram&#10;&#10;Description automatically generated">
            <a:extLst>
              <a:ext uri="{FF2B5EF4-FFF2-40B4-BE49-F238E27FC236}">
                <a16:creationId xmlns:a16="http://schemas.microsoft.com/office/drawing/2014/main" id="{AEE953EE-8D6F-91ED-FB5E-EBE4319A7B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5229" y="1381203"/>
            <a:ext cx="5028571" cy="3326984"/>
          </a:xfrm>
          <a:prstGeom prst="rect">
            <a:avLst/>
          </a:prstGeom>
        </p:spPr>
      </p:pic>
      <p:sp>
        <p:nvSpPr>
          <p:cNvPr id="9" name="TextBox 8">
            <a:extLst>
              <a:ext uri="{FF2B5EF4-FFF2-40B4-BE49-F238E27FC236}">
                <a16:creationId xmlns:a16="http://schemas.microsoft.com/office/drawing/2014/main" id="{E9C4766B-09D7-7B2A-6C1E-6ACC48890239}"/>
              </a:ext>
            </a:extLst>
          </p:cNvPr>
          <p:cNvSpPr txBox="1"/>
          <p:nvPr/>
        </p:nvSpPr>
        <p:spPr>
          <a:xfrm>
            <a:off x="6614809" y="5116749"/>
            <a:ext cx="790601" cy="369332"/>
          </a:xfrm>
          <a:prstGeom prst="rect">
            <a:avLst/>
          </a:prstGeom>
          <a:noFill/>
        </p:spPr>
        <p:txBody>
          <a:bodyPr wrap="none" rtlCol="0">
            <a:spAutoFit/>
          </a:bodyPr>
          <a:lstStyle/>
          <a:p>
            <a:r>
              <a:rPr lang="en-GB" dirty="0">
                <a:solidFill>
                  <a:schemeClr val="bg1"/>
                </a:solidFill>
              </a:rPr>
              <a:t>Fig. 9. </a:t>
            </a:r>
          </a:p>
        </p:txBody>
      </p:sp>
    </p:spTree>
    <p:extLst>
      <p:ext uri="{BB962C8B-B14F-4D97-AF65-F5344CB8AC3E}">
        <p14:creationId xmlns:p14="http://schemas.microsoft.com/office/powerpoint/2010/main" val="1259305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7E9C8-E933-E727-530C-B0134C013698}"/>
              </a:ext>
            </a:extLst>
          </p:cNvPr>
          <p:cNvSpPr>
            <a:spLocks noGrp="1"/>
          </p:cNvSpPr>
          <p:nvPr>
            <p:ph type="title"/>
          </p:nvPr>
        </p:nvSpPr>
        <p:spPr>
          <a:xfrm>
            <a:off x="838199" y="1498512"/>
            <a:ext cx="8740774" cy="1323439"/>
          </a:xfrm>
        </p:spPr>
        <p:txBody>
          <a:bodyPr anchor="t">
            <a:normAutofit/>
          </a:bodyPr>
          <a:lstStyle/>
          <a:p>
            <a:r>
              <a:rPr lang="en-GB" sz="4000" dirty="0"/>
              <a:t>Background CMB</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D5D314-5EAA-C6C8-AB0B-6FDDC867EF21}"/>
                  </a:ext>
                </a:extLst>
              </p:cNvPr>
              <p:cNvSpPr>
                <a:spLocks noGrp="1"/>
              </p:cNvSpPr>
              <p:nvPr>
                <p:ph idx="1"/>
              </p:nvPr>
            </p:nvSpPr>
            <p:spPr>
              <a:xfrm>
                <a:off x="838199" y="3003160"/>
                <a:ext cx="8740775" cy="2454300"/>
              </a:xfrm>
            </p:spPr>
            <p:txBody>
              <a:bodyPr>
                <a:normAutofit fontScale="92500" lnSpcReduction="10000"/>
              </a:bodyPr>
              <a:lstStyle/>
              <a:p>
                <a:r>
                  <a:rPr lang="en-GB" sz="2400" dirty="0">
                    <a:solidFill>
                      <a:schemeClr val="tx1">
                        <a:alpha val="80000"/>
                      </a:schemeClr>
                    </a:solidFill>
                  </a:rPr>
                  <a:t>Saha’s equation +equilibrium state:</a:t>
                </a:r>
              </a:p>
              <a:p>
                <a14:m>
                  <m:oMath xmlns:m="http://schemas.openxmlformats.org/officeDocument/2006/math">
                    <m:f>
                      <m:fPr>
                        <m:ctrlPr>
                          <a:rPr lang="en-GB" sz="2400" b="0" i="1" smtClean="0">
                            <a:solidFill>
                              <a:schemeClr val="tx1">
                                <a:alpha val="80000"/>
                              </a:schemeClr>
                            </a:solidFill>
                            <a:latin typeface="Cambria Math" panose="02040503050406030204" pitchFamily="18" charset="0"/>
                          </a:rPr>
                        </m:ctrlPr>
                      </m:fPr>
                      <m:num>
                        <m:r>
                          <a:rPr lang="en-GB" sz="2400" b="0" i="1" smtClean="0">
                            <a:solidFill>
                              <a:schemeClr val="tx1">
                                <a:alpha val="80000"/>
                              </a:schemeClr>
                            </a:solidFill>
                            <a:latin typeface="Cambria Math" panose="02040503050406030204" pitchFamily="18" charset="0"/>
                          </a:rPr>
                          <m:t>1−</m:t>
                        </m:r>
                        <m:r>
                          <a:rPr lang="en-GB" sz="2400" b="0" i="1" smtClean="0">
                            <a:solidFill>
                              <a:schemeClr val="tx1">
                                <a:alpha val="80000"/>
                              </a:schemeClr>
                            </a:solidFill>
                            <a:latin typeface="Cambria Math" panose="02040503050406030204" pitchFamily="18" charset="0"/>
                          </a:rPr>
                          <m:t>𝑋</m:t>
                        </m:r>
                      </m:num>
                      <m:den>
                        <m:sSup>
                          <m:sSupPr>
                            <m:ctrlPr>
                              <a:rPr lang="en-GB" sz="2400" b="0" i="1" smtClean="0">
                                <a:solidFill>
                                  <a:schemeClr val="tx1">
                                    <a:alpha val="80000"/>
                                  </a:schemeClr>
                                </a:solidFill>
                                <a:latin typeface="Cambria Math" panose="02040503050406030204" pitchFamily="18" charset="0"/>
                              </a:rPr>
                            </m:ctrlPr>
                          </m:sSupPr>
                          <m:e>
                            <m:r>
                              <a:rPr lang="en-GB" sz="2400" b="0" i="1" smtClean="0">
                                <a:solidFill>
                                  <a:schemeClr val="tx1">
                                    <a:alpha val="80000"/>
                                  </a:schemeClr>
                                </a:solidFill>
                                <a:latin typeface="Cambria Math" panose="02040503050406030204" pitchFamily="18" charset="0"/>
                              </a:rPr>
                              <m:t>𝑋</m:t>
                            </m:r>
                          </m:e>
                          <m:sup>
                            <m:r>
                              <a:rPr lang="en-GB" sz="2400" b="0" i="1" smtClean="0">
                                <a:solidFill>
                                  <a:schemeClr val="tx1">
                                    <a:alpha val="80000"/>
                                  </a:schemeClr>
                                </a:solidFill>
                                <a:latin typeface="Cambria Math" panose="02040503050406030204" pitchFamily="18" charset="0"/>
                              </a:rPr>
                              <m:t>2</m:t>
                            </m:r>
                          </m:sup>
                        </m:sSup>
                      </m:den>
                    </m:f>
                    <m:r>
                      <a:rPr lang="en-GB" sz="2400" b="0" i="0" smtClean="0">
                        <a:solidFill>
                          <a:schemeClr val="tx1">
                            <a:alpha val="80000"/>
                          </a:schemeClr>
                        </a:solidFill>
                        <a:latin typeface="Cambria Math" panose="02040503050406030204" pitchFamily="18" charset="0"/>
                      </a:rPr>
                      <m:t>=</m:t>
                    </m:r>
                    <m:rad>
                      <m:radPr>
                        <m:degHide m:val="on"/>
                        <m:ctrlPr>
                          <a:rPr lang="en-GB" sz="2400" b="0" i="1" smtClean="0">
                            <a:solidFill>
                              <a:schemeClr val="tx1">
                                <a:alpha val="80000"/>
                              </a:schemeClr>
                            </a:solidFill>
                            <a:latin typeface="Cambria Math" panose="02040503050406030204" pitchFamily="18" charset="0"/>
                          </a:rPr>
                        </m:ctrlPr>
                      </m:radPr>
                      <m:deg/>
                      <m:e>
                        <m:f>
                          <m:fPr>
                            <m:ctrlPr>
                              <a:rPr lang="en-GB" sz="2400" b="0" i="1" smtClean="0">
                                <a:solidFill>
                                  <a:schemeClr val="tx1">
                                    <a:alpha val="80000"/>
                                  </a:schemeClr>
                                </a:solidFill>
                                <a:latin typeface="Cambria Math" panose="02040503050406030204" pitchFamily="18" charset="0"/>
                              </a:rPr>
                            </m:ctrlPr>
                          </m:fPr>
                          <m:num>
                            <m:r>
                              <a:rPr lang="en-GB" sz="2400" b="0" i="1" smtClean="0">
                                <a:solidFill>
                                  <a:schemeClr val="tx1">
                                    <a:alpha val="80000"/>
                                  </a:schemeClr>
                                </a:solidFill>
                                <a:latin typeface="Cambria Math" panose="02040503050406030204" pitchFamily="18" charset="0"/>
                              </a:rPr>
                              <m:t>2</m:t>
                            </m:r>
                          </m:num>
                          <m:den>
                            <m:r>
                              <a:rPr lang="en-GB" sz="2400" b="0" i="1" smtClean="0">
                                <a:solidFill>
                                  <a:schemeClr val="tx1">
                                    <a:alpha val="80000"/>
                                  </a:schemeClr>
                                </a:solidFill>
                                <a:latin typeface="Cambria Math" panose="02040503050406030204" pitchFamily="18" charset="0"/>
                              </a:rPr>
                              <m:t>𝜋</m:t>
                            </m:r>
                          </m:den>
                        </m:f>
                      </m:e>
                    </m:rad>
                    <m:r>
                      <a:rPr lang="en-GB" sz="2400" b="0" i="1" smtClean="0">
                        <a:solidFill>
                          <a:schemeClr val="tx1">
                            <a:alpha val="80000"/>
                          </a:schemeClr>
                        </a:solidFill>
                        <a:latin typeface="Cambria Math" panose="02040503050406030204" pitchFamily="18" charset="0"/>
                      </a:rPr>
                      <m:t> </m:t>
                    </m:r>
                    <m:r>
                      <a:rPr lang="en-GB" sz="2400" b="0" i="1" smtClean="0">
                        <a:solidFill>
                          <a:schemeClr val="tx1">
                            <a:alpha val="80000"/>
                          </a:schemeClr>
                        </a:solidFill>
                        <a:latin typeface="Cambria Math" panose="02040503050406030204" pitchFamily="18" charset="0"/>
                      </a:rPr>
                      <m:t>𝜁</m:t>
                    </m:r>
                    <m:d>
                      <m:dPr>
                        <m:ctrlPr>
                          <a:rPr lang="en-GB" sz="2400" b="0" i="1" smtClean="0">
                            <a:solidFill>
                              <a:schemeClr val="tx1">
                                <a:alpha val="80000"/>
                              </a:schemeClr>
                            </a:solidFill>
                            <a:latin typeface="Cambria Math" panose="02040503050406030204" pitchFamily="18" charset="0"/>
                          </a:rPr>
                        </m:ctrlPr>
                      </m:dPr>
                      <m:e>
                        <m:r>
                          <a:rPr lang="en-GB" sz="2400" b="0" i="1" smtClean="0">
                            <a:solidFill>
                              <a:schemeClr val="tx1">
                                <a:alpha val="80000"/>
                              </a:schemeClr>
                            </a:solidFill>
                            <a:latin typeface="Cambria Math" panose="02040503050406030204" pitchFamily="18" charset="0"/>
                          </a:rPr>
                          <m:t>3</m:t>
                        </m:r>
                      </m:e>
                    </m:d>
                    <m:r>
                      <a:rPr lang="en-GB" sz="2400" b="0" i="1" smtClean="0">
                        <a:solidFill>
                          <a:schemeClr val="tx1">
                            <a:alpha val="80000"/>
                          </a:schemeClr>
                        </a:solidFill>
                        <a:latin typeface="Cambria Math" panose="02040503050406030204" pitchFamily="18" charset="0"/>
                      </a:rPr>
                      <m:t>𝜂</m:t>
                    </m:r>
                    <m:sSup>
                      <m:sSupPr>
                        <m:ctrlPr>
                          <a:rPr lang="en-GB" sz="2400" b="0" i="1" smtClean="0">
                            <a:solidFill>
                              <a:schemeClr val="tx1">
                                <a:alpha val="80000"/>
                              </a:schemeClr>
                            </a:solidFill>
                            <a:latin typeface="Cambria Math" panose="02040503050406030204" pitchFamily="18" charset="0"/>
                          </a:rPr>
                        </m:ctrlPr>
                      </m:sSupPr>
                      <m:e>
                        <m:d>
                          <m:dPr>
                            <m:ctrlPr>
                              <a:rPr lang="en-GB" sz="2400" b="0" i="1" smtClean="0">
                                <a:solidFill>
                                  <a:schemeClr val="tx1">
                                    <a:alpha val="80000"/>
                                  </a:schemeClr>
                                </a:solidFill>
                                <a:latin typeface="Cambria Math" panose="02040503050406030204" pitchFamily="18" charset="0"/>
                              </a:rPr>
                            </m:ctrlPr>
                          </m:dPr>
                          <m:e>
                            <m:f>
                              <m:fPr>
                                <m:ctrlPr>
                                  <a:rPr lang="en-GB" sz="2400" b="0" i="1" smtClean="0">
                                    <a:solidFill>
                                      <a:schemeClr val="tx1">
                                        <a:alpha val="80000"/>
                                      </a:schemeClr>
                                    </a:solidFill>
                                    <a:latin typeface="Cambria Math" panose="02040503050406030204" pitchFamily="18" charset="0"/>
                                  </a:rPr>
                                </m:ctrlPr>
                              </m:fPr>
                              <m:num>
                                <m:r>
                                  <a:rPr lang="en-GB" sz="2400" b="0" i="1" smtClean="0">
                                    <a:solidFill>
                                      <a:schemeClr val="tx1">
                                        <a:alpha val="80000"/>
                                      </a:schemeClr>
                                    </a:solidFill>
                                    <a:latin typeface="Cambria Math" panose="02040503050406030204" pitchFamily="18" charset="0"/>
                                  </a:rPr>
                                  <m:t>𝑇</m:t>
                                </m:r>
                              </m:num>
                              <m:den>
                                <m:sSub>
                                  <m:sSubPr>
                                    <m:ctrlPr>
                                      <a:rPr lang="en-GB" sz="2400" b="0" i="1" smtClean="0">
                                        <a:solidFill>
                                          <a:schemeClr val="tx1">
                                            <a:alpha val="80000"/>
                                          </a:schemeClr>
                                        </a:solidFill>
                                        <a:latin typeface="Cambria Math" panose="02040503050406030204" pitchFamily="18" charset="0"/>
                                      </a:rPr>
                                    </m:ctrlPr>
                                  </m:sSubPr>
                                  <m:e>
                                    <m:r>
                                      <a:rPr lang="en-GB" sz="2400" b="0" i="1" smtClean="0">
                                        <a:solidFill>
                                          <a:schemeClr val="tx1">
                                            <a:alpha val="80000"/>
                                          </a:schemeClr>
                                        </a:solidFill>
                                        <a:latin typeface="Cambria Math" panose="02040503050406030204" pitchFamily="18" charset="0"/>
                                      </a:rPr>
                                      <m:t>𝑚</m:t>
                                    </m:r>
                                  </m:e>
                                  <m:sub>
                                    <m:r>
                                      <a:rPr lang="en-GB" sz="2400" b="0" i="1" smtClean="0">
                                        <a:solidFill>
                                          <a:schemeClr val="tx1">
                                            <a:alpha val="80000"/>
                                          </a:schemeClr>
                                        </a:solidFill>
                                        <a:latin typeface="Cambria Math" panose="02040503050406030204" pitchFamily="18" charset="0"/>
                                      </a:rPr>
                                      <m:t>𝑒</m:t>
                                    </m:r>
                                  </m:sub>
                                </m:sSub>
                              </m:den>
                            </m:f>
                          </m:e>
                        </m:d>
                      </m:e>
                      <m:sup>
                        <m:f>
                          <m:fPr>
                            <m:ctrlPr>
                              <a:rPr lang="en-GB" sz="2400" b="0" i="1" smtClean="0">
                                <a:solidFill>
                                  <a:schemeClr val="tx1">
                                    <a:alpha val="80000"/>
                                  </a:schemeClr>
                                </a:solidFill>
                                <a:latin typeface="Cambria Math" panose="02040503050406030204" pitchFamily="18" charset="0"/>
                              </a:rPr>
                            </m:ctrlPr>
                          </m:fPr>
                          <m:num>
                            <m:r>
                              <a:rPr lang="en-GB" sz="2400" b="0" i="1" smtClean="0">
                                <a:solidFill>
                                  <a:schemeClr val="tx1">
                                    <a:alpha val="80000"/>
                                  </a:schemeClr>
                                </a:solidFill>
                                <a:latin typeface="Cambria Math" panose="02040503050406030204" pitchFamily="18" charset="0"/>
                              </a:rPr>
                              <m:t>3</m:t>
                            </m:r>
                          </m:num>
                          <m:den>
                            <m:r>
                              <a:rPr lang="en-GB" sz="2400" b="0" i="1" smtClean="0">
                                <a:solidFill>
                                  <a:schemeClr val="tx1">
                                    <a:alpha val="80000"/>
                                  </a:schemeClr>
                                </a:solidFill>
                                <a:latin typeface="Cambria Math" panose="02040503050406030204" pitchFamily="18" charset="0"/>
                              </a:rPr>
                              <m:t>2</m:t>
                            </m:r>
                          </m:den>
                        </m:f>
                      </m:sup>
                    </m:sSup>
                    <m:r>
                      <a:rPr lang="en-GB" sz="2400" b="0" i="1" smtClean="0">
                        <a:solidFill>
                          <a:schemeClr val="tx1">
                            <a:alpha val="80000"/>
                          </a:schemeClr>
                        </a:solidFill>
                        <a:latin typeface="Cambria Math" panose="02040503050406030204" pitchFamily="18" charset="0"/>
                      </a:rPr>
                      <m:t> </m:t>
                    </m:r>
                    <m:sSup>
                      <m:sSupPr>
                        <m:ctrlPr>
                          <a:rPr lang="en-GB" sz="2400" b="0" i="1" smtClean="0">
                            <a:solidFill>
                              <a:schemeClr val="tx1">
                                <a:alpha val="80000"/>
                              </a:schemeClr>
                            </a:solidFill>
                            <a:latin typeface="Cambria Math" panose="02040503050406030204" pitchFamily="18" charset="0"/>
                          </a:rPr>
                        </m:ctrlPr>
                      </m:sSupPr>
                      <m:e>
                        <m:r>
                          <a:rPr lang="en-GB" sz="2400" b="0" i="1" smtClean="0">
                            <a:solidFill>
                              <a:schemeClr val="tx1">
                                <a:alpha val="80000"/>
                              </a:schemeClr>
                            </a:solidFill>
                            <a:latin typeface="Cambria Math" panose="02040503050406030204" pitchFamily="18" charset="0"/>
                          </a:rPr>
                          <m:t>𝑒</m:t>
                        </m:r>
                      </m:e>
                      <m:sup>
                        <m:f>
                          <m:fPr>
                            <m:ctrlPr>
                              <a:rPr lang="en-GB" sz="2400" b="0" i="1" smtClean="0">
                                <a:solidFill>
                                  <a:schemeClr val="tx1">
                                    <a:alpha val="80000"/>
                                  </a:schemeClr>
                                </a:solidFill>
                                <a:latin typeface="Cambria Math" panose="02040503050406030204" pitchFamily="18" charset="0"/>
                              </a:rPr>
                            </m:ctrlPr>
                          </m:fPr>
                          <m:num>
                            <m:r>
                              <a:rPr lang="en-GB" sz="2400" b="0" i="1" smtClean="0">
                                <a:solidFill>
                                  <a:schemeClr val="tx1">
                                    <a:alpha val="80000"/>
                                  </a:schemeClr>
                                </a:solidFill>
                                <a:latin typeface="Cambria Math" panose="02040503050406030204" pitchFamily="18" charset="0"/>
                              </a:rPr>
                              <m:t>𝐵</m:t>
                            </m:r>
                          </m:num>
                          <m:den>
                            <m:r>
                              <a:rPr lang="en-GB" sz="2400" b="0" i="1" smtClean="0">
                                <a:solidFill>
                                  <a:schemeClr val="tx1">
                                    <a:alpha val="80000"/>
                                  </a:schemeClr>
                                </a:solidFill>
                                <a:latin typeface="Cambria Math" panose="02040503050406030204" pitchFamily="18" charset="0"/>
                              </a:rPr>
                              <m:t>𝑇</m:t>
                            </m:r>
                          </m:den>
                        </m:f>
                      </m:sup>
                    </m:sSup>
                  </m:oMath>
                </a14:m>
                <a:r>
                  <a:rPr lang="en-GB" sz="2400" dirty="0">
                    <a:solidFill>
                      <a:schemeClr val="tx1">
                        <a:alpha val="80000"/>
                      </a:schemeClr>
                    </a:solidFill>
                  </a:rPr>
                  <a:t>  (1) </a:t>
                </a:r>
              </a:p>
              <a:p>
                <a:r>
                  <a:rPr lang="en-GB" sz="2400" dirty="0">
                    <a:solidFill>
                      <a:schemeClr val="tx1">
                        <a:alpha val="80000"/>
                      </a:schemeClr>
                    </a:solidFill>
                  </a:rPr>
                  <a:t>positive root gives ionisation fraction</a:t>
                </a:r>
              </a:p>
              <a:p>
                <a:r>
                  <a:rPr lang="en-GB" sz="2400" dirty="0">
                    <a:solidFill>
                      <a:schemeClr val="tx1">
                        <a:alpha val="80000"/>
                      </a:schemeClr>
                    </a:solidFill>
                  </a:rPr>
                  <a:t>From Paddy: Equilibrium densities may not be satisfied at </a:t>
                </a:r>
                <a14:m>
                  <m:oMath xmlns:m="http://schemas.openxmlformats.org/officeDocument/2006/math">
                    <m:sSub>
                      <m:sSubPr>
                        <m:ctrlPr>
                          <a:rPr lang="en-GB" sz="2400" b="0" i="1" smtClean="0">
                            <a:solidFill>
                              <a:schemeClr val="tx1">
                                <a:alpha val="80000"/>
                              </a:schemeClr>
                            </a:solidFill>
                            <a:latin typeface="Cambria Math" panose="02040503050406030204" pitchFamily="18" charset="0"/>
                          </a:rPr>
                        </m:ctrlPr>
                      </m:sSubPr>
                      <m:e>
                        <m:r>
                          <a:rPr lang="en-GB" sz="2400" b="0" i="1" smtClean="0">
                            <a:solidFill>
                              <a:schemeClr val="tx1">
                                <a:alpha val="80000"/>
                              </a:schemeClr>
                            </a:solidFill>
                            <a:latin typeface="Cambria Math" panose="02040503050406030204" pitchFamily="18" charset="0"/>
                          </a:rPr>
                          <m:t>𝑧</m:t>
                        </m:r>
                      </m:e>
                      <m:sub>
                        <m:r>
                          <a:rPr lang="en-GB" sz="2400" b="0" i="1" smtClean="0">
                            <a:solidFill>
                              <a:schemeClr val="tx1">
                                <a:alpha val="80000"/>
                              </a:schemeClr>
                            </a:solidFill>
                            <a:latin typeface="Cambria Math" panose="02040503050406030204" pitchFamily="18" charset="0"/>
                          </a:rPr>
                          <m:t>𝑟𝑒𝑐𝑜𝑚𝑏</m:t>
                        </m:r>
                      </m:sub>
                    </m:sSub>
                  </m:oMath>
                </a14:m>
                <a:r>
                  <a:rPr lang="en-GB" sz="2400" dirty="0">
                    <a:solidFill>
                      <a:schemeClr val="tx1">
                        <a:alpha val="80000"/>
                      </a:schemeClr>
                    </a:solidFill>
                  </a:rPr>
                  <a:t> and ground state recombination will emit </a:t>
                </a:r>
                <a14:m>
                  <m:oMath xmlns:m="http://schemas.openxmlformats.org/officeDocument/2006/math">
                    <m:sSub>
                      <m:sSubPr>
                        <m:ctrlPr>
                          <a:rPr lang="en-GB" sz="2400" b="0" i="1" smtClean="0">
                            <a:solidFill>
                              <a:schemeClr val="tx1">
                                <a:alpha val="80000"/>
                              </a:schemeClr>
                            </a:solidFill>
                            <a:latin typeface="Cambria Math" panose="02040503050406030204" pitchFamily="18" charset="0"/>
                          </a:rPr>
                        </m:ctrlPr>
                      </m:sSubPr>
                      <m:e>
                        <m:r>
                          <a:rPr lang="en-GB" sz="2400" b="0" i="1" smtClean="0">
                            <a:solidFill>
                              <a:schemeClr val="tx1">
                                <a:alpha val="80000"/>
                              </a:schemeClr>
                            </a:solidFill>
                            <a:latin typeface="Cambria Math" panose="02040503050406030204" pitchFamily="18" charset="0"/>
                          </a:rPr>
                          <m:t>𝐸</m:t>
                        </m:r>
                      </m:e>
                      <m:sub>
                        <m:r>
                          <a:rPr lang="en-GB" sz="2400" b="0" i="1" smtClean="0">
                            <a:solidFill>
                              <a:schemeClr val="tx1">
                                <a:alpha val="80000"/>
                              </a:schemeClr>
                            </a:solidFill>
                            <a:latin typeface="Cambria Math" panose="02040503050406030204" pitchFamily="18" charset="0"/>
                          </a:rPr>
                          <m:t>𝛾</m:t>
                        </m:r>
                      </m:sub>
                    </m:sSub>
                    <m:r>
                      <a:rPr lang="en-GB" sz="2400" b="0" i="1" smtClean="0">
                        <a:solidFill>
                          <a:schemeClr val="tx1">
                            <a:alpha val="80000"/>
                          </a:schemeClr>
                        </a:solidFill>
                        <a:latin typeface="Cambria Math" panose="02040503050406030204" pitchFamily="18" charset="0"/>
                      </a:rPr>
                      <m:t>&gt;13.6 </m:t>
                    </m:r>
                    <m:r>
                      <a:rPr lang="en-GB" sz="2400" b="0" i="1" smtClean="0">
                        <a:solidFill>
                          <a:schemeClr val="tx1">
                            <a:alpha val="80000"/>
                          </a:schemeClr>
                        </a:solidFill>
                        <a:latin typeface="Cambria Math" panose="02040503050406030204" pitchFamily="18" charset="0"/>
                      </a:rPr>
                      <m:t>𝑒𝑉</m:t>
                    </m:r>
                  </m:oMath>
                </a14:m>
                <a:r>
                  <a:rPr lang="en-GB" sz="2400" dirty="0">
                    <a:solidFill>
                      <a:schemeClr val="tx1">
                        <a:alpha val="80000"/>
                      </a:schemeClr>
                    </a:solidFill>
                  </a:rPr>
                  <a:t> which will re-ionise surroundings</a:t>
                </a:r>
              </a:p>
              <a:p>
                <a:endParaRPr lang="en-GB" sz="2400" dirty="0">
                  <a:solidFill>
                    <a:schemeClr val="tx1">
                      <a:alpha val="80000"/>
                    </a:schemeClr>
                  </a:solidFill>
                </a:endParaRPr>
              </a:p>
            </p:txBody>
          </p:sp>
        </mc:Choice>
        <mc:Fallback xmlns="">
          <p:sp>
            <p:nvSpPr>
              <p:cNvPr id="3" name="Content Placeholder 2">
                <a:extLst>
                  <a:ext uri="{FF2B5EF4-FFF2-40B4-BE49-F238E27FC236}">
                    <a16:creationId xmlns:a16="http://schemas.microsoft.com/office/drawing/2014/main" id="{C5D5D314-5EAA-C6C8-AB0B-6FDDC867EF21}"/>
                  </a:ext>
                </a:extLst>
              </p:cNvPr>
              <p:cNvSpPr>
                <a:spLocks noGrp="1" noRot="1" noChangeAspect="1" noMove="1" noResize="1" noEditPoints="1" noAdjustHandles="1" noChangeArrowheads="1" noChangeShapeType="1" noTextEdit="1"/>
              </p:cNvSpPr>
              <p:nvPr>
                <p:ph idx="1"/>
              </p:nvPr>
            </p:nvSpPr>
            <p:spPr>
              <a:xfrm>
                <a:off x="838199" y="3003160"/>
                <a:ext cx="8740775" cy="2454300"/>
              </a:xfrm>
              <a:blipFill>
                <a:blip r:embed="rId2"/>
                <a:stretch>
                  <a:fillRect l="-767" t="-4229" b="-3731"/>
                </a:stretch>
              </a:blipFill>
            </p:spPr>
            <p:txBody>
              <a:bodyPr/>
              <a:lstStyle/>
              <a:p>
                <a:r>
                  <a:rPr lang="en-GB">
                    <a:noFill/>
                  </a:rPr>
                  <a:t> </a:t>
                </a:r>
              </a:p>
            </p:txBody>
          </p:sp>
        </mc:Fallback>
      </mc:AlternateContent>
      <p:grpSp>
        <p:nvGrpSpPr>
          <p:cNvPr id="19" name="Group 9">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20" name="Freeform: Shape 12">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3">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90991889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503C5-F679-C59E-F902-63FDD4E1888A}"/>
              </a:ext>
            </a:extLst>
          </p:cNvPr>
          <p:cNvSpPr>
            <a:spLocks noGrp="1"/>
          </p:cNvSpPr>
          <p:nvPr>
            <p:ph type="title"/>
          </p:nvPr>
        </p:nvSpPr>
        <p:spPr/>
        <p:txBody>
          <a:bodyPr/>
          <a:lstStyle/>
          <a:p>
            <a:r>
              <a:rPr lang="en-GB" dirty="0">
                <a:solidFill>
                  <a:schemeClr val="bg1"/>
                </a:solidFill>
              </a:rPr>
              <a:t>Excited state Ionisation fraction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8929D3-8EC4-F140-1635-148D11018E05}"/>
                  </a:ext>
                </a:extLst>
              </p:cNvPr>
              <p:cNvSpPr>
                <a:spLocks noGrp="1"/>
              </p:cNvSpPr>
              <p:nvPr>
                <p:ph idx="1"/>
              </p:nvPr>
            </p:nvSpPr>
            <p:spPr/>
            <p:txBody>
              <a:bodyPr>
                <a:normAutofit fontScale="62500" lnSpcReduction="20000"/>
              </a:bodyPr>
              <a:lstStyle/>
              <a:p>
                <a:r>
                  <a:rPr lang="en-GB" dirty="0">
                    <a:solidFill>
                      <a:schemeClr val="bg1"/>
                    </a:solidFill>
                  </a:rPr>
                  <a:t>From Paddy:</a:t>
                </a:r>
              </a:p>
              <a:p>
                <a14:m>
                  <m:oMath xmlns:m="http://schemas.openxmlformats.org/officeDocument/2006/math">
                    <m:f>
                      <m:fPr>
                        <m:ctrlPr>
                          <a:rPr lang="en-GB" b="0" i="1" smtClean="0">
                            <a:solidFill>
                              <a:schemeClr val="bg1"/>
                            </a:solidFill>
                            <a:latin typeface="Cambria Math" panose="02040503050406030204" pitchFamily="18" charset="0"/>
                          </a:rPr>
                        </m:ctrlPr>
                      </m:fPr>
                      <m:num>
                        <m:r>
                          <a:rPr lang="en-GB" b="0" i="1" smtClean="0">
                            <a:solidFill>
                              <a:schemeClr val="bg1"/>
                            </a:solidFill>
                            <a:latin typeface="Cambria Math" panose="02040503050406030204" pitchFamily="18" charset="0"/>
                          </a:rPr>
                          <m:t>𝑑𝑋</m:t>
                        </m:r>
                      </m:num>
                      <m:den>
                        <m:r>
                          <a:rPr lang="en-GB" b="0" i="1" smtClean="0">
                            <a:solidFill>
                              <a:schemeClr val="bg1"/>
                            </a:solidFill>
                            <a:latin typeface="Cambria Math" panose="02040503050406030204" pitchFamily="18" charset="0"/>
                          </a:rPr>
                          <m:t>𝑑𝑡</m:t>
                        </m:r>
                      </m:den>
                    </m:f>
                    <m:r>
                      <a:rPr lang="en-GB" b="0" i="1" smtClean="0">
                        <a:solidFill>
                          <a:schemeClr val="bg1"/>
                        </a:solidFill>
                        <a:latin typeface="Cambria Math" panose="02040503050406030204" pitchFamily="18" charset="0"/>
                      </a:rPr>
                      <m:t>=</m:t>
                    </m:r>
                    <m:r>
                      <a:rPr lang="en-GB" b="0" i="1" smtClean="0">
                        <a:solidFill>
                          <a:schemeClr val="bg1"/>
                        </a:solidFill>
                        <a:latin typeface="Cambria Math" panose="02040503050406030204" pitchFamily="18" charset="0"/>
                      </a:rPr>
                      <m:t>𝛼</m:t>
                    </m:r>
                    <m:d>
                      <m:dPr>
                        <m:ctrlPr>
                          <a:rPr lang="en-GB" b="0" i="1" smtClean="0">
                            <a:solidFill>
                              <a:schemeClr val="bg1"/>
                            </a:solidFill>
                            <a:latin typeface="Cambria Math" panose="02040503050406030204" pitchFamily="18" charset="0"/>
                          </a:rPr>
                        </m:ctrlPr>
                      </m:dPr>
                      <m:e>
                        <m:r>
                          <a:rPr lang="en-GB" b="0" i="1" smtClean="0">
                            <a:solidFill>
                              <a:schemeClr val="bg1"/>
                            </a:solidFill>
                            <a:latin typeface="Cambria Math" panose="02040503050406030204" pitchFamily="18" charset="0"/>
                          </a:rPr>
                          <m:t>𝛽</m:t>
                        </m:r>
                        <m:d>
                          <m:dPr>
                            <m:ctrlPr>
                              <a:rPr lang="en-GB" b="0" i="1" smtClean="0">
                                <a:solidFill>
                                  <a:schemeClr val="bg1"/>
                                </a:solidFill>
                                <a:latin typeface="Cambria Math" panose="02040503050406030204" pitchFamily="18" charset="0"/>
                              </a:rPr>
                            </m:ctrlPr>
                          </m:dPr>
                          <m:e>
                            <m:r>
                              <a:rPr lang="en-GB" b="0" i="1" smtClean="0">
                                <a:solidFill>
                                  <a:schemeClr val="bg1"/>
                                </a:solidFill>
                                <a:latin typeface="Cambria Math" panose="02040503050406030204" pitchFamily="18" charset="0"/>
                              </a:rPr>
                              <m:t>1−</m:t>
                            </m:r>
                            <m:r>
                              <a:rPr lang="en-GB" b="0" i="1" smtClean="0">
                                <a:solidFill>
                                  <a:schemeClr val="bg1"/>
                                </a:solidFill>
                                <a:latin typeface="Cambria Math" panose="02040503050406030204" pitchFamily="18" charset="0"/>
                              </a:rPr>
                              <m:t>𝑋</m:t>
                            </m:r>
                          </m:e>
                        </m:d>
                        <m:r>
                          <a:rPr lang="en-GB" b="0" i="1" smtClean="0">
                            <a:solidFill>
                              <a:schemeClr val="bg1"/>
                            </a:solidFill>
                            <a:latin typeface="Cambria Math" panose="02040503050406030204" pitchFamily="18" charset="0"/>
                          </a:rPr>
                          <m:t>−</m:t>
                        </m:r>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𝑛</m:t>
                            </m:r>
                          </m:e>
                          <m:sub>
                            <m:r>
                              <a:rPr lang="en-GB" b="0" i="1" smtClean="0">
                                <a:solidFill>
                                  <a:schemeClr val="bg1"/>
                                </a:solidFill>
                                <a:latin typeface="Cambria Math" panose="02040503050406030204" pitchFamily="18" charset="0"/>
                              </a:rPr>
                              <m:t>𝛾</m:t>
                            </m:r>
                          </m:sub>
                        </m:sSub>
                        <m:r>
                          <a:rPr lang="en-GB" b="0" i="1" smtClean="0">
                            <a:solidFill>
                              <a:schemeClr val="bg1"/>
                            </a:solidFill>
                            <a:latin typeface="Cambria Math" panose="02040503050406030204" pitchFamily="18" charset="0"/>
                          </a:rPr>
                          <m:t>𝜂</m:t>
                        </m:r>
                        <m:sSup>
                          <m:sSupPr>
                            <m:ctrlPr>
                              <a:rPr lang="en-GB" b="0" i="1" smtClean="0">
                                <a:solidFill>
                                  <a:schemeClr val="bg1"/>
                                </a:solidFill>
                                <a:latin typeface="Cambria Math" panose="02040503050406030204" pitchFamily="18" charset="0"/>
                              </a:rPr>
                            </m:ctrlPr>
                          </m:sSupPr>
                          <m:e>
                            <m:r>
                              <a:rPr lang="en-GB" b="0" i="1" smtClean="0">
                                <a:solidFill>
                                  <a:schemeClr val="bg1"/>
                                </a:solidFill>
                                <a:latin typeface="Cambria Math" panose="02040503050406030204" pitchFamily="18" charset="0"/>
                              </a:rPr>
                              <m:t>𝑋</m:t>
                            </m:r>
                          </m:e>
                          <m:sup>
                            <m:r>
                              <a:rPr lang="en-GB" b="0" i="1" smtClean="0">
                                <a:solidFill>
                                  <a:schemeClr val="bg1"/>
                                </a:solidFill>
                                <a:latin typeface="Cambria Math" panose="02040503050406030204" pitchFamily="18" charset="0"/>
                              </a:rPr>
                              <m:t>2</m:t>
                            </m:r>
                          </m:sup>
                        </m:sSup>
                      </m:e>
                    </m:d>
                  </m:oMath>
                </a14:m>
                <a:r>
                  <a:rPr lang="en-GB" b="0" dirty="0">
                    <a:solidFill>
                      <a:schemeClr val="bg1"/>
                    </a:solidFill>
                  </a:rPr>
                  <a:t> (2)</a:t>
                </a:r>
              </a:p>
              <a:p>
                <a:r>
                  <a:rPr lang="en-GB" dirty="0">
                    <a:solidFill>
                      <a:schemeClr val="bg1"/>
                    </a:solidFill>
                  </a:rPr>
                  <a:t>Where </a:t>
                </a:r>
                <a14:m>
                  <m:oMath xmlns:m="http://schemas.openxmlformats.org/officeDocument/2006/math">
                    <m:r>
                      <a:rPr lang="en-GB" b="0" i="1" smtClean="0">
                        <a:solidFill>
                          <a:schemeClr val="bg1"/>
                        </a:solidFill>
                        <a:latin typeface="Cambria Math" panose="02040503050406030204" pitchFamily="18" charset="0"/>
                      </a:rPr>
                      <m:t>𝛼</m:t>
                    </m:r>
                    <m:r>
                      <a:rPr lang="en-GB" b="0" i="1" smtClean="0">
                        <a:solidFill>
                          <a:schemeClr val="bg1"/>
                        </a:solidFill>
                        <a:latin typeface="Cambria Math" panose="02040503050406030204" pitchFamily="18" charset="0"/>
                      </a:rPr>
                      <m:t>=9.78</m:t>
                    </m:r>
                    <m:sSubSup>
                      <m:sSubSupPr>
                        <m:ctrlPr>
                          <a:rPr lang="en-GB" b="0" i="1" smtClean="0">
                            <a:solidFill>
                              <a:schemeClr val="bg1"/>
                            </a:solidFill>
                            <a:latin typeface="Cambria Math" panose="02040503050406030204" pitchFamily="18" charset="0"/>
                          </a:rPr>
                        </m:ctrlPr>
                      </m:sSubSupPr>
                      <m:e>
                        <m:r>
                          <a:rPr lang="en-GB" b="0" i="1" smtClean="0">
                            <a:solidFill>
                              <a:schemeClr val="bg1"/>
                            </a:solidFill>
                            <a:latin typeface="Cambria Math" panose="02040503050406030204" pitchFamily="18" charset="0"/>
                          </a:rPr>
                          <m:t>𝑟</m:t>
                        </m:r>
                      </m:e>
                      <m:sub>
                        <m:r>
                          <a:rPr lang="en-GB" b="0" i="1" smtClean="0">
                            <a:solidFill>
                              <a:schemeClr val="bg1"/>
                            </a:solidFill>
                            <a:latin typeface="Cambria Math" panose="02040503050406030204" pitchFamily="18" charset="0"/>
                          </a:rPr>
                          <m:t>0</m:t>
                        </m:r>
                      </m:sub>
                      <m:sup>
                        <m:r>
                          <a:rPr lang="en-GB" b="0" i="1" smtClean="0">
                            <a:solidFill>
                              <a:schemeClr val="bg1"/>
                            </a:solidFill>
                            <a:latin typeface="Cambria Math" panose="02040503050406030204" pitchFamily="18" charset="0"/>
                          </a:rPr>
                          <m:t>2</m:t>
                        </m:r>
                      </m:sup>
                    </m:sSubSup>
                    <m:r>
                      <a:rPr lang="en-GB" b="0" i="1" smtClean="0">
                        <a:solidFill>
                          <a:schemeClr val="bg1"/>
                        </a:solidFill>
                        <a:latin typeface="Cambria Math" panose="02040503050406030204" pitchFamily="18" charset="0"/>
                      </a:rPr>
                      <m:t>𝑐</m:t>
                    </m:r>
                    <m:sSup>
                      <m:sSupPr>
                        <m:ctrlPr>
                          <a:rPr lang="en-GB" b="0" i="1" smtClean="0">
                            <a:solidFill>
                              <a:schemeClr val="bg1"/>
                            </a:solidFill>
                            <a:latin typeface="Cambria Math" panose="02040503050406030204" pitchFamily="18" charset="0"/>
                          </a:rPr>
                        </m:ctrlPr>
                      </m:sSupPr>
                      <m:e>
                        <m:d>
                          <m:dPr>
                            <m:ctrlPr>
                              <a:rPr lang="en-GB" b="0" i="1" smtClean="0">
                                <a:solidFill>
                                  <a:schemeClr val="bg1"/>
                                </a:solidFill>
                                <a:latin typeface="Cambria Math" panose="02040503050406030204" pitchFamily="18" charset="0"/>
                              </a:rPr>
                            </m:ctrlPr>
                          </m:dPr>
                          <m:e>
                            <m:f>
                              <m:fPr>
                                <m:ctrlPr>
                                  <a:rPr lang="en-GB" b="0" i="1" smtClean="0">
                                    <a:solidFill>
                                      <a:schemeClr val="bg1"/>
                                    </a:solidFill>
                                    <a:latin typeface="Cambria Math" panose="02040503050406030204" pitchFamily="18" charset="0"/>
                                  </a:rPr>
                                </m:ctrlPr>
                              </m:fPr>
                              <m:num>
                                <m:r>
                                  <a:rPr lang="en-GB" b="0" i="1" smtClean="0">
                                    <a:solidFill>
                                      <a:schemeClr val="bg1"/>
                                    </a:solidFill>
                                    <a:latin typeface="Cambria Math" panose="02040503050406030204" pitchFamily="18" charset="0"/>
                                  </a:rPr>
                                  <m:t>𝐵</m:t>
                                </m:r>
                              </m:num>
                              <m:den>
                                <m:r>
                                  <a:rPr lang="en-GB" b="0" i="1" smtClean="0">
                                    <a:solidFill>
                                      <a:schemeClr val="bg1"/>
                                    </a:solidFill>
                                    <a:latin typeface="Cambria Math" panose="02040503050406030204" pitchFamily="18" charset="0"/>
                                  </a:rPr>
                                  <m:t>𝑇</m:t>
                                </m:r>
                              </m:den>
                            </m:f>
                          </m:e>
                        </m:d>
                      </m:e>
                      <m:sup>
                        <m:f>
                          <m:fPr>
                            <m:ctrlPr>
                              <a:rPr lang="en-GB" b="0" i="1" smtClean="0">
                                <a:solidFill>
                                  <a:schemeClr val="bg1"/>
                                </a:solidFill>
                                <a:latin typeface="Cambria Math" panose="02040503050406030204" pitchFamily="18" charset="0"/>
                              </a:rPr>
                            </m:ctrlPr>
                          </m:fPr>
                          <m:num>
                            <m:r>
                              <a:rPr lang="en-GB" b="0" i="1" smtClean="0">
                                <a:solidFill>
                                  <a:schemeClr val="bg1"/>
                                </a:solidFill>
                                <a:latin typeface="Cambria Math" panose="02040503050406030204" pitchFamily="18" charset="0"/>
                              </a:rPr>
                              <m:t>1</m:t>
                            </m:r>
                          </m:num>
                          <m:den>
                            <m:r>
                              <a:rPr lang="en-GB" b="0" i="1" smtClean="0">
                                <a:solidFill>
                                  <a:schemeClr val="bg1"/>
                                </a:solidFill>
                                <a:latin typeface="Cambria Math" panose="02040503050406030204" pitchFamily="18" charset="0"/>
                              </a:rPr>
                              <m:t>2</m:t>
                            </m:r>
                          </m:den>
                        </m:f>
                      </m:sup>
                    </m:sSup>
                    <m:func>
                      <m:funcPr>
                        <m:ctrlPr>
                          <a:rPr lang="en-GB" b="0" i="1" smtClean="0">
                            <a:solidFill>
                              <a:schemeClr val="bg1"/>
                            </a:solidFill>
                            <a:latin typeface="Cambria Math" panose="02040503050406030204" pitchFamily="18" charset="0"/>
                          </a:rPr>
                        </m:ctrlPr>
                      </m:funcPr>
                      <m:fName>
                        <m:r>
                          <m:rPr>
                            <m:sty m:val="p"/>
                          </m:rPr>
                          <a:rPr lang="en-GB" b="0" i="0" smtClean="0">
                            <a:solidFill>
                              <a:schemeClr val="bg1"/>
                            </a:solidFill>
                            <a:latin typeface="Cambria Math" panose="02040503050406030204" pitchFamily="18" charset="0"/>
                          </a:rPr>
                          <m:t>ln</m:t>
                        </m:r>
                      </m:fName>
                      <m:e>
                        <m:d>
                          <m:dPr>
                            <m:ctrlPr>
                              <a:rPr lang="en-GB" b="0" i="1" smtClean="0">
                                <a:solidFill>
                                  <a:schemeClr val="bg1"/>
                                </a:solidFill>
                                <a:latin typeface="Cambria Math" panose="02040503050406030204" pitchFamily="18" charset="0"/>
                              </a:rPr>
                            </m:ctrlPr>
                          </m:dPr>
                          <m:e>
                            <m:f>
                              <m:fPr>
                                <m:ctrlPr>
                                  <a:rPr lang="en-GB" b="0" i="1" smtClean="0">
                                    <a:solidFill>
                                      <a:schemeClr val="bg1"/>
                                    </a:solidFill>
                                    <a:latin typeface="Cambria Math" panose="02040503050406030204" pitchFamily="18" charset="0"/>
                                  </a:rPr>
                                </m:ctrlPr>
                              </m:fPr>
                              <m:num>
                                <m:r>
                                  <a:rPr lang="en-GB" b="0" i="1" smtClean="0">
                                    <a:solidFill>
                                      <a:schemeClr val="bg1"/>
                                    </a:solidFill>
                                    <a:latin typeface="Cambria Math" panose="02040503050406030204" pitchFamily="18" charset="0"/>
                                  </a:rPr>
                                  <m:t>𝐵</m:t>
                                </m:r>
                              </m:num>
                              <m:den>
                                <m:r>
                                  <a:rPr lang="en-GB" b="0" i="1" smtClean="0">
                                    <a:solidFill>
                                      <a:schemeClr val="bg1"/>
                                    </a:solidFill>
                                    <a:latin typeface="Cambria Math" panose="02040503050406030204" pitchFamily="18" charset="0"/>
                                  </a:rPr>
                                  <m:t>𝑇</m:t>
                                </m:r>
                              </m:den>
                            </m:f>
                          </m:e>
                        </m:d>
                      </m:e>
                    </m:func>
                  </m:oMath>
                </a14:m>
                <a:r>
                  <a:rPr lang="en-GB" dirty="0">
                    <a:solidFill>
                      <a:schemeClr val="bg1"/>
                    </a:solidFill>
                  </a:rPr>
                  <a:t> (3) </a:t>
                </a:r>
              </a:p>
              <a:p>
                <a:r>
                  <a:rPr lang="en-GB" dirty="0">
                    <a:solidFill>
                      <a:schemeClr val="bg1"/>
                    </a:solidFill>
                  </a:rPr>
                  <a:t>is related to the recombination rate forming excited state H (I was unsure of units of the classical electron radius and c to determine the 9.78 factor but was unable to find a reference to verify and this may lead to an error I’m currently encountering)</a:t>
                </a:r>
              </a:p>
              <a:p>
                <a:r>
                  <a:rPr lang="en-GB" dirty="0">
                    <a:solidFill>
                      <a:schemeClr val="bg1"/>
                    </a:solidFill>
                  </a:rPr>
                  <a:t>And </a:t>
                </a:r>
                <a14:m>
                  <m:oMath xmlns:m="http://schemas.openxmlformats.org/officeDocument/2006/math">
                    <m:r>
                      <a:rPr lang="en-GB" b="0" i="1" smtClean="0">
                        <a:solidFill>
                          <a:schemeClr val="bg1"/>
                        </a:solidFill>
                        <a:latin typeface="Cambria Math" panose="02040503050406030204" pitchFamily="18" charset="0"/>
                      </a:rPr>
                      <m:t>𝛽</m:t>
                    </m:r>
                  </m:oMath>
                </a14:m>
                <a:r>
                  <a:rPr lang="en-GB" dirty="0">
                    <a:solidFill>
                      <a:schemeClr val="bg1"/>
                    </a:solidFill>
                  </a:rPr>
                  <a:t> (</a:t>
                </a:r>
                <a14:m>
                  <m:oMath xmlns:m="http://schemas.openxmlformats.org/officeDocument/2006/math">
                    <m:f>
                      <m:fPr>
                        <m:ctrlPr>
                          <a:rPr lang="en-GB" b="0" i="1" dirty="0" smtClean="0">
                            <a:solidFill>
                              <a:schemeClr val="bg1"/>
                            </a:solidFill>
                            <a:latin typeface="Cambria Math" panose="02040503050406030204" pitchFamily="18" charset="0"/>
                          </a:rPr>
                        </m:ctrlPr>
                      </m:fPr>
                      <m:num>
                        <m:r>
                          <a:rPr lang="en-GB" b="0" i="1" dirty="0" smtClean="0">
                            <a:solidFill>
                              <a:schemeClr val="bg1"/>
                            </a:solidFill>
                            <a:latin typeface="Cambria Math" panose="02040503050406030204" pitchFamily="18" charset="0"/>
                          </a:rPr>
                          <m:t>𝛽</m:t>
                        </m:r>
                      </m:num>
                      <m:den>
                        <m:r>
                          <a:rPr lang="en-GB" b="0" i="1" dirty="0" smtClean="0">
                            <a:solidFill>
                              <a:schemeClr val="bg1"/>
                            </a:solidFill>
                            <a:latin typeface="Cambria Math" panose="02040503050406030204" pitchFamily="18" charset="0"/>
                          </a:rPr>
                          <m:t>𝛼</m:t>
                        </m:r>
                      </m:den>
                    </m:f>
                  </m:oMath>
                </a14:m>
                <a:r>
                  <a:rPr lang="en-GB" dirty="0">
                    <a:solidFill>
                      <a:schemeClr val="bg1"/>
                    </a:solidFill>
                  </a:rPr>
                  <a:t> in notes) is found by setting (2) = 0 (equilibrium) which gives: </a:t>
                </a:r>
                <a:endParaRPr lang="en-GB" b="0" i="1" dirty="0">
                  <a:solidFill>
                    <a:schemeClr val="bg1"/>
                  </a:solidFill>
                  <a:latin typeface="Cambria Math" panose="02040503050406030204" pitchFamily="18" charset="0"/>
                </a:endParaRPr>
              </a:p>
              <a:p>
                <a14:m>
                  <m:oMath xmlns:m="http://schemas.openxmlformats.org/officeDocument/2006/math">
                    <m:r>
                      <a:rPr lang="en-GB" b="0" i="1" smtClean="0">
                        <a:solidFill>
                          <a:schemeClr val="bg1"/>
                        </a:solidFill>
                        <a:latin typeface="Cambria Math" panose="02040503050406030204" pitchFamily="18" charset="0"/>
                      </a:rPr>
                      <m:t>𝛽</m:t>
                    </m:r>
                    <m:r>
                      <a:rPr lang="en-GB" b="0" i="1" smtClean="0">
                        <a:solidFill>
                          <a:schemeClr val="bg1"/>
                        </a:solidFill>
                        <a:latin typeface="Cambria Math" panose="02040503050406030204" pitchFamily="18" charset="0"/>
                      </a:rPr>
                      <m:t>=</m:t>
                    </m:r>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𝑛</m:t>
                        </m:r>
                      </m:e>
                      <m:sub>
                        <m:r>
                          <a:rPr lang="en-GB" b="0" i="1" smtClean="0">
                            <a:solidFill>
                              <a:schemeClr val="bg1"/>
                            </a:solidFill>
                            <a:latin typeface="Cambria Math" panose="02040503050406030204" pitchFamily="18" charset="0"/>
                          </a:rPr>
                          <m:t>𝛾</m:t>
                        </m:r>
                      </m:sub>
                    </m:sSub>
                    <m:r>
                      <a:rPr lang="en-GB" b="0" i="1" smtClean="0">
                        <a:solidFill>
                          <a:schemeClr val="bg1"/>
                        </a:solidFill>
                        <a:latin typeface="Cambria Math" panose="02040503050406030204" pitchFamily="18" charset="0"/>
                      </a:rPr>
                      <m:t>𝜂</m:t>
                    </m:r>
                    <m:sSup>
                      <m:sSupPr>
                        <m:ctrlPr>
                          <a:rPr lang="en-GB" b="0" i="1" smtClean="0">
                            <a:solidFill>
                              <a:schemeClr val="bg1"/>
                            </a:solidFill>
                            <a:latin typeface="Cambria Math" panose="02040503050406030204" pitchFamily="18" charset="0"/>
                          </a:rPr>
                        </m:ctrlPr>
                      </m:sSupPr>
                      <m:e>
                        <m:d>
                          <m:dPr>
                            <m:begChr m:val="["/>
                            <m:endChr m:val="]"/>
                            <m:ctrlPr>
                              <a:rPr lang="en-GB" b="0" i="1" smtClean="0">
                                <a:solidFill>
                                  <a:schemeClr val="bg1"/>
                                </a:solidFill>
                                <a:latin typeface="Cambria Math" panose="02040503050406030204" pitchFamily="18" charset="0"/>
                              </a:rPr>
                            </m:ctrlPr>
                          </m:dPr>
                          <m:e>
                            <m:r>
                              <a:rPr lang="en-GB" b="0" i="1" smtClean="0">
                                <a:solidFill>
                                  <a:schemeClr val="bg1"/>
                                </a:solidFill>
                                <a:latin typeface="Cambria Math" panose="02040503050406030204" pitchFamily="18" charset="0"/>
                              </a:rPr>
                              <m:t>𝑒𝑞𝑛</m:t>
                            </m:r>
                            <m:d>
                              <m:dPr>
                                <m:ctrlPr>
                                  <a:rPr lang="en-GB" b="0" i="1" smtClean="0">
                                    <a:solidFill>
                                      <a:schemeClr val="bg1"/>
                                    </a:solidFill>
                                    <a:latin typeface="Cambria Math" panose="02040503050406030204" pitchFamily="18" charset="0"/>
                                  </a:rPr>
                                </m:ctrlPr>
                              </m:dPr>
                              <m:e>
                                <m:r>
                                  <a:rPr lang="en-GB" b="0" i="1" smtClean="0">
                                    <a:solidFill>
                                      <a:schemeClr val="bg1"/>
                                    </a:solidFill>
                                    <a:latin typeface="Cambria Math" panose="02040503050406030204" pitchFamily="18" charset="0"/>
                                  </a:rPr>
                                  <m:t>1</m:t>
                                </m:r>
                              </m:e>
                            </m:d>
                          </m:e>
                        </m:d>
                      </m:e>
                      <m:sup>
                        <m:r>
                          <a:rPr lang="en-GB" b="0" i="1" smtClean="0">
                            <a:solidFill>
                              <a:schemeClr val="bg1"/>
                            </a:solidFill>
                            <a:latin typeface="Cambria Math" panose="02040503050406030204" pitchFamily="18" charset="0"/>
                          </a:rPr>
                          <m:t>−1</m:t>
                        </m:r>
                      </m:sup>
                    </m:sSup>
                  </m:oMath>
                </a14:m>
                <a:r>
                  <a:rPr lang="en-GB" dirty="0">
                    <a:solidFill>
                      <a:schemeClr val="bg1"/>
                    </a:solidFill>
                  </a:rPr>
                  <a:t> (4) </a:t>
                </a:r>
              </a:p>
              <a:p>
                <a:r>
                  <a:rPr lang="en-GB" dirty="0">
                    <a:solidFill>
                      <a:schemeClr val="bg1"/>
                    </a:solidFill>
                  </a:rPr>
                  <a:t>which is also different from the notes</a:t>
                </a:r>
              </a:p>
              <a:p>
                <a:r>
                  <a:rPr lang="en-GB" dirty="0">
                    <a:solidFill>
                      <a:schemeClr val="bg1"/>
                    </a:solidFill>
                  </a:rPr>
                  <a:t>Substituting for </a:t>
                </a:r>
                <a14:m>
                  <m:oMath xmlns:m="http://schemas.openxmlformats.org/officeDocument/2006/math">
                    <m:f>
                      <m:fPr>
                        <m:ctrlPr>
                          <a:rPr lang="en-GB" b="0" i="1" smtClean="0">
                            <a:solidFill>
                              <a:schemeClr val="bg1"/>
                            </a:solidFill>
                            <a:latin typeface="Cambria Math" panose="02040503050406030204" pitchFamily="18" charset="0"/>
                          </a:rPr>
                        </m:ctrlPr>
                      </m:fPr>
                      <m:num>
                        <m:r>
                          <a:rPr lang="en-GB" b="0" i="1" smtClean="0">
                            <a:solidFill>
                              <a:schemeClr val="bg1"/>
                            </a:solidFill>
                            <a:latin typeface="Cambria Math" panose="02040503050406030204" pitchFamily="18" charset="0"/>
                          </a:rPr>
                          <m:t>𝑑</m:t>
                        </m:r>
                      </m:num>
                      <m:den>
                        <m:r>
                          <a:rPr lang="en-GB" b="0" i="1" smtClean="0">
                            <a:solidFill>
                              <a:schemeClr val="bg1"/>
                            </a:solidFill>
                            <a:latin typeface="Cambria Math" panose="02040503050406030204" pitchFamily="18" charset="0"/>
                          </a:rPr>
                          <m:t>𝑑𝑡</m:t>
                        </m:r>
                      </m:den>
                    </m:f>
                    <m:r>
                      <a:rPr lang="en-GB" b="0" i="1" smtClean="0">
                        <a:solidFill>
                          <a:schemeClr val="bg1"/>
                        </a:solidFill>
                        <a:latin typeface="Cambria Math" panose="02040503050406030204" pitchFamily="18" charset="0"/>
                      </a:rPr>
                      <m:t>=−</m:t>
                    </m:r>
                    <m:r>
                      <a:rPr lang="en-GB" b="0" i="1" smtClean="0">
                        <a:solidFill>
                          <a:schemeClr val="bg1"/>
                        </a:solidFill>
                        <a:latin typeface="Cambria Math" panose="02040503050406030204" pitchFamily="18" charset="0"/>
                      </a:rPr>
                      <m:t>𝐻</m:t>
                    </m:r>
                    <m:r>
                      <a:rPr lang="en-GB" b="0" i="1" smtClean="0">
                        <a:solidFill>
                          <a:schemeClr val="bg1"/>
                        </a:solidFill>
                        <a:latin typeface="Cambria Math" panose="02040503050406030204" pitchFamily="18" charset="0"/>
                      </a:rPr>
                      <m:t>(1+</m:t>
                    </m:r>
                    <m:r>
                      <a:rPr lang="en-GB" b="0" i="1" smtClean="0">
                        <a:solidFill>
                          <a:schemeClr val="bg1"/>
                        </a:solidFill>
                        <a:latin typeface="Cambria Math" panose="02040503050406030204" pitchFamily="18" charset="0"/>
                      </a:rPr>
                      <m:t>𝑧</m:t>
                    </m:r>
                    <m:r>
                      <a:rPr lang="en-GB" b="0" i="1" smtClean="0">
                        <a:solidFill>
                          <a:schemeClr val="bg1"/>
                        </a:solidFill>
                        <a:latin typeface="Cambria Math" panose="02040503050406030204" pitchFamily="18" charset="0"/>
                      </a:rPr>
                      <m:t>)(</m:t>
                    </m:r>
                    <m:f>
                      <m:fPr>
                        <m:ctrlPr>
                          <a:rPr lang="en-GB" b="0" i="1" smtClean="0">
                            <a:solidFill>
                              <a:schemeClr val="bg1"/>
                            </a:solidFill>
                            <a:latin typeface="Cambria Math" panose="02040503050406030204" pitchFamily="18" charset="0"/>
                          </a:rPr>
                        </m:ctrlPr>
                      </m:fPr>
                      <m:num>
                        <m:r>
                          <a:rPr lang="en-GB" b="0" i="1" smtClean="0">
                            <a:solidFill>
                              <a:schemeClr val="bg1"/>
                            </a:solidFill>
                            <a:latin typeface="Cambria Math" panose="02040503050406030204" pitchFamily="18" charset="0"/>
                          </a:rPr>
                          <m:t>𝑑</m:t>
                        </m:r>
                      </m:num>
                      <m:den>
                        <m:r>
                          <a:rPr lang="en-GB" b="0" i="1" smtClean="0">
                            <a:solidFill>
                              <a:schemeClr val="bg1"/>
                            </a:solidFill>
                            <a:latin typeface="Cambria Math" panose="02040503050406030204" pitchFamily="18" charset="0"/>
                          </a:rPr>
                          <m:t>𝑑𝑧</m:t>
                        </m:r>
                      </m:den>
                    </m:f>
                    <m:r>
                      <a:rPr lang="en-GB" b="0" i="1" smtClean="0">
                        <a:solidFill>
                          <a:schemeClr val="bg1"/>
                        </a:solidFill>
                        <a:latin typeface="Cambria Math" panose="02040503050406030204" pitchFamily="18" charset="0"/>
                      </a:rPr>
                      <m:t>)</m:t>
                    </m:r>
                  </m:oMath>
                </a14:m>
                <a:r>
                  <a:rPr lang="en-GB" dirty="0">
                    <a:solidFill>
                      <a:schemeClr val="bg1"/>
                    </a:solidFill>
                  </a:rPr>
                  <a:t> equation (2) becomes: </a:t>
                </a:r>
              </a:p>
              <a:p>
                <a14:m>
                  <m:oMath xmlns:m="http://schemas.openxmlformats.org/officeDocument/2006/math">
                    <m:f>
                      <m:fPr>
                        <m:ctrlPr>
                          <a:rPr lang="en-GB" b="0" i="1" smtClean="0">
                            <a:solidFill>
                              <a:schemeClr val="bg1"/>
                            </a:solidFill>
                            <a:latin typeface="Cambria Math" panose="02040503050406030204" pitchFamily="18" charset="0"/>
                          </a:rPr>
                        </m:ctrlPr>
                      </m:fPr>
                      <m:num>
                        <m:r>
                          <a:rPr lang="en-GB" b="0" i="1" smtClean="0">
                            <a:solidFill>
                              <a:schemeClr val="bg1"/>
                            </a:solidFill>
                            <a:latin typeface="Cambria Math" panose="02040503050406030204" pitchFamily="18" charset="0"/>
                          </a:rPr>
                          <m:t>𝑑𝑋</m:t>
                        </m:r>
                      </m:num>
                      <m:den>
                        <m:r>
                          <a:rPr lang="en-GB" b="0" i="1" smtClean="0">
                            <a:solidFill>
                              <a:schemeClr val="bg1"/>
                            </a:solidFill>
                            <a:latin typeface="Cambria Math" panose="02040503050406030204" pitchFamily="18" charset="0"/>
                          </a:rPr>
                          <m:t>𝑑𝑧</m:t>
                        </m:r>
                      </m:den>
                    </m:f>
                    <m:r>
                      <a:rPr lang="en-GB" b="0" i="1" smtClean="0">
                        <a:solidFill>
                          <a:schemeClr val="bg1"/>
                        </a:solidFill>
                        <a:latin typeface="Cambria Math" panose="02040503050406030204" pitchFamily="18" charset="0"/>
                      </a:rPr>
                      <m:t>=−</m:t>
                    </m:r>
                    <m:f>
                      <m:fPr>
                        <m:ctrlPr>
                          <a:rPr lang="en-GB" b="0" i="1" smtClean="0">
                            <a:solidFill>
                              <a:schemeClr val="bg1"/>
                            </a:solidFill>
                            <a:latin typeface="Cambria Math" panose="02040503050406030204" pitchFamily="18" charset="0"/>
                          </a:rPr>
                        </m:ctrlPr>
                      </m:fPr>
                      <m:num>
                        <m:r>
                          <a:rPr lang="en-GB" b="0" i="1" smtClean="0">
                            <a:solidFill>
                              <a:schemeClr val="bg1"/>
                            </a:solidFill>
                            <a:latin typeface="Cambria Math" panose="02040503050406030204" pitchFamily="18" charset="0"/>
                          </a:rPr>
                          <m:t>𝛼</m:t>
                        </m:r>
                        <m:d>
                          <m:dPr>
                            <m:ctrlPr>
                              <a:rPr lang="en-GB" b="0" i="1" smtClean="0">
                                <a:solidFill>
                                  <a:schemeClr val="bg1"/>
                                </a:solidFill>
                                <a:latin typeface="Cambria Math" panose="02040503050406030204" pitchFamily="18" charset="0"/>
                              </a:rPr>
                            </m:ctrlPr>
                          </m:dPr>
                          <m:e>
                            <m:r>
                              <a:rPr lang="en-GB" b="0" i="1" smtClean="0">
                                <a:solidFill>
                                  <a:schemeClr val="bg1"/>
                                </a:solidFill>
                                <a:latin typeface="Cambria Math" panose="02040503050406030204" pitchFamily="18" charset="0"/>
                              </a:rPr>
                              <m:t>𝑧</m:t>
                            </m:r>
                          </m:e>
                        </m:d>
                      </m:num>
                      <m:den>
                        <m:r>
                          <a:rPr lang="en-GB" b="0" i="1" smtClean="0">
                            <a:solidFill>
                              <a:schemeClr val="bg1"/>
                            </a:solidFill>
                            <a:latin typeface="Cambria Math" panose="02040503050406030204" pitchFamily="18" charset="0"/>
                          </a:rPr>
                          <m:t>𝐻</m:t>
                        </m:r>
                        <m:d>
                          <m:dPr>
                            <m:ctrlPr>
                              <a:rPr lang="en-GB" b="0" i="1" smtClean="0">
                                <a:solidFill>
                                  <a:schemeClr val="bg1"/>
                                </a:solidFill>
                                <a:latin typeface="Cambria Math" panose="02040503050406030204" pitchFamily="18" charset="0"/>
                              </a:rPr>
                            </m:ctrlPr>
                          </m:dPr>
                          <m:e>
                            <m:r>
                              <a:rPr lang="en-GB" b="0" i="1" smtClean="0">
                                <a:solidFill>
                                  <a:schemeClr val="bg1"/>
                                </a:solidFill>
                                <a:latin typeface="Cambria Math" panose="02040503050406030204" pitchFamily="18" charset="0"/>
                              </a:rPr>
                              <m:t>𝑧</m:t>
                            </m:r>
                          </m:e>
                        </m:d>
                        <m:d>
                          <m:dPr>
                            <m:ctrlPr>
                              <a:rPr lang="en-GB" b="0" i="1" smtClean="0">
                                <a:solidFill>
                                  <a:schemeClr val="bg1"/>
                                </a:solidFill>
                                <a:latin typeface="Cambria Math" panose="02040503050406030204" pitchFamily="18" charset="0"/>
                              </a:rPr>
                            </m:ctrlPr>
                          </m:dPr>
                          <m:e>
                            <m:r>
                              <a:rPr lang="en-GB" b="0" i="1" smtClean="0">
                                <a:solidFill>
                                  <a:schemeClr val="bg1"/>
                                </a:solidFill>
                                <a:latin typeface="Cambria Math" panose="02040503050406030204" pitchFamily="18" charset="0"/>
                              </a:rPr>
                              <m:t>1+</m:t>
                            </m:r>
                            <m:r>
                              <a:rPr lang="en-GB" b="0" i="1" smtClean="0">
                                <a:solidFill>
                                  <a:schemeClr val="bg1"/>
                                </a:solidFill>
                                <a:latin typeface="Cambria Math" panose="02040503050406030204" pitchFamily="18" charset="0"/>
                              </a:rPr>
                              <m:t>𝑧</m:t>
                            </m:r>
                          </m:e>
                        </m:d>
                      </m:den>
                    </m:f>
                    <m:r>
                      <a:rPr lang="en-GB" b="0" i="1" smtClean="0">
                        <a:solidFill>
                          <a:schemeClr val="bg1"/>
                        </a:solidFill>
                        <a:latin typeface="Cambria Math" panose="02040503050406030204" pitchFamily="18" charset="0"/>
                      </a:rPr>
                      <m:t>[</m:t>
                    </m:r>
                    <m:r>
                      <a:rPr lang="en-GB" b="0" i="1" smtClean="0">
                        <a:solidFill>
                          <a:schemeClr val="bg1"/>
                        </a:solidFill>
                        <a:latin typeface="Cambria Math" panose="02040503050406030204" pitchFamily="18" charset="0"/>
                      </a:rPr>
                      <m:t>𝛽</m:t>
                    </m:r>
                    <m:d>
                      <m:dPr>
                        <m:ctrlPr>
                          <a:rPr lang="en-GB" b="0" i="1" smtClean="0">
                            <a:solidFill>
                              <a:schemeClr val="bg1"/>
                            </a:solidFill>
                            <a:latin typeface="Cambria Math" panose="02040503050406030204" pitchFamily="18" charset="0"/>
                          </a:rPr>
                        </m:ctrlPr>
                      </m:dPr>
                      <m:e>
                        <m:r>
                          <a:rPr lang="en-GB" b="0" i="1" smtClean="0">
                            <a:solidFill>
                              <a:schemeClr val="bg1"/>
                            </a:solidFill>
                            <a:latin typeface="Cambria Math" panose="02040503050406030204" pitchFamily="18" charset="0"/>
                          </a:rPr>
                          <m:t>𝑧</m:t>
                        </m:r>
                      </m:e>
                    </m:d>
                    <m:d>
                      <m:dPr>
                        <m:ctrlPr>
                          <a:rPr lang="en-GB" b="0" i="1" smtClean="0">
                            <a:solidFill>
                              <a:schemeClr val="bg1"/>
                            </a:solidFill>
                            <a:latin typeface="Cambria Math" panose="02040503050406030204" pitchFamily="18" charset="0"/>
                          </a:rPr>
                        </m:ctrlPr>
                      </m:dPr>
                      <m:e>
                        <m:r>
                          <a:rPr lang="en-GB" b="0" i="1" smtClean="0">
                            <a:solidFill>
                              <a:schemeClr val="bg1"/>
                            </a:solidFill>
                            <a:latin typeface="Cambria Math" panose="02040503050406030204" pitchFamily="18" charset="0"/>
                          </a:rPr>
                          <m:t>1−</m:t>
                        </m:r>
                        <m:r>
                          <a:rPr lang="en-GB" b="0" i="1" smtClean="0">
                            <a:solidFill>
                              <a:schemeClr val="bg1"/>
                            </a:solidFill>
                            <a:latin typeface="Cambria Math" panose="02040503050406030204" pitchFamily="18" charset="0"/>
                          </a:rPr>
                          <m:t>𝑋</m:t>
                        </m:r>
                      </m:e>
                    </m:d>
                    <m:r>
                      <a:rPr lang="en-GB" b="0" i="1" smtClean="0">
                        <a:solidFill>
                          <a:schemeClr val="bg1"/>
                        </a:solidFill>
                        <a:latin typeface="Cambria Math" panose="02040503050406030204" pitchFamily="18" charset="0"/>
                      </a:rPr>
                      <m:t>−</m:t>
                    </m:r>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𝑛</m:t>
                        </m:r>
                      </m:e>
                      <m:sub>
                        <m:r>
                          <a:rPr lang="en-GB" b="0" i="1" smtClean="0">
                            <a:solidFill>
                              <a:schemeClr val="bg1"/>
                            </a:solidFill>
                            <a:latin typeface="Cambria Math" panose="02040503050406030204" pitchFamily="18" charset="0"/>
                          </a:rPr>
                          <m:t>𝛾</m:t>
                        </m:r>
                      </m:sub>
                    </m:sSub>
                    <m:d>
                      <m:dPr>
                        <m:ctrlPr>
                          <a:rPr lang="en-GB" b="0" i="1" smtClean="0">
                            <a:solidFill>
                              <a:schemeClr val="bg1"/>
                            </a:solidFill>
                            <a:latin typeface="Cambria Math" panose="02040503050406030204" pitchFamily="18" charset="0"/>
                          </a:rPr>
                        </m:ctrlPr>
                      </m:dPr>
                      <m:e>
                        <m:r>
                          <a:rPr lang="en-GB" b="0" i="1" smtClean="0">
                            <a:solidFill>
                              <a:schemeClr val="bg1"/>
                            </a:solidFill>
                            <a:latin typeface="Cambria Math" panose="02040503050406030204" pitchFamily="18" charset="0"/>
                          </a:rPr>
                          <m:t>𝑧</m:t>
                        </m:r>
                      </m:e>
                    </m:d>
                    <m:r>
                      <a:rPr lang="en-GB" b="0" i="1" smtClean="0">
                        <a:solidFill>
                          <a:schemeClr val="bg1"/>
                        </a:solidFill>
                        <a:latin typeface="Cambria Math" panose="02040503050406030204" pitchFamily="18" charset="0"/>
                      </a:rPr>
                      <m:t>𝜂</m:t>
                    </m:r>
                    <m:sSup>
                      <m:sSupPr>
                        <m:ctrlPr>
                          <a:rPr lang="en-GB" b="0" i="1" smtClean="0">
                            <a:solidFill>
                              <a:schemeClr val="bg1"/>
                            </a:solidFill>
                            <a:latin typeface="Cambria Math" panose="02040503050406030204" pitchFamily="18" charset="0"/>
                          </a:rPr>
                        </m:ctrlPr>
                      </m:sSupPr>
                      <m:e>
                        <m:r>
                          <a:rPr lang="en-GB" b="0" i="1" smtClean="0">
                            <a:solidFill>
                              <a:schemeClr val="bg1"/>
                            </a:solidFill>
                            <a:latin typeface="Cambria Math" panose="02040503050406030204" pitchFamily="18" charset="0"/>
                          </a:rPr>
                          <m:t>𝑋</m:t>
                        </m:r>
                      </m:e>
                      <m:sup>
                        <m:r>
                          <a:rPr lang="en-GB" b="0" i="1" smtClean="0">
                            <a:solidFill>
                              <a:schemeClr val="bg1"/>
                            </a:solidFill>
                            <a:latin typeface="Cambria Math" panose="02040503050406030204" pitchFamily="18" charset="0"/>
                          </a:rPr>
                          <m:t>2</m:t>
                        </m:r>
                      </m:sup>
                    </m:sSup>
                    <m:r>
                      <a:rPr lang="en-GB" b="0" i="1" smtClean="0">
                        <a:solidFill>
                          <a:schemeClr val="bg1"/>
                        </a:solidFill>
                        <a:latin typeface="Cambria Math" panose="02040503050406030204" pitchFamily="18" charset="0"/>
                      </a:rPr>
                      <m:t>]</m:t>
                    </m:r>
                  </m:oMath>
                </a14:m>
                <a:r>
                  <a:rPr lang="en-GB" dirty="0">
                    <a:solidFill>
                      <a:schemeClr val="bg1"/>
                    </a:solidFill>
                  </a:rPr>
                  <a:t> (5)</a:t>
                </a:r>
              </a:p>
              <a:p>
                <a:r>
                  <a:rPr lang="en-GB" dirty="0">
                    <a:solidFill>
                      <a:schemeClr val="bg1"/>
                    </a:solidFill>
                  </a:rPr>
                  <a:t>Which I attempted to solve numerically</a:t>
                </a:r>
              </a:p>
            </p:txBody>
          </p:sp>
        </mc:Choice>
        <mc:Fallback xmlns="">
          <p:sp>
            <p:nvSpPr>
              <p:cNvPr id="3" name="Content Placeholder 2">
                <a:extLst>
                  <a:ext uri="{FF2B5EF4-FFF2-40B4-BE49-F238E27FC236}">
                    <a16:creationId xmlns:a16="http://schemas.microsoft.com/office/drawing/2014/main" id="{788929D3-8EC4-F140-1635-148D11018E05}"/>
                  </a:ext>
                </a:extLst>
              </p:cNvPr>
              <p:cNvSpPr>
                <a:spLocks noGrp="1" noRot="1" noChangeAspect="1" noMove="1" noResize="1" noEditPoints="1" noAdjustHandles="1" noChangeArrowheads="1" noChangeShapeType="1" noTextEdit="1"/>
              </p:cNvSpPr>
              <p:nvPr>
                <p:ph idx="1"/>
              </p:nvPr>
            </p:nvSpPr>
            <p:spPr>
              <a:blipFill>
                <a:blip r:embed="rId2"/>
                <a:stretch>
                  <a:fillRect l="-406" t="-2241" r="-812"/>
                </a:stretch>
              </a:blipFill>
            </p:spPr>
            <p:txBody>
              <a:bodyPr/>
              <a:lstStyle/>
              <a:p>
                <a:r>
                  <a:rPr lang="en-GB">
                    <a:noFill/>
                  </a:rPr>
                  <a:t> </a:t>
                </a:r>
              </a:p>
            </p:txBody>
          </p:sp>
        </mc:Fallback>
      </mc:AlternateContent>
    </p:spTree>
    <p:extLst>
      <p:ext uri="{BB962C8B-B14F-4D97-AF65-F5344CB8AC3E}">
        <p14:creationId xmlns:p14="http://schemas.microsoft.com/office/powerpoint/2010/main" val="4133873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0A877-172D-B832-22E8-19C75A59BFF2}"/>
              </a:ext>
            </a:extLst>
          </p:cNvPr>
          <p:cNvSpPr>
            <a:spLocks noGrp="1"/>
          </p:cNvSpPr>
          <p:nvPr>
            <p:ph type="title"/>
          </p:nvPr>
        </p:nvSpPr>
        <p:spPr/>
        <p:txBody>
          <a:bodyPr/>
          <a:lstStyle/>
          <a:p>
            <a:r>
              <a:rPr lang="en-GB" dirty="0">
                <a:solidFill>
                  <a:schemeClr val="bg1"/>
                </a:solidFill>
              </a:rPr>
              <a:t>Graphs (mass fraction)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71648F5-44AE-3505-451D-8E624BD34445}"/>
                  </a:ext>
                </a:extLst>
              </p:cNvPr>
              <p:cNvSpPr txBox="1"/>
              <p:nvPr/>
            </p:nvSpPr>
            <p:spPr>
              <a:xfrm>
                <a:off x="172637" y="4302920"/>
                <a:ext cx="5675713" cy="2357120"/>
              </a:xfrm>
              <a:prstGeom prst="rect">
                <a:avLst/>
              </a:prstGeom>
              <a:noFill/>
            </p:spPr>
            <p:txBody>
              <a:bodyPr wrap="square" rtlCol="0">
                <a:spAutoFit/>
              </a:bodyPr>
              <a:lstStyle/>
              <a:p>
                <a:r>
                  <a:rPr lang="en-GB" dirty="0">
                    <a:solidFill>
                      <a:schemeClr val="bg1"/>
                    </a:solidFill>
                  </a:rPr>
                  <a:t>Fig. 1. Ionisation fraction of Saha, CAMB and numerical solution in Paddy (</a:t>
                </a:r>
              </a:p>
              <a:p>
                <a14:m>
                  <m:oMath xmlns:m="http://schemas.openxmlformats.org/officeDocument/2006/math">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𝑋</m:t>
                        </m:r>
                      </m:e>
                      <m:sub>
                        <m:r>
                          <a:rPr lang="en-GB" b="0" i="1" smtClean="0">
                            <a:solidFill>
                              <a:schemeClr val="bg1"/>
                            </a:solidFill>
                            <a:latin typeface="Cambria Math" panose="02040503050406030204" pitchFamily="18" charset="0"/>
                          </a:rPr>
                          <m:t>𝑒</m:t>
                        </m:r>
                      </m:sub>
                    </m:sSub>
                    <m:r>
                      <a:rPr lang="en-GB" b="0" i="1" smtClean="0">
                        <a:solidFill>
                          <a:schemeClr val="bg1"/>
                        </a:solidFill>
                        <a:latin typeface="Cambria Math" panose="02040503050406030204" pitchFamily="18" charset="0"/>
                      </a:rPr>
                      <m:t>=2.4×</m:t>
                    </m:r>
                    <m:sSup>
                      <m:sSupPr>
                        <m:ctrlPr>
                          <a:rPr lang="en-GB" b="0" i="1" smtClean="0">
                            <a:solidFill>
                              <a:schemeClr val="bg1"/>
                            </a:solidFill>
                            <a:latin typeface="Cambria Math" panose="02040503050406030204" pitchFamily="18" charset="0"/>
                          </a:rPr>
                        </m:ctrlPr>
                      </m:sSupPr>
                      <m:e>
                        <m:r>
                          <a:rPr lang="en-GB" b="0" i="1" smtClean="0">
                            <a:solidFill>
                              <a:schemeClr val="bg1"/>
                            </a:solidFill>
                            <a:latin typeface="Cambria Math" panose="02040503050406030204" pitchFamily="18" charset="0"/>
                          </a:rPr>
                          <m:t>10</m:t>
                        </m:r>
                      </m:e>
                      <m:sup>
                        <m:r>
                          <a:rPr lang="en-GB" b="0" i="1" smtClean="0">
                            <a:solidFill>
                              <a:schemeClr val="bg1"/>
                            </a:solidFill>
                            <a:latin typeface="Cambria Math" panose="02040503050406030204" pitchFamily="18" charset="0"/>
                          </a:rPr>
                          <m:t>−3</m:t>
                        </m:r>
                      </m:sup>
                    </m:sSup>
                    <m:f>
                      <m:fPr>
                        <m:ctrlPr>
                          <a:rPr lang="en-GB" b="0" i="1" smtClean="0">
                            <a:solidFill>
                              <a:schemeClr val="bg1"/>
                            </a:solidFill>
                            <a:latin typeface="Cambria Math" panose="02040503050406030204" pitchFamily="18" charset="0"/>
                          </a:rPr>
                        </m:ctrlPr>
                      </m:fPr>
                      <m:num>
                        <m:sSup>
                          <m:sSupPr>
                            <m:ctrlPr>
                              <a:rPr lang="en-GB" b="0" i="1" smtClean="0">
                                <a:solidFill>
                                  <a:schemeClr val="bg1"/>
                                </a:solidFill>
                                <a:latin typeface="Cambria Math" panose="02040503050406030204" pitchFamily="18" charset="0"/>
                              </a:rPr>
                            </m:ctrlPr>
                          </m:sSupPr>
                          <m:e>
                            <m:d>
                              <m:dPr>
                                <m:ctrlPr>
                                  <a:rPr lang="en-GB" b="0" i="1" smtClean="0">
                                    <a:solidFill>
                                      <a:schemeClr val="bg1"/>
                                    </a:solidFill>
                                    <a:latin typeface="Cambria Math" panose="02040503050406030204" pitchFamily="18" charset="0"/>
                                  </a:rPr>
                                </m:ctrlPr>
                              </m:dPr>
                              <m:e>
                                <m:sSub>
                                  <m:sSubPr>
                                    <m:ctrlPr>
                                      <a:rPr lang="en-GB" b="0" i="1" smtClean="0">
                                        <a:solidFill>
                                          <a:schemeClr val="bg1"/>
                                        </a:solidFill>
                                        <a:latin typeface="Cambria Math" panose="02040503050406030204" pitchFamily="18" charset="0"/>
                                      </a:rPr>
                                    </m:ctrlPr>
                                  </m:sSubPr>
                                  <m:e>
                                    <m:r>
                                      <m:rPr>
                                        <m:sty m:val="p"/>
                                      </m:rPr>
                                      <a:rPr lang="en-GB" b="0" i="0" smtClean="0">
                                        <a:solidFill>
                                          <a:schemeClr val="bg1"/>
                                        </a:solidFill>
                                        <a:latin typeface="Cambria Math" panose="02040503050406030204" pitchFamily="18" charset="0"/>
                                      </a:rPr>
                                      <m:t>Ω</m:t>
                                    </m:r>
                                  </m:e>
                                  <m:sub>
                                    <m:r>
                                      <a:rPr lang="en-GB" b="0" i="1" smtClean="0">
                                        <a:solidFill>
                                          <a:schemeClr val="bg1"/>
                                        </a:solidFill>
                                        <a:latin typeface="Cambria Math" panose="02040503050406030204" pitchFamily="18" charset="0"/>
                                      </a:rPr>
                                      <m:t>𝑚</m:t>
                                    </m:r>
                                  </m:sub>
                                </m:sSub>
                                <m:sSup>
                                  <m:sSupPr>
                                    <m:ctrlPr>
                                      <a:rPr lang="en-GB" b="0" i="1" smtClean="0">
                                        <a:solidFill>
                                          <a:schemeClr val="bg1"/>
                                        </a:solidFill>
                                        <a:latin typeface="Cambria Math" panose="02040503050406030204" pitchFamily="18" charset="0"/>
                                      </a:rPr>
                                    </m:ctrlPr>
                                  </m:sSupPr>
                                  <m:e>
                                    <m:r>
                                      <a:rPr lang="en-GB" b="0" i="1" smtClean="0">
                                        <a:solidFill>
                                          <a:schemeClr val="bg1"/>
                                        </a:solidFill>
                                        <a:latin typeface="Cambria Math" panose="02040503050406030204" pitchFamily="18" charset="0"/>
                                      </a:rPr>
                                      <m:t>h</m:t>
                                    </m:r>
                                  </m:e>
                                  <m:sup>
                                    <m:r>
                                      <a:rPr lang="en-GB" b="0" i="1" smtClean="0">
                                        <a:solidFill>
                                          <a:schemeClr val="bg1"/>
                                        </a:solidFill>
                                        <a:latin typeface="Cambria Math" panose="02040503050406030204" pitchFamily="18" charset="0"/>
                                      </a:rPr>
                                      <m:t>2</m:t>
                                    </m:r>
                                  </m:sup>
                                </m:sSup>
                              </m:e>
                            </m:d>
                          </m:e>
                          <m:sup>
                            <m:f>
                              <m:fPr>
                                <m:ctrlPr>
                                  <a:rPr lang="en-GB" b="0" i="1" smtClean="0">
                                    <a:solidFill>
                                      <a:schemeClr val="bg1"/>
                                    </a:solidFill>
                                    <a:latin typeface="Cambria Math" panose="02040503050406030204" pitchFamily="18" charset="0"/>
                                  </a:rPr>
                                </m:ctrlPr>
                              </m:fPr>
                              <m:num>
                                <m:r>
                                  <a:rPr lang="en-GB" b="0" i="1" smtClean="0">
                                    <a:solidFill>
                                      <a:schemeClr val="bg1"/>
                                    </a:solidFill>
                                    <a:latin typeface="Cambria Math" panose="02040503050406030204" pitchFamily="18" charset="0"/>
                                  </a:rPr>
                                  <m:t>1</m:t>
                                </m:r>
                              </m:num>
                              <m:den>
                                <m:r>
                                  <a:rPr lang="en-GB" b="0" i="1" smtClean="0">
                                    <a:solidFill>
                                      <a:schemeClr val="bg1"/>
                                    </a:solidFill>
                                    <a:latin typeface="Cambria Math" panose="02040503050406030204" pitchFamily="18" charset="0"/>
                                  </a:rPr>
                                  <m:t>2</m:t>
                                </m:r>
                              </m:den>
                            </m:f>
                          </m:sup>
                        </m:sSup>
                      </m:num>
                      <m:den>
                        <m:d>
                          <m:dPr>
                            <m:ctrlPr>
                              <a:rPr lang="en-GB" b="0" i="1" smtClean="0">
                                <a:solidFill>
                                  <a:schemeClr val="bg1"/>
                                </a:solidFill>
                                <a:latin typeface="Cambria Math" panose="02040503050406030204" pitchFamily="18" charset="0"/>
                              </a:rPr>
                            </m:ctrlPr>
                          </m:dPr>
                          <m:e>
                            <m:sSub>
                              <m:sSubPr>
                                <m:ctrlPr>
                                  <a:rPr lang="en-GB" b="0" i="1" smtClean="0">
                                    <a:solidFill>
                                      <a:schemeClr val="bg1"/>
                                    </a:solidFill>
                                    <a:latin typeface="Cambria Math" panose="02040503050406030204" pitchFamily="18" charset="0"/>
                                  </a:rPr>
                                </m:ctrlPr>
                              </m:sSubPr>
                              <m:e>
                                <m:r>
                                  <m:rPr>
                                    <m:sty m:val="p"/>
                                  </m:rPr>
                                  <a:rPr lang="en-GB" b="0" i="0" smtClean="0">
                                    <a:solidFill>
                                      <a:schemeClr val="bg1"/>
                                    </a:solidFill>
                                    <a:latin typeface="Cambria Math" panose="02040503050406030204" pitchFamily="18" charset="0"/>
                                  </a:rPr>
                                  <m:t>Ω</m:t>
                                </m:r>
                              </m:e>
                              <m:sub>
                                <m:r>
                                  <a:rPr lang="en-GB" b="0" i="1" smtClean="0">
                                    <a:solidFill>
                                      <a:schemeClr val="bg1"/>
                                    </a:solidFill>
                                    <a:latin typeface="Cambria Math" panose="02040503050406030204" pitchFamily="18" charset="0"/>
                                  </a:rPr>
                                  <m:t>𝐵</m:t>
                                </m:r>
                              </m:sub>
                            </m:sSub>
                            <m:sSup>
                              <m:sSupPr>
                                <m:ctrlPr>
                                  <a:rPr lang="en-GB" b="0" i="1" smtClean="0">
                                    <a:solidFill>
                                      <a:schemeClr val="bg1"/>
                                    </a:solidFill>
                                    <a:latin typeface="Cambria Math" panose="02040503050406030204" pitchFamily="18" charset="0"/>
                                  </a:rPr>
                                </m:ctrlPr>
                              </m:sSupPr>
                              <m:e>
                                <m:r>
                                  <a:rPr lang="en-GB" b="0" i="1" smtClean="0">
                                    <a:solidFill>
                                      <a:schemeClr val="bg1"/>
                                    </a:solidFill>
                                    <a:latin typeface="Cambria Math" panose="02040503050406030204" pitchFamily="18" charset="0"/>
                                  </a:rPr>
                                  <m:t>h</m:t>
                                </m:r>
                              </m:e>
                              <m:sup>
                                <m:r>
                                  <a:rPr lang="en-GB" b="0" i="1" smtClean="0">
                                    <a:solidFill>
                                      <a:schemeClr val="bg1"/>
                                    </a:solidFill>
                                    <a:latin typeface="Cambria Math" panose="02040503050406030204" pitchFamily="18" charset="0"/>
                                  </a:rPr>
                                  <m:t>2</m:t>
                                </m:r>
                              </m:sup>
                            </m:sSup>
                          </m:e>
                        </m:d>
                      </m:den>
                    </m:f>
                    <m:sSup>
                      <m:sSupPr>
                        <m:ctrlPr>
                          <a:rPr lang="en-GB" b="0" i="1" smtClean="0">
                            <a:solidFill>
                              <a:schemeClr val="bg1"/>
                            </a:solidFill>
                            <a:latin typeface="Cambria Math" panose="02040503050406030204" pitchFamily="18" charset="0"/>
                          </a:rPr>
                        </m:ctrlPr>
                      </m:sSupPr>
                      <m:e>
                        <m:d>
                          <m:dPr>
                            <m:ctrlPr>
                              <a:rPr lang="en-GB" b="0" i="1" smtClean="0">
                                <a:solidFill>
                                  <a:schemeClr val="bg1"/>
                                </a:solidFill>
                                <a:latin typeface="Cambria Math" panose="02040503050406030204" pitchFamily="18" charset="0"/>
                              </a:rPr>
                            </m:ctrlPr>
                          </m:dPr>
                          <m:e>
                            <m:f>
                              <m:fPr>
                                <m:ctrlPr>
                                  <a:rPr lang="en-GB" b="0" i="1" smtClean="0">
                                    <a:solidFill>
                                      <a:schemeClr val="bg1"/>
                                    </a:solidFill>
                                    <a:latin typeface="Cambria Math" panose="02040503050406030204" pitchFamily="18" charset="0"/>
                                  </a:rPr>
                                </m:ctrlPr>
                              </m:fPr>
                              <m:num>
                                <m:r>
                                  <a:rPr lang="en-GB" b="0" i="1" smtClean="0">
                                    <a:solidFill>
                                      <a:schemeClr val="bg1"/>
                                    </a:solidFill>
                                    <a:latin typeface="Cambria Math" panose="02040503050406030204" pitchFamily="18" charset="0"/>
                                  </a:rPr>
                                  <m:t>𝑧</m:t>
                                </m:r>
                              </m:num>
                              <m:den>
                                <m:r>
                                  <a:rPr lang="en-GB" b="0" i="1" smtClean="0">
                                    <a:solidFill>
                                      <a:schemeClr val="bg1"/>
                                    </a:solidFill>
                                    <a:latin typeface="Cambria Math" panose="02040503050406030204" pitchFamily="18" charset="0"/>
                                  </a:rPr>
                                  <m:t>1000</m:t>
                                </m:r>
                              </m:den>
                            </m:f>
                          </m:e>
                        </m:d>
                      </m:e>
                      <m:sup>
                        <m:r>
                          <a:rPr lang="en-GB" b="0" i="1" smtClean="0">
                            <a:solidFill>
                              <a:schemeClr val="bg1"/>
                            </a:solidFill>
                            <a:latin typeface="Cambria Math" panose="02040503050406030204" pitchFamily="18" charset="0"/>
                          </a:rPr>
                          <m:t>12.75</m:t>
                        </m:r>
                      </m:sup>
                    </m:sSup>
                  </m:oMath>
                </a14:m>
                <a:r>
                  <a:rPr lang="en-GB" dirty="0">
                    <a:solidFill>
                      <a:schemeClr val="bg1"/>
                    </a:solidFill>
                  </a:rPr>
                  <a:t>(6)</a:t>
                </a:r>
              </a:p>
              <a:p>
                <a:r>
                  <a:rPr lang="en-GB" dirty="0">
                    <a:solidFill>
                      <a:schemeClr val="bg1"/>
                    </a:solidFill>
                  </a:rPr>
                  <a:t>) which is only valid in region 800 &lt; z &lt; 1200</a:t>
                </a:r>
              </a:p>
              <a:p>
                <a:r>
                  <a:rPr lang="en-GB" dirty="0">
                    <a:solidFill>
                      <a:schemeClr val="bg1"/>
                    </a:solidFill>
                  </a:rPr>
                  <a:t>Graph shows ignoring recombination to ground state results in the decoupling occurring at a later time (from BB) </a:t>
                </a:r>
              </a:p>
            </p:txBody>
          </p:sp>
        </mc:Choice>
        <mc:Fallback xmlns="">
          <p:sp>
            <p:nvSpPr>
              <p:cNvPr id="6" name="TextBox 5">
                <a:extLst>
                  <a:ext uri="{FF2B5EF4-FFF2-40B4-BE49-F238E27FC236}">
                    <a16:creationId xmlns:a16="http://schemas.microsoft.com/office/drawing/2014/main" id="{971648F5-44AE-3505-451D-8E624BD34445}"/>
                  </a:ext>
                </a:extLst>
              </p:cNvPr>
              <p:cNvSpPr txBox="1">
                <a:spLocks noRot="1" noChangeAspect="1" noMove="1" noResize="1" noEditPoints="1" noAdjustHandles="1" noChangeArrowheads="1" noChangeShapeType="1" noTextEdit="1"/>
              </p:cNvSpPr>
              <p:nvPr/>
            </p:nvSpPr>
            <p:spPr>
              <a:xfrm>
                <a:off x="172637" y="4302920"/>
                <a:ext cx="5675713" cy="2357120"/>
              </a:xfrm>
              <a:prstGeom prst="rect">
                <a:avLst/>
              </a:prstGeom>
              <a:blipFill>
                <a:blip r:embed="rId2"/>
                <a:stretch>
                  <a:fillRect l="-859" t="-1550" b="-3101"/>
                </a:stretch>
              </a:blipFill>
            </p:spPr>
            <p:txBody>
              <a:bodyPr/>
              <a:lstStyle/>
              <a:p>
                <a:r>
                  <a:rPr lang="en-GB">
                    <a:noFill/>
                  </a:rPr>
                  <a:t> </a:t>
                </a:r>
              </a:p>
            </p:txBody>
          </p:sp>
        </mc:Fallback>
      </mc:AlternateContent>
      <p:pic>
        <p:nvPicPr>
          <p:cNvPr id="10" name="Content Placeholder 9" descr="A picture containing text, line, plot, diagram&#10;&#10;Description automatically generated">
            <a:extLst>
              <a:ext uri="{FF2B5EF4-FFF2-40B4-BE49-F238E27FC236}">
                <a16:creationId xmlns:a16="http://schemas.microsoft.com/office/drawing/2014/main" id="{5BE96A86-DD51-3D5B-F751-94E74456FE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1970" y="1496216"/>
            <a:ext cx="4210056" cy="2806704"/>
          </a:xfrm>
        </p:spPr>
      </p:pic>
      <p:pic>
        <p:nvPicPr>
          <p:cNvPr id="12" name="Picture 11" descr="A picture containing text, line, plot, diagram&#10;&#10;Description automatically generated">
            <a:extLst>
              <a:ext uri="{FF2B5EF4-FFF2-40B4-BE49-F238E27FC236}">
                <a16:creationId xmlns:a16="http://schemas.microsoft.com/office/drawing/2014/main" id="{7E56BCB5-A9D9-E56A-A646-9392D01BDF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1491" y="1470871"/>
            <a:ext cx="4599389" cy="3058477"/>
          </a:xfrm>
          <a:prstGeom prst="rect">
            <a:avLst/>
          </a:prstGeom>
        </p:spPr>
      </p:pic>
      <p:sp>
        <p:nvSpPr>
          <p:cNvPr id="13" name="TextBox 12">
            <a:extLst>
              <a:ext uri="{FF2B5EF4-FFF2-40B4-BE49-F238E27FC236}">
                <a16:creationId xmlns:a16="http://schemas.microsoft.com/office/drawing/2014/main" id="{BCFA7FE5-0005-8396-5345-46E333907B4B}"/>
              </a:ext>
            </a:extLst>
          </p:cNvPr>
          <p:cNvSpPr txBox="1"/>
          <p:nvPr/>
        </p:nvSpPr>
        <p:spPr>
          <a:xfrm>
            <a:off x="6210300" y="4695825"/>
            <a:ext cx="5003132" cy="1477328"/>
          </a:xfrm>
          <a:prstGeom prst="rect">
            <a:avLst/>
          </a:prstGeom>
          <a:noFill/>
        </p:spPr>
        <p:txBody>
          <a:bodyPr wrap="square" rtlCol="0">
            <a:spAutoFit/>
          </a:bodyPr>
          <a:lstStyle/>
          <a:p>
            <a:r>
              <a:rPr lang="en-GB" dirty="0">
                <a:solidFill>
                  <a:schemeClr val="bg1"/>
                </a:solidFill>
              </a:rPr>
              <a:t>Fig. 2. Current attempt at solving equation (5) for a wider range of z. Still working on it as it gives negative fractions. By numerical integration. Expect the correct solution to follow CAMB as it considers the excited states separately as well</a:t>
            </a:r>
          </a:p>
        </p:txBody>
      </p:sp>
    </p:spTree>
    <p:extLst>
      <p:ext uri="{BB962C8B-B14F-4D97-AF65-F5344CB8AC3E}">
        <p14:creationId xmlns:p14="http://schemas.microsoft.com/office/powerpoint/2010/main" val="3212312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48BE-E394-761A-F429-382A0C626C74}"/>
              </a:ext>
            </a:extLst>
          </p:cNvPr>
          <p:cNvSpPr>
            <a:spLocks noGrp="1"/>
          </p:cNvSpPr>
          <p:nvPr>
            <p:ph type="title"/>
          </p:nvPr>
        </p:nvSpPr>
        <p:spPr/>
        <p:txBody>
          <a:bodyPr/>
          <a:lstStyle/>
          <a:p>
            <a:r>
              <a:rPr lang="en-GB" dirty="0">
                <a:solidFill>
                  <a:schemeClr val="bg1"/>
                </a:solidFill>
              </a:rPr>
              <a:t>Recombination redshift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61E165-CB10-EAB7-6182-DC5488C6EA5C}"/>
                  </a:ext>
                </a:extLst>
              </p:cNvPr>
              <p:cNvSpPr>
                <a:spLocks noGrp="1"/>
              </p:cNvSpPr>
              <p:nvPr>
                <p:ph idx="1"/>
              </p:nvPr>
            </p:nvSpPr>
            <p:spPr/>
            <p:txBody>
              <a:bodyPr/>
              <a:lstStyle/>
              <a:p>
                <a:r>
                  <a:rPr lang="en-GB" dirty="0">
                    <a:solidFill>
                      <a:schemeClr val="bg1"/>
                    </a:solidFill>
                  </a:rPr>
                  <a:t>Can find the optical depth of photons using:</a:t>
                </a:r>
              </a:p>
              <a:p>
                <a14:m>
                  <m:oMath xmlns:m="http://schemas.openxmlformats.org/officeDocument/2006/math">
                    <m:r>
                      <a:rPr lang="en-GB" b="0" i="1" smtClean="0">
                        <a:solidFill>
                          <a:schemeClr val="bg1"/>
                        </a:solidFill>
                        <a:latin typeface="Cambria Math" panose="02040503050406030204" pitchFamily="18" charset="0"/>
                      </a:rPr>
                      <m:t>𝜏</m:t>
                    </m:r>
                    <m:r>
                      <a:rPr lang="en-GB" b="0" i="1" smtClean="0">
                        <a:solidFill>
                          <a:schemeClr val="bg1"/>
                        </a:solidFill>
                        <a:latin typeface="Cambria Math" panose="02040503050406030204" pitchFamily="18" charset="0"/>
                      </a:rPr>
                      <m:t>=</m:t>
                    </m:r>
                    <m:nary>
                      <m:naryPr>
                        <m:ctrlPr>
                          <a:rPr lang="en-GB" b="0" i="1" smtClean="0">
                            <a:solidFill>
                              <a:schemeClr val="bg1"/>
                            </a:solidFill>
                            <a:latin typeface="Cambria Math" panose="02040503050406030204" pitchFamily="18" charset="0"/>
                          </a:rPr>
                        </m:ctrlPr>
                      </m:naryPr>
                      <m:sub>
                        <m:r>
                          <a:rPr lang="en-GB" b="0" i="1" smtClean="0">
                            <a:solidFill>
                              <a:schemeClr val="bg1"/>
                            </a:solidFill>
                            <a:latin typeface="Cambria Math" panose="02040503050406030204" pitchFamily="18" charset="0"/>
                          </a:rPr>
                          <m:t>0</m:t>
                        </m:r>
                      </m:sub>
                      <m:sup>
                        <m:r>
                          <a:rPr lang="en-GB" b="0" i="1" smtClean="0">
                            <a:solidFill>
                              <a:schemeClr val="bg1"/>
                            </a:solidFill>
                            <a:latin typeface="Cambria Math" panose="02040503050406030204" pitchFamily="18" charset="0"/>
                          </a:rPr>
                          <m:t>𝑡</m:t>
                        </m:r>
                      </m:sup>
                      <m:e>
                        <m:r>
                          <a:rPr lang="en-GB" b="0" i="1" smtClean="0">
                            <a:solidFill>
                              <a:schemeClr val="bg1"/>
                            </a:solidFill>
                            <a:latin typeface="Cambria Math" panose="02040503050406030204" pitchFamily="18" charset="0"/>
                          </a:rPr>
                          <m:t>𝑛</m:t>
                        </m:r>
                        <m:d>
                          <m:dPr>
                            <m:ctrlPr>
                              <a:rPr lang="en-GB" b="0" i="1" smtClean="0">
                                <a:solidFill>
                                  <a:schemeClr val="bg1"/>
                                </a:solidFill>
                                <a:latin typeface="Cambria Math" panose="02040503050406030204" pitchFamily="18" charset="0"/>
                              </a:rPr>
                            </m:ctrlPr>
                          </m:dPr>
                          <m:e>
                            <m:r>
                              <a:rPr lang="en-GB" b="0" i="1" smtClean="0">
                                <a:solidFill>
                                  <a:schemeClr val="bg1"/>
                                </a:solidFill>
                                <a:latin typeface="Cambria Math" panose="02040503050406030204" pitchFamily="18" charset="0"/>
                              </a:rPr>
                              <m:t>𝑧</m:t>
                            </m:r>
                          </m:e>
                        </m:d>
                        <m:r>
                          <a:rPr lang="en-GB" b="0" i="1" smtClean="0">
                            <a:solidFill>
                              <a:schemeClr val="bg1"/>
                            </a:solidFill>
                            <a:latin typeface="Cambria Math" panose="02040503050406030204" pitchFamily="18" charset="0"/>
                          </a:rPr>
                          <m:t>𝑋</m:t>
                        </m:r>
                        <m:d>
                          <m:dPr>
                            <m:ctrlPr>
                              <a:rPr lang="en-GB" b="0" i="1" smtClean="0">
                                <a:solidFill>
                                  <a:schemeClr val="bg1"/>
                                </a:solidFill>
                                <a:latin typeface="Cambria Math" panose="02040503050406030204" pitchFamily="18" charset="0"/>
                              </a:rPr>
                            </m:ctrlPr>
                          </m:dPr>
                          <m:e>
                            <m:r>
                              <a:rPr lang="en-GB" b="0" i="1" smtClean="0">
                                <a:solidFill>
                                  <a:schemeClr val="bg1"/>
                                </a:solidFill>
                                <a:latin typeface="Cambria Math" panose="02040503050406030204" pitchFamily="18" charset="0"/>
                              </a:rPr>
                              <m:t>𝑧</m:t>
                            </m:r>
                          </m:e>
                        </m:d>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𝜎</m:t>
                            </m:r>
                          </m:e>
                          <m:sub>
                            <m:r>
                              <a:rPr lang="en-GB" b="0" i="1" smtClean="0">
                                <a:solidFill>
                                  <a:schemeClr val="bg1"/>
                                </a:solidFill>
                                <a:latin typeface="Cambria Math" panose="02040503050406030204" pitchFamily="18" charset="0"/>
                              </a:rPr>
                              <m:t>𝑇</m:t>
                            </m:r>
                          </m:sub>
                        </m:sSub>
                        <m:r>
                          <a:rPr lang="en-GB" b="0" i="1" smtClean="0">
                            <a:solidFill>
                              <a:schemeClr val="bg1"/>
                            </a:solidFill>
                            <a:latin typeface="Cambria Math" panose="02040503050406030204" pitchFamily="18" charset="0"/>
                          </a:rPr>
                          <m:t>(</m:t>
                        </m:r>
                        <m:f>
                          <m:fPr>
                            <m:ctrlPr>
                              <a:rPr lang="en-GB" b="0" i="1" smtClean="0">
                                <a:solidFill>
                                  <a:schemeClr val="bg1"/>
                                </a:solidFill>
                                <a:latin typeface="Cambria Math" panose="02040503050406030204" pitchFamily="18" charset="0"/>
                              </a:rPr>
                            </m:ctrlPr>
                          </m:fPr>
                          <m:num>
                            <m:r>
                              <a:rPr lang="en-GB" b="0" i="1" smtClean="0">
                                <a:solidFill>
                                  <a:schemeClr val="bg1"/>
                                </a:solidFill>
                                <a:latin typeface="Cambria Math" panose="02040503050406030204" pitchFamily="18" charset="0"/>
                              </a:rPr>
                              <m:t>𝑑𝑧</m:t>
                            </m:r>
                          </m:num>
                          <m:den>
                            <m:r>
                              <a:rPr lang="en-GB" b="0" i="1" smtClean="0">
                                <a:solidFill>
                                  <a:schemeClr val="bg1"/>
                                </a:solidFill>
                                <a:latin typeface="Cambria Math" panose="02040503050406030204" pitchFamily="18" charset="0"/>
                              </a:rPr>
                              <m:t>𝑑𝑡</m:t>
                            </m:r>
                          </m:den>
                        </m:f>
                        <m:r>
                          <a:rPr lang="en-GB" b="0" i="1" smtClean="0">
                            <a:solidFill>
                              <a:schemeClr val="bg1"/>
                            </a:solidFill>
                            <a:latin typeface="Cambria Math" panose="02040503050406030204" pitchFamily="18" charset="0"/>
                          </a:rPr>
                          <m:t>)</m:t>
                        </m:r>
                      </m:e>
                    </m:nary>
                  </m:oMath>
                </a14:m>
                <a:r>
                  <a:rPr lang="en-GB" b="0" dirty="0">
                    <a:solidFill>
                      <a:schemeClr val="bg1"/>
                    </a:solidFill>
                  </a:rPr>
                  <a:t> (7)</a:t>
                </a:r>
              </a:p>
              <a:p>
                <a:r>
                  <a:rPr lang="en-GB" dirty="0">
                    <a:solidFill>
                      <a:schemeClr val="bg1"/>
                    </a:solidFill>
                  </a:rPr>
                  <a:t>And the probability of last scattering in redshift [</a:t>
                </a:r>
                <a:r>
                  <a:rPr lang="en-GB" dirty="0" err="1">
                    <a:solidFill>
                      <a:schemeClr val="bg1"/>
                    </a:solidFill>
                  </a:rPr>
                  <a:t>z,z+dz</a:t>
                </a:r>
                <a:r>
                  <a:rPr lang="en-GB" dirty="0">
                    <a:solidFill>
                      <a:schemeClr val="bg1"/>
                    </a:solidFill>
                  </a:rPr>
                  <a:t>] being</a:t>
                </a:r>
              </a:p>
              <a:p>
                <a14:m>
                  <m:oMath xmlns:m="http://schemas.openxmlformats.org/officeDocument/2006/math">
                    <m:r>
                      <a:rPr lang="en-GB" b="0" i="1" smtClean="0">
                        <a:solidFill>
                          <a:schemeClr val="bg1"/>
                        </a:solidFill>
                        <a:latin typeface="Cambria Math" panose="02040503050406030204" pitchFamily="18" charset="0"/>
                      </a:rPr>
                      <m:t>𝑃</m:t>
                    </m:r>
                    <m:d>
                      <m:dPr>
                        <m:ctrlPr>
                          <a:rPr lang="en-GB" b="0" i="1" smtClean="0">
                            <a:solidFill>
                              <a:schemeClr val="bg1"/>
                            </a:solidFill>
                            <a:latin typeface="Cambria Math" panose="02040503050406030204" pitchFamily="18" charset="0"/>
                          </a:rPr>
                        </m:ctrlPr>
                      </m:dPr>
                      <m:e>
                        <m:r>
                          <a:rPr lang="en-GB" b="0" i="1" smtClean="0">
                            <a:solidFill>
                              <a:schemeClr val="bg1"/>
                            </a:solidFill>
                            <a:latin typeface="Cambria Math" panose="02040503050406030204" pitchFamily="18" charset="0"/>
                          </a:rPr>
                          <m:t>𝑧</m:t>
                        </m:r>
                      </m:e>
                    </m:d>
                    <m:r>
                      <a:rPr lang="en-GB" b="0" i="1" smtClean="0">
                        <a:solidFill>
                          <a:schemeClr val="bg1"/>
                        </a:solidFill>
                        <a:latin typeface="Cambria Math" panose="02040503050406030204" pitchFamily="18" charset="0"/>
                      </a:rPr>
                      <m:t>=</m:t>
                    </m:r>
                    <m:sSup>
                      <m:sSupPr>
                        <m:ctrlPr>
                          <a:rPr lang="en-GB" b="0" i="1" smtClean="0">
                            <a:solidFill>
                              <a:schemeClr val="bg1"/>
                            </a:solidFill>
                            <a:latin typeface="Cambria Math" panose="02040503050406030204" pitchFamily="18" charset="0"/>
                          </a:rPr>
                        </m:ctrlPr>
                      </m:sSupPr>
                      <m:e>
                        <m:r>
                          <a:rPr lang="en-GB" b="0" i="1" smtClean="0">
                            <a:solidFill>
                              <a:schemeClr val="bg1"/>
                            </a:solidFill>
                            <a:latin typeface="Cambria Math" panose="02040503050406030204" pitchFamily="18" charset="0"/>
                          </a:rPr>
                          <m:t>𝑒</m:t>
                        </m:r>
                      </m:e>
                      <m:sup>
                        <m:r>
                          <a:rPr lang="en-GB" b="0" i="1" smtClean="0">
                            <a:solidFill>
                              <a:schemeClr val="bg1"/>
                            </a:solidFill>
                            <a:latin typeface="Cambria Math" panose="02040503050406030204" pitchFamily="18" charset="0"/>
                          </a:rPr>
                          <m:t>𝜏</m:t>
                        </m:r>
                      </m:sup>
                    </m:sSup>
                    <m:f>
                      <m:fPr>
                        <m:ctrlPr>
                          <a:rPr lang="en-GB" b="0" i="1" smtClean="0">
                            <a:solidFill>
                              <a:schemeClr val="bg1"/>
                            </a:solidFill>
                            <a:latin typeface="Cambria Math" panose="02040503050406030204" pitchFamily="18" charset="0"/>
                          </a:rPr>
                        </m:ctrlPr>
                      </m:fPr>
                      <m:num>
                        <m:r>
                          <a:rPr lang="en-GB" b="0" i="1" smtClean="0">
                            <a:solidFill>
                              <a:schemeClr val="bg1"/>
                            </a:solidFill>
                            <a:latin typeface="Cambria Math" panose="02040503050406030204" pitchFamily="18" charset="0"/>
                          </a:rPr>
                          <m:t>𝑑</m:t>
                        </m:r>
                        <m:r>
                          <a:rPr lang="en-GB" b="0" i="1" smtClean="0">
                            <a:solidFill>
                              <a:schemeClr val="bg1"/>
                            </a:solidFill>
                            <a:latin typeface="Cambria Math" panose="02040503050406030204" pitchFamily="18" charset="0"/>
                          </a:rPr>
                          <m:t>𝜏</m:t>
                        </m:r>
                      </m:num>
                      <m:den>
                        <m:r>
                          <a:rPr lang="en-GB" b="0" i="1" smtClean="0">
                            <a:solidFill>
                              <a:schemeClr val="bg1"/>
                            </a:solidFill>
                            <a:latin typeface="Cambria Math" panose="02040503050406030204" pitchFamily="18" charset="0"/>
                          </a:rPr>
                          <m:t>𝑑𝑧</m:t>
                        </m:r>
                      </m:den>
                    </m:f>
                  </m:oMath>
                </a14:m>
                <a:endParaRPr lang="en-GB" b="0" dirty="0">
                  <a:solidFill>
                    <a:schemeClr val="bg1"/>
                  </a:solidFill>
                </a:endParaRPr>
              </a:p>
              <a:p>
                <a:r>
                  <a:rPr lang="en-GB" dirty="0">
                    <a:solidFill>
                      <a:schemeClr val="bg1"/>
                    </a:solidFill>
                  </a:rPr>
                  <a:t>Can compute this for all 3 Ionisation fractions to determine the redshift and redshift width of the LSS</a:t>
                </a:r>
              </a:p>
              <a:p>
                <a:r>
                  <a:rPr lang="en-GB" b="0" dirty="0">
                    <a:solidFill>
                      <a:schemeClr val="bg1"/>
                    </a:solidFill>
                  </a:rPr>
                  <a:t>Can </a:t>
                </a:r>
                <a:r>
                  <a:rPr lang="en-GB" dirty="0">
                    <a:solidFill>
                      <a:schemeClr val="bg1"/>
                    </a:solidFill>
                  </a:rPr>
                  <a:t>also attempt an approximate solution by considering reaction width (</a:t>
                </a:r>
                <a14:m>
                  <m:oMath xmlns:m="http://schemas.openxmlformats.org/officeDocument/2006/math">
                    <m:r>
                      <m:rPr>
                        <m:sty m:val="p"/>
                      </m:rPr>
                      <a:rPr lang="en-GB" b="0" i="0" smtClean="0">
                        <a:solidFill>
                          <a:schemeClr val="bg1"/>
                        </a:solidFill>
                        <a:latin typeface="Cambria Math" panose="02040503050406030204" pitchFamily="18" charset="0"/>
                      </a:rPr>
                      <m:t>Γ</m:t>
                    </m:r>
                    <m:r>
                      <a:rPr lang="en-GB" b="0" i="1" smtClean="0">
                        <a:solidFill>
                          <a:schemeClr val="bg1"/>
                        </a:solidFill>
                        <a:latin typeface="Cambria Math" panose="02040503050406030204" pitchFamily="18" charset="0"/>
                      </a:rPr>
                      <m:t>)</m:t>
                    </m:r>
                  </m:oMath>
                </a14:m>
                <a:r>
                  <a:rPr lang="en-GB" b="0" dirty="0">
                    <a:solidFill>
                      <a:schemeClr val="bg1"/>
                    </a:solidFill>
                  </a:rPr>
                  <a:t> and finding where it equals the Hubble parameter</a:t>
                </a:r>
              </a:p>
              <a:p>
                <a:endParaRPr lang="en-GB" dirty="0">
                  <a:solidFill>
                    <a:schemeClr val="bg1"/>
                  </a:solidFill>
                </a:endParaRPr>
              </a:p>
            </p:txBody>
          </p:sp>
        </mc:Choice>
        <mc:Fallback xmlns="">
          <p:sp>
            <p:nvSpPr>
              <p:cNvPr id="3" name="Content Placeholder 2">
                <a:extLst>
                  <a:ext uri="{FF2B5EF4-FFF2-40B4-BE49-F238E27FC236}">
                    <a16:creationId xmlns:a16="http://schemas.microsoft.com/office/drawing/2014/main" id="{5B61E165-CB10-EAB7-6182-DC5488C6EA5C}"/>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Tree>
    <p:extLst>
      <p:ext uri="{BB962C8B-B14F-4D97-AF65-F5344CB8AC3E}">
        <p14:creationId xmlns:p14="http://schemas.microsoft.com/office/powerpoint/2010/main" val="3463190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070B-195C-35B7-247B-8387B123DA44}"/>
              </a:ext>
            </a:extLst>
          </p:cNvPr>
          <p:cNvSpPr>
            <a:spLocks noGrp="1"/>
          </p:cNvSpPr>
          <p:nvPr>
            <p:ph type="title"/>
          </p:nvPr>
        </p:nvSpPr>
        <p:spPr/>
        <p:txBody>
          <a:bodyPr/>
          <a:lstStyle/>
          <a:p>
            <a:r>
              <a:rPr lang="en-GB" dirty="0">
                <a:solidFill>
                  <a:schemeClr val="bg1"/>
                </a:solidFill>
              </a:rPr>
              <a:t>Graphs (Recombination redshift)</a:t>
            </a:r>
          </a:p>
        </p:txBody>
      </p:sp>
      <p:pic>
        <p:nvPicPr>
          <p:cNvPr id="5" name="Content Placeholder 4" descr="A picture containing text, line, plot, diagram&#10;&#10;Description automatically generated">
            <a:extLst>
              <a:ext uri="{FF2B5EF4-FFF2-40B4-BE49-F238E27FC236}">
                <a16:creationId xmlns:a16="http://schemas.microsoft.com/office/drawing/2014/main" id="{FAB6C76A-3EB4-F928-C796-52CB7BACF8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7635" y="1608227"/>
            <a:ext cx="4403471" cy="2848665"/>
          </a:xfrm>
        </p:spPr>
      </p:pic>
      <p:sp>
        <p:nvSpPr>
          <p:cNvPr id="6" name="TextBox 5">
            <a:extLst>
              <a:ext uri="{FF2B5EF4-FFF2-40B4-BE49-F238E27FC236}">
                <a16:creationId xmlns:a16="http://schemas.microsoft.com/office/drawing/2014/main" id="{BC7CEC87-FDBE-74CE-5466-405A5637147B}"/>
              </a:ext>
            </a:extLst>
          </p:cNvPr>
          <p:cNvSpPr txBox="1"/>
          <p:nvPr/>
        </p:nvSpPr>
        <p:spPr>
          <a:xfrm>
            <a:off x="557635" y="4873556"/>
            <a:ext cx="4403471" cy="646331"/>
          </a:xfrm>
          <a:prstGeom prst="rect">
            <a:avLst/>
          </a:prstGeom>
          <a:noFill/>
        </p:spPr>
        <p:txBody>
          <a:bodyPr wrap="square" rtlCol="0">
            <a:spAutoFit/>
          </a:bodyPr>
          <a:lstStyle/>
          <a:p>
            <a:r>
              <a:rPr lang="en-GB" dirty="0">
                <a:solidFill>
                  <a:schemeClr val="bg1"/>
                </a:solidFill>
              </a:rPr>
              <a:t>Fig. 3. Optical depth of CMB photons vs redshift using CAMB</a:t>
            </a:r>
          </a:p>
        </p:txBody>
      </p:sp>
      <p:pic>
        <p:nvPicPr>
          <p:cNvPr id="8" name="Picture 7" descr="A picture containing text, line, plot, diagram&#10;&#10;Description automatically generated">
            <a:extLst>
              <a:ext uri="{FF2B5EF4-FFF2-40B4-BE49-F238E27FC236}">
                <a16:creationId xmlns:a16="http://schemas.microsoft.com/office/drawing/2014/main" id="{C6B2F5C5-76BD-60D8-A77F-B70921F62E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1495812"/>
            <a:ext cx="4724401" cy="3149601"/>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94FDD1A-81C7-4F4E-427E-9A7A33DCF941}"/>
                  </a:ext>
                </a:extLst>
              </p:cNvPr>
              <p:cNvSpPr txBox="1"/>
              <p:nvPr/>
            </p:nvSpPr>
            <p:spPr>
              <a:xfrm>
                <a:off x="5862637" y="4830585"/>
                <a:ext cx="5343526" cy="1499513"/>
              </a:xfrm>
              <a:prstGeom prst="rect">
                <a:avLst/>
              </a:prstGeom>
              <a:noFill/>
            </p:spPr>
            <p:txBody>
              <a:bodyPr wrap="square" rtlCol="0">
                <a:spAutoFit/>
              </a:bodyPr>
              <a:lstStyle/>
              <a:p>
                <a:r>
                  <a:rPr lang="en-GB" dirty="0">
                    <a:solidFill>
                      <a:schemeClr val="bg1"/>
                    </a:solidFill>
                  </a:rPr>
                  <a:t>Fig. 4. Freeze-out estimate of Thompson scattering by comparison with </a:t>
                </a:r>
                <a14:m>
                  <m:oMath xmlns:m="http://schemas.openxmlformats.org/officeDocument/2006/math">
                    <m:r>
                      <a:rPr lang="en-GB" b="0" i="1" smtClean="0">
                        <a:solidFill>
                          <a:schemeClr val="bg1"/>
                        </a:solidFill>
                        <a:latin typeface="Cambria Math" panose="02040503050406030204" pitchFamily="18" charset="0"/>
                      </a:rPr>
                      <m:t>𝐻</m:t>
                    </m:r>
                    <m:r>
                      <a:rPr lang="en-GB" b="0" i="1" smtClean="0">
                        <a:solidFill>
                          <a:schemeClr val="bg1"/>
                        </a:solidFill>
                        <a:latin typeface="Cambria Math" panose="02040503050406030204" pitchFamily="18" charset="0"/>
                      </a:rPr>
                      <m:t>=</m:t>
                    </m:r>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𝐻</m:t>
                        </m:r>
                      </m:e>
                      <m:sub>
                        <m:r>
                          <a:rPr lang="en-GB" b="0" i="1" smtClean="0">
                            <a:solidFill>
                              <a:schemeClr val="bg1"/>
                            </a:solidFill>
                            <a:latin typeface="Cambria Math" panose="02040503050406030204" pitchFamily="18" charset="0"/>
                          </a:rPr>
                          <m:t>0</m:t>
                        </m:r>
                      </m:sub>
                    </m:sSub>
                    <m:r>
                      <a:rPr lang="en-GB" b="0" i="1" smtClean="0">
                        <a:solidFill>
                          <a:schemeClr val="bg1"/>
                        </a:solidFill>
                        <a:latin typeface="Cambria Math" panose="02040503050406030204" pitchFamily="18" charset="0"/>
                      </a:rPr>
                      <m:t>𝐸</m:t>
                    </m:r>
                    <m:r>
                      <a:rPr lang="en-GB" b="0" i="1" smtClean="0">
                        <a:solidFill>
                          <a:schemeClr val="bg1"/>
                        </a:solidFill>
                        <a:latin typeface="Cambria Math" panose="02040503050406030204" pitchFamily="18" charset="0"/>
                      </a:rPr>
                      <m:t>(</m:t>
                    </m:r>
                    <m:r>
                      <a:rPr lang="en-GB" b="0" i="1" smtClean="0">
                        <a:solidFill>
                          <a:schemeClr val="bg1"/>
                        </a:solidFill>
                        <a:latin typeface="Cambria Math" panose="02040503050406030204" pitchFamily="18" charset="0"/>
                      </a:rPr>
                      <m:t>𝑧</m:t>
                    </m:r>
                    <m:r>
                      <a:rPr lang="en-GB" b="0" i="1" smtClean="0">
                        <a:solidFill>
                          <a:schemeClr val="bg1"/>
                        </a:solidFill>
                        <a:latin typeface="Cambria Math" panose="02040503050406030204" pitchFamily="18" charset="0"/>
                      </a:rPr>
                      <m:t>)</m:t>
                    </m:r>
                  </m:oMath>
                </a14:m>
                <a:r>
                  <a:rPr lang="en-GB" dirty="0">
                    <a:solidFill>
                      <a:schemeClr val="bg1"/>
                    </a:solidFill>
                  </a:rPr>
                  <a:t>.</a:t>
                </a:r>
              </a:p>
              <a:p>
                <a:r>
                  <a:rPr lang="en-GB" dirty="0">
                    <a:solidFill>
                      <a:schemeClr val="bg1"/>
                    </a:solidFill>
                  </a:rPr>
                  <a:t>Width was calculated using </a:t>
                </a:r>
                <a14:m>
                  <m:oMath xmlns:m="http://schemas.openxmlformats.org/officeDocument/2006/math">
                    <m:r>
                      <m:rPr>
                        <m:sty m:val="p"/>
                      </m:rPr>
                      <a:rPr lang="en-GB" b="0" i="0" smtClean="0">
                        <a:solidFill>
                          <a:schemeClr val="bg1"/>
                        </a:solidFill>
                        <a:latin typeface="Cambria Math" panose="02040503050406030204" pitchFamily="18" charset="0"/>
                      </a:rPr>
                      <m:t>Γ</m:t>
                    </m:r>
                    <m:r>
                      <a:rPr lang="en-GB" b="0" i="1" smtClean="0">
                        <a:solidFill>
                          <a:schemeClr val="bg1"/>
                        </a:solidFill>
                        <a:latin typeface="Cambria Math" panose="02040503050406030204" pitchFamily="18" charset="0"/>
                      </a:rPr>
                      <m:t>=</m:t>
                    </m:r>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𝑛</m:t>
                        </m:r>
                      </m:e>
                      <m:sub>
                        <m:r>
                          <a:rPr lang="en-GB" b="0" i="1" smtClean="0">
                            <a:solidFill>
                              <a:schemeClr val="bg1"/>
                            </a:solidFill>
                            <a:latin typeface="Cambria Math" panose="02040503050406030204" pitchFamily="18" charset="0"/>
                          </a:rPr>
                          <m:t>𝑒</m:t>
                        </m:r>
                      </m:sub>
                    </m:sSub>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𝜎</m:t>
                        </m:r>
                      </m:e>
                      <m:sub>
                        <m:r>
                          <a:rPr lang="en-GB" b="0" i="1" smtClean="0">
                            <a:solidFill>
                              <a:schemeClr val="bg1"/>
                            </a:solidFill>
                            <a:latin typeface="Cambria Math" panose="02040503050406030204" pitchFamily="18" charset="0"/>
                          </a:rPr>
                          <m:t>𝑇</m:t>
                        </m:r>
                      </m:sub>
                    </m:sSub>
                    <m:r>
                      <a:rPr lang="en-GB" b="0" i="1" smtClean="0">
                        <a:solidFill>
                          <a:schemeClr val="bg1"/>
                        </a:solidFill>
                        <a:latin typeface="Cambria Math" panose="02040503050406030204" pitchFamily="18" charset="0"/>
                      </a:rPr>
                      <m:t>𝑐</m:t>
                    </m:r>
                    <m:r>
                      <a:rPr lang="en-GB" b="0" i="0" smtClean="0">
                        <a:solidFill>
                          <a:schemeClr val="bg1"/>
                        </a:solidFill>
                        <a:latin typeface="Cambria Math" panose="02040503050406030204" pitchFamily="18" charset="0"/>
                      </a:rPr>
                      <m:t>=</m:t>
                    </m:r>
                    <m:r>
                      <m:rPr>
                        <m:sty m:val="p"/>
                      </m:rPr>
                      <a:rPr lang="en-GB" b="0" i="0" smtClean="0">
                        <a:solidFill>
                          <a:schemeClr val="bg1"/>
                        </a:solidFill>
                        <a:latin typeface="Cambria Math" panose="02040503050406030204" pitchFamily="18" charset="0"/>
                      </a:rPr>
                      <m:t>X</m:t>
                    </m:r>
                    <m:r>
                      <a:rPr lang="en-GB" b="0" i="1" smtClean="0">
                        <a:solidFill>
                          <a:schemeClr val="bg1"/>
                        </a:solidFill>
                        <a:latin typeface="Cambria Math" panose="02040503050406030204" pitchFamily="18" charset="0"/>
                      </a:rPr>
                      <m:t>𝜂</m:t>
                    </m:r>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𝑛</m:t>
                        </m:r>
                      </m:e>
                      <m:sub>
                        <m:r>
                          <a:rPr lang="en-GB" b="0" i="1" smtClean="0">
                            <a:solidFill>
                              <a:schemeClr val="bg1"/>
                            </a:solidFill>
                            <a:latin typeface="Cambria Math" panose="02040503050406030204" pitchFamily="18" charset="0"/>
                          </a:rPr>
                          <m:t>𝛾</m:t>
                        </m:r>
                      </m:sub>
                    </m:sSub>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𝜎</m:t>
                        </m:r>
                      </m:e>
                      <m:sub>
                        <m:r>
                          <a:rPr lang="en-GB" b="0" i="1" smtClean="0">
                            <a:solidFill>
                              <a:schemeClr val="bg1"/>
                            </a:solidFill>
                            <a:latin typeface="Cambria Math" panose="02040503050406030204" pitchFamily="18" charset="0"/>
                          </a:rPr>
                          <m:t>𝑇</m:t>
                        </m:r>
                      </m:sub>
                    </m:sSub>
                    <m:r>
                      <a:rPr lang="en-GB" b="0" i="1" smtClean="0">
                        <a:solidFill>
                          <a:schemeClr val="bg1"/>
                        </a:solidFill>
                        <a:latin typeface="Cambria Math" panose="02040503050406030204" pitchFamily="18" charset="0"/>
                      </a:rPr>
                      <m:t>𝑐</m:t>
                    </m:r>
                  </m:oMath>
                </a14:m>
                <a:endParaRPr lang="en-GB" dirty="0">
                  <a:solidFill>
                    <a:schemeClr val="bg1"/>
                  </a:solidFill>
                </a:endParaRPr>
              </a:p>
              <a:p>
                <a:r>
                  <a:rPr lang="en-GB" dirty="0">
                    <a:solidFill>
                      <a:schemeClr val="bg1"/>
                    </a:solidFill>
                  </a:rPr>
                  <a:t>The Saha equilibrium was at z = 1483</a:t>
                </a:r>
              </a:p>
              <a:p>
                <a:endParaRPr lang="en-GB" dirty="0">
                  <a:solidFill>
                    <a:schemeClr val="bg1"/>
                  </a:solidFill>
                </a:endParaRPr>
              </a:p>
            </p:txBody>
          </p:sp>
        </mc:Choice>
        <mc:Fallback xmlns="">
          <p:sp>
            <p:nvSpPr>
              <p:cNvPr id="9" name="TextBox 8">
                <a:extLst>
                  <a:ext uri="{FF2B5EF4-FFF2-40B4-BE49-F238E27FC236}">
                    <a16:creationId xmlns:a16="http://schemas.microsoft.com/office/drawing/2014/main" id="{894FDD1A-81C7-4F4E-427E-9A7A33DCF941}"/>
                  </a:ext>
                </a:extLst>
              </p:cNvPr>
              <p:cNvSpPr txBox="1">
                <a:spLocks noRot="1" noChangeAspect="1" noMove="1" noResize="1" noEditPoints="1" noAdjustHandles="1" noChangeArrowheads="1" noChangeShapeType="1" noTextEdit="1"/>
              </p:cNvSpPr>
              <p:nvPr/>
            </p:nvSpPr>
            <p:spPr>
              <a:xfrm>
                <a:off x="5862637" y="4830585"/>
                <a:ext cx="5343526" cy="1499513"/>
              </a:xfrm>
              <a:prstGeom prst="rect">
                <a:avLst/>
              </a:prstGeom>
              <a:blipFill>
                <a:blip r:embed="rId4"/>
                <a:stretch>
                  <a:fillRect l="-1027" t="-2033"/>
                </a:stretch>
              </a:blipFill>
            </p:spPr>
            <p:txBody>
              <a:bodyPr/>
              <a:lstStyle/>
              <a:p>
                <a:r>
                  <a:rPr lang="en-GB">
                    <a:noFill/>
                  </a:rPr>
                  <a:t> </a:t>
                </a:r>
              </a:p>
            </p:txBody>
          </p:sp>
        </mc:Fallback>
      </mc:AlternateContent>
    </p:spTree>
    <p:extLst>
      <p:ext uri="{BB962C8B-B14F-4D97-AF65-F5344CB8AC3E}">
        <p14:creationId xmlns:p14="http://schemas.microsoft.com/office/powerpoint/2010/main" val="2981991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AE711-5E3A-23DB-8BFE-C692640A9474}"/>
              </a:ext>
            </a:extLst>
          </p:cNvPr>
          <p:cNvSpPr>
            <a:spLocks noGrp="1"/>
          </p:cNvSpPr>
          <p:nvPr>
            <p:ph type="title"/>
          </p:nvPr>
        </p:nvSpPr>
        <p:spPr/>
        <p:txBody>
          <a:bodyPr/>
          <a:lstStyle/>
          <a:p>
            <a:r>
              <a:rPr lang="en-GB" dirty="0">
                <a:solidFill>
                  <a:schemeClr val="bg1"/>
                </a:solidFill>
              </a:rPr>
              <a:t>Sachs-Wolfe effect and Multipole expansion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5D0678-F656-8CE8-654F-B90317EE23D6}"/>
                  </a:ext>
                </a:extLst>
              </p:cNvPr>
              <p:cNvSpPr>
                <a:spLocks noGrp="1"/>
              </p:cNvSpPr>
              <p:nvPr>
                <p:ph idx="1"/>
              </p:nvPr>
            </p:nvSpPr>
            <p:spPr/>
            <p:txBody>
              <a:bodyPr>
                <a:normAutofit fontScale="92500" lnSpcReduction="20000"/>
              </a:bodyPr>
              <a:lstStyle/>
              <a:p>
                <a:r>
                  <a:rPr lang="en-GB" dirty="0">
                    <a:solidFill>
                      <a:schemeClr val="bg1"/>
                    </a:solidFill>
                  </a:rPr>
                  <a:t>In Newtonian Gauge: </a:t>
                </a:r>
                <a14:m>
                  <m:oMath xmlns:m="http://schemas.openxmlformats.org/officeDocument/2006/math">
                    <m:r>
                      <a:rPr lang="en-GB" b="0" i="1" smtClean="0">
                        <a:solidFill>
                          <a:schemeClr val="bg1"/>
                        </a:solidFill>
                        <a:latin typeface="Cambria Math" panose="02040503050406030204" pitchFamily="18" charset="0"/>
                      </a:rPr>
                      <m:t>𝑑</m:t>
                    </m:r>
                    <m:sSup>
                      <m:sSupPr>
                        <m:ctrlPr>
                          <a:rPr lang="en-GB" b="0" i="1" smtClean="0">
                            <a:solidFill>
                              <a:schemeClr val="bg1"/>
                            </a:solidFill>
                            <a:latin typeface="Cambria Math" panose="02040503050406030204" pitchFamily="18" charset="0"/>
                          </a:rPr>
                        </m:ctrlPr>
                      </m:sSupPr>
                      <m:e>
                        <m:r>
                          <a:rPr lang="en-GB" b="0" i="1" smtClean="0">
                            <a:solidFill>
                              <a:schemeClr val="bg1"/>
                            </a:solidFill>
                            <a:latin typeface="Cambria Math" panose="02040503050406030204" pitchFamily="18" charset="0"/>
                          </a:rPr>
                          <m:t>𝑠</m:t>
                        </m:r>
                      </m:e>
                      <m:sup>
                        <m:r>
                          <a:rPr lang="en-GB" b="0" i="1" smtClean="0">
                            <a:solidFill>
                              <a:schemeClr val="bg1"/>
                            </a:solidFill>
                            <a:latin typeface="Cambria Math" panose="02040503050406030204" pitchFamily="18" charset="0"/>
                          </a:rPr>
                          <m:t>2</m:t>
                        </m:r>
                      </m:sup>
                    </m:sSup>
                    <m:r>
                      <a:rPr lang="en-GB" b="0" i="1" smtClean="0">
                        <a:solidFill>
                          <a:schemeClr val="bg1"/>
                        </a:solidFill>
                        <a:latin typeface="Cambria Math" panose="02040503050406030204" pitchFamily="18" charset="0"/>
                      </a:rPr>
                      <m:t>=−</m:t>
                    </m:r>
                    <m:r>
                      <a:rPr lang="en-GB" b="0" i="1" smtClean="0">
                        <a:solidFill>
                          <a:schemeClr val="bg1"/>
                        </a:solidFill>
                        <a:latin typeface="Cambria Math" panose="02040503050406030204" pitchFamily="18" charset="0"/>
                      </a:rPr>
                      <m:t>𝑑</m:t>
                    </m:r>
                    <m:sSup>
                      <m:sSupPr>
                        <m:ctrlPr>
                          <a:rPr lang="en-GB" b="0" i="1" smtClean="0">
                            <a:solidFill>
                              <a:schemeClr val="bg1"/>
                            </a:solidFill>
                            <a:latin typeface="Cambria Math" panose="02040503050406030204" pitchFamily="18" charset="0"/>
                          </a:rPr>
                        </m:ctrlPr>
                      </m:sSupPr>
                      <m:e>
                        <m:r>
                          <a:rPr lang="en-GB" b="0" i="1" smtClean="0">
                            <a:solidFill>
                              <a:schemeClr val="bg1"/>
                            </a:solidFill>
                            <a:latin typeface="Cambria Math" panose="02040503050406030204" pitchFamily="18" charset="0"/>
                          </a:rPr>
                          <m:t>𝑡</m:t>
                        </m:r>
                      </m:e>
                      <m:sup>
                        <m:r>
                          <a:rPr lang="en-GB" b="0" i="1" smtClean="0">
                            <a:solidFill>
                              <a:schemeClr val="bg1"/>
                            </a:solidFill>
                            <a:latin typeface="Cambria Math" panose="02040503050406030204" pitchFamily="18" charset="0"/>
                          </a:rPr>
                          <m:t>2</m:t>
                        </m:r>
                      </m:sup>
                    </m:sSup>
                    <m:d>
                      <m:dPr>
                        <m:ctrlPr>
                          <a:rPr lang="en-GB" b="0" i="1" smtClean="0">
                            <a:solidFill>
                              <a:schemeClr val="bg1"/>
                            </a:solidFill>
                            <a:latin typeface="Cambria Math" panose="02040503050406030204" pitchFamily="18" charset="0"/>
                          </a:rPr>
                        </m:ctrlPr>
                      </m:dPr>
                      <m:e>
                        <m:r>
                          <a:rPr lang="en-GB" b="0" i="1" smtClean="0">
                            <a:solidFill>
                              <a:schemeClr val="bg1"/>
                            </a:solidFill>
                            <a:latin typeface="Cambria Math" panose="02040503050406030204" pitchFamily="18" charset="0"/>
                          </a:rPr>
                          <m:t>1+2</m:t>
                        </m:r>
                        <m:r>
                          <m:rPr>
                            <m:sty m:val="p"/>
                          </m:rPr>
                          <a:rPr lang="en-GB" b="0" i="0" smtClean="0">
                            <a:solidFill>
                              <a:schemeClr val="bg1"/>
                            </a:solidFill>
                            <a:latin typeface="Cambria Math" panose="02040503050406030204" pitchFamily="18" charset="0"/>
                          </a:rPr>
                          <m:t>Ψ</m:t>
                        </m:r>
                      </m:e>
                    </m:d>
                    <m:r>
                      <a:rPr lang="en-GB" b="0" i="1" smtClean="0">
                        <a:solidFill>
                          <a:schemeClr val="bg1"/>
                        </a:solidFill>
                        <a:latin typeface="Cambria Math" panose="02040503050406030204" pitchFamily="18" charset="0"/>
                      </a:rPr>
                      <m:t>+</m:t>
                    </m:r>
                    <m:sSup>
                      <m:sSupPr>
                        <m:ctrlPr>
                          <a:rPr lang="en-GB" b="0" i="1" smtClean="0">
                            <a:solidFill>
                              <a:schemeClr val="bg1"/>
                            </a:solidFill>
                            <a:latin typeface="Cambria Math" panose="02040503050406030204" pitchFamily="18" charset="0"/>
                          </a:rPr>
                        </m:ctrlPr>
                      </m:sSupPr>
                      <m:e>
                        <m:r>
                          <a:rPr lang="en-GB" b="0" i="1" smtClean="0">
                            <a:solidFill>
                              <a:schemeClr val="bg1"/>
                            </a:solidFill>
                            <a:latin typeface="Cambria Math" panose="02040503050406030204" pitchFamily="18" charset="0"/>
                          </a:rPr>
                          <m:t>𝑎</m:t>
                        </m:r>
                      </m:e>
                      <m:sup>
                        <m:r>
                          <a:rPr lang="en-GB" b="0" i="1" smtClean="0">
                            <a:solidFill>
                              <a:schemeClr val="bg1"/>
                            </a:solidFill>
                            <a:latin typeface="Cambria Math" panose="02040503050406030204" pitchFamily="18" charset="0"/>
                          </a:rPr>
                          <m:t>2</m:t>
                        </m:r>
                      </m:sup>
                    </m:sSup>
                    <m:d>
                      <m:dPr>
                        <m:ctrlPr>
                          <a:rPr lang="en-GB" b="0" i="1" smtClean="0">
                            <a:solidFill>
                              <a:schemeClr val="bg1"/>
                            </a:solidFill>
                            <a:latin typeface="Cambria Math" panose="02040503050406030204" pitchFamily="18" charset="0"/>
                          </a:rPr>
                        </m:ctrlPr>
                      </m:dPr>
                      <m:e>
                        <m:r>
                          <a:rPr lang="en-GB" b="0" i="1" smtClean="0">
                            <a:solidFill>
                              <a:schemeClr val="bg1"/>
                            </a:solidFill>
                            <a:latin typeface="Cambria Math" panose="02040503050406030204" pitchFamily="18" charset="0"/>
                          </a:rPr>
                          <m:t>1+2</m:t>
                        </m:r>
                        <m:r>
                          <m:rPr>
                            <m:sty m:val="p"/>
                          </m:rPr>
                          <a:rPr lang="en-GB" b="0" i="0" smtClean="0">
                            <a:solidFill>
                              <a:schemeClr val="bg1"/>
                            </a:solidFill>
                            <a:latin typeface="Cambria Math" panose="02040503050406030204" pitchFamily="18" charset="0"/>
                          </a:rPr>
                          <m:t>Φ</m:t>
                        </m:r>
                      </m:e>
                    </m:d>
                    <m:d>
                      <m:dPr>
                        <m:ctrlPr>
                          <a:rPr lang="en-GB" b="0" i="1" smtClean="0">
                            <a:solidFill>
                              <a:schemeClr val="bg1"/>
                            </a:solidFill>
                            <a:latin typeface="Cambria Math" panose="02040503050406030204" pitchFamily="18" charset="0"/>
                          </a:rPr>
                        </m:ctrlPr>
                      </m:dPr>
                      <m:e>
                        <m:r>
                          <a:rPr lang="en-GB" b="0" i="1" smtClean="0">
                            <a:solidFill>
                              <a:schemeClr val="bg1"/>
                            </a:solidFill>
                            <a:latin typeface="Cambria Math" panose="02040503050406030204" pitchFamily="18" charset="0"/>
                          </a:rPr>
                          <m:t>𝑑</m:t>
                        </m:r>
                        <m:sSup>
                          <m:sSupPr>
                            <m:ctrlPr>
                              <a:rPr lang="en-GB" b="0" i="1" smtClean="0">
                                <a:solidFill>
                                  <a:schemeClr val="bg1"/>
                                </a:solidFill>
                                <a:latin typeface="Cambria Math" panose="02040503050406030204" pitchFamily="18" charset="0"/>
                              </a:rPr>
                            </m:ctrlPr>
                          </m:sSupPr>
                          <m:e>
                            <m:r>
                              <a:rPr lang="en-GB" b="0" i="1" smtClean="0">
                                <a:solidFill>
                                  <a:schemeClr val="bg1"/>
                                </a:solidFill>
                                <a:latin typeface="Cambria Math" panose="02040503050406030204" pitchFamily="18" charset="0"/>
                              </a:rPr>
                              <m:t>𝑥</m:t>
                            </m:r>
                          </m:e>
                          <m:sup>
                            <m:r>
                              <a:rPr lang="en-GB" b="0" i="1" smtClean="0">
                                <a:solidFill>
                                  <a:schemeClr val="bg1"/>
                                </a:solidFill>
                                <a:latin typeface="Cambria Math" panose="02040503050406030204" pitchFamily="18" charset="0"/>
                              </a:rPr>
                              <m:t>2</m:t>
                            </m:r>
                          </m:sup>
                        </m:sSup>
                        <m:r>
                          <a:rPr lang="en-GB" b="0" i="1" smtClean="0">
                            <a:solidFill>
                              <a:schemeClr val="bg1"/>
                            </a:solidFill>
                            <a:latin typeface="Cambria Math" panose="02040503050406030204" pitchFamily="18" charset="0"/>
                          </a:rPr>
                          <m:t>+</m:t>
                        </m:r>
                        <m:r>
                          <a:rPr lang="en-GB" b="0" i="1" smtClean="0">
                            <a:solidFill>
                              <a:schemeClr val="bg1"/>
                            </a:solidFill>
                            <a:latin typeface="Cambria Math" panose="02040503050406030204" pitchFamily="18" charset="0"/>
                          </a:rPr>
                          <m:t>𝑑</m:t>
                        </m:r>
                        <m:sSup>
                          <m:sSupPr>
                            <m:ctrlPr>
                              <a:rPr lang="en-GB" b="0" i="1" smtClean="0">
                                <a:solidFill>
                                  <a:schemeClr val="bg1"/>
                                </a:solidFill>
                                <a:latin typeface="Cambria Math" panose="02040503050406030204" pitchFamily="18" charset="0"/>
                              </a:rPr>
                            </m:ctrlPr>
                          </m:sSupPr>
                          <m:e>
                            <m:r>
                              <a:rPr lang="en-GB" b="0" i="1" smtClean="0">
                                <a:solidFill>
                                  <a:schemeClr val="bg1"/>
                                </a:solidFill>
                                <a:latin typeface="Cambria Math" panose="02040503050406030204" pitchFamily="18" charset="0"/>
                              </a:rPr>
                              <m:t>𝑦</m:t>
                            </m:r>
                          </m:e>
                          <m:sup>
                            <m:r>
                              <a:rPr lang="en-GB" b="0" i="1" smtClean="0">
                                <a:solidFill>
                                  <a:schemeClr val="bg1"/>
                                </a:solidFill>
                                <a:latin typeface="Cambria Math" panose="02040503050406030204" pitchFamily="18" charset="0"/>
                              </a:rPr>
                              <m:t>2</m:t>
                            </m:r>
                          </m:sup>
                        </m:sSup>
                        <m:r>
                          <a:rPr lang="en-GB" b="0" i="1" smtClean="0">
                            <a:solidFill>
                              <a:schemeClr val="bg1"/>
                            </a:solidFill>
                            <a:latin typeface="Cambria Math" panose="02040503050406030204" pitchFamily="18" charset="0"/>
                          </a:rPr>
                          <m:t>+</m:t>
                        </m:r>
                        <m:r>
                          <a:rPr lang="en-GB" b="0" i="1" smtClean="0">
                            <a:solidFill>
                              <a:schemeClr val="bg1"/>
                            </a:solidFill>
                            <a:latin typeface="Cambria Math" panose="02040503050406030204" pitchFamily="18" charset="0"/>
                          </a:rPr>
                          <m:t>𝑑</m:t>
                        </m:r>
                        <m:sSup>
                          <m:sSupPr>
                            <m:ctrlPr>
                              <a:rPr lang="en-GB" b="0" i="1" smtClean="0">
                                <a:solidFill>
                                  <a:schemeClr val="bg1"/>
                                </a:solidFill>
                                <a:latin typeface="Cambria Math" panose="02040503050406030204" pitchFamily="18" charset="0"/>
                              </a:rPr>
                            </m:ctrlPr>
                          </m:sSupPr>
                          <m:e>
                            <m:r>
                              <a:rPr lang="en-GB" b="0" i="1" smtClean="0">
                                <a:solidFill>
                                  <a:schemeClr val="bg1"/>
                                </a:solidFill>
                                <a:latin typeface="Cambria Math" panose="02040503050406030204" pitchFamily="18" charset="0"/>
                              </a:rPr>
                              <m:t>𝑧</m:t>
                            </m:r>
                          </m:e>
                          <m:sup>
                            <m:r>
                              <a:rPr lang="en-GB" b="0" i="1" smtClean="0">
                                <a:solidFill>
                                  <a:schemeClr val="bg1"/>
                                </a:solidFill>
                                <a:latin typeface="Cambria Math" panose="02040503050406030204" pitchFamily="18" charset="0"/>
                              </a:rPr>
                              <m:t>2</m:t>
                            </m:r>
                          </m:sup>
                        </m:sSup>
                      </m:e>
                    </m:d>
                  </m:oMath>
                </a14:m>
                <a:r>
                  <a:rPr lang="en-GB" b="0" dirty="0">
                    <a:solidFill>
                      <a:schemeClr val="bg1"/>
                    </a:solidFill>
                  </a:rPr>
                  <a:t> evaluating </a:t>
                </a:r>
                <a14:m>
                  <m:oMath xmlns:m="http://schemas.openxmlformats.org/officeDocument/2006/math">
                    <m:f>
                      <m:fPr>
                        <m:ctrlPr>
                          <a:rPr lang="en-GB" b="0" i="1" smtClean="0">
                            <a:solidFill>
                              <a:schemeClr val="bg1"/>
                            </a:solidFill>
                            <a:latin typeface="Cambria Math" panose="02040503050406030204" pitchFamily="18" charset="0"/>
                          </a:rPr>
                        </m:ctrlPr>
                      </m:fPr>
                      <m:num>
                        <m:r>
                          <a:rPr lang="en-GB" b="0" i="1" smtClean="0">
                            <a:solidFill>
                              <a:schemeClr val="bg1"/>
                            </a:solidFill>
                            <a:latin typeface="Cambria Math" panose="02040503050406030204" pitchFamily="18" charset="0"/>
                          </a:rPr>
                          <m:t>𝑑𝑓</m:t>
                        </m:r>
                        <m:d>
                          <m:dPr>
                            <m:ctrlPr>
                              <a:rPr lang="en-GB" b="0" i="1" smtClean="0">
                                <a:solidFill>
                                  <a:schemeClr val="bg1"/>
                                </a:solidFill>
                                <a:latin typeface="Cambria Math" panose="02040503050406030204" pitchFamily="18" charset="0"/>
                              </a:rPr>
                            </m:ctrlPr>
                          </m:dPr>
                          <m:e>
                            <m:sSup>
                              <m:sSupPr>
                                <m:ctrlPr>
                                  <a:rPr lang="en-GB" b="0" i="1" smtClean="0">
                                    <a:solidFill>
                                      <a:schemeClr val="bg1"/>
                                    </a:solidFill>
                                    <a:latin typeface="Cambria Math" panose="02040503050406030204" pitchFamily="18" charset="0"/>
                                  </a:rPr>
                                </m:ctrlPr>
                              </m:sSupPr>
                              <m:e>
                                <m:r>
                                  <a:rPr lang="en-GB" b="0" i="1" smtClean="0">
                                    <a:solidFill>
                                      <a:schemeClr val="bg1"/>
                                    </a:solidFill>
                                    <a:latin typeface="Cambria Math" panose="02040503050406030204" pitchFamily="18" charset="0"/>
                                  </a:rPr>
                                  <m:t>𝑥</m:t>
                                </m:r>
                              </m:e>
                              <m:sup>
                                <m:r>
                                  <a:rPr lang="en-GB" b="0" i="1" smtClean="0">
                                    <a:solidFill>
                                      <a:schemeClr val="bg1"/>
                                    </a:solidFill>
                                    <a:latin typeface="Cambria Math" panose="02040503050406030204" pitchFamily="18" charset="0"/>
                                  </a:rPr>
                                  <m:t>𝜇</m:t>
                                </m:r>
                              </m:sup>
                            </m:sSup>
                            <m:r>
                              <a:rPr lang="en-GB" b="0" i="1" smtClean="0">
                                <a:solidFill>
                                  <a:schemeClr val="bg1"/>
                                </a:solidFill>
                                <a:latin typeface="Cambria Math" panose="02040503050406030204" pitchFamily="18" charset="0"/>
                              </a:rPr>
                              <m:t>,</m:t>
                            </m:r>
                            <m:sSup>
                              <m:sSupPr>
                                <m:ctrlPr>
                                  <a:rPr lang="en-GB" b="0" i="1" smtClean="0">
                                    <a:solidFill>
                                      <a:schemeClr val="bg1"/>
                                    </a:solidFill>
                                    <a:latin typeface="Cambria Math" panose="02040503050406030204" pitchFamily="18" charset="0"/>
                                  </a:rPr>
                                </m:ctrlPr>
                              </m:sSupPr>
                              <m:e>
                                <m:r>
                                  <a:rPr lang="en-GB" b="0" i="1" smtClean="0">
                                    <a:solidFill>
                                      <a:schemeClr val="bg1"/>
                                    </a:solidFill>
                                    <a:latin typeface="Cambria Math" panose="02040503050406030204" pitchFamily="18" charset="0"/>
                                  </a:rPr>
                                  <m:t>𝑃</m:t>
                                </m:r>
                              </m:e>
                              <m:sup>
                                <m:r>
                                  <a:rPr lang="en-GB" b="0" i="1" smtClean="0">
                                    <a:solidFill>
                                      <a:schemeClr val="bg1"/>
                                    </a:solidFill>
                                    <a:latin typeface="Cambria Math" panose="02040503050406030204" pitchFamily="18" charset="0"/>
                                  </a:rPr>
                                  <m:t>𝜇</m:t>
                                </m:r>
                              </m:sup>
                            </m:sSup>
                          </m:e>
                        </m:d>
                      </m:num>
                      <m:den>
                        <m:r>
                          <a:rPr lang="en-GB" b="0" i="1" smtClean="0">
                            <a:solidFill>
                              <a:schemeClr val="bg1"/>
                            </a:solidFill>
                            <a:latin typeface="Cambria Math" panose="02040503050406030204" pitchFamily="18" charset="0"/>
                          </a:rPr>
                          <m:t>𝑑</m:t>
                        </m:r>
                        <m:r>
                          <a:rPr lang="en-GB" b="0" i="1" smtClean="0">
                            <a:solidFill>
                              <a:schemeClr val="bg1"/>
                            </a:solidFill>
                            <a:latin typeface="Cambria Math" panose="02040503050406030204" pitchFamily="18" charset="0"/>
                          </a:rPr>
                          <m:t>𝜆</m:t>
                        </m:r>
                      </m:den>
                    </m:f>
                    <m:r>
                      <a:rPr lang="en-GB" b="0" i="1" smtClean="0">
                        <a:solidFill>
                          <a:schemeClr val="bg1"/>
                        </a:solidFill>
                        <a:latin typeface="Cambria Math" panose="02040503050406030204" pitchFamily="18" charset="0"/>
                      </a:rPr>
                      <m:t>=</m:t>
                    </m:r>
                    <m:r>
                      <a:rPr lang="en-GB" b="0" i="1" smtClean="0">
                        <a:solidFill>
                          <a:schemeClr val="bg1"/>
                        </a:solidFill>
                        <a:latin typeface="Cambria Math" panose="02040503050406030204" pitchFamily="18" charset="0"/>
                      </a:rPr>
                      <m:t>𝐶</m:t>
                    </m:r>
                  </m:oMath>
                </a14:m>
                <a:endParaRPr lang="en-GB" b="0" dirty="0">
                  <a:solidFill>
                    <a:schemeClr val="bg1"/>
                  </a:solidFill>
                </a:endParaRPr>
              </a:p>
              <a:p>
                <a:r>
                  <a:rPr lang="en-GB" dirty="0">
                    <a:solidFill>
                      <a:schemeClr val="bg1"/>
                    </a:solidFill>
                  </a:rPr>
                  <a:t>Geodesic equation for </a:t>
                </a:r>
                <a14:m>
                  <m:oMath xmlns:m="http://schemas.openxmlformats.org/officeDocument/2006/math">
                    <m:r>
                      <a:rPr lang="en-GB" b="0" i="1" smtClean="0">
                        <a:solidFill>
                          <a:schemeClr val="bg1"/>
                        </a:solidFill>
                        <a:latin typeface="Cambria Math" panose="02040503050406030204" pitchFamily="18" charset="0"/>
                      </a:rPr>
                      <m:t>𝜇</m:t>
                    </m:r>
                    <m:r>
                      <a:rPr lang="en-GB" b="0" i="1" smtClean="0">
                        <a:solidFill>
                          <a:schemeClr val="bg1"/>
                        </a:solidFill>
                        <a:latin typeface="Cambria Math" panose="02040503050406030204" pitchFamily="18" charset="0"/>
                      </a:rPr>
                      <m:t>=0</m:t>
                    </m:r>
                  </m:oMath>
                </a14:m>
                <a:r>
                  <a:rPr lang="en-GB" b="0" dirty="0">
                    <a:solidFill>
                      <a:schemeClr val="bg1"/>
                    </a:solidFill>
                  </a:rPr>
                  <a:t> gives</a:t>
                </a:r>
              </a:p>
              <a:p>
                <a14:m>
                  <m:oMath xmlns:m="http://schemas.openxmlformats.org/officeDocument/2006/math">
                    <m:f>
                      <m:fPr>
                        <m:ctrlPr>
                          <a:rPr lang="en-GB" b="0" i="1" smtClean="0">
                            <a:solidFill>
                              <a:schemeClr val="bg1"/>
                            </a:solidFill>
                            <a:latin typeface="Cambria Math" panose="02040503050406030204" pitchFamily="18" charset="0"/>
                          </a:rPr>
                        </m:ctrlPr>
                      </m:fPr>
                      <m:num>
                        <m:r>
                          <a:rPr lang="en-GB" b="0" i="1" smtClean="0">
                            <a:solidFill>
                              <a:schemeClr val="bg1"/>
                            </a:solidFill>
                            <a:latin typeface="Cambria Math" panose="02040503050406030204" pitchFamily="18" charset="0"/>
                          </a:rPr>
                          <m:t>𝑑𝐸</m:t>
                        </m:r>
                      </m:num>
                      <m:den>
                        <m:r>
                          <a:rPr lang="en-GB" b="0" i="1" smtClean="0">
                            <a:solidFill>
                              <a:schemeClr val="bg1"/>
                            </a:solidFill>
                            <a:latin typeface="Cambria Math" panose="02040503050406030204" pitchFamily="18" charset="0"/>
                          </a:rPr>
                          <m:t>𝑑</m:t>
                        </m:r>
                        <m:r>
                          <a:rPr lang="en-GB" b="0" i="1" smtClean="0">
                            <a:solidFill>
                              <a:schemeClr val="bg1"/>
                            </a:solidFill>
                            <a:latin typeface="Cambria Math" panose="02040503050406030204" pitchFamily="18" charset="0"/>
                          </a:rPr>
                          <m:t>𝜆</m:t>
                        </m:r>
                      </m:den>
                    </m:f>
                    <m:r>
                      <a:rPr lang="en-GB" b="0" i="1" smtClean="0">
                        <a:solidFill>
                          <a:schemeClr val="bg1"/>
                        </a:solidFill>
                        <a:latin typeface="Cambria Math" panose="02040503050406030204" pitchFamily="18" charset="0"/>
                      </a:rPr>
                      <m:t>=−</m:t>
                    </m:r>
                    <m:sSup>
                      <m:sSupPr>
                        <m:ctrlPr>
                          <a:rPr lang="en-GB" b="0" i="1" smtClean="0">
                            <a:solidFill>
                              <a:schemeClr val="bg1"/>
                            </a:solidFill>
                            <a:latin typeface="Cambria Math" panose="02040503050406030204" pitchFamily="18" charset="0"/>
                          </a:rPr>
                        </m:ctrlPr>
                      </m:sSupPr>
                      <m:e>
                        <m:r>
                          <a:rPr lang="en-GB" b="0" i="1" smtClean="0">
                            <a:solidFill>
                              <a:schemeClr val="bg1"/>
                            </a:solidFill>
                            <a:latin typeface="Cambria Math" panose="02040503050406030204" pitchFamily="18" charset="0"/>
                          </a:rPr>
                          <m:t>𝑝</m:t>
                        </m:r>
                      </m:e>
                      <m:sup>
                        <m:r>
                          <a:rPr lang="en-GB" b="0" i="1" smtClean="0">
                            <a:solidFill>
                              <a:schemeClr val="bg1"/>
                            </a:solidFill>
                            <a:latin typeface="Cambria Math" panose="02040503050406030204" pitchFamily="18" charset="0"/>
                          </a:rPr>
                          <m:t>2</m:t>
                        </m:r>
                      </m:sup>
                    </m:sSup>
                    <m:r>
                      <a:rPr lang="en-GB" b="0" i="1" smtClean="0">
                        <a:solidFill>
                          <a:schemeClr val="bg1"/>
                        </a:solidFill>
                        <a:latin typeface="Cambria Math" panose="02040503050406030204" pitchFamily="18" charset="0"/>
                      </a:rPr>
                      <m:t>[</m:t>
                    </m:r>
                    <m:r>
                      <a:rPr lang="en-GB" b="0" i="1" smtClean="0">
                        <a:solidFill>
                          <a:schemeClr val="bg1"/>
                        </a:solidFill>
                        <a:latin typeface="Cambria Math" panose="02040503050406030204" pitchFamily="18" charset="0"/>
                      </a:rPr>
                      <m:t>𝐻</m:t>
                    </m:r>
                    <m:r>
                      <a:rPr lang="en-GB" b="0" i="1" smtClean="0">
                        <a:solidFill>
                          <a:schemeClr val="bg1"/>
                        </a:solidFill>
                        <a:latin typeface="Cambria Math" panose="02040503050406030204" pitchFamily="18" charset="0"/>
                      </a:rPr>
                      <m:t>−</m:t>
                    </m:r>
                    <m:r>
                      <a:rPr lang="en-GB" b="0" i="1" smtClean="0">
                        <a:solidFill>
                          <a:schemeClr val="bg1"/>
                        </a:solidFill>
                        <a:latin typeface="Cambria Math" panose="02040503050406030204" pitchFamily="18" charset="0"/>
                      </a:rPr>
                      <m:t>𝐻</m:t>
                    </m:r>
                    <m:r>
                      <m:rPr>
                        <m:sty m:val="p"/>
                      </m:rPr>
                      <a:rPr lang="en-GB" b="0" i="0" smtClean="0">
                        <a:solidFill>
                          <a:schemeClr val="bg1"/>
                        </a:solidFill>
                        <a:latin typeface="Cambria Math" panose="02040503050406030204" pitchFamily="18" charset="0"/>
                      </a:rPr>
                      <m:t>Ψ</m:t>
                    </m:r>
                    <m:r>
                      <a:rPr lang="en-GB" b="0" i="1" smtClean="0">
                        <a:solidFill>
                          <a:schemeClr val="bg1"/>
                        </a:solidFill>
                        <a:latin typeface="Cambria Math" panose="02040503050406030204" pitchFamily="18" charset="0"/>
                      </a:rPr>
                      <m:t>+</m:t>
                    </m:r>
                    <m:f>
                      <m:fPr>
                        <m:ctrlPr>
                          <a:rPr lang="en-GB" b="0" i="1" smtClean="0">
                            <a:solidFill>
                              <a:schemeClr val="bg1"/>
                            </a:solidFill>
                            <a:latin typeface="Cambria Math" panose="02040503050406030204" pitchFamily="18" charset="0"/>
                          </a:rPr>
                        </m:ctrlPr>
                      </m:fPr>
                      <m:num>
                        <m:r>
                          <a:rPr lang="en-GB" b="0" i="1" smtClean="0">
                            <a:solidFill>
                              <a:schemeClr val="bg1"/>
                            </a:solidFill>
                            <a:latin typeface="Cambria Math" panose="02040503050406030204" pitchFamily="18" charset="0"/>
                          </a:rPr>
                          <m:t>𝜕</m:t>
                        </m:r>
                        <m:r>
                          <m:rPr>
                            <m:sty m:val="p"/>
                          </m:rPr>
                          <a:rPr lang="en-GB" b="0" i="0" smtClean="0">
                            <a:solidFill>
                              <a:schemeClr val="bg1"/>
                            </a:solidFill>
                            <a:latin typeface="Cambria Math" panose="02040503050406030204" pitchFamily="18" charset="0"/>
                          </a:rPr>
                          <m:t>Φ</m:t>
                        </m:r>
                      </m:num>
                      <m:den>
                        <m:r>
                          <a:rPr lang="en-GB" b="0" i="1" smtClean="0">
                            <a:solidFill>
                              <a:schemeClr val="bg1"/>
                            </a:solidFill>
                            <a:latin typeface="Cambria Math" panose="02040503050406030204" pitchFamily="18" charset="0"/>
                          </a:rPr>
                          <m:t>𝜕</m:t>
                        </m:r>
                        <m:r>
                          <m:rPr>
                            <m:sty m:val="p"/>
                          </m:rPr>
                          <a:rPr lang="en-GB" b="0" i="1" smtClean="0">
                            <a:solidFill>
                              <a:schemeClr val="bg1"/>
                            </a:solidFill>
                            <a:latin typeface="Cambria Math" panose="02040503050406030204" pitchFamily="18" charset="0"/>
                          </a:rPr>
                          <m:t>t</m:t>
                        </m:r>
                      </m:den>
                    </m:f>
                    <m:r>
                      <a:rPr lang="en-GB" b="0" i="0" smtClean="0">
                        <a:solidFill>
                          <a:schemeClr val="bg1"/>
                        </a:solidFill>
                        <a:latin typeface="Cambria Math" panose="02040503050406030204" pitchFamily="18" charset="0"/>
                      </a:rPr>
                      <m:t>+</m:t>
                    </m:r>
                    <m:f>
                      <m:fPr>
                        <m:ctrlPr>
                          <a:rPr lang="en-GB" b="0" i="1" smtClean="0">
                            <a:solidFill>
                              <a:schemeClr val="bg1"/>
                            </a:solidFill>
                            <a:latin typeface="Cambria Math" panose="02040503050406030204" pitchFamily="18" charset="0"/>
                          </a:rPr>
                        </m:ctrlPr>
                      </m:fPr>
                      <m:num>
                        <m:r>
                          <a:rPr lang="en-GB" b="0" i="1" smtClean="0">
                            <a:solidFill>
                              <a:schemeClr val="bg1"/>
                            </a:solidFill>
                            <a:latin typeface="Cambria Math" panose="02040503050406030204" pitchFamily="18" charset="0"/>
                          </a:rPr>
                          <m:t>𝐸</m:t>
                        </m:r>
                      </m:num>
                      <m:den>
                        <m:r>
                          <a:rPr lang="en-GB" b="0" i="1" smtClean="0">
                            <a:solidFill>
                              <a:schemeClr val="bg1"/>
                            </a:solidFill>
                            <a:latin typeface="Cambria Math" panose="02040503050406030204" pitchFamily="18" charset="0"/>
                          </a:rPr>
                          <m:t>𝑝</m:t>
                        </m:r>
                      </m:den>
                    </m:f>
                    <m:f>
                      <m:fPr>
                        <m:ctrlPr>
                          <a:rPr lang="en-GB" b="0" i="1" smtClean="0">
                            <a:solidFill>
                              <a:schemeClr val="bg1"/>
                            </a:solidFill>
                            <a:latin typeface="Cambria Math" panose="02040503050406030204" pitchFamily="18" charset="0"/>
                          </a:rPr>
                        </m:ctrlPr>
                      </m:fPr>
                      <m:num>
                        <m:r>
                          <a:rPr lang="en-GB" b="0" i="1" smtClean="0">
                            <a:solidFill>
                              <a:schemeClr val="bg1"/>
                            </a:solidFill>
                            <a:latin typeface="Cambria Math" panose="02040503050406030204" pitchFamily="18" charset="0"/>
                          </a:rPr>
                          <m:t>𝜕</m:t>
                        </m:r>
                        <m:r>
                          <m:rPr>
                            <m:sty m:val="p"/>
                          </m:rPr>
                          <a:rPr lang="en-GB" b="0" i="0" smtClean="0">
                            <a:solidFill>
                              <a:schemeClr val="bg1"/>
                            </a:solidFill>
                            <a:latin typeface="Cambria Math" panose="02040503050406030204" pitchFamily="18" charset="0"/>
                          </a:rPr>
                          <m:t>Φ</m:t>
                        </m:r>
                      </m:num>
                      <m:den>
                        <m:r>
                          <a:rPr lang="en-GB" b="0" i="1" smtClean="0">
                            <a:solidFill>
                              <a:schemeClr val="bg1"/>
                            </a:solidFill>
                            <a:latin typeface="Cambria Math" panose="02040503050406030204" pitchFamily="18" charset="0"/>
                          </a:rPr>
                          <m:t>𝜕</m:t>
                        </m:r>
                        <m:sSup>
                          <m:sSupPr>
                            <m:ctrlPr>
                              <a:rPr lang="en-GB" b="0" i="1" smtClean="0">
                                <a:solidFill>
                                  <a:schemeClr val="bg1"/>
                                </a:solidFill>
                                <a:latin typeface="Cambria Math" panose="02040503050406030204" pitchFamily="18" charset="0"/>
                              </a:rPr>
                            </m:ctrlPr>
                          </m:sSupPr>
                          <m:e>
                            <m:r>
                              <a:rPr lang="en-GB" b="0" i="1" smtClean="0">
                                <a:solidFill>
                                  <a:schemeClr val="bg1"/>
                                </a:solidFill>
                                <a:latin typeface="Cambria Math" panose="02040503050406030204" pitchFamily="18" charset="0"/>
                              </a:rPr>
                              <m:t>𝑥</m:t>
                            </m:r>
                          </m:e>
                          <m:sup>
                            <m:r>
                              <a:rPr lang="en-GB" b="0" i="1" smtClean="0">
                                <a:solidFill>
                                  <a:schemeClr val="bg1"/>
                                </a:solidFill>
                                <a:latin typeface="Cambria Math" panose="02040503050406030204" pitchFamily="18" charset="0"/>
                              </a:rPr>
                              <m:t>𝑖</m:t>
                            </m:r>
                          </m:sup>
                        </m:sSup>
                      </m:den>
                    </m:f>
                    <m:f>
                      <m:fPr>
                        <m:ctrlPr>
                          <a:rPr lang="en-GB" b="0" i="1" smtClean="0">
                            <a:solidFill>
                              <a:schemeClr val="bg1"/>
                            </a:solidFill>
                            <a:latin typeface="Cambria Math" panose="02040503050406030204" pitchFamily="18" charset="0"/>
                          </a:rPr>
                        </m:ctrlPr>
                      </m:fPr>
                      <m:num>
                        <m:sSup>
                          <m:sSupPr>
                            <m:ctrlPr>
                              <a:rPr lang="en-GB" b="0" i="1" dirty="0" smtClean="0">
                                <a:solidFill>
                                  <a:schemeClr val="bg1"/>
                                </a:solidFill>
                                <a:latin typeface="Cambria Math" panose="02040503050406030204" pitchFamily="18" charset="0"/>
                              </a:rPr>
                            </m:ctrlPr>
                          </m:sSupPr>
                          <m:e>
                            <m:acc>
                              <m:accPr>
                                <m:chr m:val="̂"/>
                                <m:ctrlPr>
                                  <a:rPr lang="en-GB" b="0" i="1" smtClean="0">
                                    <a:solidFill>
                                      <a:schemeClr val="bg1"/>
                                    </a:solidFill>
                                    <a:latin typeface="Cambria Math" panose="02040503050406030204" pitchFamily="18" charset="0"/>
                                  </a:rPr>
                                </m:ctrlPr>
                              </m:accPr>
                              <m:e>
                                <m:r>
                                  <a:rPr lang="en-GB" b="0" i="1" smtClean="0">
                                    <a:solidFill>
                                      <a:schemeClr val="bg1"/>
                                    </a:solidFill>
                                    <a:latin typeface="Cambria Math" panose="02040503050406030204" pitchFamily="18" charset="0"/>
                                  </a:rPr>
                                  <m:t>𝑝</m:t>
                                </m:r>
                              </m:e>
                            </m:acc>
                          </m:e>
                          <m:sup>
                            <m:r>
                              <a:rPr lang="en-GB" b="0" i="1" dirty="0" smtClean="0">
                                <a:solidFill>
                                  <a:schemeClr val="bg1"/>
                                </a:solidFill>
                                <a:latin typeface="Cambria Math" panose="02040503050406030204" pitchFamily="18" charset="0"/>
                              </a:rPr>
                              <m:t>𝑖</m:t>
                            </m:r>
                          </m:sup>
                        </m:sSup>
                      </m:num>
                      <m:den>
                        <m:r>
                          <a:rPr lang="en-GB" b="0" i="1" smtClean="0">
                            <a:solidFill>
                              <a:schemeClr val="bg1"/>
                            </a:solidFill>
                            <a:latin typeface="Cambria Math" panose="02040503050406030204" pitchFamily="18" charset="0"/>
                          </a:rPr>
                          <m:t>𝑎</m:t>
                        </m:r>
                      </m:den>
                    </m:f>
                  </m:oMath>
                </a14:m>
                <a:r>
                  <a:rPr lang="en-GB" b="0" dirty="0">
                    <a:solidFill>
                      <a:schemeClr val="bg1"/>
                    </a:solidFill>
                  </a:rPr>
                  <a:t>] (8)</a:t>
                </a:r>
              </a:p>
              <a:p>
                <a:r>
                  <a:rPr lang="en-GB" dirty="0">
                    <a:solidFill>
                      <a:schemeClr val="bg1"/>
                    </a:solidFill>
                  </a:rPr>
                  <a:t>Integrating for photon from LSS to </a:t>
                </a:r>
                <a14:m>
                  <m:oMath xmlns:m="http://schemas.openxmlformats.org/officeDocument/2006/math">
                    <m:r>
                      <a:rPr lang="en-GB" b="0" i="1" smtClean="0">
                        <a:solidFill>
                          <a:schemeClr val="bg1"/>
                        </a:solidFill>
                        <a:latin typeface="Cambria Math" panose="02040503050406030204" pitchFamily="18" charset="0"/>
                      </a:rPr>
                      <m:t>𝑡</m:t>
                    </m:r>
                    <m:r>
                      <a:rPr lang="en-GB" b="0" i="1" smtClean="0">
                        <a:solidFill>
                          <a:schemeClr val="bg1"/>
                        </a:solidFill>
                        <a:latin typeface="Cambria Math" panose="02040503050406030204" pitchFamily="18" charset="0"/>
                      </a:rPr>
                      <m:t>=</m:t>
                    </m:r>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𝑡</m:t>
                        </m:r>
                      </m:e>
                      <m:sub>
                        <m:r>
                          <a:rPr lang="en-GB" b="0" i="1" smtClean="0">
                            <a:solidFill>
                              <a:schemeClr val="bg1"/>
                            </a:solidFill>
                            <a:latin typeface="Cambria Math" panose="02040503050406030204" pitchFamily="18" charset="0"/>
                          </a:rPr>
                          <m:t>0</m:t>
                        </m:r>
                      </m:sub>
                    </m:sSub>
                  </m:oMath>
                </a14:m>
                <a:r>
                  <a:rPr lang="en-GB" b="0" dirty="0">
                    <a:solidFill>
                      <a:schemeClr val="bg1"/>
                    </a:solidFill>
                  </a:rPr>
                  <a:t>:</a:t>
                </a:r>
              </a:p>
              <a:p>
                <a14:m>
                  <m:oMath xmlns:m="http://schemas.openxmlformats.org/officeDocument/2006/math">
                    <m:d>
                      <m:dPr>
                        <m:ctrlPr>
                          <a:rPr lang="en-GB" b="0" i="1" smtClean="0">
                            <a:solidFill>
                              <a:schemeClr val="bg1"/>
                            </a:solidFill>
                            <a:latin typeface="Cambria Math" panose="02040503050406030204" pitchFamily="18" charset="0"/>
                          </a:rPr>
                        </m:ctrlPr>
                      </m:dPr>
                      <m:e>
                        <m:f>
                          <m:fPr>
                            <m:ctrlPr>
                              <a:rPr lang="en-GB" b="0" i="1" smtClean="0">
                                <a:solidFill>
                                  <a:schemeClr val="bg1"/>
                                </a:solidFill>
                                <a:latin typeface="Cambria Math" panose="02040503050406030204" pitchFamily="18" charset="0"/>
                              </a:rPr>
                            </m:ctrlPr>
                          </m:fPr>
                          <m:num>
                            <m:r>
                              <a:rPr lang="en-GB" b="0" i="1" smtClean="0">
                                <a:solidFill>
                                  <a:schemeClr val="bg1"/>
                                </a:solidFill>
                                <a:latin typeface="Cambria Math" panose="02040503050406030204" pitchFamily="18" charset="0"/>
                              </a:rPr>
                              <m:t>𝛿</m:t>
                            </m:r>
                            <m:r>
                              <a:rPr lang="en-GB" b="0" i="1" smtClean="0">
                                <a:solidFill>
                                  <a:schemeClr val="bg1"/>
                                </a:solidFill>
                                <a:latin typeface="Cambria Math" panose="02040503050406030204" pitchFamily="18" charset="0"/>
                              </a:rPr>
                              <m:t>𝑝</m:t>
                            </m:r>
                          </m:num>
                          <m:den>
                            <m:r>
                              <a:rPr lang="en-GB" b="0" i="1" smtClean="0">
                                <a:solidFill>
                                  <a:schemeClr val="bg1"/>
                                </a:solidFill>
                                <a:latin typeface="Cambria Math" panose="02040503050406030204" pitchFamily="18" charset="0"/>
                              </a:rPr>
                              <m:t>𝑝</m:t>
                            </m:r>
                          </m:den>
                        </m:f>
                      </m:e>
                    </m:d>
                    <m:sSub>
                      <m:sSubPr>
                        <m:ctrlPr>
                          <a:rPr lang="en-GB" b="0" i="1" smtClean="0">
                            <a:solidFill>
                              <a:schemeClr val="bg1"/>
                            </a:solidFill>
                            <a:latin typeface="Cambria Math" panose="02040503050406030204" pitchFamily="18" charset="0"/>
                          </a:rPr>
                        </m:ctrlPr>
                      </m:sSubPr>
                      <m:e>
                        <m:d>
                          <m:dPr>
                            <m:begChr m:val=""/>
                            <m:endChr m:val="|"/>
                            <m:ctrlPr>
                              <a:rPr lang="en-GB" b="0" i="1" smtClean="0">
                                <a:solidFill>
                                  <a:schemeClr val="bg1"/>
                                </a:solidFill>
                                <a:latin typeface="Cambria Math" panose="02040503050406030204" pitchFamily="18" charset="0"/>
                              </a:rPr>
                            </m:ctrlPr>
                          </m:dPr>
                          <m:e>
                            <m:r>
                              <a:rPr lang="en-GB">
                                <a:latin typeface="Cambria Math" panose="02040503050406030204" pitchFamily="18" charset="0"/>
                              </a:rPr>
                              <m:t>​</m:t>
                            </m:r>
                          </m:e>
                        </m:d>
                      </m:e>
                      <m:sub>
                        <m:r>
                          <a:rPr lang="en-GB" b="0" i="1" smtClean="0">
                            <a:solidFill>
                              <a:schemeClr val="bg1"/>
                            </a:solidFill>
                            <a:latin typeface="Cambria Math" panose="02040503050406030204" pitchFamily="18" charset="0"/>
                          </a:rPr>
                          <m:t>𝑡</m:t>
                        </m:r>
                        <m:r>
                          <a:rPr lang="en-GB" b="0" i="1" smtClean="0">
                            <a:solidFill>
                              <a:schemeClr val="bg1"/>
                            </a:solidFill>
                            <a:latin typeface="Cambria Math" panose="02040503050406030204" pitchFamily="18" charset="0"/>
                          </a:rPr>
                          <m:t>=</m:t>
                        </m:r>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𝑡</m:t>
                            </m:r>
                          </m:e>
                          <m:sub>
                            <m:r>
                              <a:rPr lang="en-GB" b="0" i="1" smtClean="0">
                                <a:solidFill>
                                  <a:schemeClr val="bg1"/>
                                </a:solidFill>
                                <a:latin typeface="Cambria Math" panose="02040503050406030204" pitchFamily="18" charset="0"/>
                              </a:rPr>
                              <m:t>0</m:t>
                            </m:r>
                          </m:sub>
                        </m:sSub>
                      </m:sub>
                    </m:sSub>
                  </m:oMath>
                </a14:m>
                <a:r>
                  <a:rPr lang="en-GB" b="0" dirty="0">
                    <a:solidFill>
                      <a:schemeClr val="bg1"/>
                    </a:solidFill>
                  </a:rPr>
                  <a:t> = </a:t>
                </a:r>
                <a14:m>
                  <m:oMath xmlns:m="http://schemas.openxmlformats.org/officeDocument/2006/math">
                    <m:d>
                      <m:dPr>
                        <m:ctrlPr>
                          <a:rPr lang="en-GB" b="0" i="1" smtClean="0">
                            <a:solidFill>
                              <a:schemeClr val="bg1"/>
                            </a:solidFill>
                            <a:latin typeface="Cambria Math" panose="02040503050406030204" pitchFamily="18" charset="0"/>
                          </a:rPr>
                        </m:ctrlPr>
                      </m:dPr>
                      <m:e>
                        <m:f>
                          <m:fPr>
                            <m:ctrlPr>
                              <a:rPr lang="en-GB" b="0" i="1" smtClean="0">
                                <a:solidFill>
                                  <a:schemeClr val="bg1"/>
                                </a:solidFill>
                                <a:latin typeface="Cambria Math" panose="02040503050406030204" pitchFamily="18" charset="0"/>
                              </a:rPr>
                            </m:ctrlPr>
                          </m:fPr>
                          <m:num>
                            <m:r>
                              <a:rPr lang="en-GB" b="0" i="1" smtClean="0">
                                <a:solidFill>
                                  <a:schemeClr val="bg1"/>
                                </a:solidFill>
                                <a:latin typeface="Cambria Math" panose="02040503050406030204" pitchFamily="18" charset="0"/>
                              </a:rPr>
                              <m:t>𝛿</m:t>
                            </m:r>
                            <m:r>
                              <a:rPr lang="en-GB" b="0" i="1" smtClean="0">
                                <a:solidFill>
                                  <a:schemeClr val="bg1"/>
                                </a:solidFill>
                                <a:latin typeface="Cambria Math" panose="02040503050406030204" pitchFamily="18" charset="0"/>
                              </a:rPr>
                              <m:t>𝑝</m:t>
                            </m:r>
                          </m:num>
                          <m:den>
                            <m:r>
                              <a:rPr lang="en-GB" b="0" i="1" smtClean="0">
                                <a:solidFill>
                                  <a:schemeClr val="bg1"/>
                                </a:solidFill>
                                <a:latin typeface="Cambria Math" panose="02040503050406030204" pitchFamily="18" charset="0"/>
                              </a:rPr>
                              <m:t>𝑝</m:t>
                            </m:r>
                          </m:den>
                        </m:f>
                      </m:e>
                    </m:d>
                    <m:sSub>
                      <m:sSubPr>
                        <m:ctrlPr>
                          <a:rPr lang="en-GB" b="0" i="1" smtClean="0">
                            <a:solidFill>
                              <a:schemeClr val="bg1"/>
                            </a:solidFill>
                            <a:latin typeface="Cambria Math" panose="02040503050406030204" pitchFamily="18" charset="0"/>
                          </a:rPr>
                        </m:ctrlPr>
                      </m:sSubPr>
                      <m:e>
                        <m:d>
                          <m:dPr>
                            <m:begChr m:val=""/>
                            <m:endChr m:val="|"/>
                            <m:ctrlPr>
                              <a:rPr lang="en-GB" b="0" i="1" smtClean="0">
                                <a:solidFill>
                                  <a:schemeClr val="bg1"/>
                                </a:solidFill>
                                <a:latin typeface="Cambria Math" panose="02040503050406030204" pitchFamily="18" charset="0"/>
                              </a:rPr>
                            </m:ctrlPr>
                          </m:dPr>
                          <m:e>
                            <m:r>
                              <a:rPr lang="en-GB">
                                <a:latin typeface="Cambria Math" panose="02040503050406030204" pitchFamily="18" charset="0"/>
                              </a:rPr>
                              <m:t>​</m:t>
                            </m:r>
                          </m:e>
                        </m:d>
                      </m:e>
                      <m:sub>
                        <m:r>
                          <a:rPr lang="en-GB" b="0" i="1" smtClean="0">
                            <a:solidFill>
                              <a:schemeClr val="bg1"/>
                            </a:solidFill>
                            <a:latin typeface="Cambria Math" panose="02040503050406030204" pitchFamily="18" charset="0"/>
                          </a:rPr>
                          <m:t>𝑡</m:t>
                        </m:r>
                        <m:r>
                          <a:rPr lang="en-GB" b="0" i="1" smtClean="0">
                            <a:solidFill>
                              <a:schemeClr val="bg1"/>
                            </a:solidFill>
                            <a:latin typeface="Cambria Math" panose="02040503050406030204" pitchFamily="18" charset="0"/>
                          </a:rPr>
                          <m:t>=</m:t>
                        </m:r>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𝑡</m:t>
                            </m:r>
                          </m:e>
                          <m:sub>
                            <m:r>
                              <a:rPr lang="en-GB" b="0" i="1" smtClean="0">
                                <a:solidFill>
                                  <a:schemeClr val="bg1"/>
                                </a:solidFill>
                                <a:latin typeface="Cambria Math" panose="02040503050406030204" pitchFamily="18" charset="0"/>
                              </a:rPr>
                              <m:t>𝐿𝑆𝑆</m:t>
                            </m:r>
                          </m:sub>
                        </m:sSub>
                      </m:sub>
                    </m:sSub>
                    <m:r>
                      <a:rPr lang="en-GB" b="0" i="1" smtClean="0">
                        <a:solidFill>
                          <a:schemeClr val="bg1"/>
                        </a:solidFill>
                        <a:latin typeface="Cambria Math" panose="02040503050406030204" pitchFamily="18" charset="0"/>
                      </a:rPr>
                      <m:t>+</m:t>
                    </m:r>
                    <m:d>
                      <m:dPr>
                        <m:ctrlPr>
                          <a:rPr lang="en-GB" b="0" i="1" smtClean="0">
                            <a:solidFill>
                              <a:schemeClr val="bg1"/>
                            </a:solidFill>
                            <a:latin typeface="Cambria Math" panose="02040503050406030204" pitchFamily="18" charset="0"/>
                          </a:rPr>
                        </m:ctrlPr>
                      </m:dPr>
                      <m:e>
                        <m:sSub>
                          <m:sSubPr>
                            <m:ctrlPr>
                              <a:rPr lang="en-GB" b="0" i="1" smtClean="0">
                                <a:solidFill>
                                  <a:schemeClr val="bg1"/>
                                </a:solidFill>
                                <a:latin typeface="Cambria Math" panose="02040503050406030204" pitchFamily="18" charset="0"/>
                              </a:rPr>
                            </m:ctrlPr>
                          </m:sSubPr>
                          <m:e>
                            <m:r>
                              <m:rPr>
                                <m:sty m:val="p"/>
                              </m:rPr>
                              <a:rPr lang="en-GB" b="0" i="0" smtClean="0">
                                <a:solidFill>
                                  <a:schemeClr val="bg1"/>
                                </a:solidFill>
                                <a:latin typeface="Cambria Math" panose="02040503050406030204" pitchFamily="18" charset="0"/>
                              </a:rPr>
                              <m:t>Ψ</m:t>
                            </m:r>
                          </m:e>
                          <m:sub>
                            <m:r>
                              <a:rPr lang="en-GB" b="0" i="1" smtClean="0">
                                <a:solidFill>
                                  <a:schemeClr val="bg1"/>
                                </a:solidFill>
                                <a:latin typeface="Cambria Math" panose="02040503050406030204" pitchFamily="18" charset="0"/>
                              </a:rPr>
                              <m:t>𝐿𝑆𝑆</m:t>
                            </m:r>
                          </m:sub>
                        </m:sSub>
                        <m:r>
                          <a:rPr lang="en-GB" b="0" i="1" smtClean="0">
                            <a:solidFill>
                              <a:schemeClr val="bg1"/>
                            </a:solidFill>
                            <a:latin typeface="Cambria Math" panose="02040503050406030204" pitchFamily="18" charset="0"/>
                          </a:rPr>
                          <m:t>−</m:t>
                        </m:r>
                        <m:sSub>
                          <m:sSubPr>
                            <m:ctrlPr>
                              <a:rPr lang="en-GB" b="0" i="1" smtClean="0">
                                <a:solidFill>
                                  <a:schemeClr val="bg1"/>
                                </a:solidFill>
                                <a:latin typeface="Cambria Math" panose="02040503050406030204" pitchFamily="18" charset="0"/>
                              </a:rPr>
                            </m:ctrlPr>
                          </m:sSubPr>
                          <m:e>
                            <m:r>
                              <m:rPr>
                                <m:sty m:val="p"/>
                              </m:rPr>
                              <a:rPr lang="en-GB" b="0" i="0" smtClean="0">
                                <a:solidFill>
                                  <a:schemeClr val="bg1"/>
                                </a:solidFill>
                                <a:latin typeface="Cambria Math" panose="02040503050406030204" pitchFamily="18" charset="0"/>
                              </a:rPr>
                              <m:t>Ψ</m:t>
                            </m:r>
                          </m:e>
                          <m:sub>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𝑡</m:t>
                                </m:r>
                              </m:e>
                              <m:sub>
                                <m:r>
                                  <a:rPr lang="en-GB" b="0" i="1" smtClean="0">
                                    <a:solidFill>
                                      <a:schemeClr val="bg1"/>
                                    </a:solidFill>
                                    <a:latin typeface="Cambria Math" panose="02040503050406030204" pitchFamily="18" charset="0"/>
                                  </a:rPr>
                                  <m:t>0</m:t>
                                </m:r>
                              </m:sub>
                            </m:sSub>
                          </m:sub>
                        </m:sSub>
                      </m:e>
                    </m:d>
                    <m:r>
                      <a:rPr lang="en-GB" b="0" i="1" smtClean="0">
                        <a:solidFill>
                          <a:schemeClr val="bg1"/>
                        </a:solidFill>
                        <a:latin typeface="Cambria Math" panose="02040503050406030204" pitchFamily="18" charset="0"/>
                      </a:rPr>
                      <m:t>+</m:t>
                    </m:r>
                    <m:nary>
                      <m:naryPr>
                        <m:ctrlPr>
                          <a:rPr lang="en-GB" b="0" i="1" smtClean="0">
                            <a:solidFill>
                              <a:schemeClr val="bg1"/>
                            </a:solidFill>
                            <a:latin typeface="Cambria Math" panose="02040503050406030204" pitchFamily="18" charset="0"/>
                          </a:rPr>
                        </m:ctrlPr>
                      </m:naryPr>
                      <m:sub>
                        <m:sSub>
                          <m:sSubPr>
                            <m:ctrlPr>
                              <a:rPr lang="en-GB" b="0" i="1" smtClean="0">
                                <a:solidFill>
                                  <a:schemeClr val="bg1"/>
                                </a:solidFill>
                                <a:latin typeface="Cambria Math" panose="02040503050406030204" pitchFamily="18" charset="0"/>
                              </a:rPr>
                            </m:ctrlPr>
                          </m:sSubPr>
                          <m:e>
                            <m:r>
                              <m:rPr>
                                <m:brk m:alnAt="23"/>
                              </m:rPr>
                              <a:rPr lang="en-GB" b="0" i="1" smtClean="0">
                                <a:solidFill>
                                  <a:schemeClr val="bg1"/>
                                </a:solidFill>
                                <a:latin typeface="Cambria Math" panose="02040503050406030204" pitchFamily="18" charset="0"/>
                              </a:rPr>
                              <m:t>𝑡</m:t>
                            </m:r>
                          </m:e>
                          <m:sub>
                            <m:r>
                              <m:rPr>
                                <m:brk m:alnAt="23"/>
                              </m:rPr>
                              <a:rPr lang="en-GB" b="0" i="1" smtClean="0">
                                <a:solidFill>
                                  <a:schemeClr val="bg1"/>
                                </a:solidFill>
                                <a:latin typeface="Cambria Math" panose="02040503050406030204" pitchFamily="18" charset="0"/>
                              </a:rPr>
                              <m:t>𝐿</m:t>
                            </m:r>
                            <m:r>
                              <a:rPr lang="en-GB" b="0" i="1" smtClean="0">
                                <a:solidFill>
                                  <a:schemeClr val="bg1"/>
                                </a:solidFill>
                                <a:latin typeface="Cambria Math" panose="02040503050406030204" pitchFamily="18" charset="0"/>
                              </a:rPr>
                              <m:t>𝑆𝑆</m:t>
                            </m:r>
                          </m:sub>
                        </m:sSub>
                      </m:sub>
                      <m:sup>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𝑡</m:t>
                            </m:r>
                          </m:e>
                          <m:sub>
                            <m:r>
                              <a:rPr lang="en-GB" b="0" i="1" smtClean="0">
                                <a:solidFill>
                                  <a:schemeClr val="bg1"/>
                                </a:solidFill>
                                <a:latin typeface="Cambria Math" panose="02040503050406030204" pitchFamily="18" charset="0"/>
                              </a:rPr>
                              <m:t>0</m:t>
                            </m:r>
                          </m:sub>
                        </m:sSub>
                      </m:sup>
                      <m:e>
                        <m:d>
                          <m:dPr>
                            <m:begChr m:val="["/>
                            <m:endChr m:val="]"/>
                            <m:ctrlPr>
                              <a:rPr lang="en-GB" b="0" i="1" smtClean="0">
                                <a:solidFill>
                                  <a:schemeClr val="bg1"/>
                                </a:solidFill>
                                <a:latin typeface="Cambria Math" panose="02040503050406030204" pitchFamily="18" charset="0"/>
                              </a:rPr>
                            </m:ctrlPr>
                          </m:dPr>
                          <m:e>
                            <m:f>
                              <m:fPr>
                                <m:ctrlPr>
                                  <a:rPr lang="en-GB" b="0" i="1" smtClean="0">
                                    <a:solidFill>
                                      <a:schemeClr val="bg1"/>
                                    </a:solidFill>
                                    <a:latin typeface="Cambria Math" panose="02040503050406030204" pitchFamily="18" charset="0"/>
                                  </a:rPr>
                                </m:ctrlPr>
                              </m:fPr>
                              <m:num>
                                <m:r>
                                  <a:rPr lang="en-GB" b="0" i="1" smtClean="0">
                                    <a:solidFill>
                                      <a:schemeClr val="bg1"/>
                                    </a:solidFill>
                                    <a:latin typeface="Cambria Math" panose="02040503050406030204" pitchFamily="18" charset="0"/>
                                  </a:rPr>
                                  <m:t>𝜕</m:t>
                                </m:r>
                                <m:r>
                                  <m:rPr>
                                    <m:sty m:val="p"/>
                                  </m:rPr>
                                  <a:rPr lang="en-GB" b="0" i="0" smtClean="0">
                                    <a:solidFill>
                                      <a:schemeClr val="bg1"/>
                                    </a:solidFill>
                                    <a:latin typeface="Cambria Math" panose="02040503050406030204" pitchFamily="18" charset="0"/>
                                  </a:rPr>
                                  <m:t>Ψ</m:t>
                                </m:r>
                              </m:num>
                              <m:den>
                                <m:r>
                                  <a:rPr lang="en-GB" b="0" i="1" smtClean="0">
                                    <a:solidFill>
                                      <a:schemeClr val="bg1"/>
                                    </a:solidFill>
                                    <a:latin typeface="Cambria Math" panose="02040503050406030204" pitchFamily="18" charset="0"/>
                                  </a:rPr>
                                  <m:t>𝜕</m:t>
                                </m:r>
                                <m:r>
                                  <a:rPr lang="en-GB" b="0" i="1" smtClean="0">
                                    <a:solidFill>
                                      <a:schemeClr val="bg1"/>
                                    </a:solidFill>
                                    <a:latin typeface="Cambria Math" panose="02040503050406030204" pitchFamily="18" charset="0"/>
                                  </a:rPr>
                                  <m:t>𝑡</m:t>
                                </m:r>
                              </m:den>
                            </m:f>
                            <m:r>
                              <a:rPr lang="en-GB" b="0" i="1" smtClean="0">
                                <a:solidFill>
                                  <a:schemeClr val="bg1"/>
                                </a:solidFill>
                                <a:latin typeface="Cambria Math" panose="02040503050406030204" pitchFamily="18" charset="0"/>
                              </a:rPr>
                              <m:t>−</m:t>
                            </m:r>
                            <m:f>
                              <m:fPr>
                                <m:ctrlPr>
                                  <a:rPr lang="en-GB" b="0" i="1" smtClean="0">
                                    <a:solidFill>
                                      <a:schemeClr val="bg1"/>
                                    </a:solidFill>
                                    <a:latin typeface="Cambria Math" panose="02040503050406030204" pitchFamily="18" charset="0"/>
                                  </a:rPr>
                                </m:ctrlPr>
                              </m:fPr>
                              <m:num>
                                <m:r>
                                  <a:rPr lang="en-GB" b="0" i="1" smtClean="0">
                                    <a:solidFill>
                                      <a:schemeClr val="bg1"/>
                                    </a:solidFill>
                                    <a:latin typeface="Cambria Math" panose="02040503050406030204" pitchFamily="18" charset="0"/>
                                  </a:rPr>
                                  <m:t>𝜕</m:t>
                                </m:r>
                                <m:r>
                                  <m:rPr>
                                    <m:sty m:val="p"/>
                                  </m:rPr>
                                  <a:rPr lang="en-GB" b="0" i="0" smtClean="0">
                                    <a:solidFill>
                                      <a:schemeClr val="bg1"/>
                                    </a:solidFill>
                                    <a:latin typeface="Cambria Math" panose="02040503050406030204" pitchFamily="18" charset="0"/>
                                  </a:rPr>
                                  <m:t>Φ</m:t>
                                </m:r>
                              </m:num>
                              <m:den>
                                <m:r>
                                  <a:rPr lang="en-GB" b="0" i="1" smtClean="0">
                                    <a:solidFill>
                                      <a:schemeClr val="bg1"/>
                                    </a:solidFill>
                                    <a:latin typeface="Cambria Math" panose="02040503050406030204" pitchFamily="18" charset="0"/>
                                  </a:rPr>
                                  <m:t>𝜕</m:t>
                                </m:r>
                                <m:r>
                                  <a:rPr lang="en-GB" b="0" i="1" smtClean="0">
                                    <a:solidFill>
                                      <a:schemeClr val="bg1"/>
                                    </a:solidFill>
                                    <a:latin typeface="Cambria Math" panose="02040503050406030204" pitchFamily="18" charset="0"/>
                                  </a:rPr>
                                  <m:t>𝑡</m:t>
                                </m:r>
                              </m:den>
                            </m:f>
                          </m:e>
                        </m:d>
                        <m:r>
                          <a:rPr lang="en-GB" b="0" i="1" smtClean="0">
                            <a:solidFill>
                              <a:schemeClr val="bg1"/>
                            </a:solidFill>
                            <a:latin typeface="Cambria Math" panose="02040503050406030204" pitchFamily="18" charset="0"/>
                          </a:rPr>
                          <m:t>𝑑𝑡</m:t>
                        </m:r>
                      </m:e>
                    </m:nary>
                  </m:oMath>
                </a14:m>
                <a:r>
                  <a:rPr lang="en-GB" b="0" dirty="0">
                    <a:solidFill>
                      <a:schemeClr val="bg1"/>
                    </a:solidFill>
                  </a:rPr>
                  <a:t> (9)</a:t>
                </a:r>
              </a:p>
              <a:p>
                <a:endParaRPr lang="en-GB" b="0" dirty="0">
                  <a:solidFill>
                    <a:schemeClr val="bg1"/>
                  </a:solidFill>
                </a:endParaRPr>
              </a:p>
              <a:p>
                <a:r>
                  <a:rPr lang="en-GB" b="0" dirty="0">
                    <a:solidFill>
                      <a:schemeClr val="bg1"/>
                    </a:solidFill>
                  </a:rPr>
                  <a:t>Know that for perturbation </a:t>
                </a:r>
                <a14:m>
                  <m:oMath xmlns:m="http://schemas.openxmlformats.org/officeDocument/2006/math">
                    <m:r>
                      <m:rPr>
                        <m:sty m:val="p"/>
                      </m:rPr>
                      <a:rPr lang="en-GB" b="0" i="0" smtClean="0">
                        <a:solidFill>
                          <a:schemeClr val="bg1"/>
                        </a:solidFill>
                        <a:latin typeface="Cambria Math" panose="02040503050406030204" pitchFamily="18" charset="0"/>
                      </a:rPr>
                      <m:t>Δ</m:t>
                    </m:r>
                    <m:r>
                      <a:rPr lang="en-GB" b="0" i="1" smtClean="0">
                        <a:solidFill>
                          <a:schemeClr val="bg1"/>
                        </a:solidFill>
                        <a:latin typeface="Cambria Math" panose="02040503050406030204" pitchFamily="18" charset="0"/>
                      </a:rPr>
                      <m:t>=</m:t>
                    </m:r>
                    <m:f>
                      <m:fPr>
                        <m:ctrlPr>
                          <a:rPr lang="en-GB" b="0" i="1" smtClean="0">
                            <a:solidFill>
                              <a:schemeClr val="bg1"/>
                            </a:solidFill>
                            <a:latin typeface="Cambria Math" panose="02040503050406030204" pitchFamily="18" charset="0"/>
                          </a:rPr>
                        </m:ctrlPr>
                      </m:fPr>
                      <m:num>
                        <m:r>
                          <a:rPr lang="en-GB" b="0" i="1" smtClean="0">
                            <a:solidFill>
                              <a:schemeClr val="bg1"/>
                            </a:solidFill>
                            <a:latin typeface="Cambria Math" panose="02040503050406030204" pitchFamily="18" charset="0"/>
                          </a:rPr>
                          <m:t>𝛿</m:t>
                        </m:r>
                        <m:r>
                          <a:rPr lang="en-GB" b="0" i="1" smtClean="0">
                            <a:solidFill>
                              <a:schemeClr val="bg1"/>
                            </a:solidFill>
                            <a:latin typeface="Cambria Math" panose="02040503050406030204" pitchFamily="18" charset="0"/>
                          </a:rPr>
                          <m:t>𝑇</m:t>
                        </m:r>
                      </m:num>
                      <m:den>
                        <m:r>
                          <a:rPr lang="en-GB" b="0" i="1" smtClean="0">
                            <a:solidFill>
                              <a:schemeClr val="bg1"/>
                            </a:solidFill>
                            <a:latin typeface="Cambria Math" panose="02040503050406030204" pitchFamily="18" charset="0"/>
                          </a:rPr>
                          <m:t>𝑇</m:t>
                        </m:r>
                      </m:den>
                    </m:f>
                    <m:r>
                      <a:rPr lang="en-GB" b="0" i="1" smtClean="0">
                        <a:solidFill>
                          <a:schemeClr val="bg1"/>
                        </a:solidFill>
                        <a:latin typeface="Cambria Math" panose="02040503050406030204" pitchFamily="18" charset="0"/>
                      </a:rPr>
                      <m:t>=∑</m:t>
                    </m:r>
                    <m:f>
                      <m:fPr>
                        <m:ctrlPr>
                          <a:rPr lang="en-GB" b="0" i="1" smtClean="0">
                            <a:solidFill>
                              <a:schemeClr val="bg1"/>
                            </a:solidFill>
                            <a:latin typeface="Cambria Math" panose="02040503050406030204" pitchFamily="18" charset="0"/>
                          </a:rPr>
                        </m:ctrlPr>
                      </m:fPr>
                      <m:num>
                        <m:r>
                          <a:rPr lang="en-GB" b="0" i="1" smtClean="0">
                            <a:solidFill>
                              <a:schemeClr val="bg1"/>
                            </a:solidFill>
                            <a:latin typeface="Cambria Math" panose="02040503050406030204" pitchFamily="18" charset="0"/>
                          </a:rPr>
                          <m:t>2</m:t>
                        </m:r>
                        <m:r>
                          <a:rPr lang="en-GB" b="0" i="1" smtClean="0">
                            <a:solidFill>
                              <a:schemeClr val="bg1"/>
                            </a:solidFill>
                            <a:latin typeface="Cambria Math" panose="02040503050406030204" pitchFamily="18" charset="0"/>
                          </a:rPr>
                          <m:t>𝑙</m:t>
                        </m:r>
                        <m:r>
                          <a:rPr lang="en-GB" b="0" i="1" smtClean="0">
                            <a:solidFill>
                              <a:schemeClr val="bg1"/>
                            </a:solidFill>
                            <a:latin typeface="Cambria Math" panose="02040503050406030204" pitchFamily="18" charset="0"/>
                          </a:rPr>
                          <m:t>+1</m:t>
                        </m:r>
                      </m:num>
                      <m:den>
                        <m:sSup>
                          <m:sSupPr>
                            <m:ctrlPr>
                              <a:rPr lang="en-GB" b="0" i="1" smtClean="0">
                                <a:solidFill>
                                  <a:schemeClr val="bg1"/>
                                </a:solidFill>
                                <a:latin typeface="Cambria Math" panose="02040503050406030204" pitchFamily="18" charset="0"/>
                              </a:rPr>
                            </m:ctrlPr>
                          </m:sSupPr>
                          <m:e>
                            <m:r>
                              <a:rPr lang="en-GB" b="0" i="1" smtClean="0">
                                <a:solidFill>
                                  <a:schemeClr val="bg1"/>
                                </a:solidFill>
                                <a:latin typeface="Cambria Math" panose="02040503050406030204" pitchFamily="18" charset="0"/>
                              </a:rPr>
                              <m:t>𝑖</m:t>
                            </m:r>
                          </m:e>
                          <m:sup>
                            <m:r>
                              <a:rPr lang="en-GB" b="0" i="1" smtClean="0">
                                <a:solidFill>
                                  <a:schemeClr val="bg1"/>
                                </a:solidFill>
                                <a:latin typeface="Cambria Math" panose="02040503050406030204" pitchFamily="18" charset="0"/>
                              </a:rPr>
                              <m:t>𝑙</m:t>
                            </m:r>
                          </m:sup>
                        </m:sSup>
                      </m:den>
                    </m:f>
                    <m:sSub>
                      <m:sSubPr>
                        <m:ctrlPr>
                          <a:rPr lang="en-GB" b="0" i="1" smtClean="0">
                            <a:solidFill>
                              <a:schemeClr val="bg1"/>
                            </a:solidFill>
                            <a:latin typeface="Cambria Math" panose="02040503050406030204" pitchFamily="18" charset="0"/>
                          </a:rPr>
                        </m:ctrlPr>
                      </m:sSubPr>
                      <m:e>
                        <m:r>
                          <m:rPr>
                            <m:sty m:val="p"/>
                          </m:rPr>
                          <a:rPr lang="en-GB" b="0" i="0" smtClean="0">
                            <a:solidFill>
                              <a:schemeClr val="bg1"/>
                            </a:solidFill>
                            <a:latin typeface="Cambria Math" panose="02040503050406030204" pitchFamily="18" charset="0"/>
                          </a:rPr>
                          <m:t>Δ</m:t>
                        </m:r>
                      </m:e>
                      <m:sub>
                        <m:r>
                          <a:rPr lang="en-GB" b="0" i="1" smtClean="0">
                            <a:solidFill>
                              <a:schemeClr val="bg1"/>
                            </a:solidFill>
                            <a:latin typeface="Cambria Math" panose="02040503050406030204" pitchFamily="18" charset="0"/>
                          </a:rPr>
                          <m:t>𝑙</m:t>
                        </m:r>
                      </m:sub>
                    </m:sSub>
                    <m:sSub>
                      <m:sSubPr>
                        <m:ctrlPr>
                          <a:rPr lang="en-GB" b="0" i="1" smtClean="0">
                            <a:solidFill>
                              <a:schemeClr val="bg1"/>
                            </a:solidFill>
                            <a:latin typeface="Cambria Math" panose="02040503050406030204" pitchFamily="18" charset="0"/>
                          </a:rPr>
                        </m:ctrlPr>
                      </m:sSubPr>
                      <m:e>
                        <m:r>
                          <a:rPr lang="en-GB" b="0" i="1" smtClean="0">
                            <a:solidFill>
                              <a:schemeClr val="bg1"/>
                            </a:solidFill>
                            <a:latin typeface="Cambria Math" panose="02040503050406030204" pitchFamily="18" charset="0"/>
                          </a:rPr>
                          <m:t>𝑃</m:t>
                        </m:r>
                      </m:e>
                      <m:sub>
                        <m:r>
                          <a:rPr lang="en-GB" b="0" i="1" smtClean="0">
                            <a:solidFill>
                              <a:schemeClr val="bg1"/>
                            </a:solidFill>
                            <a:latin typeface="Cambria Math" panose="02040503050406030204" pitchFamily="18" charset="0"/>
                          </a:rPr>
                          <m:t>𝑙</m:t>
                        </m:r>
                      </m:sub>
                    </m:sSub>
                  </m:oMath>
                </a14:m>
                <a:r>
                  <a:rPr lang="en-GB" b="0" dirty="0">
                    <a:solidFill>
                      <a:schemeClr val="bg1"/>
                    </a:solidFill>
                  </a:rPr>
                  <a:t> in spherical harmonics and can find multipoles as spherical harmonics</a:t>
                </a:r>
              </a:p>
              <a:p>
                <a:endParaRPr lang="en-GB" b="0" dirty="0">
                  <a:solidFill>
                    <a:schemeClr val="bg1"/>
                  </a:solidFill>
                </a:endParaRPr>
              </a:p>
              <a:p>
                <a:endParaRPr lang="en-GB" dirty="0">
                  <a:solidFill>
                    <a:schemeClr val="bg1"/>
                  </a:solidFill>
                </a:endParaRPr>
              </a:p>
            </p:txBody>
          </p:sp>
        </mc:Choice>
        <mc:Fallback xmlns="">
          <p:sp>
            <p:nvSpPr>
              <p:cNvPr id="3" name="Content Placeholder 2">
                <a:extLst>
                  <a:ext uri="{FF2B5EF4-FFF2-40B4-BE49-F238E27FC236}">
                    <a16:creationId xmlns:a16="http://schemas.microsoft.com/office/drawing/2014/main" id="{AC5D0678-F656-8CE8-654F-B90317EE23D6}"/>
                  </a:ext>
                </a:extLst>
              </p:cNvPr>
              <p:cNvSpPr>
                <a:spLocks noGrp="1" noRot="1" noChangeAspect="1" noMove="1" noResize="1" noEditPoints="1" noAdjustHandles="1" noChangeArrowheads="1" noChangeShapeType="1" noTextEdit="1"/>
              </p:cNvSpPr>
              <p:nvPr>
                <p:ph idx="1"/>
              </p:nvPr>
            </p:nvSpPr>
            <p:spPr>
              <a:blipFill>
                <a:blip r:embed="rId2"/>
                <a:stretch>
                  <a:fillRect l="-928" t="-3501"/>
                </a:stretch>
              </a:blipFill>
            </p:spPr>
            <p:txBody>
              <a:bodyPr/>
              <a:lstStyle/>
              <a:p>
                <a:r>
                  <a:rPr lang="en-GB">
                    <a:noFill/>
                  </a:rPr>
                  <a:t> </a:t>
                </a:r>
              </a:p>
            </p:txBody>
          </p:sp>
        </mc:Fallback>
      </mc:AlternateContent>
    </p:spTree>
    <p:extLst>
      <p:ext uri="{BB962C8B-B14F-4D97-AF65-F5344CB8AC3E}">
        <p14:creationId xmlns:p14="http://schemas.microsoft.com/office/powerpoint/2010/main" val="3880891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9D5F-78B2-E3ED-3F73-0591D3B5AED1}"/>
              </a:ext>
            </a:extLst>
          </p:cNvPr>
          <p:cNvSpPr>
            <a:spLocks noGrp="1"/>
          </p:cNvSpPr>
          <p:nvPr>
            <p:ph type="title"/>
          </p:nvPr>
        </p:nvSpPr>
        <p:spPr/>
        <p:txBody>
          <a:bodyPr/>
          <a:lstStyle/>
          <a:p>
            <a:r>
              <a:rPr lang="en-GB" dirty="0">
                <a:solidFill>
                  <a:schemeClr val="bg1"/>
                </a:solidFill>
              </a:rPr>
              <a:t>Work required/</a:t>
            </a:r>
            <a:r>
              <a:rPr lang="en-GB">
                <a:solidFill>
                  <a:schemeClr val="bg1"/>
                </a:solidFill>
              </a:rPr>
              <a:t>plan outline</a:t>
            </a:r>
            <a:endParaRPr lang="en-GB" dirty="0">
              <a:solidFill>
                <a:schemeClr val="bg1"/>
              </a:solidFill>
            </a:endParaRPr>
          </a:p>
        </p:txBody>
      </p:sp>
      <p:sp>
        <p:nvSpPr>
          <p:cNvPr id="3" name="Content Placeholder 2">
            <a:extLst>
              <a:ext uri="{FF2B5EF4-FFF2-40B4-BE49-F238E27FC236}">
                <a16:creationId xmlns:a16="http://schemas.microsoft.com/office/drawing/2014/main" id="{110DC494-5E8B-3B10-47BA-C1F476688FBF}"/>
              </a:ext>
            </a:extLst>
          </p:cNvPr>
          <p:cNvSpPr>
            <a:spLocks noGrp="1"/>
          </p:cNvSpPr>
          <p:nvPr>
            <p:ph idx="1"/>
          </p:nvPr>
        </p:nvSpPr>
        <p:spPr/>
        <p:txBody>
          <a:bodyPr>
            <a:normAutofit fontScale="85000" lnSpcReduction="10000"/>
          </a:bodyPr>
          <a:lstStyle/>
          <a:p>
            <a:r>
              <a:rPr lang="en-GB" dirty="0">
                <a:solidFill>
                  <a:schemeClr val="bg1"/>
                </a:solidFill>
              </a:rPr>
              <a:t>Solve equation (5) and find fitted equation for wider z possibly as a power series</a:t>
            </a:r>
          </a:p>
          <a:p>
            <a:r>
              <a:rPr lang="en-GB" dirty="0">
                <a:solidFill>
                  <a:schemeClr val="bg1"/>
                </a:solidFill>
              </a:rPr>
              <a:t>Compute probability of scattering for each function and find maxima and width (approximating as Gaussian)</a:t>
            </a:r>
          </a:p>
          <a:p>
            <a:r>
              <a:rPr lang="en-GB" dirty="0">
                <a:solidFill>
                  <a:schemeClr val="bg1"/>
                </a:solidFill>
              </a:rPr>
              <a:t>After approximating X as a series of orthogonal functions, can find convergence of different CONS and determine a reasonable truncation for </a:t>
            </a:r>
            <a:r>
              <a:rPr lang="en-GB">
                <a:solidFill>
                  <a:schemeClr val="bg1"/>
                </a:solidFill>
              </a:rPr>
              <a:t>each group</a:t>
            </a:r>
            <a:endParaRPr lang="en-GB" dirty="0">
              <a:solidFill>
                <a:schemeClr val="bg1"/>
              </a:solidFill>
            </a:endParaRPr>
          </a:p>
          <a:p>
            <a:r>
              <a:rPr lang="en-GB" dirty="0">
                <a:solidFill>
                  <a:schemeClr val="bg1"/>
                </a:solidFill>
              </a:rPr>
              <a:t>Find out how to relate </a:t>
            </a:r>
            <a:r>
              <a:rPr lang="en-GB" dirty="0" err="1">
                <a:solidFill>
                  <a:schemeClr val="bg1"/>
                </a:solidFill>
              </a:rPr>
              <a:t>Sashs</a:t>
            </a:r>
            <a:r>
              <a:rPr lang="en-GB" dirty="0">
                <a:solidFill>
                  <a:schemeClr val="bg1"/>
                </a:solidFill>
              </a:rPr>
              <a:t>-Wolfe effect to multipole distribution and how to show that graphically (assume Gaussian perturbation?)</a:t>
            </a:r>
          </a:p>
          <a:p>
            <a:r>
              <a:rPr lang="en-GB" dirty="0">
                <a:solidFill>
                  <a:schemeClr val="bg1"/>
                </a:solidFill>
              </a:rPr>
              <a:t>Understand transfer functions and lensing window potentials in CAMB</a:t>
            </a:r>
          </a:p>
          <a:p>
            <a:r>
              <a:rPr lang="en-GB" dirty="0">
                <a:solidFill>
                  <a:schemeClr val="bg1"/>
                </a:solidFill>
              </a:rPr>
              <a:t>Investigate different perturbation modes and its effect on the CMB spectrum</a:t>
            </a:r>
          </a:p>
          <a:p>
            <a:r>
              <a:rPr lang="en-GB" dirty="0">
                <a:solidFill>
                  <a:schemeClr val="bg1"/>
                </a:solidFill>
              </a:rPr>
              <a:t>Using CAMB recreate observed CMB image of real space</a:t>
            </a:r>
          </a:p>
          <a:p>
            <a:endParaRPr lang="en-GB" dirty="0">
              <a:solidFill>
                <a:schemeClr val="bg1"/>
              </a:solidFill>
            </a:endParaRPr>
          </a:p>
          <a:p>
            <a:endParaRPr lang="en-GB" dirty="0">
              <a:solidFill>
                <a:schemeClr val="bg1"/>
              </a:solidFill>
            </a:endParaRPr>
          </a:p>
          <a:p>
            <a:endParaRPr lang="en-GB" dirty="0">
              <a:solidFill>
                <a:schemeClr val="bg1"/>
              </a:solidFill>
            </a:endParaRPr>
          </a:p>
          <a:p>
            <a:endParaRPr lang="en-GB" dirty="0">
              <a:solidFill>
                <a:schemeClr val="bg1"/>
              </a:solidFill>
            </a:endParaRPr>
          </a:p>
        </p:txBody>
      </p:sp>
    </p:spTree>
    <p:extLst>
      <p:ext uri="{BB962C8B-B14F-4D97-AF65-F5344CB8AC3E}">
        <p14:creationId xmlns:p14="http://schemas.microsoft.com/office/powerpoint/2010/main" val="3347570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4DB13-E0C9-F31F-950F-8AC6B022B7D8}"/>
              </a:ext>
            </a:extLst>
          </p:cNvPr>
          <p:cNvSpPr>
            <a:spLocks noGrp="1"/>
          </p:cNvSpPr>
          <p:nvPr>
            <p:ph type="title"/>
          </p:nvPr>
        </p:nvSpPr>
        <p:spPr/>
        <p:txBody>
          <a:bodyPr/>
          <a:lstStyle/>
          <a:p>
            <a:r>
              <a:rPr lang="en-GB" dirty="0">
                <a:solidFill>
                  <a:schemeClr val="bg1"/>
                </a:solidFill>
              </a:rPr>
              <a:t>Nucleosynthesis Graphs</a:t>
            </a:r>
          </a:p>
        </p:txBody>
      </p:sp>
      <p:pic>
        <p:nvPicPr>
          <p:cNvPr id="5" name="Content Placeholder 4">
            <a:extLst>
              <a:ext uri="{FF2B5EF4-FFF2-40B4-BE49-F238E27FC236}">
                <a16:creationId xmlns:a16="http://schemas.microsoft.com/office/drawing/2014/main" id="{5765E6CB-AC6E-387A-1A5F-FE1D707B1FB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747409" y="1997599"/>
            <a:ext cx="10515600" cy="3505199"/>
          </a:xfrm>
        </p:spPr>
      </p:pic>
      <p:sp>
        <p:nvSpPr>
          <p:cNvPr id="6" name="TextBox 5">
            <a:extLst>
              <a:ext uri="{FF2B5EF4-FFF2-40B4-BE49-F238E27FC236}">
                <a16:creationId xmlns:a16="http://schemas.microsoft.com/office/drawing/2014/main" id="{965B0CAE-B32F-4172-0E85-3D2F44D8A15C}"/>
              </a:ext>
            </a:extLst>
          </p:cNvPr>
          <p:cNvSpPr txBox="1"/>
          <p:nvPr/>
        </p:nvSpPr>
        <p:spPr>
          <a:xfrm>
            <a:off x="1228725" y="5848350"/>
            <a:ext cx="907621" cy="369332"/>
          </a:xfrm>
          <a:prstGeom prst="rect">
            <a:avLst/>
          </a:prstGeom>
          <a:noFill/>
        </p:spPr>
        <p:txBody>
          <a:bodyPr wrap="none" rtlCol="0">
            <a:spAutoFit/>
          </a:bodyPr>
          <a:lstStyle/>
          <a:p>
            <a:r>
              <a:rPr lang="en-GB" dirty="0">
                <a:solidFill>
                  <a:schemeClr val="bg1"/>
                </a:solidFill>
              </a:rPr>
              <a:t>Fig. 5, 6</a:t>
            </a:r>
          </a:p>
        </p:txBody>
      </p:sp>
    </p:spTree>
    <p:extLst>
      <p:ext uri="{BB962C8B-B14F-4D97-AF65-F5344CB8AC3E}">
        <p14:creationId xmlns:p14="http://schemas.microsoft.com/office/powerpoint/2010/main" val="745224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682</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Summary</vt:lpstr>
      <vt:lpstr>Background CMB</vt:lpstr>
      <vt:lpstr>Excited state Ionisation fraction</vt:lpstr>
      <vt:lpstr>Graphs (mass fraction)</vt:lpstr>
      <vt:lpstr>Recombination redshift</vt:lpstr>
      <vt:lpstr>Graphs (Recombination redshift)</vt:lpstr>
      <vt:lpstr>Sachs-Wolfe effect and Multipole expansion</vt:lpstr>
      <vt:lpstr>Work required/plan outline</vt:lpstr>
      <vt:lpstr>Nucleosynthesis Graphs</vt:lpstr>
      <vt:lpstr>Ionisation fraction solutions</vt:lpstr>
      <vt:lpstr>Different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dc:title>
  <dc:creator>Dong Ha Lee</dc:creator>
  <cp:lastModifiedBy>Dong Ha Lee</cp:lastModifiedBy>
  <cp:revision>4</cp:revision>
  <dcterms:created xsi:type="dcterms:W3CDTF">2023-06-25T09:21:41Z</dcterms:created>
  <dcterms:modified xsi:type="dcterms:W3CDTF">2023-06-29T09:25:04Z</dcterms:modified>
</cp:coreProperties>
</file>