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8" r:id="rId3"/>
    <p:sldId id="289" r:id="rId4"/>
    <p:sldId id="281" r:id="rId5"/>
    <p:sldId id="284" r:id="rId6"/>
    <p:sldId id="290" r:id="rId7"/>
    <p:sldId id="291" r:id="rId8"/>
    <p:sldId id="261" r:id="rId9"/>
    <p:sldId id="260" r:id="rId10"/>
    <p:sldId id="272" r:id="rId11"/>
    <p:sldId id="274" r:id="rId12"/>
    <p:sldId id="282" r:id="rId13"/>
    <p:sldId id="285" r:id="rId14"/>
    <p:sldId id="271" r:id="rId15"/>
    <p:sldId id="287" r:id="rId16"/>
    <p:sldId id="286" r:id="rId17"/>
    <p:sldId id="268" r:id="rId18"/>
    <p:sldId id="276" r:id="rId19"/>
    <p:sldId id="279" r:id="rId20"/>
    <p:sldId id="280" r:id="rId21"/>
    <p:sldId id="283" r:id="rId22"/>
    <p:sldId id="269" r:id="rId23"/>
    <p:sldId id="262" r:id="rId24"/>
    <p:sldId id="278" r:id="rId25"/>
    <p:sldId id="27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2588" autoAdjust="0"/>
  </p:normalViewPr>
  <p:slideViewPr>
    <p:cSldViewPr snapToGrid="0">
      <p:cViewPr varScale="1">
        <p:scale>
          <a:sx n="64" d="100"/>
          <a:sy n="64" d="100"/>
        </p:scale>
        <p:origin x="6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\Desktop\&#54788;&#45824;&#54644;&#49345;\&#50696;&#4932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k\Desktop\&#54788;&#45824;&#54644;&#49345;\&#50696;&#4932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금액</a:t>
            </a:r>
            <a:r>
              <a:rPr lang="en-US" altLang="ko-KR" baseline="0"/>
              <a:t> (</a:t>
            </a:r>
            <a:r>
              <a:rPr lang="ko-KR" altLang="en-US" baseline="0"/>
              <a:t>단위 </a:t>
            </a:r>
            <a:r>
              <a:rPr lang="en-US" altLang="ko-KR" baseline="0"/>
              <a:t>: </a:t>
            </a:r>
            <a:r>
              <a:rPr lang="ko-KR" altLang="en-US" baseline="0"/>
              <a:t>만원</a:t>
            </a:r>
            <a:r>
              <a:rPr lang="en-US" altLang="ko-KR" baseline="0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aseline="0"/>
              <a:t>Budget (Unit</a:t>
            </a:r>
            <a:r>
              <a:rPr lang="ko-KR" altLang="en-US" baseline="0"/>
              <a:t> </a:t>
            </a:r>
            <a:r>
              <a:rPr lang="en-US" altLang="ko-KR" baseline="0"/>
              <a:t>: 10,000</a:t>
            </a:r>
            <a:r>
              <a:rPr lang="en-US" altLang="ko-KR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₩</a:t>
            </a:r>
            <a:r>
              <a:rPr lang="en-US" altLang="ko-KR" baseline="0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Sheet1!$B$19</c:f>
              <c:strCache>
                <c:ptCount val="1"/>
                <c:pt idx="0">
                  <c:v>금액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A3-4787-92B7-82DD9047D6D3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A3-4787-92B7-82DD9047D6D3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A3-4787-92B7-82DD9047D6D3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A3-4787-92B7-82DD9047D6D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122(</a:t>
                    </a:r>
                    <a:fld id="{C99BB313-B7C4-4228-9DCE-C52696E9B8AC}" type="PERCENTAGE">
                      <a:rPr lang="en-US" altLang="ko-KR"/>
                      <a:pPr/>
                      <a:t>[백분율]</a:t>
                    </a:fld>
                    <a:r>
                      <a:rPr lang="en-US" altLang="ko-KR"/>
                      <a:t>)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A3-4787-92B7-82DD9047D6D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20(</a:t>
                    </a:r>
                    <a:fld id="{2B7BA522-1154-4EF4-9C65-CB793EEFA971}" type="PERCENTAGE">
                      <a:rPr lang="en-US" altLang="ko-KR"/>
                      <a:pPr/>
                      <a:t>[백분율]</a:t>
                    </a:fld>
                    <a:r>
                      <a:rPr lang="en-US" altLang="ko-KR"/>
                      <a:t>)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A3-4787-92B7-82DD9047D6D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/>
                      <a:t>12(</a:t>
                    </a:r>
                    <a:fld id="{234CE19B-DC23-4267-BE52-1D71F1BF250B}" type="PERCENTAGE">
                      <a:rPr lang="en-US" altLang="ko-KR"/>
                      <a:pPr/>
                      <a:t>[백분율]</a:t>
                    </a:fld>
                    <a:r>
                      <a:rPr lang="en-US" altLang="ko-KR"/>
                      <a:t>)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9A3-4787-92B7-82DD9047D6D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/>
                      <a:t>66(</a:t>
                    </a:r>
                    <a:fld id="{A2725A85-20B6-4E2A-9B2C-B6CB34C71D50}" type="PERCENTAGE">
                      <a:rPr lang="en-US" altLang="ko-KR"/>
                      <a:pPr/>
                      <a:t>[백분율]</a:t>
                    </a:fld>
                    <a:r>
                      <a:rPr lang="en-US" altLang="ko-KR"/>
                      <a:t>)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9A3-4787-92B7-82DD9047D6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Sheet1!$A$20:$A$23</c:f>
              <c:strCache>
                <c:ptCount val="4"/>
                <c:pt idx="0">
                  <c:v>material</c:v>
                </c:pt>
                <c:pt idx="1">
                  <c:v>literature</c:v>
                </c:pt>
                <c:pt idx="2">
                  <c:v>office supplies</c:v>
                </c:pt>
                <c:pt idx="3">
                  <c:v>dinner &amp; refreshments</c:v>
                </c:pt>
              </c:strCache>
            </c:strRef>
          </c:cat>
          <c:val>
            <c:numRef>
              <c:f>Sheet1!$B$20:$B$23</c:f>
              <c:numCache>
                <c:formatCode>General</c:formatCode>
                <c:ptCount val="4"/>
                <c:pt idx="0">
                  <c:v>122</c:v>
                </c:pt>
                <c:pt idx="1">
                  <c:v>20</c:v>
                </c:pt>
                <c:pt idx="2">
                  <c:v>12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A3-4787-92B7-82DD9047D6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8ACE1-2C50-4939-BDA8-B5DBA58CFD3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402B3-2442-4758-9370-6C7869212F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6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83BD-3EFB-4C1F-83DB-F7885E953699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0C7F-302C-4198-8B20-1B8A9A93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8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60C7F-302C-4198-8B20-1B8A9A930A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1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92261" y="2815122"/>
            <a:ext cx="4172232" cy="9116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730582" y="2606435"/>
            <a:ext cx="5150840" cy="11069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963386" y="1832020"/>
            <a:ext cx="6414566" cy="76422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l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Segoe UI Black" panose="020B0A02040204020203" pitchFamily="34" charset="0"/>
              </a:rPr>
              <a:t>DSL template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Segoe UI Black" panose="020B0A0204020402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34393" y="5179431"/>
            <a:ext cx="60832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Kwangwoon Univ.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School of Computer and Information Engineering</a:t>
            </a:r>
          </a:p>
          <a:p>
            <a:pPr algn="r"/>
            <a:r>
              <a:rPr lang="en-US" altLang="ko-KR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Ki-Hoon Lee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 flipH="1" flipV="1">
            <a:off x="0" y="6378333"/>
            <a:ext cx="9150694" cy="935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flipH="1">
            <a:off x="1448453" y="2770548"/>
            <a:ext cx="6168751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15260" y="6437652"/>
            <a:ext cx="3086100" cy="365125"/>
          </a:xfrm>
          <a:prstGeom prst="rect">
            <a:avLst/>
          </a:prstGeom>
        </p:spPr>
        <p:txBody>
          <a:bodyPr/>
          <a:lstStyle>
            <a:lvl1pPr algn="r">
              <a:defRPr sz="1800"/>
            </a:lvl1pPr>
          </a:lstStyle>
          <a:p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>
          <a:xfrm>
            <a:off x="5135334" y="6313346"/>
            <a:ext cx="4007540" cy="6367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2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3874" y="1282699"/>
            <a:ext cx="8048625" cy="4984751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>
                <a:latin typeface="+mn-ea"/>
                <a:ea typeface="+mn-ea"/>
              </a:defRPr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000">
                <a:latin typeface="+mn-ea"/>
                <a:ea typeface="+mn-ea"/>
              </a:defRPr>
            </a:lvl2pPr>
            <a:lvl3pPr marL="1143000" indent="-22860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>
                <a:latin typeface="+mn-ea"/>
                <a:ea typeface="+mn-ea"/>
              </a:defRPr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1500">
                <a:latin typeface="+mn-ea"/>
                <a:ea typeface="+mn-ea"/>
              </a:defRPr>
            </a:lvl4pPr>
            <a:lvl5pPr marL="2057400" indent="-228600">
              <a:lnSpc>
                <a:spcPct val="100000"/>
              </a:lnSpc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template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7545" y="823173"/>
            <a:ext cx="5301990" cy="88786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H="1">
            <a:off x="1044689" y="943347"/>
            <a:ext cx="766965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706485" y="389481"/>
            <a:ext cx="338204" cy="347379"/>
            <a:chOff x="706485" y="389481"/>
            <a:chExt cx="338204" cy="347379"/>
          </a:xfrm>
        </p:grpSpPr>
        <p:sp>
          <p:nvSpPr>
            <p:cNvPr id="10" name="순서도: 판단 9"/>
            <p:cNvSpPr/>
            <p:nvPr/>
          </p:nvSpPr>
          <p:spPr>
            <a:xfrm rot="19412918">
              <a:off x="706485" y="389481"/>
              <a:ext cx="153836" cy="347379"/>
            </a:xfrm>
            <a:prstGeom prst="flowChartDecision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순서도: 판단 10"/>
            <p:cNvSpPr/>
            <p:nvPr/>
          </p:nvSpPr>
          <p:spPr>
            <a:xfrm rot="1704221">
              <a:off x="910803" y="429651"/>
              <a:ext cx="133886" cy="284774"/>
            </a:xfrm>
            <a:prstGeom prst="flowChartDecision">
              <a:avLst/>
            </a:prstGeom>
            <a:solidFill>
              <a:srgbClr val="0099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/>
          <p:cNvSpPr/>
          <p:nvPr userDrawn="1"/>
        </p:nvSpPr>
        <p:spPr>
          <a:xfrm>
            <a:off x="7326216" y="985360"/>
            <a:ext cx="1388125" cy="4571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1253892" y="289982"/>
            <a:ext cx="6337533" cy="500594"/>
          </a:xfrm>
          <a:prstGeom prst="rect">
            <a:avLst/>
          </a:prstGeom>
        </p:spPr>
        <p:txBody>
          <a:bodyPr/>
          <a:lstStyle>
            <a:lvl1pPr>
              <a:defRPr sz="3200" b="1" u="none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r>
              <a:rPr lang="en-US" altLang="ko-KR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template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962780" y="6367089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3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8FE74B9-D53F-4C8C-B07A-A64DBE35E7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7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aikorea.org/blog/rnn-tutorial-4" TargetMode="External"/><Relationship Id="rId3" Type="http://schemas.openxmlformats.org/officeDocument/2006/relationships/hyperlink" Target="https://wikidocs.net/book/2155" TargetMode="External"/><Relationship Id="rId7" Type="http://schemas.openxmlformats.org/officeDocument/2006/relationships/hyperlink" Target="https://tykimos.github.io/DeepBrick" TargetMode="External"/><Relationship Id="rId2" Type="http://schemas.openxmlformats.org/officeDocument/2006/relationships/hyperlink" Target="https://www.nocutnews.co.kr/news/48954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unjeon.blogspot.com/" TargetMode="External"/><Relationship Id="rId5" Type="http://schemas.openxmlformats.org/officeDocument/2006/relationships/hyperlink" Target="https://konlpy-ko.readthedocs.io/ko/v0.4.3" TargetMode="External"/><Relationship Id="rId4" Type="http://schemas.openxmlformats.org/officeDocument/2006/relationships/hyperlink" Target="http://www.kabc.or.kr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alyticsvidhya.com/blog/2017/12/introduction-to-recurrent-neural-networks/rnn-neur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8680" y="1276350"/>
            <a:ext cx="7589520" cy="1731966"/>
          </a:xfrm>
          <a:prstGeom prst="rect">
            <a:avLst/>
          </a:prstGeom>
        </p:spPr>
        <p:txBody>
          <a:bodyPr/>
          <a:lstStyle/>
          <a:p>
            <a:r>
              <a:rPr lang="ko-KR" altLang="en-US" sz="2400" dirty="0"/>
              <a:t>뉴스</a:t>
            </a:r>
            <a:r>
              <a:rPr lang="en-US" altLang="ko-KR" sz="2400" dirty="0"/>
              <a:t>/SNS </a:t>
            </a:r>
            <a:r>
              <a:rPr lang="ko-KR" altLang="en-US" sz="2400" dirty="0"/>
              <a:t>데이터 분석 및 </a:t>
            </a:r>
            <a:r>
              <a:rPr lang="ko-KR" altLang="en-US" sz="2400" dirty="0" err="1"/>
              <a:t>딥러닝을</a:t>
            </a:r>
            <a:r>
              <a:rPr lang="ko-KR" altLang="en-US" sz="2400" dirty="0"/>
              <a:t> 이용한 주가예측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6188" y="3008316"/>
            <a:ext cx="4480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현대 해상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200" y="6418041"/>
            <a:ext cx="513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광운코인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이동준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이세영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장성록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박덕영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권 민</a:t>
            </a:r>
          </a:p>
        </p:txBody>
      </p:sp>
    </p:spTree>
    <p:extLst>
      <p:ext uri="{BB962C8B-B14F-4D97-AF65-F5344CB8AC3E}">
        <p14:creationId xmlns:p14="http://schemas.microsoft.com/office/powerpoint/2010/main" val="26177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[1-A] Background &amp; Necessity</a:t>
            </a:r>
            <a:r>
              <a:rPr lang="en-US" altLang="ko-KR" sz="2000" dirty="0"/>
              <a:t>(relation study)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5832DED-2758-4A00-B2D1-D0EAF98F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73" y="1162741"/>
            <a:ext cx="8048625" cy="1937823"/>
          </a:xfrm>
        </p:spPr>
        <p:txBody>
          <a:bodyPr/>
          <a:lstStyle/>
          <a:p>
            <a:r>
              <a:rPr lang="en-US" altLang="ko-KR" sz="1600" dirty="0"/>
              <a:t>Sentimental Analyzing using </a:t>
            </a:r>
            <a:r>
              <a:rPr lang="en-US" altLang="ko-KR" sz="1600" b="1" dirty="0">
                <a:solidFill>
                  <a:srgbClr val="FF0000"/>
                </a:solidFill>
              </a:rPr>
              <a:t>Bag of words and Word2Vec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Machine learning Algorithm + ANN</a:t>
            </a:r>
          </a:p>
          <a:p>
            <a:r>
              <a:rPr lang="en-US" altLang="ko-KR" sz="1600" dirty="0"/>
              <a:t>[Table-4] is checked, the maximum degree of prediction is 65%</a:t>
            </a:r>
          </a:p>
        </p:txBody>
      </p:sp>
      <p:sp>
        <p:nvSpPr>
          <p:cNvPr id="6" name="내용 개체 틀 11">
            <a:extLst>
              <a:ext uri="{FF2B5EF4-FFF2-40B4-BE49-F238E27FC236}">
                <a16:creationId xmlns:a16="http://schemas.microsoft.com/office/drawing/2014/main" id="{04D2C3B6-20E3-4FAF-9571-A912CA10BA74}"/>
              </a:ext>
            </a:extLst>
          </p:cNvPr>
          <p:cNvSpPr txBox="1">
            <a:spLocks/>
          </p:cNvSpPr>
          <p:nvPr/>
        </p:nvSpPr>
        <p:spPr>
          <a:xfrm>
            <a:off x="470772" y="4787672"/>
            <a:ext cx="8048625" cy="1314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Differences</a:t>
            </a:r>
          </a:p>
          <a:p>
            <a:pPr marL="576000" indent="-342900">
              <a:buClrTx/>
              <a:buFont typeface="+mj-lt"/>
              <a:buAutoNum type="arabicPeriod"/>
            </a:pPr>
            <a:r>
              <a:rPr lang="en-US" altLang="ko-KR" sz="1600" dirty="0"/>
              <a:t>Study based on deep learning using ANN, RNN, LSTM, and GRU after </a:t>
            </a:r>
            <a:r>
              <a:rPr lang="en-US" altLang="ko-KR" sz="1600" b="1" dirty="0">
                <a:solidFill>
                  <a:srgbClr val="FF0000"/>
                </a:solidFill>
              </a:rPr>
              <a:t>Sentimental Analyzing dictionary </a:t>
            </a:r>
            <a:r>
              <a:rPr lang="en-US" altLang="ko-KR" sz="1600" dirty="0"/>
              <a:t>construction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endParaRPr lang="en-US" altLang="ko-KR" sz="1600" b="1" dirty="0"/>
          </a:p>
          <a:p>
            <a:pPr marL="576000" indent="-342900">
              <a:buClrTx/>
              <a:buFont typeface="+mj-lt"/>
              <a:buAutoNum type="arabicPeriod"/>
            </a:pPr>
            <a:r>
              <a:rPr lang="en-US" altLang="ko-KR" sz="1600" dirty="0"/>
              <a:t>Using</a:t>
            </a:r>
            <a:r>
              <a:rPr lang="en-US" altLang="ko-KR" sz="1600" b="1" dirty="0">
                <a:solidFill>
                  <a:srgbClr val="FF0000"/>
                </a:solidFill>
              </a:rPr>
              <a:t> Various Analyzers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Okt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mecab</a:t>
            </a:r>
            <a:r>
              <a:rPr lang="en-US" altLang="ko-KR" sz="1600" dirty="0"/>
              <a:t>, Espresso, NLTK)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marL="576000" indent="-342900">
              <a:buClrTx/>
              <a:buFont typeface="+mj-lt"/>
              <a:buAutoNum type="arabicPeriod"/>
            </a:pPr>
            <a:endParaRPr lang="en-US" altLang="ko-KR" sz="1600" b="1" dirty="0"/>
          </a:p>
          <a:p>
            <a:pPr marL="576000" indent="-342900">
              <a:buClrTx/>
              <a:buFont typeface="+mj-lt"/>
              <a:buAutoNum type="arabicPeriod"/>
            </a:pPr>
            <a:endParaRPr lang="en-US" altLang="ko-KR" sz="16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334811-0521-4434-9FB2-931752DCF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303" y="2929409"/>
            <a:ext cx="2846709" cy="1433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9612FB-A04A-4C90-A3BE-46DBC0A1C5CA}"/>
              </a:ext>
            </a:extLst>
          </p:cNvPr>
          <p:cNvSpPr txBox="1"/>
          <p:nvPr/>
        </p:nvSpPr>
        <p:spPr>
          <a:xfrm>
            <a:off x="2333866" y="4319350"/>
            <a:ext cx="3730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[Table-4] Prediction rate of thesis research</a:t>
            </a:r>
          </a:p>
        </p:txBody>
      </p:sp>
    </p:spTree>
    <p:extLst>
      <p:ext uri="{BB962C8B-B14F-4D97-AF65-F5344CB8AC3E}">
        <p14:creationId xmlns:p14="http://schemas.microsoft.com/office/powerpoint/2010/main" val="19641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[2-A] Schedule</a:t>
            </a:r>
            <a:r>
              <a:rPr lang="en-US" altLang="ko-KR" sz="2000" dirty="0"/>
              <a:t>(Budget plan)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08C1C28-471B-48EA-8CDB-ABD07983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55" y="4407440"/>
            <a:ext cx="8048625" cy="1782972"/>
          </a:xfrm>
        </p:spPr>
        <p:txBody>
          <a:bodyPr/>
          <a:lstStyle/>
          <a:p>
            <a:r>
              <a:rPr lang="en-US" altLang="ko-KR" sz="1600" dirty="0"/>
              <a:t>Material</a:t>
            </a:r>
            <a:r>
              <a:rPr lang="ko-KR" altLang="en-US" sz="1600" dirty="0"/>
              <a:t> </a:t>
            </a:r>
            <a:r>
              <a:rPr lang="en-US" altLang="ko-KR" sz="1600" dirty="0"/>
              <a:t>: Computer Upgrade(RAM, GPU)</a:t>
            </a:r>
          </a:p>
          <a:p>
            <a:r>
              <a:rPr lang="en-US" altLang="ko-KR" sz="1600" dirty="0"/>
              <a:t>literature : Purchase project-related theory books</a:t>
            </a:r>
          </a:p>
          <a:p>
            <a:r>
              <a:rPr lang="en-US" altLang="ko-KR" sz="1600" dirty="0"/>
              <a:t>Office supplies</a:t>
            </a:r>
            <a:r>
              <a:rPr lang="ko-KR" altLang="en-US" sz="1600" dirty="0"/>
              <a:t> </a:t>
            </a:r>
            <a:r>
              <a:rPr lang="en-US" altLang="ko-KR" sz="1600" dirty="0"/>
              <a:t>: Writing material, file book </a:t>
            </a:r>
          </a:p>
          <a:p>
            <a:r>
              <a:rPr lang="en-US" altLang="ko-KR" sz="1600" dirty="0"/>
              <a:t>Dining &amp; refreshments</a:t>
            </a:r>
            <a:r>
              <a:rPr lang="ko-KR" altLang="en-US" sz="1600" dirty="0"/>
              <a:t> </a:t>
            </a:r>
            <a:r>
              <a:rPr lang="en-US" altLang="ko-KR" sz="1600" dirty="0"/>
              <a:t>: cost of dining after the meeting and Refresh cost to be used during the meeting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59B78C0-90E6-42FF-B0F4-0D73337A9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869500"/>
              </p:ext>
            </p:extLst>
          </p:nvPr>
        </p:nvGraphicFramePr>
        <p:xfrm>
          <a:off x="1872339" y="890215"/>
          <a:ext cx="5100638" cy="337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59B78C0-90E6-42FF-B0F4-0D73337A9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12516"/>
              </p:ext>
            </p:extLst>
          </p:nvPr>
        </p:nvGraphicFramePr>
        <p:xfrm>
          <a:off x="2021681" y="1035590"/>
          <a:ext cx="5100638" cy="337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351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[2-A] Schedule</a:t>
            </a:r>
            <a:r>
              <a:rPr lang="en-US" altLang="ko-KR" sz="2000" dirty="0"/>
              <a:t>(performance plan)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5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C0AAEB-70A0-4A37-BC32-EE332AE6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4622879"/>
            <a:ext cx="8048625" cy="11665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r>
              <a:rPr lang="ko-KR" altLang="en-US" sz="1600" b="1" dirty="0" err="1">
                <a:solidFill>
                  <a:srgbClr val="FF0000"/>
                </a:solidFill>
              </a:rPr>
              <a:t>rawl</a:t>
            </a:r>
            <a:r>
              <a:rPr lang="en-US" altLang="ko-KR" sz="1600" b="1" dirty="0" err="1">
                <a:solidFill>
                  <a:srgbClr val="FF0000"/>
                </a:solidFill>
              </a:rPr>
              <a:t>ing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on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the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Chosun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il</a:t>
            </a:r>
            <a:r>
              <a:rPr lang="ko-KR" altLang="en-US" sz="1600" b="1" dirty="0" err="1">
                <a:solidFill>
                  <a:srgbClr val="FF0000"/>
                </a:solidFill>
              </a:rPr>
              <a:t>bo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site</a:t>
            </a:r>
            <a:r>
              <a:rPr lang="ko-KR" altLang="en-US" sz="1600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/>
              <a:t>  * </a:t>
            </a:r>
            <a:r>
              <a:rPr lang="en-US" altLang="ko-KR" sz="1600" b="1" dirty="0">
                <a:solidFill>
                  <a:srgbClr val="7030A0"/>
                </a:solidFill>
              </a:rPr>
              <a:t>Provide articles of Yonhap News</a:t>
            </a:r>
          </a:p>
          <a:p>
            <a:pPr marL="0" indent="0">
              <a:buNone/>
            </a:pPr>
            <a:r>
              <a:rPr lang="en-US" altLang="ko-KR" sz="1600" dirty="0"/>
              <a:t>2. In the case of Crawling, use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BeautifulSoup</a:t>
            </a:r>
            <a:r>
              <a:rPr lang="en-US" altLang="ko-KR" sz="1600" b="1" dirty="0">
                <a:solidFill>
                  <a:srgbClr val="FF0000"/>
                </a:solidFill>
              </a:rPr>
              <a:t> of Python</a:t>
            </a: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ko-KR" altLang="en-US" sz="2400" dirty="0"/>
              <a:t> </a:t>
            </a:r>
            <a:r>
              <a:rPr lang="en-US" altLang="ko-KR" sz="1600" dirty="0"/>
              <a:t>(News &amp; Twitter Crawling)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345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51610096" descr="EMB0000224434b6">
            <a:extLst>
              <a:ext uri="{FF2B5EF4-FFF2-40B4-BE49-F238E27FC236}">
                <a16:creationId xmlns:a16="http://schemas.microsoft.com/office/drawing/2014/main" id="{897C3DC1-499C-4095-8A34-A14C2298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59"/>
          <a:stretch>
            <a:fillRect/>
          </a:stretch>
        </p:blipFill>
        <p:spPr bwMode="auto">
          <a:xfrm>
            <a:off x="265424" y="1356895"/>
            <a:ext cx="3405237" cy="23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A4CF0-E806-4CD9-90EB-04D1E66B749D}"/>
              </a:ext>
            </a:extLst>
          </p:cNvPr>
          <p:cNvSpPr txBox="1"/>
          <p:nvPr/>
        </p:nvSpPr>
        <p:spPr>
          <a:xfrm>
            <a:off x="403361" y="3747421"/>
            <a:ext cx="312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	      [Table-6] </a:t>
            </a:r>
          </a:p>
          <a:p>
            <a:r>
              <a:rPr lang="en-US" altLang="ko-KR" sz="1200" dirty="0"/>
              <a:t>Paid to issue of daily newspaper by press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73EBB8-9C25-4847-A81E-5C9CEC397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50" y="1178793"/>
            <a:ext cx="2494824" cy="24983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4311AA-BAB2-4AEA-813D-F8AFAE9D2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247" y="1178793"/>
            <a:ext cx="2505329" cy="2498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BEAEDC-98A4-4707-B3EF-0F2D15BD905D}"/>
              </a:ext>
            </a:extLst>
          </p:cNvPr>
          <p:cNvSpPr txBox="1"/>
          <p:nvPr/>
        </p:nvSpPr>
        <p:spPr>
          <a:xfrm>
            <a:off x="4039850" y="3740953"/>
            <a:ext cx="46190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	                   </a:t>
            </a:r>
            <a:r>
              <a:rPr lang="en-US" altLang="ko-KR" sz="1200" dirty="0"/>
              <a:t>[C-1]</a:t>
            </a:r>
          </a:p>
          <a:p>
            <a:r>
              <a:rPr lang="en-US" altLang="ko-KR" sz="1200" dirty="0"/>
              <a:t>                  Main portal site Internet news ranking</a:t>
            </a:r>
          </a:p>
        </p:txBody>
      </p:sp>
    </p:spTree>
    <p:extLst>
      <p:ext uri="{BB962C8B-B14F-4D97-AF65-F5344CB8AC3E}">
        <p14:creationId xmlns:p14="http://schemas.microsoft.com/office/powerpoint/2010/main" val="324212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C0AAEB-70A0-4A37-BC32-EE332AE6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720160"/>
            <a:ext cx="8048625" cy="2888416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1. Normalization</a:t>
            </a:r>
            <a:endParaRPr lang="en-US" altLang="ko-KR" sz="16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1600" dirty="0"/>
              <a:t>  - </a:t>
            </a:r>
            <a:r>
              <a:rPr lang="en-US" altLang="ko-KR" sz="1600" b="1" dirty="0">
                <a:solidFill>
                  <a:srgbClr val="FF0000"/>
                </a:solidFill>
              </a:rPr>
              <a:t>re module of sub to remove</a:t>
            </a:r>
            <a:r>
              <a:rPr lang="en-US" altLang="ko-KR" sz="1600" dirty="0"/>
              <a:t> the meaningless words.</a:t>
            </a:r>
            <a:r>
              <a:rPr lang="en-US" altLang="ko-KR" sz="1600" dirty="0">
                <a:solidFill>
                  <a:srgbClr val="FF0000"/>
                </a:solidFill>
              </a:rPr>
              <a:t>  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</a:t>
            </a:r>
            <a:r>
              <a:rPr lang="en-US" altLang="ko-KR" sz="1600" b="1" dirty="0">
                <a:solidFill>
                  <a:srgbClr val="7030A0"/>
                </a:solidFill>
              </a:rPr>
              <a:t>**re is the module that python provides for regular expressions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ko-KR" sz="1600" b="1" dirty="0">
              <a:solidFill>
                <a:srgbClr val="7030A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Stopword</a:t>
            </a:r>
            <a:r>
              <a:rPr lang="en-US" altLang="ko-KR" sz="2000" dirty="0"/>
              <a:t> Removal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600" dirty="0"/>
              <a:t>- </a:t>
            </a:r>
            <a:r>
              <a:rPr lang="en-US" altLang="ko-KR" sz="1600" b="1" dirty="0" err="1">
                <a:solidFill>
                  <a:srgbClr val="FF0000"/>
                </a:solidFill>
              </a:rPr>
              <a:t>Stopword</a:t>
            </a:r>
            <a:r>
              <a:rPr lang="en-US" altLang="ko-KR" sz="1600" b="1" dirty="0">
                <a:solidFill>
                  <a:srgbClr val="FF0000"/>
                </a:solidFill>
              </a:rPr>
              <a:t> dictionary into a text file</a:t>
            </a:r>
            <a:r>
              <a:rPr lang="en-US" altLang="ko-KR" sz="1600" dirty="0"/>
              <a:t> and remove unnecessary words such as “</a:t>
            </a:r>
            <a:r>
              <a:rPr lang="ko-KR" altLang="en-US" sz="1600" dirty="0"/>
              <a:t>것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</a:t>
            </a:r>
            <a:r>
              <a:rPr lang="en-US" altLang="ko-KR" sz="1600" dirty="0"/>
              <a:t>, </a:t>
            </a:r>
            <a:r>
              <a:rPr lang="ko-KR" altLang="en-US" sz="1600" dirty="0"/>
              <a:t>하는</a:t>
            </a:r>
            <a:r>
              <a:rPr lang="en-US" altLang="ko-KR" sz="1600" dirty="0"/>
              <a:t> ... “</a:t>
            </a:r>
          </a:p>
          <a:p>
            <a:pPr marL="0" indent="0">
              <a:buNone/>
            </a:pPr>
            <a:r>
              <a:rPr lang="en-US" altLang="ko-KR" sz="1600" dirty="0"/>
              <a:t>  - Using open function and “if”, we will remove </a:t>
            </a:r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en-US" altLang="ko-KR" sz="1600" dirty="0"/>
              <a:t>(Data preprocessing)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4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ko-KR" altLang="en-US" sz="2400" dirty="0"/>
              <a:t> </a:t>
            </a:r>
            <a:r>
              <a:rPr lang="en-US" altLang="ko-KR" sz="1600" dirty="0"/>
              <a:t>(Data preprocessing</a:t>
            </a:r>
            <a:r>
              <a:rPr lang="ko-KR" altLang="en-US" sz="1600" dirty="0"/>
              <a:t> </a:t>
            </a:r>
            <a:r>
              <a:rPr lang="en-US" altLang="ko-KR" sz="1600" dirty="0"/>
              <a:t>- Tokenization)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21ADA1B9-2522-4A25-9848-C23EF28C5CDF}"/>
              </a:ext>
            </a:extLst>
          </p:cNvPr>
          <p:cNvSpPr txBox="1">
            <a:spLocks/>
          </p:cNvSpPr>
          <p:nvPr/>
        </p:nvSpPr>
        <p:spPr>
          <a:xfrm>
            <a:off x="398345" y="1121029"/>
            <a:ext cx="8048625" cy="5334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Korean analyzer</a:t>
            </a:r>
          </a:p>
          <a:p>
            <a:pPr marL="0" indent="0">
              <a:buNone/>
            </a:pPr>
            <a:r>
              <a:rPr lang="en-US" altLang="ko-KR" sz="1200" dirty="0"/>
              <a:t>   1. </a:t>
            </a:r>
            <a:r>
              <a:rPr lang="en-US" altLang="ko-KR" sz="1600" b="1" dirty="0" err="1">
                <a:solidFill>
                  <a:srgbClr val="FF0000"/>
                </a:solidFill>
              </a:rPr>
              <a:t>Mecab</a:t>
            </a:r>
            <a:r>
              <a:rPr lang="en-US" altLang="ko-KR" sz="1600" b="1" dirty="0">
                <a:solidFill>
                  <a:srgbClr val="FF0000"/>
                </a:solidFill>
              </a:rPr>
              <a:t>-ko</a:t>
            </a:r>
          </a:p>
          <a:p>
            <a:pPr marL="0" indent="0">
              <a:buNone/>
            </a:pPr>
            <a:r>
              <a:rPr lang="en-US" altLang="ko-KR" sz="1050" dirty="0"/>
              <a:t>      </a:t>
            </a:r>
            <a:r>
              <a:rPr lang="en-US" altLang="ko-KR" sz="1050" b="1" dirty="0"/>
              <a:t>- </a:t>
            </a:r>
            <a:r>
              <a:rPr lang="en-US" altLang="ko-KR" sz="1050" dirty="0"/>
              <a:t>Version ported to use Japanese analyzer </a:t>
            </a:r>
            <a:r>
              <a:rPr lang="en-US" altLang="ko-KR" sz="1050" dirty="0" err="1"/>
              <a:t>mecab</a:t>
            </a:r>
            <a:r>
              <a:rPr lang="en-US" altLang="ko-KR" sz="1050" dirty="0"/>
              <a:t> in Korean.</a:t>
            </a:r>
          </a:p>
          <a:p>
            <a:pPr marL="0" indent="0">
              <a:buNone/>
            </a:pPr>
            <a:r>
              <a:rPr lang="en-US" altLang="ko-KR" sz="1050" b="1" dirty="0"/>
              <a:t>      -</a:t>
            </a:r>
            <a:r>
              <a:rPr lang="en-US" altLang="ko-KR" sz="1050" dirty="0"/>
              <a:t> Referring to the dictionary.</a:t>
            </a:r>
          </a:p>
          <a:p>
            <a:pPr marL="0" indent="0">
              <a:buNone/>
            </a:pPr>
            <a:r>
              <a:rPr lang="en-US" altLang="ko-KR" sz="1050" dirty="0"/>
              <a:t>      </a:t>
            </a:r>
            <a:r>
              <a:rPr lang="en-US" altLang="ko-KR" sz="1050" b="1" dirty="0"/>
              <a:t>-</a:t>
            </a:r>
            <a:r>
              <a:rPr lang="en-US" altLang="ko-KR" sz="1050" dirty="0"/>
              <a:t> The separated words have to combine after the analysis.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2. </a:t>
            </a:r>
            <a:r>
              <a:rPr lang="en-US" altLang="ko-KR" sz="1600" b="1" dirty="0" err="1">
                <a:solidFill>
                  <a:srgbClr val="FF0000"/>
                </a:solidFill>
              </a:rPr>
              <a:t>Okt</a:t>
            </a:r>
            <a:r>
              <a:rPr lang="en-US" altLang="ko-KR" sz="1600" b="1" dirty="0">
                <a:solidFill>
                  <a:srgbClr val="FF0000"/>
                </a:solidFill>
              </a:rPr>
              <a:t>(Open Korea text), (twitter in the past)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50" dirty="0"/>
              <a:t>      - Sentence is analyzed more broadly because the pos tag is the smallest.</a:t>
            </a:r>
          </a:p>
          <a:p>
            <a:pPr marL="0" indent="0">
              <a:buNone/>
            </a:pPr>
            <a:r>
              <a:rPr lang="en-US" altLang="ko-KR" sz="1050" dirty="0"/>
              <a:t>      - Difficult to analyze if the spacing is not good.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3. </a:t>
            </a:r>
            <a:r>
              <a:rPr lang="en-US" altLang="ko-KR" sz="1600" b="1" dirty="0">
                <a:solidFill>
                  <a:srgbClr val="FF0000"/>
                </a:solidFill>
              </a:rPr>
              <a:t>Espresso</a:t>
            </a:r>
          </a:p>
          <a:p>
            <a:pPr marL="0" indent="0">
              <a:buNone/>
            </a:pPr>
            <a:r>
              <a:rPr lang="en-US" altLang="ko-KR" sz="1200" dirty="0"/>
              <a:t>     </a:t>
            </a:r>
            <a:r>
              <a:rPr lang="en-US" altLang="ko-KR" sz="1050" dirty="0"/>
              <a:t>- Better result of proper nouns and compound nouns analysis.</a:t>
            </a:r>
          </a:p>
          <a:p>
            <a:pPr marL="0" indent="0">
              <a:buNone/>
            </a:pPr>
            <a:r>
              <a:rPr lang="en-US" altLang="ko-KR" sz="1050" dirty="0"/>
              <a:t>      - Not suitable for analysis when the spacing is not good or sentiment analyzing.</a:t>
            </a:r>
          </a:p>
          <a:p>
            <a:pPr marL="0" indent="0">
              <a:buNone/>
            </a:pPr>
            <a:r>
              <a:rPr lang="en-US" altLang="ko-KR" sz="1050" dirty="0"/>
              <a:t>      - The particle words may not be removed.</a:t>
            </a:r>
          </a:p>
          <a:p>
            <a:r>
              <a:rPr lang="en-US" altLang="ko-KR" sz="1600" dirty="0"/>
              <a:t>English analyzer</a:t>
            </a:r>
          </a:p>
          <a:p>
            <a:pPr marL="0" indent="0">
              <a:buNone/>
            </a:pPr>
            <a:r>
              <a:rPr lang="en-US" altLang="ko-KR" sz="1200" dirty="0"/>
              <a:t>  1. </a:t>
            </a:r>
            <a:r>
              <a:rPr lang="en-US" altLang="ko-KR" sz="1600" b="1" dirty="0" err="1">
                <a:solidFill>
                  <a:srgbClr val="FF0000"/>
                </a:solidFill>
              </a:rPr>
              <a:t>Nltk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50" dirty="0"/>
              <a:t>    - </a:t>
            </a:r>
            <a:r>
              <a:rPr lang="en-US" altLang="ko-KR" sz="1050" dirty="0" err="1"/>
              <a:t>Nltk</a:t>
            </a:r>
            <a:r>
              <a:rPr lang="en-US" altLang="ko-KR" sz="1050" dirty="0"/>
              <a:t> is provides easy-to-use interfaces to over 50.</a:t>
            </a:r>
          </a:p>
          <a:p>
            <a:pPr marL="0" indent="0">
              <a:buNone/>
            </a:pPr>
            <a:r>
              <a:rPr lang="en-US" altLang="ko-KR" sz="1050" dirty="0"/>
              <a:t>    - Supporting the classification, tokenization, prohibition, tagging, parsing, etc.</a:t>
            </a:r>
          </a:p>
          <a:p>
            <a:endParaRPr lang="en-US" altLang="ko-KR" sz="12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050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4007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ko-KR" altLang="en-US" sz="2400" dirty="0"/>
              <a:t> </a:t>
            </a:r>
            <a:r>
              <a:rPr lang="en-US" altLang="ko-KR" sz="1600" dirty="0"/>
              <a:t>(Data preparation &amp; create model)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4" name="Picture 2" descr="Kerasì ëí ì´ë¯¸ì§ ê²ìê²°ê³¼">
            <a:extLst>
              <a:ext uri="{FF2B5EF4-FFF2-40B4-BE49-F238E27FC236}">
                <a16:creationId xmlns:a16="http://schemas.microsoft.com/office/drawing/2014/main" id="{C9F628A4-050A-4C9C-B945-13E704EC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44" y="5934910"/>
            <a:ext cx="2033781" cy="8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B8485909-3BAC-4452-A971-06D60C5334E2}"/>
              </a:ext>
            </a:extLst>
          </p:cNvPr>
          <p:cNvSpPr txBox="1">
            <a:spLocks/>
          </p:cNvSpPr>
          <p:nvPr/>
        </p:nvSpPr>
        <p:spPr>
          <a:xfrm>
            <a:off x="323674" y="1044755"/>
            <a:ext cx="8197967" cy="54107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Data preparation</a:t>
            </a:r>
          </a:p>
          <a:p>
            <a:pPr marL="360000">
              <a:buFont typeface="Arial" panose="020B0604020202020204" pitchFamily="34" charset="0"/>
              <a:buChar char="•"/>
            </a:pPr>
            <a:r>
              <a:rPr lang="en-US" altLang="ko-KR" sz="1600" dirty="0"/>
              <a:t>Document summary</a:t>
            </a:r>
          </a:p>
          <a:p>
            <a:pPr marL="131400" indent="0">
              <a:buNone/>
            </a:pPr>
            <a:r>
              <a:rPr lang="en-US" altLang="ko-KR" sz="1400" dirty="0"/>
              <a:t>  </a:t>
            </a:r>
            <a:r>
              <a:rPr lang="en-US" altLang="ko-KR" sz="1200" dirty="0"/>
              <a:t>* </a:t>
            </a:r>
            <a:r>
              <a:rPr lang="en-US" altLang="ko-KR" sz="1800" b="1" dirty="0">
                <a:solidFill>
                  <a:srgbClr val="FF0000"/>
                </a:solidFill>
              </a:rPr>
              <a:t>Text rank</a:t>
            </a:r>
          </a:p>
          <a:p>
            <a:pPr marL="131400" indent="0">
              <a:buNone/>
            </a:pPr>
            <a:r>
              <a:rPr lang="en-US" altLang="ko-KR" sz="1100" dirty="0"/>
              <a:t>    </a:t>
            </a:r>
            <a:r>
              <a:rPr lang="en-US" altLang="ko-KR" sz="1050" dirty="0"/>
              <a:t>- Using frequency of words, different weight of words </a:t>
            </a:r>
          </a:p>
          <a:p>
            <a:pPr marL="4171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Implementing learning data</a:t>
            </a:r>
            <a:endParaRPr lang="en-US" altLang="ko-KR" sz="1400" dirty="0"/>
          </a:p>
          <a:p>
            <a:pPr marL="131400" indent="0">
              <a:buNone/>
            </a:pPr>
            <a:r>
              <a:rPr lang="en-US" altLang="ko-KR" sz="1400" dirty="0"/>
              <a:t>  </a:t>
            </a:r>
            <a:r>
              <a:rPr lang="en-US" altLang="ko-KR" sz="1200" dirty="0"/>
              <a:t>* </a:t>
            </a:r>
            <a:r>
              <a:rPr lang="en-US" altLang="ko-KR" sz="1800" b="1" dirty="0">
                <a:solidFill>
                  <a:srgbClr val="FF0000"/>
                </a:solidFill>
              </a:rPr>
              <a:t>Bag of Words</a:t>
            </a:r>
          </a:p>
          <a:p>
            <a:pPr marL="0" indent="0">
              <a:buNone/>
            </a:pPr>
            <a:r>
              <a:rPr lang="en-US" altLang="ko-KR" sz="1050" dirty="0"/>
              <a:t>        - Without order, Consider frequency of words</a:t>
            </a:r>
          </a:p>
          <a:p>
            <a:pPr marL="0" indent="0">
              <a:buNone/>
            </a:pPr>
            <a:r>
              <a:rPr lang="en-US" altLang="ko-KR" sz="1050" dirty="0"/>
              <a:t>     </a:t>
            </a:r>
            <a:r>
              <a:rPr lang="en-US" altLang="ko-KR" sz="1200" dirty="0"/>
              <a:t>* </a:t>
            </a:r>
            <a:r>
              <a:rPr lang="en-US" altLang="ko-KR" sz="1800" b="1" dirty="0">
                <a:solidFill>
                  <a:srgbClr val="FF0000"/>
                </a:solidFill>
              </a:rPr>
              <a:t>Word2Vec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FF0000"/>
                </a:solidFill>
              </a:rPr>
              <a:t>        </a:t>
            </a:r>
            <a:r>
              <a:rPr lang="en-US" altLang="ko-KR" sz="1050" dirty="0"/>
              <a:t>- To consider the similarity between words, vectorize the meaning of words </a:t>
            </a:r>
          </a:p>
          <a:p>
            <a:pPr marL="4171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Model creation</a:t>
            </a:r>
          </a:p>
          <a:p>
            <a:pPr marL="131400" indent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*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</a:rPr>
              <a:t>Keras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050" dirty="0"/>
              <a:t>       - It is a Python-based open source neural network that can be run on Deep Learning such as </a:t>
            </a:r>
            <a:r>
              <a:rPr lang="en-US" altLang="ko-KR" sz="1050" dirty="0" err="1"/>
              <a:t>Tensorflow</a:t>
            </a:r>
            <a:r>
              <a:rPr lang="en-US" altLang="ko-KR" sz="1050" dirty="0"/>
              <a:t>, CNTK.</a:t>
            </a:r>
          </a:p>
          <a:p>
            <a:pPr marL="0" indent="0">
              <a:buNone/>
            </a:pPr>
            <a:r>
              <a:rPr lang="en-US" altLang="ko-KR" sz="1050" dirty="0"/>
              <a:t>      - Provides a consistent and simple API</a:t>
            </a:r>
          </a:p>
          <a:p>
            <a:pPr marL="0" indent="0">
              <a:buNone/>
            </a:pPr>
            <a:r>
              <a:rPr lang="en-US" altLang="ko-KR" sz="1050" dirty="0"/>
              <a:t>      - Minimize the number of user tasks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050" dirty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9912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2" y="289982"/>
            <a:ext cx="6337533" cy="500594"/>
          </a:xfrm>
        </p:spPr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ko-KR" altLang="en-US" sz="2400" dirty="0"/>
              <a:t> </a:t>
            </a:r>
            <a:r>
              <a:rPr lang="en-US" altLang="ko-KR" sz="1800" dirty="0"/>
              <a:t>(Deep Learning-ANN)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9452E6-F4BC-4011-BC70-D800854E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282699"/>
            <a:ext cx="8048625" cy="4984751"/>
          </a:xfrm>
        </p:spPr>
        <p:txBody>
          <a:bodyPr/>
          <a:lstStyle/>
          <a:p>
            <a:r>
              <a:rPr lang="en-US" altLang="ko-KR" dirty="0"/>
              <a:t>ANN(Artificial Neural Network)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1800" dirty="0"/>
              <a:t>- A network composed of artificial Neurons</a:t>
            </a:r>
          </a:p>
          <a:p>
            <a:pPr marL="0" indent="0">
              <a:buNone/>
            </a:pPr>
            <a:r>
              <a:rPr lang="en-US" altLang="ko-KR" sz="1800" dirty="0"/>
              <a:t> - One of the detailed methodologies of Deep Running</a:t>
            </a:r>
          </a:p>
          <a:p>
            <a:pPr marL="0" indent="0">
              <a:buNone/>
            </a:pPr>
            <a:r>
              <a:rPr lang="en-US" altLang="ko-KR" sz="1800" dirty="0"/>
              <a:t> - SOM, RNN, CNN</a:t>
            </a:r>
          </a:p>
          <a:p>
            <a:pPr marL="0" indent="0">
              <a:buNone/>
            </a:pPr>
            <a:r>
              <a:rPr lang="en-US" altLang="ko-KR" sz="1800" dirty="0"/>
              <a:t> - Only input layer, hidden layer, output layer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E9EA1F9-CACF-4F9D-9A91-478793FC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 descr="what is an artificial neural network 1">
            <a:extLst>
              <a:ext uri="{FF2B5EF4-FFF2-40B4-BE49-F238E27FC236}">
                <a16:creationId xmlns:a16="http://schemas.microsoft.com/office/drawing/2014/main" id="{2C93D5BC-73E1-4299-83D9-953FD4075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29" y="3514344"/>
            <a:ext cx="5407142" cy="26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1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ko-KR" altLang="en-US" sz="2400" dirty="0"/>
              <a:t> </a:t>
            </a:r>
            <a:r>
              <a:rPr lang="en-US" altLang="ko-KR" sz="1800" dirty="0"/>
              <a:t>(Deep Learning-RNN)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9452E6-F4BC-4011-BC70-D800854E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1282699"/>
            <a:ext cx="8048625" cy="4984751"/>
          </a:xfrm>
        </p:spPr>
        <p:txBody>
          <a:bodyPr/>
          <a:lstStyle/>
          <a:p>
            <a:r>
              <a:rPr lang="en-US" altLang="ko-KR" sz="2000" dirty="0"/>
              <a:t>RNN(Recurrent Neural Network)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sz="1600" dirty="0"/>
              <a:t>Using memory to handle a series of inputs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sz="1800" b="1" dirty="0">
                <a:solidFill>
                  <a:srgbClr val="FF0000"/>
                </a:solidFill>
              </a:rPr>
              <a:t>Sequential</a:t>
            </a:r>
          </a:p>
          <a:p>
            <a:pPr marL="0" indent="0">
              <a:buNone/>
            </a:pPr>
            <a:r>
              <a:rPr lang="en-US" altLang="ko-KR" sz="1800" dirty="0"/>
              <a:t>- News/SNS sentence analysis</a:t>
            </a:r>
          </a:p>
          <a:p>
            <a:pPr>
              <a:buFontTx/>
              <a:buChar char="-"/>
            </a:pPr>
            <a:r>
              <a:rPr lang="en-US" altLang="ko-KR" sz="1800" dirty="0"/>
              <a:t>Recurrent Learning in the </a:t>
            </a:r>
            <a:r>
              <a:rPr lang="en-US" altLang="ko-KR" sz="1800" dirty="0">
                <a:solidFill>
                  <a:srgbClr val="FF0000"/>
                </a:solidFill>
              </a:rPr>
              <a:t>Hidden Layer</a:t>
            </a:r>
          </a:p>
          <a:p>
            <a:pPr>
              <a:buFontTx/>
              <a:buChar char="-"/>
            </a:pPr>
            <a:endParaRPr lang="en-US" altLang="ko-KR" sz="18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800" dirty="0"/>
              <a:t>But,</a:t>
            </a:r>
            <a:r>
              <a:rPr lang="ko-KR" altLang="en-US" sz="1800" dirty="0"/>
              <a:t> </a:t>
            </a:r>
            <a:r>
              <a:rPr lang="en-US" altLang="ko-KR" sz="1800" dirty="0"/>
              <a:t>Long-Term Dependency “Problem” </a:t>
            </a:r>
          </a:p>
          <a:p>
            <a:pPr>
              <a:buFontTx/>
              <a:buChar char="-"/>
            </a:pPr>
            <a:r>
              <a:rPr lang="en-US" altLang="ko-KR" sz="1800" dirty="0"/>
              <a:t>Substitution through </a:t>
            </a:r>
            <a:r>
              <a:rPr lang="en-US" altLang="ko-KR" sz="1800" b="1" dirty="0">
                <a:solidFill>
                  <a:srgbClr val="FF0000"/>
                </a:solidFill>
              </a:rPr>
              <a:t>LSTM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26" name="Picture 2" descr="https://s3-ap-south-1.amazonaws.com/av-blog-media/wp-content/uploads/2017/12/05231650/rnn-neuron.png">
            <a:extLst>
              <a:ext uri="{FF2B5EF4-FFF2-40B4-BE49-F238E27FC236}">
                <a16:creationId xmlns:a16="http://schemas.microsoft.com/office/drawing/2014/main" id="{D31C98D5-F2A0-4C61-A0AD-1A383D67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463" y="2117220"/>
            <a:ext cx="2423512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2363C8-6D52-44A6-BF62-6DEC27FBCF24}"/>
              </a:ext>
            </a:extLst>
          </p:cNvPr>
          <p:cNvSpPr txBox="1"/>
          <p:nvPr/>
        </p:nvSpPr>
        <p:spPr>
          <a:xfrm>
            <a:off x="6009195" y="5924218"/>
            <a:ext cx="2828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Google Image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3105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ko-KR" altLang="en-US" sz="2400" dirty="0"/>
              <a:t> </a:t>
            </a:r>
            <a:r>
              <a:rPr lang="en-US" altLang="ko-KR" sz="1800" dirty="0"/>
              <a:t>(Deep Learning-LSTM)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9452E6-F4BC-4011-BC70-D800854E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3431231"/>
            <a:ext cx="8048625" cy="2935858"/>
          </a:xfrm>
        </p:spPr>
        <p:txBody>
          <a:bodyPr/>
          <a:lstStyle/>
          <a:p>
            <a:r>
              <a:rPr lang="en-US" altLang="ko-KR" sz="1600" dirty="0"/>
              <a:t>LSTM(Long Short-Term Memory)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100" dirty="0"/>
              <a:t>- Solution of RNN problems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100" dirty="0"/>
              <a:t>- </a:t>
            </a:r>
            <a:r>
              <a:rPr lang="en-US" altLang="ko-KR" sz="1100" b="1" dirty="0">
                <a:solidFill>
                  <a:srgbClr val="FF0000"/>
                </a:solidFill>
              </a:rPr>
              <a:t>Input gate, output gate, forget gate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</a:t>
            </a:r>
            <a:r>
              <a:rPr lang="en-US" altLang="ko-KR" sz="1000" b="1" dirty="0">
                <a:solidFill>
                  <a:srgbClr val="7030A0"/>
                </a:solidFill>
              </a:rPr>
              <a:t>*  Input gate: Determine how much input vector value to use in calculating new hidden state value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7030A0"/>
                </a:solidFill>
              </a:rPr>
              <a:t>      * Output gate: Determines how much of the internal state value can be seen outside the LSTM module</a:t>
            </a:r>
          </a:p>
          <a:p>
            <a:pPr marL="0" indent="0">
              <a:buNone/>
            </a:pPr>
            <a:r>
              <a:rPr lang="en-US" altLang="ko-KR" sz="1100" b="1" dirty="0">
                <a:solidFill>
                  <a:srgbClr val="7030A0"/>
                </a:solidFill>
              </a:rPr>
              <a:t>     </a:t>
            </a:r>
            <a:r>
              <a:rPr lang="en-US" altLang="ko-KR" sz="1000" b="1" dirty="0">
                <a:solidFill>
                  <a:srgbClr val="7030A0"/>
                </a:solidFill>
              </a:rPr>
              <a:t>* Forget gate: Determines how many previous state values ​​to remember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7030A0"/>
                </a:solidFill>
              </a:rPr>
              <a:t>   </a:t>
            </a:r>
            <a:r>
              <a:rPr lang="en-US" altLang="ko-KR" sz="1100" dirty="0"/>
              <a:t>- User can easily apply in </a:t>
            </a:r>
            <a:r>
              <a:rPr lang="en-US" altLang="ko-KR" sz="1100" dirty="0" err="1"/>
              <a:t>Keras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7920A-1569-4C51-8AF6-0EF6DAE50A28}"/>
              </a:ext>
            </a:extLst>
          </p:cNvPr>
          <p:cNvSpPr txBox="1"/>
          <p:nvPr/>
        </p:nvSpPr>
        <p:spPr>
          <a:xfrm>
            <a:off x="1543461" y="3197905"/>
            <a:ext cx="119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[P-3] LSTM</a:t>
            </a:r>
            <a:r>
              <a:rPr lang="ko-KR" altLang="en-US" sz="1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755112-41DE-4853-A0D3-25904AF2E15B}"/>
              </a:ext>
            </a:extLst>
          </p:cNvPr>
          <p:cNvSpPr txBox="1"/>
          <p:nvPr/>
        </p:nvSpPr>
        <p:spPr>
          <a:xfrm>
            <a:off x="5558519" y="3197906"/>
            <a:ext cx="157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[F-1] LSTM</a:t>
            </a:r>
            <a:r>
              <a:rPr lang="ko-KR" altLang="en-US" sz="1200" dirty="0"/>
              <a:t> </a:t>
            </a:r>
            <a:r>
              <a:rPr lang="en-US" altLang="ko-KR" sz="1200" dirty="0"/>
              <a:t>Formula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57240C-7C9D-4526-941D-2485496B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12" y="1051747"/>
            <a:ext cx="2726320" cy="2146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60EE38-A8F2-458B-8B10-B12AF416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08" y="1384180"/>
            <a:ext cx="2447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4AB7B7-7AC6-48D2-99A7-96F710241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: </a:t>
            </a:r>
            <a:r>
              <a:rPr lang="ko-KR" altLang="en-US" sz="2000" dirty="0"/>
              <a:t>뉴스</a:t>
            </a:r>
            <a:r>
              <a:rPr lang="en-US" altLang="ko-KR" sz="2000" dirty="0"/>
              <a:t>/SNS </a:t>
            </a:r>
            <a:r>
              <a:rPr lang="ko-KR" altLang="en-US" sz="2000" dirty="0"/>
              <a:t>데이터 분석 및 </a:t>
            </a:r>
            <a:r>
              <a:rPr lang="ko-KR" altLang="en-US" sz="2000" dirty="0" err="1"/>
              <a:t>딥러닝을</a:t>
            </a:r>
            <a:r>
              <a:rPr lang="ko-KR" altLang="en-US" sz="2000" dirty="0"/>
              <a:t> 이용한 주가예측</a:t>
            </a:r>
            <a:endParaRPr lang="en-US" altLang="ko-KR" sz="2000" dirty="0"/>
          </a:p>
          <a:p>
            <a:pPr lvl="1"/>
            <a:r>
              <a:rPr lang="en-US" altLang="ko-KR" sz="1700" dirty="0"/>
              <a:t>With </a:t>
            </a:r>
            <a:r>
              <a:rPr lang="ko-KR" altLang="en-US" sz="1700" dirty="0"/>
              <a:t>현대해상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Team - </a:t>
            </a:r>
            <a:r>
              <a:rPr lang="ko-KR" altLang="en-US" sz="2000" dirty="0" err="1"/>
              <a:t>광운코인</a:t>
            </a:r>
            <a:endParaRPr lang="en-US" altLang="ko-KR" sz="2000" dirty="0"/>
          </a:p>
          <a:p>
            <a:pPr lvl="1"/>
            <a:r>
              <a:rPr lang="en-US" altLang="ko-KR" dirty="0"/>
              <a:t>Leader : </a:t>
            </a:r>
            <a:r>
              <a:rPr lang="ko-KR" altLang="en-US" dirty="0"/>
              <a:t>이동준</a:t>
            </a:r>
            <a:endParaRPr lang="en-US" altLang="ko-KR" dirty="0"/>
          </a:p>
          <a:p>
            <a:pPr lvl="1"/>
            <a:r>
              <a:rPr lang="en-US" altLang="ko-KR" dirty="0"/>
              <a:t>Members : </a:t>
            </a:r>
            <a:r>
              <a:rPr lang="ko-KR" altLang="en-US" dirty="0"/>
              <a:t>권 민</a:t>
            </a:r>
            <a:r>
              <a:rPr lang="en-US" altLang="ko-KR" dirty="0"/>
              <a:t>, </a:t>
            </a:r>
            <a:r>
              <a:rPr lang="ko-KR" altLang="en-US" dirty="0" err="1"/>
              <a:t>박덕영</a:t>
            </a:r>
            <a:r>
              <a:rPr lang="en-US" altLang="ko-KR" dirty="0"/>
              <a:t>, </a:t>
            </a:r>
            <a:r>
              <a:rPr lang="ko-KR" altLang="en-US" dirty="0"/>
              <a:t>이세영</a:t>
            </a:r>
            <a:r>
              <a:rPr lang="en-US" altLang="ko-KR" dirty="0"/>
              <a:t>, </a:t>
            </a:r>
            <a:r>
              <a:rPr lang="ko-KR" altLang="en-US" dirty="0" err="1"/>
              <a:t>장성록</a:t>
            </a:r>
            <a:endParaRPr lang="en-US" altLang="ko-KR" dirty="0"/>
          </a:p>
          <a:p>
            <a:pPr lvl="1"/>
            <a:r>
              <a:rPr lang="en-US" altLang="ko-KR" dirty="0"/>
              <a:t>Professor : </a:t>
            </a:r>
            <a:r>
              <a:rPr lang="ko-KR" altLang="en-US" dirty="0"/>
              <a:t>이기훈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3C3F1B-7DD3-4161-924E-16C2EE17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2" y="340253"/>
            <a:ext cx="6337533" cy="500594"/>
          </a:xfrm>
        </p:spPr>
        <p:txBody>
          <a:bodyPr/>
          <a:lstStyle/>
          <a:p>
            <a:r>
              <a:rPr lang="en-US" altLang="ko-KR" sz="2400" dirty="0"/>
              <a:t>Title / Team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39116-1F9C-429A-B622-9ADB84AD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 descr="íëí´ìì ëí ì´ë¯¸ì§ ê²ìê²°ê³¼">
            <a:extLst>
              <a:ext uri="{FF2B5EF4-FFF2-40B4-BE49-F238E27FC236}">
                <a16:creationId xmlns:a16="http://schemas.microsoft.com/office/drawing/2014/main" id="{8955C083-7A73-44ED-B8A2-00B80A963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71" y="41243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´ì´ëíêµì ëí ì´ë¯¸ì§ ê²ìê²°ê³¼">
            <a:extLst>
              <a:ext uri="{FF2B5EF4-FFF2-40B4-BE49-F238E27FC236}">
                <a16:creationId xmlns:a16="http://schemas.microsoft.com/office/drawing/2014/main" id="{F7D79C37-0945-4E01-A23B-C4F697B6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43" y="4005262"/>
            <a:ext cx="1914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6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ko-KR" altLang="en-US" sz="2400" dirty="0"/>
              <a:t> </a:t>
            </a:r>
            <a:r>
              <a:rPr lang="en-US" altLang="ko-KR" sz="1800" dirty="0"/>
              <a:t>(Deep Learning-GRU)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9452E6-F4BC-4011-BC70-D800854E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3431231"/>
            <a:ext cx="8048625" cy="2935858"/>
          </a:xfrm>
        </p:spPr>
        <p:txBody>
          <a:bodyPr/>
          <a:lstStyle/>
          <a:p>
            <a:r>
              <a:rPr lang="en-US" altLang="ko-KR" sz="1600" dirty="0"/>
              <a:t>GRU(Grated Recurrent Unit)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100" dirty="0"/>
              <a:t>- No additional nonlinear functions are applied when calculating output values.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100" dirty="0"/>
              <a:t>- </a:t>
            </a:r>
            <a:r>
              <a:rPr lang="en-US" altLang="ko-KR" sz="1100" b="1" dirty="0">
                <a:solidFill>
                  <a:srgbClr val="FF0000"/>
                </a:solidFill>
              </a:rPr>
              <a:t>Reset gate and Update gate.</a:t>
            </a:r>
          </a:p>
          <a:p>
            <a:pPr marL="0" indent="0">
              <a:buNone/>
            </a:pPr>
            <a:r>
              <a:rPr lang="en-US" altLang="ko-KR" sz="1100" dirty="0"/>
              <a:t>     </a:t>
            </a:r>
            <a:r>
              <a:rPr lang="en-US" altLang="ko-KR" sz="1000" b="1" dirty="0">
                <a:solidFill>
                  <a:srgbClr val="7030A0"/>
                </a:solidFill>
              </a:rPr>
              <a:t>* Reset gate: Determines how the new input and previous memory values ​​are combined</a:t>
            </a:r>
          </a:p>
          <a:p>
            <a:pPr marL="0" indent="0">
              <a:buNone/>
            </a:pPr>
            <a:r>
              <a:rPr lang="en-US" altLang="ko-KR" sz="1100" b="1" dirty="0">
                <a:solidFill>
                  <a:srgbClr val="7030A0"/>
                </a:solidFill>
              </a:rPr>
              <a:t>     </a:t>
            </a:r>
            <a:r>
              <a:rPr lang="en-US" altLang="ko-KR" sz="1000" b="1" dirty="0">
                <a:solidFill>
                  <a:srgbClr val="7030A0"/>
                </a:solidFill>
              </a:rPr>
              <a:t>* Update gate: Determines how much memory is remembered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100" dirty="0"/>
              <a:t>- Short learning time, Possible learn using less data</a:t>
            </a:r>
          </a:p>
          <a:p>
            <a:pPr marL="0" indent="0">
              <a:buNone/>
            </a:pPr>
            <a:r>
              <a:rPr lang="en-US" altLang="ko-KR" sz="1100" dirty="0"/>
              <a:t>     </a:t>
            </a:r>
            <a:r>
              <a:rPr lang="en-US" altLang="ko-KR" sz="1000" b="1" dirty="0">
                <a:solidFill>
                  <a:srgbClr val="7030A0"/>
                </a:solidFill>
              </a:rPr>
              <a:t>* LSTM may show better results if there is enough data</a:t>
            </a:r>
          </a:p>
          <a:p>
            <a:pPr marL="0" indent="0">
              <a:buNone/>
            </a:pPr>
            <a:r>
              <a:rPr lang="en-US" altLang="ko-KR" sz="1100" dirty="0"/>
              <a:t>   - It is easy for users to apply in </a:t>
            </a:r>
            <a:r>
              <a:rPr lang="en-US" altLang="ko-KR" sz="1100" dirty="0" err="1"/>
              <a:t>Keras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3FF5CD-39F7-4C7B-90F4-AB24693F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16" y="1012388"/>
            <a:ext cx="3571742" cy="2194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7920A-1569-4C51-8AF6-0EF6DAE50A28}"/>
              </a:ext>
            </a:extLst>
          </p:cNvPr>
          <p:cNvSpPr txBox="1"/>
          <p:nvPr/>
        </p:nvSpPr>
        <p:spPr>
          <a:xfrm>
            <a:off x="1769797" y="3206758"/>
            <a:ext cx="110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[P-4] GRU</a:t>
            </a:r>
            <a:r>
              <a:rPr lang="ko-KR" altLang="en-US" sz="12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7B3261-B630-4945-BC2A-688A7F56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865" y="1858335"/>
            <a:ext cx="2943225" cy="112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755112-41DE-4853-A0D3-25904AF2E15B}"/>
              </a:ext>
            </a:extLst>
          </p:cNvPr>
          <p:cNvSpPr txBox="1"/>
          <p:nvPr/>
        </p:nvSpPr>
        <p:spPr>
          <a:xfrm>
            <a:off x="5558519" y="3197906"/>
            <a:ext cx="157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[F-2] GRU</a:t>
            </a:r>
            <a:r>
              <a:rPr lang="ko-KR" altLang="en-US" sz="1200" dirty="0"/>
              <a:t> </a:t>
            </a:r>
            <a:r>
              <a:rPr lang="en-US" altLang="ko-KR" sz="1200" dirty="0"/>
              <a:t>Formula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103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[2-C]</a:t>
            </a:r>
            <a:r>
              <a:rPr lang="ko-KR" altLang="en-US" sz="2400" dirty="0"/>
              <a:t> </a:t>
            </a:r>
            <a:r>
              <a:rPr lang="en-US" altLang="ko-KR" sz="2400" dirty="0"/>
              <a:t>Detail design</a:t>
            </a:r>
            <a:r>
              <a:rPr lang="ko-KR" altLang="en-US" sz="2400" dirty="0"/>
              <a:t> </a:t>
            </a:r>
            <a:r>
              <a:rPr lang="en-US" altLang="ko-KR" sz="1800" dirty="0"/>
              <a:t>(Web application)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9452E6-F4BC-4011-BC70-D800854E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3431231"/>
            <a:ext cx="8048625" cy="2935858"/>
          </a:xfrm>
        </p:spPr>
        <p:txBody>
          <a:bodyPr/>
          <a:lstStyle/>
          <a:p>
            <a:endParaRPr lang="en-US" altLang="ko-KR" sz="1800" dirty="0"/>
          </a:p>
          <a:p>
            <a:r>
              <a:rPr lang="en-US" altLang="ko-KR" sz="1800" dirty="0"/>
              <a:t>Using spring framework, make web application</a:t>
            </a:r>
          </a:p>
          <a:p>
            <a:r>
              <a:rPr lang="en-US" altLang="ko-KR" sz="1800" dirty="0"/>
              <a:t>Show real-time stock price</a:t>
            </a:r>
          </a:p>
          <a:p>
            <a:r>
              <a:rPr lang="en-US" altLang="ko-KR" sz="1800" dirty="0"/>
              <a:t>Show prediction output</a:t>
            </a:r>
          </a:p>
          <a:p>
            <a:r>
              <a:rPr lang="en-US" altLang="ko-KR" sz="1800" dirty="0"/>
              <a:t>Open source application framework for the Java platform</a:t>
            </a:r>
          </a:p>
          <a:p>
            <a:r>
              <a:rPr lang="en-US" altLang="ko-KR" sz="1800" dirty="0"/>
              <a:t>It provides various services for developing dynamic websites</a:t>
            </a:r>
          </a:p>
          <a:p>
            <a:endParaRPr lang="en-US" altLang="ko-KR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EB59BF-CD54-468E-B259-2E0B2EBC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08" y="1586872"/>
            <a:ext cx="4229100" cy="1304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9D6A66-ED03-4A14-BD6A-1882F0B770FE}"/>
              </a:ext>
            </a:extLst>
          </p:cNvPr>
          <p:cNvSpPr txBox="1"/>
          <p:nvPr/>
        </p:nvSpPr>
        <p:spPr>
          <a:xfrm>
            <a:off x="5352288" y="2645576"/>
            <a:ext cx="2572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https://spring.io/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01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118BD1-1F28-4387-9736-69F0CB99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[3-A]</a:t>
            </a:r>
            <a:r>
              <a:rPr lang="ko-KR" altLang="en-US" sz="2400" dirty="0"/>
              <a:t> </a:t>
            </a:r>
            <a:r>
              <a:rPr lang="en-US" altLang="ko-KR" sz="2400" dirty="0"/>
              <a:t>Expected Effect</a:t>
            </a:r>
            <a:r>
              <a:rPr lang="ko-KR" altLang="en-US" sz="2400" dirty="0"/>
              <a:t> </a:t>
            </a:r>
            <a:r>
              <a:rPr lang="en-US" altLang="ko-KR" sz="2400" dirty="0"/>
              <a:t>&amp;</a:t>
            </a:r>
            <a:r>
              <a:rPr lang="ko-KR" altLang="en-US" sz="2400" dirty="0"/>
              <a:t> </a:t>
            </a:r>
            <a:r>
              <a:rPr lang="en-US" altLang="ko-KR" sz="2400" dirty="0"/>
              <a:t>Using Plan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21D2-357A-47FF-AA19-204D886B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89462-58BD-49B5-95CD-A97EB203B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4" y="4025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51CD68CF-5520-4727-B24C-7944333FC817}"/>
              </a:ext>
            </a:extLst>
          </p:cNvPr>
          <p:cNvSpPr txBox="1">
            <a:spLocks/>
          </p:cNvSpPr>
          <p:nvPr/>
        </p:nvSpPr>
        <p:spPr>
          <a:xfrm>
            <a:off x="523874" y="1769388"/>
            <a:ext cx="8197967" cy="3656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FF0000"/>
                </a:solidFill>
              </a:rPr>
              <a:t>Expected Effect</a:t>
            </a:r>
          </a:p>
          <a:p>
            <a:pPr marL="0" indent="0">
              <a:buNone/>
            </a:pPr>
            <a:r>
              <a:rPr lang="en-US" altLang="ko-KR" sz="1600" dirty="0"/>
              <a:t>   1. </a:t>
            </a:r>
            <a:r>
              <a:rPr lang="en-US" altLang="ko-KR" sz="1600" b="1" dirty="0">
                <a:solidFill>
                  <a:srgbClr val="7030A0"/>
                </a:solidFill>
              </a:rPr>
              <a:t>Information</a:t>
            </a:r>
            <a:r>
              <a:rPr lang="en-US" altLang="ko-KR" sz="1600" dirty="0"/>
              <a:t> on company preference and reliable </a:t>
            </a:r>
            <a:r>
              <a:rPr lang="en-US" altLang="ko-KR" sz="1600" b="1" dirty="0">
                <a:solidFill>
                  <a:srgbClr val="7030A0"/>
                </a:solidFill>
              </a:rPr>
              <a:t>stock information.</a:t>
            </a:r>
          </a:p>
          <a:p>
            <a:pPr marL="0" indent="0">
              <a:buNone/>
            </a:pPr>
            <a:r>
              <a:rPr lang="en-US" altLang="ko-KR" sz="1600" dirty="0"/>
              <a:t>   2. </a:t>
            </a:r>
            <a:r>
              <a:rPr lang="en-US" altLang="ko-KR" sz="1600" b="1" dirty="0">
                <a:solidFill>
                  <a:srgbClr val="7030A0"/>
                </a:solidFill>
              </a:rPr>
              <a:t>Develop investment products</a:t>
            </a:r>
          </a:p>
          <a:p>
            <a:pPr marL="0" indent="0">
              <a:buNone/>
            </a:pPr>
            <a:r>
              <a:rPr lang="en-US" altLang="ko-KR" sz="1600" dirty="0"/>
              <a:t>   3. The higher the accuracy of forecasting, get the </a:t>
            </a:r>
            <a:r>
              <a:rPr lang="en-US" altLang="ko-KR" sz="1600" b="1" dirty="0">
                <a:solidFill>
                  <a:srgbClr val="7030A0"/>
                </a:solidFill>
              </a:rPr>
              <a:t>better interest rate</a:t>
            </a:r>
          </a:p>
          <a:p>
            <a:pPr marL="0" indent="0">
              <a:buNone/>
            </a:pPr>
            <a:endParaRPr lang="en-US" altLang="ko-KR" sz="1050" dirty="0"/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Using Plan</a:t>
            </a:r>
          </a:p>
          <a:p>
            <a:pPr marL="0" indent="0">
              <a:buNone/>
            </a:pPr>
            <a:r>
              <a:rPr lang="en-US" altLang="ko-KR" sz="1600" dirty="0"/>
              <a:t>  1. </a:t>
            </a:r>
            <a:r>
              <a:rPr lang="en-US" altLang="ko-KR" sz="1600" b="1" dirty="0">
                <a:solidFill>
                  <a:srgbClr val="7030A0"/>
                </a:solidFill>
              </a:rPr>
              <a:t>Improve direction and identify industry</a:t>
            </a:r>
          </a:p>
          <a:p>
            <a:pPr marL="0" indent="0">
              <a:buNone/>
            </a:pPr>
            <a:r>
              <a:rPr lang="en-US" altLang="ko-KR" sz="1600" dirty="0"/>
              <a:t>  2. When the prediction rate is good, </a:t>
            </a:r>
            <a:r>
              <a:rPr lang="en-US" altLang="ko-KR" sz="1600" b="1" dirty="0">
                <a:solidFill>
                  <a:srgbClr val="7030A0"/>
                </a:solidFill>
              </a:rPr>
              <a:t>Real invest using Company API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2719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29DA16-B34C-4AA4-990D-F6E311FB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[3-B]Reference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0FA5F7-4BC1-4609-AEB9-453AD807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2FC489B8-8F38-4F12-9265-1C768F66CB6B}"/>
              </a:ext>
            </a:extLst>
          </p:cNvPr>
          <p:cNvSpPr txBox="1">
            <a:spLocks/>
          </p:cNvSpPr>
          <p:nvPr/>
        </p:nvSpPr>
        <p:spPr>
          <a:xfrm>
            <a:off x="547687" y="1267778"/>
            <a:ext cx="8048625" cy="4584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Chart</a:t>
            </a:r>
            <a:r>
              <a:rPr lang="ko-KR" altLang="en-US" sz="1800" dirty="0"/>
              <a:t> </a:t>
            </a:r>
            <a:r>
              <a:rPr lang="en-US" altLang="ko-KR" sz="1800" dirty="0"/>
              <a:t>&amp; Table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100" dirty="0"/>
              <a:t>[C-1] CBS</a:t>
            </a:r>
            <a:r>
              <a:rPr lang="ko-KR" altLang="en-US" sz="1100" dirty="0" err="1"/>
              <a:t>노컷뉴스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박기문</a:t>
            </a:r>
            <a:r>
              <a:rPr lang="ko-KR" altLang="en-US" sz="1100" dirty="0"/>
              <a:t> 기자</a:t>
            </a:r>
            <a:r>
              <a:rPr lang="en-US" altLang="ko-KR" sz="1100" dirty="0"/>
              <a:t>(</a:t>
            </a:r>
            <a:r>
              <a:rPr lang="en-US" altLang="ko-KR" sz="1100" dirty="0">
                <a:hlinkClick r:id="rId2"/>
              </a:rPr>
              <a:t>https://www.nocutnews.co.kr/news/4895463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[Table-1] [Table-2]</a:t>
            </a:r>
            <a:r>
              <a:rPr lang="ko-KR" altLang="en-US" sz="1100" dirty="0"/>
              <a:t> 금융감독원</a:t>
            </a:r>
            <a:r>
              <a:rPr lang="en-US" altLang="ko-KR" sz="1100" dirty="0"/>
              <a:t>(</a:t>
            </a:r>
            <a:r>
              <a:rPr lang="ko-KR" altLang="en-US" sz="1100" dirty="0"/>
              <a:t>금융상품 한눈에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[Table-3] </a:t>
            </a:r>
            <a:r>
              <a:rPr lang="ko-KR" altLang="en-US" sz="1100" dirty="0"/>
              <a:t>각 사 보고서 및 언론 인터뷰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[Table-4] </a:t>
            </a:r>
            <a:r>
              <a:rPr lang="ko-KR" altLang="en-US" sz="1100" dirty="0"/>
              <a:t>한국 </a:t>
            </a:r>
            <a:r>
              <a:rPr lang="en-US" altLang="ko-KR" sz="1100" dirty="0"/>
              <a:t>ABC </a:t>
            </a:r>
            <a:r>
              <a:rPr lang="ko-KR" altLang="en-US" sz="1100" dirty="0"/>
              <a:t>협회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[Table-5] </a:t>
            </a:r>
            <a:r>
              <a:rPr lang="ko-KR" altLang="en-US" sz="1100" dirty="0"/>
              <a:t>뉴스 감성분석과 </a:t>
            </a:r>
            <a:r>
              <a:rPr lang="en-US" altLang="ko-KR" sz="1100" dirty="0"/>
              <a:t>SVM</a:t>
            </a:r>
            <a:r>
              <a:rPr lang="ko-KR" altLang="en-US" sz="1100" dirty="0"/>
              <a:t>을 이용한 </a:t>
            </a:r>
            <a:r>
              <a:rPr lang="en-US" altLang="ko-KR" sz="1100" dirty="0"/>
              <a:t>S&amp;P 500 </a:t>
            </a:r>
            <a:r>
              <a:rPr lang="ko-KR" altLang="en-US" sz="1100" dirty="0"/>
              <a:t>주가지수 예측</a:t>
            </a:r>
            <a:r>
              <a:rPr lang="en-US" altLang="ko-KR" sz="1100" dirty="0"/>
              <a:t>(</a:t>
            </a:r>
            <a:r>
              <a:rPr lang="ko-KR" altLang="en-US" sz="1100" dirty="0"/>
              <a:t>차은정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홍태호</a:t>
            </a:r>
            <a:r>
              <a:rPr lang="en-US" altLang="ko-KR" sz="1100" dirty="0"/>
              <a:t>)</a:t>
            </a:r>
          </a:p>
          <a:p>
            <a:r>
              <a:rPr lang="en-US" altLang="ko-KR" sz="1800" dirty="0"/>
              <a:t>Site</a:t>
            </a:r>
          </a:p>
          <a:p>
            <a:pPr marL="0" indent="0">
              <a:buNone/>
            </a:pPr>
            <a:r>
              <a:rPr lang="en-US" altLang="ko-KR" sz="1100" dirty="0"/>
              <a:t>[site-1] </a:t>
            </a:r>
            <a:r>
              <a:rPr lang="en-US" altLang="ko-KR" sz="1100" dirty="0">
                <a:hlinkClick r:id="rId3"/>
              </a:rPr>
              <a:t>https://wikidocs.net/book/2155</a:t>
            </a:r>
            <a:r>
              <a:rPr lang="en-US" altLang="ko-KR" sz="1100" dirty="0"/>
              <a:t>  - </a:t>
            </a:r>
            <a:r>
              <a:rPr lang="ko-KR" altLang="en-US" sz="1100" dirty="0"/>
              <a:t>딥 러닝을 이용한 자연어 처리 입문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[site-2]</a:t>
            </a:r>
            <a:r>
              <a:rPr lang="ko-KR" altLang="en-US" sz="1100" dirty="0"/>
              <a:t> </a:t>
            </a:r>
            <a:r>
              <a:rPr lang="en-US" altLang="ko-KR" sz="1100" dirty="0">
                <a:hlinkClick r:id="rId4"/>
              </a:rPr>
              <a:t>http://www.kabc.or.kr</a:t>
            </a:r>
            <a:r>
              <a:rPr lang="en-US" altLang="ko-KR" sz="1100" dirty="0"/>
              <a:t> – </a:t>
            </a:r>
            <a:r>
              <a:rPr lang="ko-KR" altLang="en-US" sz="1100" dirty="0"/>
              <a:t>한국 </a:t>
            </a:r>
            <a:r>
              <a:rPr lang="en-US" altLang="ko-KR" sz="1100" dirty="0"/>
              <a:t>ABC</a:t>
            </a:r>
            <a:r>
              <a:rPr lang="ko-KR" altLang="en-US" sz="1100" dirty="0"/>
              <a:t>협회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[site-3] </a:t>
            </a:r>
            <a:r>
              <a:rPr lang="en-US" altLang="ko-KR" sz="1100" dirty="0">
                <a:hlinkClick r:id="rId5"/>
              </a:rPr>
              <a:t>https://konlpy-ko.readthedocs.io/ko/v0.4.3</a:t>
            </a:r>
            <a:r>
              <a:rPr lang="en-US" altLang="ko-KR" sz="1100" dirty="0"/>
              <a:t> – </a:t>
            </a:r>
            <a:r>
              <a:rPr lang="en-US" altLang="ko-KR" sz="1100" dirty="0" err="1"/>
              <a:t>KoNLPY</a:t>
            </a:r>
            <a:r>
              <a:rPr lang="en-US" altLang="ko-KR" sz="1100" dirty="0"/>
              <a:t> : </a:t>
            </a:r>
            <a:r>
              <a:rPr lang="ko-KR" altLang="en-US" sz="1100" dirty="0"/>
              <a:t>한국어 </a:t>
            </a:r>
            <a:r>
              <a:rPr lang="en-US" altLang="ko-KR" sz="1100" dirty="0"/>
              <a:t>NLP</a:t>
            </a:r>
          </a:p>
          <a:p>
            <a:pPr marL="0" indent="0">
              <a:buNone/>
            </a:pPr>
            <a:r>
              <a:rPr lang="en-US" altLang="ko-KR" sz="1100" dirty="0"/>
              <a:t>[site-4] </a:t>
            </a:r>
            <a:r>
              <a:rPr lang="en-US" altLang="ko-KR" sz="1100" dirty="0">
                <a:hlinkClick r:id="rId6"/>
              </a:rPr>
              <a:t>http://eunjeon.blogspot.com</a:t>
            </a:r>
            <a:r>
              <a:rPr lang="en-US" altLang="ko-KR" sz="1100" dirty="0"/>
              <a:t> – </a:t>
            </a:r>
            <a:r>
              <a:rPr lang="en-US" altLang="ko-KR" sz="1100" dirty="0" err="1"/>
              <a:t>Mecab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[site-5] </a:t>
            </a:r>
            <a:r>
              <a:rPr lang="en-US" altLang="ko-KR" sz="1100" dirty="0">
                <a:hlinkClick r:id="rId7"/>
              </a:rPr>
              <a:t>https://tykimos.github.io/DeepBrick</a:t>
            </a:r>
            <a:r>
              <a:rPr lang="en-US" altLang="ko-KR" sz="1100" dirty="0"/>
              <a:t> - </a:t>
            </a:r>
            <a:r>
              <a:rPr lang="en-US" altLang="ko-KR" sz="1100" dirty="0" err="1"/>
              <a:t>Keras</a:t>
            </a:r>
            <a:endParaRPr lang="en-US" altLang="ko-KR" sz="1100" dirty="0"/>
          </a:p>
          <a:p>
            <a:r>
              <a:rPr lang="en-US" altLang="ko-KR" sz="1800" dirty="0"/>
              <a:t>Formula </a:t>
            </a:r>
          </a:p>
          <a:p>
            <a:pPr marL="0" indent="0">
              <a:buNone/>
            </a:pPr>
            <a:r>
              <a:rPr lang="en-US" altLang="ko-KR" sz="1100" dirty="0"/>
              <a:t>[F-1] [F-2] </a:t>
            </a:r>
            <a:r>
              <a:rPr lang="en-US" altLang="ko-KR" sz="1100" dirty="0">
                <a:hlinkClick r:id="rId8"/>
              </a:rPr>
              <a:t>http://aikorea.org/blog/rnn-tutorial-4</a:t>
            </a:r>
            <a:r>
              <a:rPr lang="en-US" altLang="ko-KR" sz="1100" dirty="0"/>
              <a:t> – LSTM, GRU </a:t>
            </a:r>
            <a:r>
              <a:rPr lang="ko-KR" altLang="en-US" sz="1100" dirty="0"/>
              <a:t>수식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39278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129DA16-B34C-4AA4-990D-F6E311FB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[3-B]Reference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0FA5F7-4BC1-4609-AEB9-453AD807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2FC489B8-8F38-4F12-9265-1C768F66CB6B}"/>
              </a:ext>
            </a:extLst>
          </p:cNvPr>
          <p:cNvSpPr txBox="1">
            <a:spLocks/>
          </p:cNvSpPr>
          <p:nvPr/>
        </p:nvSpPr>
        <p:spPr>
          <a:xfrm>
            <a:off x="398345" y="1068309"/>
            <a:ext cx="8175287" cy="52987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Picture</a:t>
            </a:r>
          </a:p>
          <a:p>
            <a:pPr marL="0" indent="0">
              <a:buNone/>
            </a:pPr>
            <a:r>
              <a:rPr lang="en-US" altLang="ko-KR" sz="1100" dirty="0"/>
              <a:t>[P-1] </a:t>
            </a:r>
            <a:r>
              <a:rPr lang="ko-KR" altLang="en-US" sz="1100" dirty="0"/>
              <a:t>뉴스 감성분석과 </a:t>
            </a:r>
            <a:r>
              <a:rPr lang="en-US" altLang="ko-KR" sz="1100" dirty="0"/>
              <a:t>SVM</a:t>
            </a:r>
            <a:r>
              <a:rPr lang="ko-KR" altLang="en-US" sz="1100" dirty="0"/>
              <a:t>을 이용한 </a:t>
            </a:r>
            <a:r>
              <a:rPr lang="en-US" altLang="ko-KR" sz="1100" dirty="0"/>
              <a:t>S&amp;P 500 </a:t>
            </a:r>
            <a:r>
              <a:rPr lang="ko-KR" altLang="en-US" sz="1100" dirty="0"/>
              <a:t>주가지수 예측</a:t>
            </a:r>
            <a:r>
              <a:rPr lang="en-US" altLang="ko-KR" sz="1100" dirty="0"/>
              <a:t>(</a:t>
            </a:r>
            <a:r>
              <a:rPr lang="ko-KR" altLang="en-US" sz="1100" dirty="0"/>
              <a:t>차은정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홍태호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[P-2] </a:t>
            </a:r>
            <a:r>
              <a:rPr lang="ko-KR" altLang="en-US" sz="1100" dirty="0"/>
              <a:t>뉴스 감성분석과 </a:t>
            </a:r>
            <a:r>
              <a:rPr lang="en-US" altLang="ko-KR" sz="1100" dirty="0"/>
              <a:t>SVM</a:t>
            </a:r>
            <a:r>
              <a:rPr lang="ko-KR" altLang="en-US" sz="1100" dirty="0"/>
              <a:t>을 이용한 </a:t>
            </a:r>
            <a:r>
              <a:rPr lang="en-US" altLang="ko-KR" sz="1100" dirty="0"/>
              <a:t>S&amp;P 500 </a:t>
            </a:r>
            <a:r>
              <a:rPr lang="ko-KR" altLang="en-US" sz="1100" dirty="0"/>
              <a:t>주가지수 예측</a:t>
            </a:r>
            <a:r>
              <a:rPr lang="en-US" altLang="ko-KR" sz="1100" dirty="0"/>
              <a:t>(</a:t>
            </a:r>
            <a:r>
              <a:rPr lang="ko-KR" altLang="en-US" sz="1100" dirty="0"/>
              <a:t>차은정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홍태호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[P-3] </a:t>
            </a:r>
            <a:r>
              <a:rPr lang="en-US" altLang="ko-KR" sz="1000" dirty="0"/>
              <a:t>LSTM Gating. Chung, </a:t>
            </a:r>
            <a:r>
              <a:rPr lang="en-US" altLang="ko-KR" sz="1000" dirty="0" err="1"/>
              <a:t>Junyoung</a:t>
            </a:r>
            <a:r>
              <a:rPr lang="en-US" altLang="ko-KR" sz="1000" dirty="0"/>
              <a:t>, et al. “Empirical evaluation of gated recurrent neural networks on sequence modeling.” (2014)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[P-4] </a:t>
            </a:r>
            <a:r>
              <a:rPr lang="en-US" altLang="ko-KR" sz="1000" dirty="0"/>
              <a:t>GRU Gating. Chung, </a:t>
            </a:r>
            <a:r>
              <a:rPr lang="en-US" altLang="ko-KR" sz="1000" dirty="0" err="1"/>
              <a:t>Junyoung</a:t>
            </a:r>
            <a:r>
              <a:rPr lang="en-US" altLang="ko-KR" sz="1000" dirty="0"/>
              <a:t>, et al. “Empirical evaluation of gated recurrent neural networks on sequence modeling.” (2014)</a:t>
            </a:r>
          </a:p>
          <a:p>
            <a:pPr marL="0" indent="0">
              <a:buNone/>
            </a:pPr>
            <a:r>
              <a:rPr lang="en-US" altLang="ko-KR" sz="1000" dirty="0"/>
              <a:t>[P-5] RNN Gating. Analytics Vidhya </a:t>
            </a:r>
            <a:r>
              <a:rPr lang="en-US" altLang="ko-KR" sz="1000" dirty="0">
                <a:hlinkClick r:id="rId2"/>
              </a:rPr>
              <a:t>www.analyticsvidhya.com/blog/2017/12/introduction-to-recurrent-neural-networks/rnn-neuron/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[P-6] ANN </a:t>
            </a:r>
            <a:r>
              <a:rPr lang="en-US" altLang="ko-KR" sz="1000" dirty="0" err="1"/>
              <a:t>Gatring</a:t>
            </a:r>
            <a:r>
              <a:rPr lang="en-US" altLang="ko-KR" sz="1000" dirty="0"/>
              <a:t>. DIGITAL TRENDS “What is an artificial neural network?” by Luke </a:t>
            </a:r>
            <a:r>
              <a:rPr lang="en-US" altLang="ko-KR" sz="1000" dirty="0" err="1"/>
              <a:t>Dormehl</a:t>
            </a:r>
            <a:r>
              <a:rPr lang="en-US" altLang="ko-KR" sz="1000" dirty="0"/>
              <a:t>(2019)</a:t>
            </a:r>
            <a:endParaRPr lang="en-US" altLang="ko-KR" sz="800" dirty="0"/>
          </a:p>
          <a:p>
            <a:r>
              <a:rPr lang="en-US" altLang="ko-KR" sz="1800" dirty="0"/>
              <a:t>Thesis</a:t>
            </a:r>
          </a:p>
          <a:p>
            <a:pPr marL="0" indent="0">
              <a:buNone/>
            </a:pPr>
            <a:r>
              <a:rPr lang="en-US" altLang="ko-KR" sz="1100" dirty="0"/>
              <a:t>[T-1] </a:t>
            </a:r>
            <a:r>
              <a:rPr lang="ko-KR" altLang="en-US" sz="1100" dirty="0"/>
              <a:t>뉴스와 주가</a:t>
            </a:r>
            <a:r>
              <a:rPr lang="en-US" altLang="ko-KR" sz="1100" dirty="0"/>
              <a:t>: </a:t>
            </a:r>
            <a:r>
              <a:rPr lang="ko-KR" altLang="en-US" sz="1100" dirty="0"/>
              <a:t>빅데이터 감성분석을 통한 지능형 투자의사결정 모형</a:t>
            </a:r>
            <a:r>
              <a:rPr lang="en-US" altLang="ko-KR" sz="1100" dirty="0"/>
              <a:t>(</a:t>
            </a:r>
            <a:r>
              <a:rPr lang="ko-KR" altLang="en-US" sz="1100" dirty="0"/>
              <a:t>김유신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김남규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정승렬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[T-2] </a:t>
            </a:r>
            <a:r>
              <a:rPr lang="ko-KR" altLang="en-US" sz="1100" dirty="0" err="1"/>
              <a:t>산업군</a:t>
            </a:r>
            <a:r>
              <a:rPr lang="ko-KR" altLang="en-US" sz="1100" dirty="0"/>
              <a:t> 내 동질성을 고려한 온라인 뉴스 기반 주가예측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성노윤</a:t>
            </a:r>
            <a:r>
              <a:rPr lang="en-US" altLang="ko-KR" sz="1100" dirty="0"/>
              <a:t>, </a:t>
            </a:r>
            <a:r>
              <a:rPr lang="ko-KR" altLang="en-US" sz="1100" dirty="0"/>
              <a:t>남기환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[T-3] </a:t>
            </a:r>
            <a:r>
              <a:rPr lang="ko-KR" altLang="en-US" sz="1100" dirty="0"/>
              <a:t>온라인 언급이 기업 성과에 미치는 영향 분석</a:t>
            </a:r>
            <a:r>
              <a:rPr lang="en-US" altLang="ko-KR" sz="1100" dirty="0"/>
              <a:t>: </a:t>
            </a:r>
            <a:r>
              <a:rPr lang="ko-KR" altLang="en-US" sz="1100" dirty="0"/>
              <a:t>뉴스 감성분석을 통한 기업별 주가예측</a:t>
            </a:r>
            <a:r>
              <a:rPr lang="en-US" altLang="ko-KR" sz="1100" dirty="0"/>
              <a:t>(</a:t>
            </a:r>
            <a:r>
              <a:rPr lang="ko-KR" altLang="en-US" sz="1100" dirty="0"/>
              <a:t>정지선</a:t>
            </a:r>
            <a:r>
              <a:rPr lang="en-US" altLang="ko-KR" sz="1100" dirty="0"/>
              <a:t>, </a:t>
            </a:r>
            <a:r>
              <a:rPr lang="ko-KR" altLang="en-US" sz="1100" dirty="0"/>
              <a:t>김동성</a:t>
            </a:r>
            <a:r>
              <a:rPr lang="en-US" altLang="ko-KR" sz="1100" dirty="0"/>
              <a:t>, </a:t>
            </a:r>
            <a:r>
              <a:rPr lang="ko-KR" altLang="en-US" sz="1100" dirty="0"/>
              <a:t>김종우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[T-4] </a:t>
            </a:r>
            <a:r>
              <a:rPr lang="ko-KR" altLang="en-US" sz="1100" dirty="0"/>
              <a:t>인터넷 뉴스 빅데이터를 활용한 기업 주가지수 예측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유지돈</a:t>
            </a:r>
            <a:r>
              <a:rPr lang="en-US" altLang="ko-KR" sz="1100" dirty="0"/>
              <a:t>, </a:t>
            </a:r>
            <a:r>
              <a:rPr lang="ko-KR" altLang="en-US" sz="1100" dirty="0"/>
              <a:t>이익선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[T-5] </a:t>
            </a:r>
            <a:r>
              <a:rPr lang="ko-KR" altLang="en-US" sz="1100" dirty="0"/>
              <a:t>뉴스 텍스트 마이닝과 시계열 분석을 이용한 주가예측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안성원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조성배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[T-6] </a:t>
            </a:r>
            <a:r>
              <a:rPr lang="ko-KR" altLang="en-US" sz="1100" dirty="0"/>
              <a:t>카테고리 중립 단어 활용을 통한 주가예측 방안</a:t>
            </a:r>
            <a:r>
              <a:rPr lang="en-US" altLang="ko-KR" sz="1100" dirty="0"/>
              <a:t>: </a:t>
            </a:r>
            <a:r>
              <a:rPr lang="ko-KR" altLang="en-US" sz="1100" dirty="0"/>
              <a:t>텍스트 마이닝 활용</a:t>
            </a:r>
            <a:r>
              <a:rPr lang="en-US" altLang="ko-KR" sz="1100" dirty="0"/>
              <a:t>(</a:t>
            </a:r>
            <a:r>
              <a:rPr lang="ko-KR" altLang="en-US" sz="1100" dirty="0"/>
              <a:t>이민</a:t>
            </a:r>
            <a:r>
              <a:rPr lang="en-US" altLang="ko-KR" sz="1100" dirty="0"/>
              <a:t>F, </a:t>
            </a:r>
            <a:r>
              <a:rPr lang="ko-KR" altLang="en-US" sz="1100" dirty="0" err="1"/>
              <a:t>이홍주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[T-7] </a:t>
            </a:r>
            <a:r>
              <a:rPr lang="ko-KR" altLang="en-US" sz="1100" dirty="0"/>
              <a:t>주가지수 방향성 예측을 위한 주제지향 감성사전 구축 방안</a:t>
            </a:r>
            <a:r>
              <a:rPr lang="en-US" altLang="ko-KR" sz="1100" dirty="0"/>
              <a:t>(</a:t>
            </a:r>
            <a:r>
              <a:rPr lang="ko-KR" altLang="en-US" sz="1100" dirty="0"/>
              <a:t>유은지</a:t>
            </a:r>
            <a:r>
              <a:rPr lang="en-US" altLang="ko-KR" sz="1100" dirty="0"/>
              <a:t>, </a:t>
            </a:r>
            <a:r>
              <a:rPr lang="ko-KR" altLang="en-US" sz="1100" dirty="0"/>
              <a:t>김유신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김남규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정승렬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[T-8] SNS</a:t>
            </a:r>
            <a:r>
              <a:rPr lang="ko-KR" altLang="en-US" sz="1100" dirty="0"/>
              <a:t>와 뉴스기사의 감성분석과 기계학습을 이용한 주가예측 모형 비교 연구</a:t>
            </a:r>
            <a:r>
              <a:rPr lang="en-US" altLang="ko-KR" sz="1100" dirty="0"/>
              <a:t>(</a:t>
            </a:r>
            <a:r>
              <a:rPr lang="ko-KR" altLang="en-US" sz="1100" dirty="0"/>
              <a:t>김동영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박제원</a:t>
            </a:r>
            <a:r>
              <a:rPr lang="en-US" altLang="ko-KR" sz="1100" dirty="0"/>
              <a:t>, </a:t>
            </a:r>
            <a:r>
              <a:rPr lang="ko-KR" altLang="en-US" sz="1100" dirty="0"/>
              <a:t>최재현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[T-9] </a:t>
            </a:r>
            <a:r>
              <a:rPr lang="ko-KR" altLang="en-US" sz="1100" dirty="0"/>
              <a:t>뉴스 감성분석과 </a:t>
            </a:r>
            <a:r>
              <a:rPr lang="en-US" altLang="ko-KR" sz="1100" dirty="0"/>
              <a:t>SVM</a:t>
            </a:r>
            <a:r>
              <a:rPr lang="ko-KR" altLang="en-US" sz="1100" dirty="0"/>
              <a:t>을 이용한 </a:t>
            </a:r>
            <a:r>
              <a:rPr lang="en-US" altLang="ko-KR" sz="1100" dirty="0"/>
              <a:t>S&amp;P 500 </a:t>
            </a:r>
            <a:r>
              <a:rPr lang="ko-KR" altLang="en-US" sz="1100" dirty="0"/>
              <a:t>주가지수 예측</a:t>
            </a:r>
            <a:r>
              <a:rPr lang="en-US" altLang="ko-KR" sz="1100" dirty="0"/>
              <a:t>(</a:t>
            </a:r>
            <a:r>
              <a:rPr lang="ko-KR" altLang="en-US" sz="1100" dirty="0"/>
              <a:t>차은정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홍태호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r>
              <a:rPr lang="en-US" altLang="ko-KR" sz="1100" dirty="0"/>
              <a:t>[T-10] </a:t>
            </a:r>
            <a:r>
              <a:rPr lang="ko-KR" altLang="en-US" sz="1100" dirty="0"/>
              <a:t>웹 뉴스 텍스트 마이닝을 이용한 주가 등락 예측</a:t>
            </a:r>
            <a:r>
              <a:rPr lang="en-US" altLang="ko-KR" sz="1100" dirty="0"/>
              <a:t>(</a:t>
            </a:r>
            <a:r>
              <a:rPr lang="ko-KR" altLang="en-US" sz="1100" dirty="0"/>
              <a:t>최일지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8172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80F01-AA6D-49F2-8AFD-025A6F07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8FE74B9-D53F-4C8C-B07A-A64DBE35E73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FFF9D-1CF4-4F36-A2CB-D4429266B662}"/>
              </a:ext>
            </a:extLst>
          </p:cNvPr>
          <p:cNvSpPr txBox="1"/>
          <p:nvPr/>
        </p:nvSpPr>
        <p:spPr>
          <a:xfrm>
            <a:off x="2602859" y="2613392"/>
            <a:ext cx="41238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/>
              <a:t>Q</a:t>
            </a:r>
            <a:r>
              <a:rPr lang="ko-KR" altLang="en-US" sz="10000" dirty="0"/>
              <a:t> </a:t>
            </a:r>
            <a:r>
              <a:rPr lang="en-US" altLang="ko-KR" sz="10000" dirty="0"/>
              <a:t>&amp;</a:t>
            </a:r>
            <a:r>
              <a:rPr lang="ko-KR" altLang="en-US" sz="10000" dirty="0"/>
              <a:t> </a:t>
            </a:r>
            <a:r>
              <a:rPr lang="en-US" altLang="ko-KR" sz="10000" dirty="0"/>
              <a:t>A</a:t>
            </a:r>
            <a:endParaRPr lang="en-US" altLang="ko-KR" sz="1400" dirty="0"/>
          </a:p>
          <a:p>
            <a:r>
              <a:rPr lang="en-US" altLang="ko-KR" sz="1400" dirty="0"/>
              <a:t>       </a:t>
            </a:r>
            <a:endParaRPr lang="en-US" altLang="ko-KR" sz="10000" dirty="0"/>
          </a:p>
        </p:txBody>
      </p:sp>
    </p:spTree>
    <p:extLst>
      <p:ext uri="{BB962C8B-B14F-4D97-AF65-F5344CB8AC3E}">
        <p14:creationId xmlns:p14="http://schemas.microsoft.com/office/powerpoint/2010/main" val="22857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0D7E1A-DF7B-4F82-A95D-59F2A87A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Project Start Date : 2018-10-01</a:t>
            </a:r>
          </a:p>
          <a:p>
            <a:r>
              <a:rPr lang="en-US" altLang="ko-KR" dirty="0"/>
              <a:t>Planned data of completion : 2019-05-16</a:t>
            </a:r>
          </a:p>
          <a:p>
            <a:r>
              <a:rPr lang="en-US" altLang="ko-KR" dirty="0"/>
              <a:t>Actual data of completion : 2019-05-16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5A6EB3-ECE8-43EB-9AD2-78F04ED2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663" y="229825"/>
            <a:ext cx="6337533" cy="500594"/>
          </a:xfrm>
        </p:spPr>
        <p:txBody>
          <a:bodyPr/>
          <a:lstStyle/>
          <a:p>
            <a:r>
              <a:rPr lang="en-US" altLang="ko-KR" sz="2400" dirty="0"/>
              <a:t>Project</a:t>
            </a:r>
            <a:r>
              <a:rPr lang="en-US" altLang="ko-KR" dirty="0"/>
              <a:t> </a:t>
            </a:r>
            <a:r>
              <a:rPr lang="en-US" altLang="ko-KR" sz="2400" dirty="0"/>
              <a:t>Progress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1211B-1A7D-47B4-84F1-57AF299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AE4AFC-DEB2-4B8E-A030-F8201C8D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1282698"/>
            <a:ext cx="7689113" cy="25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Objective in the project proposal 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내용 개체 틀 11">
            <a:extLst>
              <a:ext uri="{FF2B5EF4-FFF2-40B4-BE49-F238E27FC236}">
                <a16:creationId xmlns:a16="http://schemas.microsoft.com/office/drawing/2014/main" id="{04D2C3B6-20E3-4FAF-9571-A912CA10BA74}"/>
              </a:ext>
            </a:extLst>
          </p:cNvPr>
          <p:cNvSpPr txBox="1">
            <a:spLocks/>
          </p:cNvSpPr>
          <p:nvPr/>
        </p:nvSpPr>
        <p:spPr>
          <a:xfrm>
            <a:off x="547687" y="1292660"/>
            <a:ext cx="8048625" cy="5275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7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맑은 고딕" panose="020B0503020000020004" pitchFamily="50" charset="-127"/>
              <a:buChar char="–"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Find the relationship between news/twitter and stocks</a:t>
            </a:r>
          </a:p>
          <a:p>
            <a:pPr lvl="1"/>
            <a:r>
              <a:rPr lang="en-US" altLang="ko-KR" sz="1300" b="1" dirty="0">
                <a:solidFill>
                  <a:srgbClr val="FF0000"/>
                </a:solidFill>
              </a:rPr>
              <a:t>evaluation : Data collection based on understanding of stocks</a:t>
            </a:r>
          </a:p>
          <a:p>
            <a:pPr lvl="1"/>
            <a:endParaRPr lang="en-US" altLang="ko-KR" sz="1600" dirty="0"/>
          </a:p>
          <a:p>
            <a:r>
              <a:rPr lang="en-US" altLang="ko-KR" sz="1600" dirty="0"/>
              <a:t>Creating Theme-Stocks Prediction model</a:t>
            </a:r>
          </a:p>
          <a:p>
            <a:pPr lvl="1"/>
            <a:r>
              <a:rPr lang="en-US" altLang="ko-KR" sz="1300" b="1" dirty="0">
                <a:solidFill>
                  <a:srgbClr val="FF0000"/>
                </a:solidFill>
              </a:rPr>
              <a:t>evaluation : Create a module based on North Korea </a:t>
            </a:r>
          </a:p>
          <a:p>
            <a:pPr lvl="1"/>
            <a:endParaRPr lang="en-US" altLang="ko-KR" sz="1300" dirty="0"/>
          </a:p>
          <a:p>
            <a:r>
              <a:rPr lang="en-US" altLang="ko-KR" sz="1600" dirty="0"/>
              <a:t>Performance Indicator</a:t>
            </a:r>
          </a:p>
          <a:p>
            <a:pPr marL="0" indent="0">
              <a:buNone/>
            </a:pPr>
            <a:r>
              <a:rPr lang="en-US" altLang="ko-KR" sz="1600" dirty="0"/>
              <a:t>    1. Accuracy </a:t>
            </a:r>
          </a:p>
          <a:p>
            <a:pPr marL="0" indent="0">
              <a:buNone/>
            </a:pPr>
            <a:r>
              <a:rPr lang="en-US" altLang="ko-KR" sz="1600" dirty="0"/>
              <a:t>    2. F1 Score</a:t>
            </a:r>
          </a:p>
          <a:p>
            <a:pPr lvl="1"/>
            <a:r>
              <a:rPr lang="en-US" altLang="ko-KR" sz="1300" b="1" dirty="0">
                <a:solidFill>
                  <a:srgbClr val="FF0000"/>
                </a:solidFill>
              </a:rPr>
              <a:t>evaluation : </a:t>
            </a:r>
          </a:p>
          <a:p>
            <a:pPr marL="0" indent="0">
              <a:buNone/>
            </a:pPr>
            <a:r>
              <a:rPr lang="en-US" altLang="ko-KR" sz="1600" dirty="0"/>
              <a:t>   </a:t>
            </a:r>
          </a:p>
          <a:p>
            <a:r>
              <a:rPr lang="en-US" altLang="ko-KR" sz="1600" dirty="0"/>
              <a:t>Target performance figures : 70% ↑</a:t>
            </a:r>
          </a:p>
          <a:p>
            <a:pPr lvl="1"/>
            <a:r>
              <a:rPr lang="en-US" altLang="ko-KR" sz="1300" b="1" dirty="0">
                <a:solidFill>
                  <a:srgbClr val="FF0000"/>
                </a:solidFill>
              </a:rPr>
              <a:t>evaluation : 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Provide web application to show project related information</a:t>
            </a:r>
          </a:p>
          <a:p>
            <a:pPr lvl="1"/>
            <a:r>
              <a:rPr lang="en-US" altLang="ko-KR" sz="1300" b="1" dirty="0">
                <a:solidFill>
                  <a:srgbClr val="FF0000"/>
                </a:solidFill>
              </a:rPr>
              <a:t>evaluation :  </a:t>
            </a:r>
            <a:endParaRPr lang="ko-KR" altLang="en-US" sz="1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79201D-EBAC-4A86-BBAE-B88CFD05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44" y="5521976"/>
            <a:ext cx="8048625" cy="834858"/>
          </a:xfrm>
        </p:spPr>
        <p:txBody>
          <a:bodyPr/>
          <a:lstStyle/>
          <a:p>
            <a:r>
              <a:rPr lang="en-US" altLang="ko-KR" sz="1600" dirty="0">
                <a:solidFill>
                  <a:srgbClr val="FF0000"/>
                </a:solidFill>
              </a:rPr>
              <a:t>Red Line </a:t>
            </a:r>
            <a:r>
              <a:rPr lang="en-US" altLang="ko-KR" sz="1600" dirty="0"/>
              <a:t>- Model creation process using learning data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Blue Line </a:t>
            </a:r>
            <a:r>
              <a:rPr lang="en-US" altLang="ko-KR" sz="1600" dirty="0"/>
              <a:t>- Evaluation of Prediction Rate of Model Using Evaluation Data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17D85D-BD74-44AB-8D26-67A6D196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Overall of Program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C1A97-6576-43DA-957A-A57F8822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6599F8D-AD79-4141-9AA9-4E465CE7B766}"/>
              </a:ext>
            </a:extLst>
          </p:cNvPr>
          <p:cNvGrpSpPr/>
          <p:nvPr/>
        </p:nvGrpSpPr>
        <p:grpSpPr>
          <a:xfrm>
            <a:off x="839888" y="988253"/>
            <a:ext cx="7578081" cy="4072934"/>
            <a:chOff x="12711" y="156755"/>
            <a:chExt cx="11668347" cy="733057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99AA565-8412-4EED-9DBE-7229B5903E4C}"/>
                </a:ext>
              </a:extLst>
            </p:cNvPr>
            <p:cNvSpPr/>
            <p:nvPr/>
          </p:nvSpPr>
          <p:spPr>
            <a:xfrm>
              <a:off x="12711" y="1745237"/>
              <a:ext cx="1623956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News &amp; Twitter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Crawling</a:t>
              </a:r>
              <a:endParaRPr lang="ko-KR" altLang="en-US" sz="9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4AB9BB0-351D-4BE6-8869-80B8F90504B0}"/>
                </a:ext>
              </a:extLst>
            </p:cNvPr>
            <p:cNvGrpSpPr/>
            <p:nvPr/>
          </p:nvGrpSpPr>
          <p:grpSpPr>
            <a:xfrm>
              <a:off x="91988" y="2986403"/>
              <a:ext cx="1465017" cy="1661394"/>
              <a:chOff x="2311607" y="771383"/>
              <a:chExt cx="1465017" cy="1661394"/>
            </a:xfrm>
          </p:grpSpPr>
          <p:sp>
            <p:nvSpPr>
              <p:cNvPr id="48" name="순서도: 자기 디스크 47">
                <a:extLst>
                  <a:ext uri="{FF2B5EF4-FFF2-40B4-BE49-F238E27FC236}">
                    <a16:creationId xmlns:a16="http://schemas.microsoft.com/office/drawing/2014/main" id="{779A6FD0-7A55-495D-A706-89ABB7F48B62}"/>
                  </a:ext>
                </a:extLst>
              </p:cNvPr>
              <p:cNvSpPr/>
              <p:nvPr/>
            </p:nvSpPr>
            <p:spPr>
              <a:xfrm>
                <a:off x="2311609" y="771383"/>
                <a:ext cx="1465015" cy="806655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learning data(~2018)</a:t>
                </a:r>
                <a:endParaRPr lang="ko-KR" altLang="en-US" sz="800" dirty="0"/>
              </a:p>
            </p:txBody>
          </p:sp>
          <p:sp>
            <p:nvSpPr>
              <p:cNvPr id="49" name="순서도: 자기 디스크 48">
                <a:extLst>
                  <a:ext uri="{FF2B5EF4-FFF2-40B4-BE49-F238E27FC236}">
                    <a16:creationId xmlns:a16="http://schemas.microsoft.com/office/drawing/2014/main" id="{E24AF5A7-866C-4E58-8983-C357E85B4C74}"/>
                  </a:ext>
                </a:extLst>
              </p:cNvPr>
              <p:cNvSpPr/>
              <p:nvPr/>
            </p:nvSpPr>
            <p:spPr>
              <a:xfrm>
                <a:off x="2311607" y="1626122"/>
                <a:ext cx="1465015" cy="806655"/>
              </a:xfrm>
              <a:prstGeom prst="flowChartMagneticDisk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Evaluation data(2019~)</a:t>
                </a:r>
                <a:endParaRPr lang="ko-KR" altLang="en-US" sz="800" dirty="0"/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876B0D1-B5EA-483A-99B9-6219BFEF829D}"/>
                </a:ext>
              </a:extLst>
            </p:cNvPr>
            <p:cNvSpPr/>
            <p:nvPr/>
          </p:nvSpPr>
          <p:spPr>
            <a:xfrm>
              <a:off x="3616312" y="156755"/>
              <a:ext cx="3842580" cy="3523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DA3509A-CE85-4757-B96B-26AF0DD73B8F}"/>
                </a:ext>
              </a:extLst>
            </p:cNvPr>
            <p:cNvGrpSpPr/>
            <p:nvPr/>
          </p:nvGrpSpPr>
          <p:grpSpPr>
            <a:xfrm>
              <a:off x="4301169" y="505352"/>
              <a:ext cx="1362301" cy="2626211"/>
              <a:chOff x="5994400" y="2991394"/>
              <a:chExt cx="1791063" cy="3174275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65E5FE30-3E11-4BD0-8FE5-4391C3A782EE}"/>
                  </a:ext>
                </a:extLst>
              </p:cNvPr>
              <p:cNvSpPr/>
              <p:nvPr/>
            </p:nvSpPr>
            <p:spPr>
              <a:xfrm>
                <a:off x="5994400" y="2991394"/>
                <a:ext cx="1791063" cy="31742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46800" bIns="46800" rtlCol="0" anchor="t" anchorCtr="0">
                <a:no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Preprocess</a:t>
                </a:r>
                <a:endParaRPr lang="ko-KR" altLang="en-US" sz="900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FE82EA6-2DEB-4A53-B1D7-C90E90B692EC}"/>
                  </a:ext>
                </a:extLst>
              </p:cNvPr>
              <p:cNvSpPr/>
              <p:nvPr/>
            </p:nvSpPr>
            <p:spPr>
              <a:xfrm>
                <a:off x="6228079" y="3784835"/>
                <a:ext cx="1322252" cy="492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normalization</a:t>
                </a:r>
                <a:endParaRPr lang="ko-KR" altLang="en-US" sz="700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44A0987-C5D0-4938-ACBE-977C10572EDB}"/>
                  </a:ext>
                </a:extLst>
              </p:cNvPr>
              <p:cNvSpPr/>
              <p:nvPr/>
            </p:nvSpPr>
            <p:spPr>
              <a:xfrm>
                <a:off x="6228079" y="4653593"/>
                <a:ext cx="1322252" cy="4845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tokenization</a:t>
                </a:r>
                <a:endParaRPr lang="ko-KR" altLang="en-US" sz="8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3CECEE5C-CDDA-4FD0-BB1E-40877A2F6377}"/>
                  </a:ext>
                </a:extLst>
              </p:cNvPr>
              <p:cNvSpPr/>
              <p:nvPr/>
            </p:nvSpPr>
            <p:spPr>
              <a:xfrm>
                <a:off x="6228079" y="5530799"/>
                <a:ext cx="1322252" cy="3866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/>
                  <a:t>Stopword</a:t>
                </a:r>
                <a:r>
                  <a:rPr lang="en-US" altLang="ko-KR" sz="800" dirty="0"/>
                  <a:t> Removal</a:t>
                </a:r>
                <a:endParaRPr lang="ko-KR" altLang="en-US" sz="800" dirty="0"/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1E72E574-1DD1-4462-B82D-8C07BEEEA15B}"/>
                  </a:ext>
                </a:extLst>
              </p:cNvPr>
              <p:cNvCxnSpPr>
                <a:cxnSpLocks/>
                <a:stCxn id="55" idx="2"/>
                <a:endCxn id="56" idx="0"/>
              </p:cNvCxnSpPr>
              <p:nvPr/>
            </p:nvCxnSpPr>
            <p:spPr>
              <a:xfrm>
                <a:off x="6889205" y="5138127"/>
                <a:ext cx="0" cy="3926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8840D86F-1C80-4513-8950-689D513C1724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>
                <a:off x="6889205" y="4277323"/>
                <a:ext cx="0" cy="3762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B3CB89D7-A84F-49CA-A974-2008D10A02B3}"/>
                </a:ext>
              </a:extLst>
            </p:cNvPr>
            <p:cNvSpPr/>
            <p:nvPr/>
          </p:nvSpPr>
          <p:spPr>
            <a:xfrm>
              <a:off x="6082476" y="1558687"/>
              <a:ext cx="1214040" cy="519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46800" bIns="46800" rtlCol="0" anchor="ctr" anchorCtr="0"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Organized by learning data</a:t>
              </a:r>
              <a:endParaRPr lang="ko-KR" altLang="en-US" sz="7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1F4BD1-6B33-426C-B711-27CC10F28064}"/>
                </a:ext>
              </a:extLst>
            </p:cNvPr>
            <p:cNvSpPr txBox="1"/>
            <p:nvPr/>
          </p:nvSpPr>
          <p:spPr>
            <a:xfrm>
              <a:off x="2519861" y="3091836"/>
              <a:ext cx="4527607" cy="914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&lt;Positive &amp; Negative Index&gt;</a:t>
              </a:r>
            </a:p>
            <a:p>
              <a:r>
                <a:rPr lang="en-US" altLang="ko-KR" sz="900" dirty="0"/>
                <a:t>1 - Daily stock price point value increased by 1%</a:t>
              </a:r>
            </a:p>
            <a:p>
              <a:r>
                <a:rPr lang="en-US" altLang="ko-KR" sz="900" dirty="0"/>
                <a:t>0 - Daily stock price point value decreased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by 1%</a:t>
              </a:r>
              <a:endParaRPr lang="ko-KR" altLang="en-US" sz="900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F4CB5C3-9628-48CB-8185-DE6E26D5C9A4}"/>
                </a:ext>
              </a:extLst>
            </p:cNvPr>
            <p:cNvCxnSpPr>
              <a:cxnSpLocks/>
              <a:stCxn id="53" idx="3"/>
              <a:endCxn id="59" idx="1"/>
            </p:cNvCxnSpPr>
            <p:nvPr/>
          </p:nvCxnSpPr>
          <p:spPr>
            <a:xfrm flipV="1">
              <a:off x="5663470" y="1818457"/>
              <a:ext cx="419006" cy="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1496D83-8C39-49BA-8169-001E165735B8}"/>
                </a:ext>
              </a:extLst>
            </p:cNvPr>
            <p:cNvSpPr/>
            <p:nvPr/>
          </p:nvSpPr>
          <p:spPr>
            <a:xfrm>
              <a:off x="3977016" y="3964104"/>
              <a:ext cx="1979645" cy="3523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ko-KR" altLang="en-US" sz="1100" dirty="0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4682A3B9-6D38-490E-BFC0-DCAE80E53225}"/>
                </a:ext>
              </a:extLst>
            </p:cNvPr>
            <p:cNvGrpSpPr/>
            <p:nvPr/>
          </p:nvGrpSpPr>
          <p:grpSpPr>
            <a:xfrm>
              <a:off x="4301169" y="4312701"/>
              <a:ext cx="1362301" cy="2626211"/>
              <a:chOff x="5994400" y="2991394"/>
              <a:chExt cx="1791063" cy="3174275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4F9FD1B-EE2A-419E-8C37-B412E725EBB9}"/>
                  </a:ext>
                </a:extLst>
              </p:cNvPr>
              <p:cNvSpPr/>
              <p:nvPr/>
            </p:nvSpPr>
            <p:spPr>
              <a:xfrm>
                <a:off x="5994400" y="2991394"/>
                <a:ext cx="1791063" cy="31742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46800" bIns="46800" rtlCol="0" anchor="t" anchorCtr="0">
                <a:no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Preprocess</a:t>
                </a:r>
                <a:endParaRPr lang="ko-KR" altLang="en-US" sz="105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62FFC56-F76D-4605-AB60-E0409EE180CA}"/>
                  </a:ext>
                </a:extLst>
              </p:cNvPr>
              <p:cNvSpPr/>
              <p:nvPr/>
            </p:nvSpPr>
            <p:spPr>
              <a:xfrm>
                <a:off x="6228079" y="3784835"/>
                <a:ext cx="1322252" cy="4924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normalization</a:t>
                </a:r>
                <a:endParaRPr lang="ko-KR" altLang="en-US" sz="700" dirty="0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5B55B39-48A9-457E-842F-0CE979D726A2}"/>
                  </a:ext>
                </a:extLst>
              </p:cNvPr>
              <p:cNvSpPr/>
              <p:nvPr/>
            </p:nvSpPr>
            <p:spPr>
              <a:xfrm>
                <a:off x="6228079" y="4653593"/>
                <a:ext cx="1322252" cy="4845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tokenization</a:t>
                </a:r>
                <a:endParaRPr lang="ko-KR" altLang="en-US" sz="800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7F6C9F3E-33AB-4776-89DA-18FFB6594D77}"/>
                  </a:ext>
                </a:extLst>
              </p:cNvPr>
              <p:cNvSpPr/>
              <p:nvPr/>
            </p:nvSpPr>
            <p:spPr>
              <a:xfrm>
                <a:off x="6228079" y="5530799"/>
                <a:ext cx="1322252" cy="3866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/>
                  <a:t>Stopword</a:t>
                </a:r>
                <a:r>
                  <a:rPr lang="en-US" altLang="ko-KR" sz="800" dirty="0"/>
                  <a:t> Removal</a:t>
                </a:r>
                <a:endParaRPr lang="ko-KR" altLang="en-US" sz="800" dirty="0"/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6B718A9D-672C-4482-93A4-78C6089502BE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6889205" y="5138127"/>
                <a:ext cx="0" cy="39267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A6F62B5E-202D-4BF4-9EDC-636959EC8BD0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>
                <a:off x="6889205" y="4277323"/>
                <a:ext cx="0" cy="376270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178A88A1-D8B5-46FD-B8B3-5C46CBD277EE}"/>
                </a:ext>
              </a:extLst>
            </p:cNvPr>
            <p:cNvCxnSpPr>
              <a:cxnSpLocks/>
              <a:stCxn id="48" idx="4"/>
              <a:endCxn id="50" idx="1"/>
            </p:cNvCxnSpPr>
            <p:nvPr/>
          </p:nvCxnSpPr>
          <p:spPr>
            <a:xfrm flipV="1">
              <a:off x="1557004" y="1918370"/>
              <a:ext cx="2059307" cy="1471362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743E00BA-8581-4D43-B941-320E78CBA75D}"/>
                </a:ext>
              </a:extLst>
            </p:cNvPr>
            <p:cNvCxnSpPr>
              <a:cxnSpLocks/>
              <a:stCxn id="49" idx="4"/>
              <a:endCxn id="63" idx="1"/>
            </p:cNvCxnSpPr>
            <p:nvPr/>
          </p:nvCxnSpPr>
          <p:spPr>
            <a:xfrm>
              <a:off x="1557003" y="4244470"/>
              <a:ext cx="2420014" cy="148124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0ED4EFA-4E2A-4687-A89B-29B7BA2D7176}"/>
                </a:ext>
              </a:extLst>
            </p:cNvPr>
            <p:cNvSpPr txBox="1"/>
            <p:nvPr/>
          </p:nvSpPr>
          <p:spPr>
            <a:xfrm>
              <a:off x="2717965" y="6917114"/>
              <a:ext cx="3238698" cy="41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900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8D107A7-C1ED-420A-8C91-A77B6C5150A3}"/>
                </a:ext>
              </a:extLst>
            </p:cNvPr>
            <p:cNvSpPr/>
            <p:nvPr/>
          </p:nvSpPr>
          <p:spPr>
            <a:xfrm>
              <a:off x="8256025" y="1608400"/>
              <a:ext cx="1280160" cy="619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Create model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32A50BA-6D3C-454F-8730-EE66A8C808F3}"/>
                </a:ext>
              </a:extLst>
            </p:cNvPr>
            <p:cNvSpPr/>
            <p:nvPr/>
          </p:nvSpPr>
          <p:spPr>
            <a:xfrm>
              <a:off x="8256025" y="3037068"/>
              <a:ext cx="1280160" cy="6199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action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6777E34A-A602-4B9E-A37A-75F5145FED91}"/>
                </a:ext>
              </a:extLst>
            </p:cNvPr>
            <p:cNvCxnSpPr>
              <a:cxnSpLocks/>
              <a:stCxn id="63" idx="3"/>
              <a:endCxn id="77" idx="2"/>
            </p:cNvCxnSpPr>
            <p:nvPr/>
          </p:nvCxnSpPr>
          <p:spPr>
            <a:xfrm flipV="1">
              <a:off x="5956662" y="3657007"/>
              <a:ext cx="2939443" cy="2068712"/>
            </a:xfrm>
            <a:prstGeom prst="bentConnector2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D860AFA-C09B-44C9-8970-4D2970E7F2E1}"/>
                </a:ext>
              </a:extLst>
            </p:cNvPr>
            <p:cNvCxnSpPr>
              <a:cxnSpLocks/>
              <a:stCxn id="50" idx="3"/>
              <a:endCxn id="76" idx="1"/>
            </p:cNvCxnSpPr>
            <p:nvPr/>
          </p:nvCxnSpPr>
          <p:spPr>
            <a:xfrm>
              <a:off x="7458892" y="1918370"/>
              <a:ext cx="79713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8C29B062-1C76-404E-A157-BF966FF56D2E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>
              <a:off x="8896105" y="2228337"/>
              <a:ext cx="0" cy="80873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순서도: 수행의 시작/종료 80">
              <a:extLst>
                <a:ext uri="{FF2B5EF4-FFF2-40B4-BE49-F238E27FC236}">
                  <a16:creationId xmlns:a16="http://schemas.microsoft.com/office/drawing/2014/main" id="{7AED7709-F53A-4DBB-9D22-22D02CD81DB2}"/>
                </a:ext>
              </a:extLst>
            </p:cNvPr>
            <p:cNvSpPr/>
            <p:nvPr/>
          </p:nvSpPr>
          <p:spPr>
            <a:xfrm>
              <a:off x="10080724" y="3067050"/>
              <a:ext cx="1600334" cy="589956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Application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3DD82B9D-6917-47F4-87C1-A9EFDE94EC37}"/>
                </a:ext>
              </a:extLst>
            </p:cNvPr>
            <p:cNvCxnSpPr>
              <a:cxnSpLocks/>
              <a:stCxn id="77" idx="3"/>
              <a:endCxn id="81" idx="1"/>
            </p:cNvCxnSpPr>
            <p:nvPr/>
          </p:nvCxnSpPr>
          <p:spPr>
            <a:xfrm>
              <a:off x="9536185" y="3347039"/>
              <a:ext cx="544539" cy="1499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830B08EC-2417-47AE-8117-AC8B08051D8C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824689" y="2507237"/>
              <a:ext cx="4514" cy="41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A5F3BDA-9486-44F1-B9AF-2646B8F45877}"/>
                </a:ext>
              </a:extLst>
            </p:cNvPr>
            <p:cNvSpPr txBox="1"/>
            <p:nvPr/>
          </p:nvSpPr>
          <p:spPr>
            <a:xfrm>
              <a:off x="5916197" y="5363028"/>
              <a:ext cx="3113680" cy="47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Evaluate preprocessed data</a:t>
              </a:r>
              <a:endParaRPr lang="ko-KR" altLang="en-US" sz="1100" b="1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57C4270-C8CB-4A3C-BBB8-648FEB9F7652}"/>
              </a:ext>
            </a:extLst>
          </p:cNvPr>
          <p:cNvSpPr txBox="1"/>
          <p:nvPr/>
        </p:nvSpPr>
        <p:spPr>
          <a:xfrm>
            <a:off x="2468172" y="4718110"/>
            <a:ext cx="29404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&lt;Positive &amp; Negative Index&gt;</a:t>
            </a:r>
          </a:p>
          <a:p>
            <a:r>
              <a:rPr lang="en-US" altLang="ko-KR" sz="900" dirty="0"/>
              <a:t>1 - Daily stock price point value increased by 1%</a:t>
            </a:r>
          </a:p>
          <a:p>
            <a:r>
              <a:rPr lang="en-US" altLang="ko-KR" sz="900" dirty="0"/>
              <a:t>0 - Daily stock price point value decreased</a:t>
            </a:r>
            <a:r>
              <a:rPr lang="ko-KR" altLang="en-US" sz="900" dirty="0"/>
              <a:t> </a:t>
            </a:r>
            <a:r>
              <a:rPr lang="en-US" altLang="ko-KR" sz="900" dirty="0"/>
              <a:t>by 1%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623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9710662-4CF4-4131-BC56-EBDD2FB5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</a:t>
            </a:r>
            <a:r>
              <a:rPr lang="ko-KR" altLang="en-US" sz="1600" b="1" dirty="0" err="1">
                <a:solidFill>
                  <a:srgbClr val="FF0000"/>
                </a:solidFill>
              </a:rPr>
              <a:t>rawl</a:t>
            </a:r>
            <a:r>
              <a:rPr lang="en-US" altLang="ko-KR" sz="1600" b="1" dirty="0" err="1">
                <a:solidFill>
                  <a:srgbClr val="FF0000"/>
                </a:solidFill>
              </a:rPr>
              <a:t>ing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on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the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Chosun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il</a:t>
            </a:r>
            <a:r>
              <a:rPr lang="ko-KR" altLang="en-US" sz="1600" b="1" dirty="0" err="1">
                <a:solidFill>
                  <a:srgbClr val="FF0000"/>
                </a:solidFill>
              </a:rPr>
              <a:t>bo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Theme Stock : North Korea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Collection period : 2011.11.18 ~ 2019.03.04</a:t>
            </a:r>
          </a:p>
          <a:p>
            <a:pPr lvl="1"/>
            <a:r>
              <a:rPr lang="en-US" altLang="ko-KR" sz="1300" dirty="0"/>
              <a:t>Method : 3 consecutive days or more than 4% rise and fall</a:t>
            </a:r>
          </a:p>
          <a:p>
            <a:endParaRPr lang="en-US" altLang="ko-KR" sz="1600" dirty="0"/>
          </a:p>
          <a:p>
            <a:r>
              <a:rPr lang="en-US" altLang="ko-KR" sz="1600" dirty="0"/>
              <a:t>Only news in politics</a:t>
            </a:r>
          </a:p>
          <a:p>
            <a:endParaRPr lang="en-US" altLang="ko-KR" sz="1600" dirty="0"/>
          </a:p>
          <a:p>
            <a:r>
              <a:rPr lang="en-US" altLang="ko-KR" sz="1600" dirty="0"/>
              <a:t>Total 5549 News of time series data divided into 3 : 3 : 4</a:t>
            </a:r>
          </a:p>
          <a:p>
            <a:endParaRPr lang="en-US" altLang="ko-KR" sz="1600" dirty="0"/>
          </a:p>
          <a:p>
            <a:r>
              <a:rPr lang="en-US" altLang="ko-KR" sz="1600" dirty="0"/>
              <a:t>Train Data : Validation Data : Test Data = 8 : 1 : 1</a:t>
            </a:r>
          </a:p>
          <a:p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5D8D1E-F675-4119-B148-0AD810EF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News Data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54402-5959-4E07-AAF1-771C7A08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1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536FAE-8BCC-43F3-A3D8-49CA27EC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sz="2000" dirty="0"/>
              <a:t>Normalization</a:t>
            </a:r>
          </a:p>
          <a:p>
            <a:pPr lvl="1">
              <a:buClr>
                <a:schemeClr val="tx1"/>
              </a:buClr>
            </a:pPr>
            <a:r>
              <a:rPr lang="en-US" altLang="ko-KR" sz="1800" b="1" dirty="0">
                <a:solidFill>
                  <a:srgbClr val="FF0000"/>
                </a:solidFill>
              </a:rPr>
              <a:t>re module of sub to remove</a:t>
            </a:r>
            <a:r>
              <a:rPr lang="en-US" altLang="ko-KR" sz="1800" dirty="0"/>
              <a:t> the meaningless words.</a:t>
            </a:r>
            <a:endParaRPr lang="en-US" altLang="ko-KR" sz="1700" dirty="0"/>
          </a:p>
          <a:p>
            <a:pPr>
              <a:buClr>
                <a:schemeClr val="tx1"/>
              </a:buClr>
            </a:pPr>
            <a:endParaRPr lang="en-US" altLang="ko-KR" sz="2000" dirty="0"/>
          </a:p>
          <a:p>
            <a:pPr>
              <a:buClr>
                <a:schemeClr val="tx1"/>
              </a:buClr>
            </a:pPr>
            <a:r>
              <a:rPr lang="en-US" altLang="ko-KR" sz="2000" dirty="0" err="1"/>
              <a:t>Stopword</a:t>
            </a:r>
            <a:r>
              <a:rPr lang="en-US" altLang="ko-KR" sz="2000" dirty="0"/>
              <a:t> Removal</a:t>
            </a:r>
          </a:p>
          <a:p>
            <a:pPr lvl="1">
              <a:buClr>
                <a:schemeClr val="tx1"/>
              </a:buClr>
            </a:pPr>
            <a:r>
              <a:rPr lang="en-US" altLang="ko-KR" sz="1600" b="1" dirty="0" err="1">
                <a:solidFill>
                  <a:srgbClr val="FF0000"/>
                </a:solidFill>
              </a:rPr>
              <a:t>Stopword</a:t>
            </a:r>
            <a:r>
              <a:rPr lang="en-US" altLang="ko-KR" sz="1600" b="1" dirty="0">
                <a:solidFill>
                  <a:srgbClr val="FF0000"/>
                </a:solidFill>
              </a:rPr>
              <a:t> dictionary into a text file</a:t>
            </a:r>
            <a:r>
              <a:rPr lang="en-US" altLang="ko-KR" sz="1600" dirty="0"/>
              <a:t> and remove unnecessary words such as “</a:t>
            </a:r>
            <a:r>
              <a:rPr lang="ko-KR" altLang="en-US" sz="1600" dirty="0"/>
              <a:t>것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</a:t>
            </a:r>
            <a:r>
              <a:rPr lang="en-US" altLang="ko-KR" sz="1600" dirty="0"/>
              <a:t>, </a:t>
            </a:r>
            <a:r>
              <a:rPr lang="ko-KR" altLang="en-US" sz="1600" dirty="0"/>
              <a:t>하는</a:t>
            </a:r>
            <a:r>
              <a:rPr lang="en-US" altLang="ko-KR" sz="1600" dirty="0"/>
              <a:t> ... “</a:t>
            </a:r>
          </a:p>
          <a:p>
            <a:pPr lvl="1">
              <a:buClr>
                <a:schemeClr val="tx1"/>
              </a:buClr>
            </a:pPr>
            <a:endParaRPr lang="en-US" altLang="ko-KR" sz="1700" dirty="0"/>
          </a:p>
          <a:p>
            <a:pPr>
              <a:buClr>
                <a:schemeClr val="tx1"/>
              </a:buClr>
            </a:pPr>
            <a:r>
              <a:rPr lang="en-US" altLang="ko-KR" sz="2000" dirty="0" err="1"/>
              <a:t>Mecab</a:t>
            </a:r>
            <a:r>
              <a:rPr lang="en-US" altLang="ko-KR" sz="2000" dirty="0"/>
              <a:t>-ko</a:t>
            </a:r>
          </a:p>
          <a:p>
            <a:pPr lvl="1">
              <a:buClr>
                <a:schemeClr val="tx1"/>
              </a:buClr>
            </a:pPr>
            <a:r>
              <a:rPr lang="en-US" altLang="ko-KR" sz="1800" dirty="0"/>
              <a:t>The separated words have to combine after the analysis</a:t>
            </a:r>
          </a:p>
          <a:p>
            <a:pPr lvl="1">
              <a:buClr>
                <a:schemeClr val="tx1"/>
              </a:buClr>
            </a:pPr>
            <a:endParaRPr lang="en-US" altLang="ko-KR" sz="1700" dirty="0"/>
          </a:p>
          <a:p>
            <a:pPr>
              <a:buClr>
                <a:schemeClr val="tx1"/>
              </a:buClr>
            </a:pPr>
            <a:r>
              <a:rPr lang="en-US" altLang="ko-KR" sz="2000" dirty="0"/>
              <a:t>d</a:t>
            </a:r>
            <a:endParaRPr lang="en-US" altLang="ko-KR" sz="1800" dirty="0"/>
          </a:p>
          <a:p>
            <a:pPr lvl="1">
              <a:buClr>
                <a:schemeClr val="tx1"/>
              </a:buClr>
            </a:pPr>
            <a:endParaRPr lang="en-US" altLang="ko-KR" sz="1700" dirty="0"/>
          </a:p>
          <a:p>
            <a:pPr>
              <a:buClr>
                <a:schemeClr val="tx1"/>
              </a:buClr>
            </a:pPr>
            <a:endParaRPr lang="en-US" altLang="ko-KR" sz="2000" dirty="0"/>
          </a:p>
          <a:p>
            <a:pPr>
              <a:buClr>
                <a:schemeClr val="tx1"/>
              </a:buClr>
            </a:pPr>
            <a:endParaRPr lang="en-US" altLang="ko-KR" sz="1600" dirty="0"/>
          </a:p>
          <a:p>
            <a:pPr>
              <a:buClr>
                <a:schemeClr val="tx1"/>
              </a:buClr>
            </a:pPr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0CF467-0CBB-45DA-BC6F-00A73DE9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Data processing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A3320-5268-476F-B6FC-EEC6F325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2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2CC149-8644-4771-9CEA-28FE33C2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4553893"/>
            <a:ext cx="8048625" cy="1584357"/>
          </a:xfrm>
        </p:spPr>
        <p:txBody>
          <a:bodyPr/>
          <a:lstStyle/>
          <a:p>
            <a:r>
              <a:rPr lang="en-US" altLang="ko-KR" sz="1600" dirty="0"/>
              <a:t>Top 10 products based on 3 years</a:t>
            </a:r>
          </a:p>
          <a:p>
            <a:r>
              <a:rPr lang="en-US" altLang="ko-KR" sz="1600" dirty="0"/>
              <a:t>Maximum interest rate deposits 2.5%</a:t>
            </a:r>
          </a:p>
          <a:p>
            <a:r>
              <a:rPr lang="en-US" altLang="ko-KR" sz="1600" dirty="0"/>
              <a:t>Maximum interest rate periodical deposits 4.0%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7030A0"/>
                </a:solidFill>
              </a:rPr>
              <a:t>* Excluding Saving banks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457E6B-AEFC-42FB-84F1-BDD09261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91" y="298107"/>
            <a:ext cx="6337533" cy="500594"/>
          </a:xfrm>
        </p:spPr>
        <p:txBody>
          <a:bodyPr/>
          <a:lstStyle/>
          <a:p>
            <a:r>
              <a:rPr lang="en-US" altLang="ko-KR" sz="2400" dirty="0"/>
              <a:t>[1-A] Background &amp; Necessity</a:t>
            </a:r>
            <a:r>
              <a:rPr lang="en-US" altLang="ko-KR" sz="1600" dirty="0"/>
              <a:t>(banking product)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2AB36-3788-47C5-AB48-5D5860A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4FD7C0B7-0E1B-44FA-B24E-49B4244C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44" y="1105143"/>
            <a:ext cx="3801613" cy="31436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1E847A-40A0-4B9D-9C96-0776B620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32" y="1106480"/>
            <a:ext cx="3599826" cy="3140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C894D0-EEEE-4755-9287-9B6CEFFB50CE}"/>
              </a:ext>
            </a:extLst>
          </p:cNvPr>
          <p:cNvSpPr txBox="1"/>
          <p:nvPr/>
        </p:nvSpPr>
        <p:spPr>
          <a:xfrm>
            <a:off x="1272552" y="4242942"/>
            <a:ext cx="2700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[Table-1] Interest rate deposits by bank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7960F-432D-48F6-8E70-F7E13E23ACBC}"/>
              </a:ext>
            </a:extLst>
          </p:cNvPr>
          <p:cNvSpPr txBox="1"/>
          <p:nvPr/>
        </p:nvSpPr>
        <p:spPr>
          <a:xfrm>
            <a:off x="4921548" y="4243013"/>
            <a:ext cx="3423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[Table-2] Interest rate periodical deposits by bank</a:t>
            </a:r>
          </a:p>
        </p:txBody>
      </p:sp>
    </p:spTree>
    <p:extLst>
      <p:ext uri="{BB962C8B-B14F-4D97-AF65-F5344CB8AC3E}">
        <p14:creationId xmlns:p14="http://schemas.microsoft.com/office/powerpoint/2010/main" val="156200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B3623BB-EB45-4826-AA9A-7BC9E508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[1-A] Background &amp; Necessity</a:t>
            </a:r>
            <a:r>
              <a:rPr lang="en-US" altLang="ko-KR" sz="1800" dirty="0"/>
              <a:t>(securities firm)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1BE77-99D1-4AF2-B7BE-C90C43D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74B9-D53F-4C8C-B07A-A64DBE35E73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95AE6B-2A3B-4D14-9E56-A5E056B9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474767"/>
            <a:ext cx="4546067" cy="1411433"/>
          </a:xfrm>
        </p:spPr>
        <p:txBody>
          <a:bodyPr/>
          <a:lstStyle/>
          <a:p>
            <a:r>
              <a:rPr lang="en-US" altLang="ko-KR" sz="1600" dirty="0"/>
              <a:t>Only the top five securities firms have a concordance rate of more than 70%</a:t>
            </a:r>
          </a:p>
          <a:p>
            <a:r>
              <a:rPr lang="en-US" altLang="ko-KR" sz="1600" dirty="0"/>
              <a:t>For the highest agreement rate, 81%</a:t>
            </a:r>
          </a:p>
          <a:p>
            <a:r>
              <a:rPr lang="en-US" altLang="ko-KR" sz="1600" dirty="0"/>
              <a:t>No suggestions for Hyundai</a:t>
            </a:r>
            <a:endParaRPr lang="ko-KR" altLang="en-US" sz="1600" dirty="0"/>
          </a:p>
        </p:txBody>
      </p:sp>
      <p:pic>
        <p:nvPicPr>
          <p:cNvPr id="1025" name="_x339370888" descr="EMB0000224434a3">
            <a:extLst>
              <a:ext uri="{FF2B5EF4-FFF2-40B4-BE49-F238E27FC236}">
                <a16:creationId xmlns:a16="http://schemas.microsoft.com/office/drawing/2014/main" id="{941BF438-0BD9-4B86-BB67-F700899D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9" y="1728662"/>
            <a:ext cx="4176301" cy="312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63F1CB-BA78-402F-BB9C-867AC2F17908}"/>
              </a:ext>
            </a:extLst>
          </p:cNvPr>
          <p:cNvSpPr txBox="1"/>
          <p:nvPr/>
        </p:nvSpPr>
        <p:spPr>
          <a:xfrm>
            <a:off x="496283" y="4854377"/>
            <a:ext cx="3947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[Table-3] Status of Stock price forecasts by securities firms</a:t>
            </a:r>
          </a:p>
        </p:txBody>
      </p:sp>
    </p:spTree>
    <p:extLst>
      <p:ext uri="{BB962C8B-B14F-4D97-AF65-F5344CB8AC3E}">
        <p14:creationId xmlns:p14="http://schemas.microsoft.com/office/powerpoint/2010/main" val="24768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1980</Words>
  <Application>Microsoft Office PowerPoint</Application>
  <PresentationFormat>화면 슬라이드 쇼(4:3)</PresentationFormat>
  <Paragraphs>290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나눔바른고딕</vt:lpstr>
      <vt:lpstr>함초롬돋움</vt:lpstr>
      <vt:lpstr>휴먼매직체</vt:lpstr>
      <vt:lpstr>Arial</vt:lpstr>
      <vt:lpstr>Wingdings</vt:lpstr>
      <vt:lpstr>맑은 고딕</vt:lpstr>
      <vt:lpstr>Office 테마</vt:lpstr>
      <vt:lpstr>뉴스/SNS 데이터 분석 및 딥러닝을 이용한 주가예측</vt:lpstr>
      <vt:lpstr>Title / Team</vt:lpstr>
      <vt:lpstr>Project Progress</vt:lpstr>
      <vt:lpstr>Objective in the project proposal </vt:lpstr>
      <vt:lpstr>Overall of Program</vt:lpstr>
      <vt:lpstr>News Data</vt:lpstr>
      <vt:lpstr>Data processing</vt:lpstr>
      <vt:lpstr>[1-A] Background &amp; Necessity(banking product)</vt:lpstr>
      <vt:lpstr>[1-A] Background &amp; Necessity(securities firm)</vt:lpstr>
      <vt:lpstr>[1-A] Background &amp; Necessity(relation study)</vt:lpstr>
      <vt:lpstr>[2-A] Schedule(Budget plan)</vt:lpstr>
      <vt:lpstr>[2-A] Schedule(performance plan)</vt:lpstr>
      <vt:lpstr>[2-C] Detail design (News &amp; Twitter Crawling)</vt:lpstr>
      <vt:lpstr>[2-C] Detail design(Data preprocessing)</vt:lpstr>
      <vt:lpstr>[2-C] Detail design (Data preprocessing - Tokenization)</vt:lpstr>
      <vt:lpstr>[2-C] Detail design (Data preparation &amp; create model)</vt:lpstr>
      <vt:lpstr>[2-C] Detail design (Deep Learning-ANN)</vt:lpstr>
      <vt:lpstr>[2-C] Detail design (Deep Learning-RNN)</vt:lpstr>
      <vt:lpstr>[2-C] Detail design (Deep Learning-LSTM)</vt:lpstr>
      <vt:lpstr>[2-C] Detail design (Deep Learning-GRU)</vt:lpstr>
      <vt:lpstr>[2-C] Detail design (Web application)</vt:lpstr>
      <vt:lpstr>[3-A] Expected Effect &amp; Using Plan</vt:lpstr>
      <vt:lpstr>[3-B]Reference</vt:lpstr>
      <vt:lpstr>[3-B]Reference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KoEJ</dc:creator>
  <cp:lastModifiedBy>동준 이</cp:lastModifiedBy>
  <cp:revision>335</cp:revision>
  <dcterms:created xsi:type="dcterms:W3CDTF">2015-08-24T07:31:01Z</dcterms:created>
  <dcterms:modified xsi:type="dcterms:W3CDTF">2019-05-11T10:17:47Z</dcterms:modified>
</cp:coreProperties>
</file>