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480375" cy="40679688"/>
  <p:notesSz cx="7315200" cy="9601200"/>
  <p:defaultTextStyle>
    <a:defPPr>
      <a:defRPr lang="ko-KR"/>
    </a:defPPr>
    <a:lvl1pPr marL="0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1pPr>
    <a:lvl2pPr marL="1779834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2pPr>
    <a:lvl3pPr marL="3559668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3pPr>
    <a:lvl4pPr marL="5339502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4pPr>
    <a:lvl5pPr marL="7119336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5pPr>
    <a:lvl6pPr marL="8899169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6pPr>
    <a:lvl7pPr marL="10679003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7pPr>
    <a:lvl8pPr marL="12458837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8pPr>
    <a:lvl9pPr marL="14238671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4" d="100"/>
          <a:sy n="14" d="100"/>
        </p:scale>
        <p:origin x="3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028" y="6657535"/>
            <a:ext cx="28458319" cy="14162558"/>
          </a:xfrm>
        </p:spPr>
        <p:txBody>
          <a:bodyPr anchor="b"/>
          <a:lstStyle>
            <a:lvl1pPr algn="ctr">
              <a:defRPr sz="219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5047" y="21366256"/>
            <a:ext cx="25110281" cy="9821505"/>
          </a:xfrm>
        </p:spPr>
        <p:txBody>
          <a:bodyPr/>
          <a:lstStyle>
            <a:lvl1pPr marL="0" indent="0" algn="ctr">
              <a:buNone/>
              <a:defRPr sz="8788"/>
            </a:lvl1pPr>
            <a:lvl2pPr marL="1674038" indent="0" algn="ctr">
              <a:buNone/>
              <a:defRPr sz="7323"/>
            </a:lvl2pPr>
            <a:lvl3pPr marL="3348076" indent="0" algn="ctr">
              <a:buNone/>
              <a:defRPr sz="6591"/>
            </a:lvl3pPr>
            <a:lvl4pPr marL="5022113" indent="0" algn="ctr">
              <a:buNone/>
              <a:defRPr sz="5858"/>
            </a:lvl4pPr>
            <a:lvl5pPr marL="6696151" indent="0" algn="ctr">
              <a:buNone/>
              <a:defRPr sz="5858"/>
            </a:lvl5pPr>
            <a:lvl6pPr marL="8370189" indent="0" algn="ctr">
              <a:buNone/>
              <a:defRPr sz="5858"/>
            </a:lvl6pPr>
            <a:lvl7pPr marL="10044227" indent="0" algn="ctr">
              <a:buNone/>
              <a:defRPr sz="5858"/>
            </a:lvl7pPr>
            <a:lvl8pPr marL="11718265" indent="0" algn="ctr">
              <a:buNone/>
              <a:defRPr sz="5858"/>
            </a:lvl8pPr>
            <a:lvl9pPr marL="13392302" indent="0" algn="ctr">
              <a:buNone/>
              <a:defRPr sz="585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5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959395" y="2165817"/>
            <a:ext cx="7219206" cy="34474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778" y="2165817"/>
            <a:ext cx="21239113" cy="34474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0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340" y="10141684"/>
            <a:ext cx="28876823" cy="16921617"/>
          </a:xfrm>
        </p:spPr>
        <p:txBody>
          <a:bodyPr anchor="b"/>
          <a:lstStyle>
            <a:lvl1pPr>
              <a:defRPr sz="219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340" y="27223386"/>
            <a:ext cx="28876823" cy="8898679"/>
          </a:xfrm>
        </p:spPr>
        <p:txBody>
          <a:bodyPr/>
          <a:lstStyle>
            <a:lvl1pPr marL="0" indent="0">
              <a:buNone/>
              <a:defRPr sz="8788">
                <a:solidFill>
                  <a:schemeClr val="tx1"/>
                </a:solidFill>
              </a:defRPr>
            </a:lvl1pPr>
            <a:lvl2pPr marL="1674038" indent="0">
              <a:buNone/>
              <a:defRPr sz="7323">
                <a:solidFill>
                  <a:schemeClr val="tx1">
                    <a:tint val="75000"/>
                  </a:schemeClr>
                </a:solidFill>
              </a:defRPr>
            </a:lvl2pPr>
            <a:lvl3pPr marL="3348076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3pPr>
            <a:lvl4pPr marL="5022113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4pPr>
            <a:lvl5pPr marL="6696151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5pPr>
            <a:lvl6pPr marL="8370189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6pPr>
            <a:lvl7pPr marL="10044227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7pPr>
            <a:lvl8pPr marL="11718265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8pPr>
            <a:lvl9pPr marL="13392302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0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776" y="10829084"/>
            <a:ext cx="14229159" cy="258108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49440" y="10829084"/>
            <a:ext cx="14229159" cy="258108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3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165826"/>
            <a:ext cx="28876823" cy="786285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6140" y="9972176"/>
            <a:ext cx="14163766" cy="4887210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4038" indent="0">
              <a:buNone/>
              <a:defRPr sz="7323" b="1"/>
            </a:lvl2pPr>
            <a:lvl3pPr marL="3348076" indent="0">
              <a:buNone/>
              <a:defRPr sz="6591" b="1"/>
            </a:lvl3pPr>
            <a:lvl4pPr marL="5022113" indent="0">
              <a:buNone/>
              <a:defRPr sz="5858" b="1"/>
            </a:lvl4pPr>
            <a:lvl5pPr marL="6696151" indent="0">
              <a:buNone/>
              <a:defRPr sz="5858" b="1"/>
            </a:lvl5pPr>
            <a:lvl6pPr marL="8370189" indent="0">
              <a:buNone/>
              <a:defRPr sz="5858" b="1"/>
            </a:lvl6pPr>
            <a:lvl7pPr marL="10044227" indent="0">
              <a:buNone/>
              <a:defRPr sz="5858" b="1"/>
            </a:lvl7pPr>
            <a:lvl8pPr marL="11718265" indent="0">
              <a:buNone/>
              <a:defRPr sz="5858" b="1"/>
            </a:lvl8pPr>
            <a:lvl9pPr marL="13392302" indent="0">
              <a:buNone/>
              <a:defRPr sz="58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6140" y="14859386"/>
            <a:ext cx="14163766" cy="21855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49442" y="9972176"/>
            <a:ext cx="14233520" cy="4887210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4038" indent="0">
              <a:buNone/>
              <a:defRPr sz="7323" b="1"/>
            </a:lvl2pPr>
            <a:lvl3pPr marL="3348076" indent="0">
              <a:buNone/>
              <a:defRPr sz="6591" b="1"/>
            </a:lvl3pPr>
            <a:lvl4pPr marL="5022113" indent="0">
              <a:buNone/>
              <a:defRPr sz="5858" b="1"/>
            </a:lvl4pPr>
            <a:lvl5pPr marL="6696151" indent="0">
              <a:buNone/>
              <a:defRPr sz="5858" b="1"/>
            </a:lvl5pPr>
            <a:lvl6pPr marL="8370189" indent="0">
              <a:buNone/>
              <a:defRPr sz="5858" b="1"/>
            </a:lvl6pPr>
            <a:lvl7pPr marL="10044227" indent="0">
              <a:buNone/>
              <a:defRPr sz="5858" b="1"/>
            </a:lvl7pPr>
            <a:lvl8pPr marL="11718265" indent="0">
              <a:buNone/>
              <a:defRPr sz="5858" b="1"/>
            </a:lvl8pPr>
            <a:lvl9pPr marL="13392302" indent="0">
              <a:buNone/>
              <a:defRPr sz="58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49442" y="14859386"/>
            <a:ext cx="14233520" cy="21855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1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711979"/>
            <a:ext cx="10798292" cy="9491927"/>
          </a:xfrm>
        </p:spPr>
        <p:txBody>
          <a:bodyPr anchor="b"/>
          <a:lstStyle>
            <a:lvl1pPr>
              <a:defRPr sz="11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3520" y="5857131"/>
            <a:ext cx="16949440" cy="28908945"/>
          </a:xfrm>
        </p:spPr>
        <p:txBody>
          <a:bodyPr/>
          <a:lstStyle>
            <a:lvl1pPr>
              <a:defRPr sz="11717"/>
            </a:lvl1pPr>
            <a:lvl2pPr>
              <a:defRPr sz="10252"/>
            </a:lvl2pPr>
            <a:lvl3pPr>
              <a:defRPr sz="8788"/>
            </a:lvl3pPr>
            <a:lvl4pPr>
              <a:defRPr sz="7323"/>
            </a:lvl4pPr>
            <a:lvl5pPr>
              <a:defRPr sz="7323"/>
            </a:lvl5pPr>
            <a:lvl6pPr>
              <a:defRPr sz="7323"/>
            </a:lvl6pPr>
            <a:lvl7pPr>
              <a:defRPr sz="7323"/>
            </a:lvl7pPr>
            <a:lvl8pPr>
              <a:defRPr sz="7323"/>
            </a:lvl8pPr>
            <a:lvl9pPr>
              <a:defRPr sz="732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6137" y="12203907"/>
            <a:ext cx="10798292" cy="22609246"/>
          </a:xfrm>
        </p:spPr>
        <p:txBody>
          <a:bodyPr/>
          <a:lstStyle>
            <a:lvl1pPr marL="0" indent="0">
              <a:buNone/>
              <a:defRPr sz="5858"/>
            </a:lvl1pPr>
            <a:lvl2pPr marL="1674038" indent="0">
              <a:buNone/>
              <a:defRPr sz="5126"/>
            </a:lvl2pPr>
            <a:lvl3pPr marL="3348076" indent="0">
              <a:buNone/>
              <a:defRPr sz="4394"/>
            </a:lvl3pPr>
            <a:lvl4pPr marL="5022113" indent="0">
              <a:buNone/>
              <a:defRPr sz="3662"/>
            </a:lvl4pPr>
            <a:lvl5pPr marL="6696151" indent="0">
              <a:buNone/>
              <a:defRPr sz="3662"/>
            </a:lvl5pPr>
            <a:lvl6pPr marL="8370189" indent="0">
              <a:buNone/>
              <a:defRPr sz="3662"/>
            </a:lvl6pPr>
            <a:lvl7pPr marL="10044227" indent="0">
              <a:buNone/>
              <a:defRPr sz="3662"/>
            </a:lvl7pPr>
            <a:lvl8pPr marL="11718265" indent="0">
              <a:buNone/>
              <a:defRPr sz="3662"/>
            </a:lvl8pPr>
            <a:lvl9pPr marL="13392302" indent="0">
              <a:buNone/>
              <a:defRPr sz="36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711979"/>
            <a:ext cx="10798292" cy="9491927"/>
          </a:xfrm>
        </p:spPr>
        <p:txBody>
          <a:bodyPr anchor="b"/>
          <a:lstStyle>
            <a:lvl1pPr>
              <a:defRPr sz="11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33520" y="5857131"/>
            <a:ext cx="16949440" cy="28908945"/>
          </a:xfrm>
        </p:spPr>
        <p:txBody>
          <a:bodyPr anchor="t"/>
          <a:lstStyle>
            <a:lvl1pPr marL="0" indent="0">
              <a:buNone/>
              <a:defRPr sz="11717"/>
            </a:lvl1pPr>
            <a:lvl2pPr marL="1674038" indent="0">
              <a:buNone/>
              <a:defRPr sz="10252"/>
            </a:lvl2pPr>
            <a:lvl3pPr marL="3348076" indent="0">
              <a:buNone/>
              <a:defRPr sz="8788"/>
            </a:lvl3pPr>
            <a:lvl4pPr marL="5022113" indent="0">
              <a:buNone/>
              <a:defRPr sz="7323"/>
            </a:lvl4pPr>
            <a:lvl5pPr marL="6696151" indent="0">
              <a:buNone/>
              <a:defRPr sz="7323"/>
            </a:lvl5pPr>
            <a:lvl6pPr marL="8370189" indent="0">
              <a:buNone/>
              <a:defRPr sz="7323"/>
            </a:lvl6pPr>
            <a:lvl7pPr marL="10044227" indent="0">
              <a:buNone/>
              <a:defRPr sz="7323"/>
            </a:lvl7pPr>
            <a:lvl8pPr marL="11718265" indent="0">
              <a:buNone/>
              <a:defRPr sz="7323"/>
            </a:lvl8pPr>
            <a:lvl9pPr marL="13392302" indent="0">
              <a:buNone/>
              <a:defRPr sz="732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6137" y="12203907"/>
            <a:ext cx="10798292" cy="22609246"/>
          </a:xfrm>
        </p:spPr>
        <p:txBody>
          <a:bodyPr/>
          <a:lstStyle>
            <a:lvl1pPr marL="0" indent="0">
              <a:buNone/>
              <a:defRPr sz="5858"/>
            </a:lvl1pPr>
            <a:lvl2pPr marL="1674038" indent="0">
              <a:buNone/>
              <a:defRPr sz="5126"/>
            </a:lvl2pPr>
            <a:lvl3pPr marL="3348076" indent="0">
              <a:buNone/>
              <a:defRPr sz="4394"/>
            </a:lvl3pPr>
            <a:lvl4pPr marL="5022113" indent="0">
              <a:buNone/>
              <a:defRPr sz="3662"/>
            </a:lvl4pPr>
            <a:lvl5pPr marL="6696151" indent="0">
              <a:buNone/>
              <a:defRPr sz="3662"/>
            </a:lvl5pPr>
            <a:lvl6pPr marL="8370189" indent="0">
              <a:buNone/>
              <a:defRPr sz="3662"/>
            </a:lvl6pPr>
            <a:lvl7pPr marL="10044227" indent="0">
              <a:buNone/>
              <a:defRPr sz="3662"/>
            </a:lvl7pPr>
            <a:lvl8pPr marL="11718265" indent="0">
              <a:buNone/>
              <a:defRPr sz="3662"/>
            </a:lvl8pPr>
            <a:lvl9pPr marL="13392302" indent="0">
              <a:buNone/>
              <a:defRPr sz="36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6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776" y="2165826"/>
            <a:ext cx="28876823" cy="7862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776" y="10829084"/>
            <a:ext cx="28876823" cy="258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76" y="37704053"/>
            <a:ext cx="7533084" cy="2165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4E13-2CE2-4F69-99D4-30D406E8F13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374" y="37704053"/>
            <a:ext cx="11299627" cy="2165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45515" y="37704053"/>
            <a:ext cx="7533084" cy="2165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9832-0C88-472C-94DF-3C9104EC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7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48076" rtl="0" eaLnBrk="1" latinLnBrk="1" hangingPunct="1">
        <a:lnSpc>
          <a:spcPct val="90000"/>
        </a:lnSpc>
        <a:spcBef>
          <a:spcPct val="0"/>
        </a:spcBef>
        <a:buNone/>
        <a:defRPr sz="161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7019" indent="-837019" algn="l" defTabSz="3348076" rtl="0" eaLnBrk="1" latinLnBrk="1" hangingPunct="1">
        <a:lnSpc>
          <a:spcPct val="90000"/>
        </a:lnSpc>
        <a:spcBef>
          <a:spcPts val="3662"/>
        </a:spcBef>
        <a:buFont typeface="Arial" panose="020B0604020202020204" pitchFamily="34" charset="0"/>
        <a:buChar char="•"/>
        <a:defRPr sz="10252" kern="1200">
          <a:solidFill>
            <a:schemeClr val="tx1"/>
          </a:solidFill>
          <a:latin typeface="+mn-lt"/>
          <a:ea typeface="+mn-ea"/>
          <a:cs typeface="+mn-cs"/>
        </a:defRPr>
      </a:lvl1pPr>
      <a:lvl2pPr marL="2511057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8788" kern="1200">
          <a:solidFill>
            <a:schemeClr val="tx1"/>
          </a:solidFill>
          <a:latin typeface="+mn-lt"/>
          <a:ea typeface="+mn-ea"/>
          <a:cs typeface="+mn-cs"/>
        </a:defRPr>
      </a:lvl2pPr>
      <a:lvl3pPr marL="4185095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7323" kern="1200">
          <a:solidFill>
            <a:schemeClr val="tx1"/>
          </a:solidFill>
          <a:latin typeface="+mn-lt"/>
          <a:ea typeface="+mn-ea"/>
          <a:cs typeface="+mn-cs"/>
        </a:defRPr>
      </a:lvl3pPr>
      <a:lvl4pPr marL="5859132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4pPr>
      <a:lvl5pPr marL="7533170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5pPr>
      <a:lvl6pPr marL="9207208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6pPr>
      <a:lvl7pPr marL="10881246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7pPr>
      <a:lvl8pPr marL="12555284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8pPr>
      <a:lvl9pPr marL="14229321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1pPr>
      <a:lvl2pPr marL="1674038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2pPr>
      <a:lvl3pPr marL="3348076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3pPr>
      <a:lvl4pPr marL="5022113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4pPr>
      <a:lvl5pPr marL="6696151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5pPr>
      <a:lvl6pPr marL="8370189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6pPr>
      <a:lvl7pPr marL="10044227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7pPr>
      <a:lvl8pPr marL="11718265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8pPr>
      <a:lvl9pPr marL="13392302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1CEBCB15-9F6B-410A-9063-ED3D26C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585" y="36131681"/>
            <a:ext cx="4143375" cy="3371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E72C44-5F6D-4982-847E-0AC4D0849993}"/>
              </a:ext>
            </a:extLst>
          </p:cNvPr>
          <p:cNvSpPr/>
          <p:nvPr/>
        </p:nvSpPr>
        <p:spPr>
          <a:xfrm>
            <a:off x="4441478" y="1170125"/>
            <a:ext cx="25015924" cy="27431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3AFCD5-4FA7-4B83-B11D-1A974ABD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158" y="1540837"/>
            <a:ext cx="25015924" cy="326342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b="1" dirty="0"/>
              <a:t>뉴스</a:t>
            </a:r>
            <a:r>
              <a:rPr lang="en-US" altLang="ko-KR" sz="9600" b="1" dirty="0"/>
              <a:t>/SNS </a:t>
            </a:r>
            <a:r>
              <a:rPr lang="ko-KR" altLang="en-US" sz="9600" b="1" dirty="0"/>
              <a:t>데이터 분석 및 </a:t>
            </a:r>
            <a:r>
              <a:rPr lang="ko-KR" altLang="en-US" sz="9600" b="1" dirty="0" err="1"/>
              <a:t>딥러닝을</a:t>
            </a:r>
            <a:r>
              <a:rPr lang="ko-KR" altLang="en-US" sz="9600" b="1" dirty="0"/>
              <a:t> 이용한 주가예측</a:t>
            </a:r>
            <a:br>
              <a:rPr lang="en-US" altLang="ko-KR" sz="9600" b="1" dirty="0"/>
            </a:br>
            <a:br>
              <a:rPr lang="en-US" altLang="ko-KR" sz="9600" b="1" dirty="0"/>
            </a:br>
            <a:endParaRPr lang="ko-KR" altLang="en-US" sz="67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FDBBF-962C-4E89-9D55-44A9C738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1774" y="4344279"/>
            <a:ext cx="14229159" cy="1565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    </a:t>
            </a:r>
            <a:r>
              <a:rPr lang="ko-KR" altLang="en-US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프로젝트 필요성 및 목표</a:t>
            </a:r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r>
              <a:rPr lang="ko-KR" altLang="en-US" sz="4000" dirty="0"/>
              <a:t>■</a:t>
            </a:r>
            <a:r>
              <a:rPr lang="en-US" altLang="ko-KR" sz="4000" dirty="0"/>
              <a:t> </a:t>
            </a:r>
            <a:r>
              <a:rPr lang="ko-KR" altLang="en-US" sz="4000" dirty="0"/>
              <a:t>기존 투자 상품의 제한적 효율</a:t>
            </a: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/>
              <a:t>■</a:t>
            </a:r>
            <a:r>
              <a:rPr lang="en-US" altLang="ko-KR" sz="4000" dirty="0"/>
              <a:t> </a:t>
            </a:r>
            <a:r>
              <a:rPr lang="ko-KR" altLang="en-US" sz="4000" dirty="0"/>
              <a:t>자산을 관리에 있어 좀 더 효율적 방식이 필요</a:t>
            </a: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/>
              <a:t>■</a:t>
            </a:r>
            <a:r>
              <a:rPr lang="en-US" altLang="ko-KR" sz="4000" dirty="0"/>
              <a:t> </a:t>
            </a:r>
            <a:r>
              <a:rPr lang="ko-KR" altLang="en-US" sz="4000" dirty="0"/>
              <a:t>증권사 평균 </a:t>
            </a:r>
            <a:r>
              <a:rPr lang="en-US" altLang="ko-KR" sz="4000" dirty="0"/>
              <a:t>63% </a:t>
            </a:r>
            <a:r>
              <a:rPr lang="ko-KR" altLang="en-US" sz="4000" dirty="0"/>
              <a:t>예측 일치율을 나타낸다</a:t>
            </a:r>
            <a:r>
              <a:rPr lang="en-US" altLang="ko-KR" sz="4000" dirty="0"/>
              <a:t>. </a:t>
            </a:r>
          </a:p>
          <a:p>
            <a:pPr marL="0" indent="0">
              <a:buNone/>
            </a:pPr>
            <a:r>
              <a:rPr lang="ko-KR" altLang="en-US" sz="4000" dirty="0"/>
              <a:t>■</a:t>
            </a:r>
            <a:r>
              <a:rPr lang="en-US" altLang="ko-KR" sz="4000" dirty="0"/>
              <a:t> Bag of words,</a:t>
            </a:r>
            <a:r>
              <a:rPr lang="ko-KR" altLang="en-US" sz="4000" dirty="0"/>
              <a:t> </a:t>
            </a:r>
            <a:r>
              <a:rPr lang="en-US" altLang="ko-KR" sz="4000" dirty="0" err="1"/>
              <a:t>Okt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r>
              <a:rPr lang="en-US" altLang="ko-KR" sz="4000" dirty="0" err="1"/>
              <a:t>mecab</a:t>
            </a:r>
            <a:r>
              <a:rPr lang="ko-KR" altLang="en-US" sz="4000" dirty="0"/>
              <a:t>과 더불어 </a:t>
            </a:r>
            <a:r>
              <a:rPr lang="en-US" altLang="ko-KR" sz="4000" dirty="0" err="1"/>
              <a:t>BiGRU</a:t>
            </a:r>
            <a:r>
              <a:rPr lang="en-US" altLang="ko-KR" sz="4000" dirty="0"/>
              <a:t> </a:t>
            </a:r>
            <a:r>
              <a:rPr lang="ko-KR" altLang="en-US" sz="4000" dirty="0"/>
              <a:t>알고리즘을           </a:t>
            </a:r>
            <a:r>
              <a:rPr lang="en-US" altLang="ko-KR" sz="4000" dirty="0"/>
              <a:t>    </a:t>
            </a:r>
            <a:r>
              <a:rPr lang="ko-KR" altLang="en-US" sz="4000" dirty="0"/>
              <a:t>이용하여 </a:t>
            </a:r>
            <a:r>
              <a:rPr lang="ko-KR" altLang="en-US" sz="4000" dirty="0" err="1"/>
              <a:t>일치율</a:t>
            </a:r>
            <a:r>
              <a:rPr lang="ko-KR" altLang="en-US" sz="4000" dirty="0"/>
              <a:t> </a:t>
            </a:r>
            <a:r>
              <a:rPr lang="en-US" altLang="ko-KR" sz="4000" dirty="0"/>
              <a:t>70% </a:t>
            </a:r>
            <a:r>
              <a:rPr lang="ko-KR" altLang="en-US" sz="4000" dirty="0"/>
              <a:t>이상 목표</a:t>
            </a:r>
            <a:endParaRPr lang="en-US" altLang="ko-KR" sz="40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AF2013-136F-4B79-B5FA-716837086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94631" y="4344278"/>
            <a:ext cx="14229159" cy="1613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5400" dirty="0">
                <a:solidFill>
                  <a:schemeClr val="bg1"/>
                </a:solidFill>
                <a:highlight>
                  <a:srgbClr val="008080"/>
                </a:highlight>
              </a:rPr>
              <a:t>    </a:t>
            </a:r>
            <a:r>
              <a:rPr lang="ko-KR" altLang="en-US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뉴스 학습 데이터 수집</a:t>
            </a:r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altLang="ko-KR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r>
              <a:rPr lang="ko-KR" altLang="en-US" sz="4000" dirty="0"/>
              <a:t>■ 대북 관련 기업 중 </a:t>
            </a:r>
            <a:r>
              <a:rPr lang="en-US" altLang="ko-KR" sz="4000" dirty="0"/>
              <a:t>“</a:t>
            </a:r>
            <a:r>
              <a:rPr lang="ko-KR" altLang="en-US" sz="4000" dirty="0"/>
              <a:t>철도</a:t>
            </a:r>
            <a:r>
              <a:rPr lang="en-US" altLang="ko-KR" sz="4000" dirty="0"/>
              <a:t>, </a:t>
            </a:r>
            <a:r>
              <a:rPr lang="ko-KR" altLang="en-US" sz="4000" dirty="0"/>
              <a:t>시멘트</a:t>
            </a:r>
            <a:r>
              <a:rPr lang="en-US" altLang="ko-KR" sz="4000" dirty="0"/>
              <a:t>, </a:t>
            </a:r>
            <a:r>
              <a:rPr lang="ko-KR" altLang="en-US" sz="4000" dirty="0"/>
              <a:t>금강산 </a:t>
            </a:r>
            <a:r>
              <a:rPr lang="en-US" altLang="ko-KR" sz="4000" dirty="0"/>
              <a:t>,DMZ,</a:t>
            </a:r>
            <a:r>
              <a:rPr lang="ko-KR" altLang="en-US" sz="4000" dirty="0" err="1"/>
              <a:t>아스콘</a:t>
            </a:r>
            <a:r>
              <a:rPr lang="en-US" altLang="ko-KR" sz="4000" dirty="0"/>
              <a:t>”</a:t>
            </a:r>
            <a:r>
              <a:rPr lang="ko-KR" altLang="en-US" sz="4000" dirty="0"/>
              <a:t>에 속하는 기업들을 이용</a:t>
            </a: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/>
              <a:t>■ 조선일보 사이트에서 대북관련 뉴스 제목 </a:t>
            </a:r>
            <a:r>
              <a:rPr lang="en-US" altLang="ko-KR" sz="4000" dirty="0"/>
              <a:t>Crawling</a:t>
            </a:r>
          </a:p>
          <a:p>
            <a:pPr marL="0" indent="0">
              <a:buNone/>
            </a:pPr>
            <a:r>
              <a:rPr lang="ko-KR" altLang="en-US" sz="4000" dirty="0"/>
              <a:t>■ </a:t>
            </a:r>
            <a:r>
              <a:rPr lang="en-US" altLang="ko-KR" sz="4000" dirty="0"/>
              <a:t>Crawling </a:t>
            </a:r>
            <a:r>
              <a:rPr lang="ko-KR" altLang="en-US" sz="4000" dirty="0"/>
              <a:t>범위 </a:t>
            </a:r>
            <a:r>
              <a:rPr lang="en-US" altLang="ko-KR" sz="4000" dirty="0"/>
              <a:t>: 2011.11.18  ~ 2019.03.04</a:t>
            </a:r>
          </a:p>
          <a:p>
            <a:pPr marL="0" indent="0">
              <a:buNone/>
            </a:pPr>
            <a:r>
              <a:rPr lang="ko-KR" altLang="en-US" sz="4000" dirty="0"/>
              <a:t>■ 총 </a:t>
            </a:r>
            <a:r>
              <a:rPr lang="en-US" altLang="ko-KR" sz="4000" dirty="0"/>
              <a:t>5549</a:t>
            </a:r>
            <a:r>
              <a:rPr lang="ko-KR" altLang="en-US" sz="4000" dirty="0"/>
              <a:t>개의 시계열 데이터를 </a:t>
            </a:r>
            <a:r>
              <a:rPr lang="en-US" altLang="ko-KR" sz="4000" dirty="0"/>
              <a:t>30, 30, 40%</a:t>
            </a:r>
            <a:r>
              <a:rPr lang="ko-KR" altLang="en-US" sz="4000" dirty="0"/>
              <a:t>로 구간 지정</a:t>
            </a: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/>
              <a:t>■ 구간별 </a:t>
            </a:r>
            <a:r>
              <a:rPr lang="en-US" altLang="ko-KR" sz="4000" dirty="0"/>
              <a:t>Train data – 80%, Validation data – 10%, Test data – 10%</a:t>
            </a:r>
          </a:p>
          <a:p>
            <a:pPr marL="0" indent="0">
              <a:buNone/>
            </a:pPr>
            <a:r>
              <a:rPr lang="ko-KR" altLang="en-US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    </a:t>
            </a:r>
            <a:r>
              <a:rPr lang="ko-KR" altLang="en-US" sz="5400" b="1" dirty="0" err="1">
                <a:solidFill>
                  <a:schemeClr val="bg1"/>
                </a:solidFill>
                <a:highlight>
                  <a:srgbClr val="008080"/>
                </a:highlight>
              </a:rPr>
              <a:t>전처리</a:t>
            </a:r>
            <a:r>
              <a:rPr lang="ko-KR" altLang="en-US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 과정</a:t>
            </a:r>
            <a:endParaRPr lang="en-US" altLang="ko-KR" sz="5400" dirty="0"/>
          </a:p>
          <a:p>
            <a:pPr marL="0" indent="0">
              <a:buNone/>
            </a:pPr>
            <a:r>
              <a:rPr lang="ko-KR" altLang="en-US" sz="4400" dirty="0"/>
              <a:t>■ 한국어 분석기 </a:t>
            </a:r>
            <a:r>
              <a:rPr lang="en-US" altLang="ko-KR" sz="4400" dirty="0" err="1"/>
              <a:t>Mecab</a:t>
            </a:r>
            <a:r>
              <a:rPr lang="ko-KR" altLang="en-US" sz="4400" dirty="0"/>
              <a:t>을 이용한 </a:t>
            </a:r>
            <a:r>
              <a:rPr lang="ko-KR" altLang="en-US" sz="4400" dirty="0" err="1"/>
              <a:t>단어별</a:t>
            </a:r>
            <a:r>
              <a:rPr lang="ko-KR" altLang="en-US" sz="4400" dirty="0"/>
              <a:t> 구분</a:t>
            </a:r>
            <a:endParaRPr lang="en-US" altLang="ko-KR" sz="4400" dirty="0"/>
          </a:p>
          <a:p>
            <a:pPr marL="0" indent="0">
              <a:buNone/>
            </a:pPr>
            <a:r>
              <a:rPr lang="ko-KR" altLang="en-US" sz="4400" dirty="0"/>
              <a:t>■ 최상위 </a:t>
            </a:r>
            <a:r>
              <a:rPr lang="en-US" altLang="ko-KR" sz="4400" dirty="0"/>
              <a:t>3000</a:t>
            </a:r>
            <a:r>
              <a:rPr lang="ko-KR" altLang="en-US" sz="4400" dirty="0"/>
              <a:t>개의 단어를 이용해 단어 별 빈도수 측정</a:t>
            </a:r>
            <a:endParaRPr lang="en-US" altLang="ko-KR" sz="4400" dirty="0"/>
          </a:p>
          <a:p>
            <a:pPr marL="0" indent="0">
              <a:buNone/>
            </a:pPr>
            <a:r>
              <a:rPr lang="ko-KR" altLang="en-US" sz="4400" dirty="0"/>
              <a:t>■ 측정된 값으로 감성사전 구축 후 </a:t>
            </a:r>
            <a:r>
              <a:rPr lang="en-US" altLang="ko-KR" sz="4400" dirty="0"/>
              <a:t>score</a:t>
            </a:r>
            <a:r>
              <a:rPr lang="ko-KR" altLang="en-US" sz="4400" dirty="0"/>
              <a:t>가 </a:t>
            </a:r>
            <a:r>
              <a:rPr lang="en-US" altLang="ko-KR" sz="4400" dirty="0"/>
              <a:t>0.3</a:t>
            </a:r>
            <a:r>
              <a:rPr lang="ko-KR" altLang="en-US" sz="4400" dirty="0"/>
              <a:t>이상</a:t>
            </a:r>
            <a:r>
              <a:rPr lang="en-US" altLang="ko-KR" sz="4400" dirty="0"/>
              <a:t>, </a:t>
            </a:r>
            <a:r>
              <a:rPr lang="ko-KR" altLang="en-US" sz="4400" dirty="0"/>
              <a:t>빈도수 </a:t>
            </a:r>
            <a:r>
              <a:rPr lang="en-US" altLang="ko-KR" sz="4400" dirty="0"/>
              <a:t>3</a:t>
            </a:r>
            <a:r>
              <a:rPr lang="ko-KR" altLang="en-US" sz="4400" dirty="0"/>
              <a:t>회 이상인 단어로 </a:t>
            </a:r>
            <a:r>
              <a:rPr lang="en-US" altLang="ko-KR" sz="4400" dirty="0"/>
              <a:t>Bag of Words </a:t>
            </a:r>
            <a:r>
              <a:rPr lang="ko-KR" altLang="en-US" sz="4400" dirty="0"/>
              <a:t>구축</a:t>
            </a: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</p:txBody>
      </p:sp>
      <p:pic>
        <p:nvPicPr>
          <p:cNvPr id="1028" name="Picture 4" descr="íëí´ìì ëí ì´ë¯¸ì§ ê²ìê²°ê³¼">
            <a:extLst>
              <a:ext uri="{FF2B5EF4-FFF2-40B4-BE49-F238E27FC236}">
                <a16:creationId xmlns:a16="http://schemas.microsoft.com/office/drawing/2014/main" id="{45C76C72-CDE0-4675-92CD-9CB5816E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062" y="1777171"/>
            <a:ext cx="2493106" cy="152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1039C6-B8A2-446F-B81D-07022DAF5602}"/>
              </a:ext>
            </a:extLst>
          </p:cNvPr>
          <p:cNvSpPr/>
          <p:nvPr/>
        </p:nvSpPr>
        <p:spPr>
          <a:xfrm>
            <a:off x="6988485" y="2785705"/>
            <a:ext cx="19503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/>
              <a:t>컴퓨터공학과 </a:t>
            </a:r>
            <a:r>
              <a:rPr lang="ko-KR" altLang="en-US" sz="5400" dirty="0" err="1"/>
              <a:t>광운코인</a:t>
            </a:r>
            <a:r>
              <a:rPr lang="ko-KR" altLang="en-US" sz="5400" dirty="0"/>
              <a:t> 이동준 권 민 </a:t>
            </a:r>
            <a:r>
              <a:rPr lang="ko-KR" altLang="en-US" sz="5400" dirty="0" err="1"/>
              <a:t>박덕영</a:t>
            </a:r>
            <a:r>
              <a:rPr lang="ko-KR" altLang="en-US" sz="5400" dirty="0"/>
              <a:t> 이세영 </a:t>
            </a:r>
            <a:r>
              <a:rPr lang="ko-KR" altLang="en-US" sz="5400" dirty="0" err="1"/>
              <a:t>장성록</a:t>
            </a:r>
            <a:endParaRPr lang="ko-KR" altLang="en-US" sz="5400" dirty="0"/>
          </a:p>
        </p:txBody>
      </p:sp>
      <p:pic>
        <p:nvPicPr>
          <p:cNvPr id="18" name="_x339370888" descr="EMB0000224434a3">
            <a:extLst>
              <a:ext uri="{FF2B5EF4-FFF2-40B4-BE49-F238E27FC236}">
                <a16:creationId xmlns:a16="http://schemas.microsoft.com/office/drawing/2014/main" id="{0C96314A-5B30-488D-B562-EEF0D9058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04" y="5158192"/>
            <a:ext cx="11091665" cy="830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3568CE3-095A-4C7B-A631-89E4C5F84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4886" y="22185218"/>
            <a:ext cx="8294845" cy="53035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17BAAB-0E4D-4369-8C85-DF1363B7D0DE}"/>
              </a:ext>
            </a:extLst>
          </p:cNvPr>
          <p:cNvSpPr txBox="1"/>
          <p:nvPr/>
        </p:nvSpPr>
        <p:spPr>
          <a:xfrm>
            <a:off x="2301774" y="35598596"/>
            <a:ext cx="288768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    </a:t>
            </a:r>
            <a:r>
              <a:rPr lang="ko-KR" altLang="en-US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기대효과 및 활용방안</a:t>
            </a:r>
            <a:endParaRPr lang="en-US" altLang="ko-KR" sz="5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/>
          </a:p>
          <a:p>
            <a:r>
              <a:rPr lang="ko-KR" altLang="en-US" sz="4000" dirty="0"/>
              <a:t>■ 주식과 관련한 신뢰성 있는 정보를 제공할 수 있으며</a:t>
            </a:r>
            <a:r>
              <a:rPr lang="en-US" altLang="ko-KR" sz="4000" dirty="0"/>
              <a:t>, </a:t>
            </a:r>
            <a:r>
              <a:rPr lang="ko-KR" altLang="en-US" sz="4000" dirty="0"/>
              <a:t>실제 투자에 이용 가능한 상품을 개발 가능</a:t>
            </a:r>
            <a:endParaRPr lang="en-US" altLang="ko-KR" sz="4000" dirty="0"/>
          </a:p>
          <a:p>
            <a:r>
              <a:rPr lang="ko-KR" altLang="en-US" sz="4000" dirty="0"/>
              <a:t>■ 높은 정확도를 이용해 적금보다 효율적인 투자상품을 제공 가능</a:t>
            </a:r>
            <a:endParaRPr lang="en-US" altLang="ko-KR" sz="4000" dirty="0"/>
          </a:p>
          <a:p>
            <a:r>
              <a:rPr lang="ko-KR" altLang="en-US" sz="4000" dirty="0"/>
              <a:t>■ 예측 정확도가 높은 경우 </a:t>
            </a:r>
            <a:r>
              <a:rPr lang="en-US" altLang="ko-KR" sz="4000" dirty="0"/>
              <a:t>Company API</a:t>
            </a:r>
            <a:r>
              <a:rPr lang="ko-KR" altLang="en-US" sz="4000" dirty="0"/>
              <a:t>를 활용해 실 투자에 적용 가능이 가능 할 것이라 예상</a:t>
            </a:r>
            <a:endParaRPr lang="en-US" altLang="ko-KR" sz="4000" dirty="0"/>
          </a:p>
        </p:txBody>
      </p:sp>
      <p:pic>
        <p:nvPicPr>
          <p:cNvPr id="1030" name="Picture 6" descr="ê´ì´ëíêµ - ê´ì´ë ìì¤ ììë±ê¸?, ê´ì´ëíêµ ììê²°ê³¼ ì´ë¨ê¹?, ê´ì´ëíêµ ê°ííê³¼ ë±ê¸ ì¸ì ì´ë?">
            <a:extLst>
              <a:ext uri="{FF2B5EF4-FFF2-40B4-BE49-F238E27FC236}">
                <a16:creationId xmlns:a16="http://schemas.microsoft.com/office/drawing/2014/main" id="{3E1423D9-94B1-4E08-8C0D-98E1B18C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18" y="13225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D766E9-F100-4140-8B0B-0599D28F5E3F}"/>
              </a:ext>
            </a:extLst>
          </p:cNvPr>
          <p:cNvSpPr txBox="1"/>
          <p:nvPr/>
        </p:nvSpPr>
        <p:spPr>
          <a:xfrm>
            <a:off x="16589862" y="20682169"/>
            <a:ext cx="14229159" cy="13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    딥러닝 기반 예측 모델</a:t>
            </a:r>
            <a:endParaRPr lang="en-US" altLang="ko-KR" sz="5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dirty="0"/>
              <a:t>■ </a:t>
            </a:r>
            <a:r>
              <a:rPr lang="en-US" altLang="ko-KR" sz="4000" dirty="0"/>
              <a:t>LSTM</a:t>
            </a:r>
            <a:r>
              <a:rPr lang="ko-KR" altLang="en-US" sz="4000" dirty="0"/>
              <a:t>에서 일부 </a:t>
            </a:r>
            <a:r>
              <a:rPr lang="en-US" altLang="ko-KR" sz="4000" dirty="0"/>
              <a:t>gate </a:t>
            </a:r>
            <a:r>
              <a:rPr lang="ko-KR" altLang="en-US" sz="4000" dirty="0"/>
              <a:t>축약형으로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r>
              <a:rPr lang="en-US" altLang="ko-KR" sz="4000" dirty="0"/>
              <a:t>Reset, Update gate</a:t>
            </a:r>
            <a:r>
              <a:rPr lang="ko-KR" altLang="en-US" sz="4000" dirty="0"/>
              <a:t>를 이용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en-US" altLang="ko-KR" sz="4000" dirty="0"/>
              <a:t> - Reset : </a:t>
            </a:r>
            <a:r>
              <a:rPr lang="ko-KR" altLang="en-US" sz="4000" dirty="0"/>
              <a:t>새로운 입력을 이전 메모리와 어떻게 합칠 지 결정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en-US" altLang="ko-KR" sz="4000" dirty="0"/>
              <a:t> - Update : </a:t>
            </a:r>
            <a:r>
              <a:rPr lang="ko-KR" altLang="en-US" sz="4000" dirty="0"/>
              <a:t>이전 메모리를 얼마나 기억할 지 결정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dirty="0"/>
              <a:t>■ </a:t>
            </a:r>
            <a:r>
              <a:rPr lang="en-US" altLang="ko-KR" sz="4000" dirty="0"/>
              <a:t>LSTM</a:t>
            </a:r>
            <a:r>
              <a:rPr lang="ko-KR" altLang="en-US" sz="4000" dirty="0"/>
              <a:t>보다 학습시간이 짧고</a:t>
            </a:r>
            <a:r>
              <a:rPr lang="en-US" altLang="ko-KR" sz="4000" dirty="0"/>
              <a:t>, </a:t>
            </a:r>
            <a:r>
              <a:rPr lang="ko-KR" altLang="en-US" sz="4000" dirty="0"/>
              <a:t>적은 데이터에서도 효율적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dirty="0"/>
              <a:t>■ 출력에 비선형 계산식의 불필요성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dirty="0"/>
              <a:t>■ 뉴스 제목을 통해 주식이 상승할 것인지 하락할 것인지 판별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3FF836-6B07-4B88-8EBE-40D1AC1E10D2}"/>
              </a:ext>
            </a:extLst>
          </p:cNvPr>
          <p:cNvSpPr txBox="1"/>
          <p:nvPr/>
        </p:nvSpPr>
        <p:spPr>
          <a:xfrm>
            <a:off x="2272965" y="20682169"/>
            <a:ext cx="14229159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highlight>
                  <a:srgbClr val="008080"/>
                </a:highlight>
              </a:rPr>
              <a:t>    감성분석 결과    </a:t>
            </a:r>
            <a:endParaRPr lang="en-US" altLang="ko-KR" sz="5400" b="1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n-US" altLang="ko-KR" sz="4400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ko-KR" altLang="en-US" sz="4000" dirty="0"/>
              <a:t>■ </a:t>
            </a:r>
            <a:r>
              <a:rPr lang="en-US" altLang="ko-KR" sz="4000" dirty="0"/>
              <a:t>Accuracy</a:t>
            </a:r>
            <a:r>
              <a:rPr lang="ko-KR" altLang="en-US" sz="4000" dirty="0"/>
              <a:t>와 </a:t>
            </a:r>
            <a:r>
              <a:rPr lang="en-US" altLang="ko-KR" sz="4000" dirty="0"/>
              <a:t>F1 Score</a:t>
            </a:r>
            <a:r>
              <a:rPr lang="ko-KR" altLang="en-US" sz="4000" dirty="0"/>
              <a:t>를 통한 성능 확인</a:t>
            </a:r>
            <a:endParaRPr lang="en-US" altLang="ko-KR" sz="4000" dirty="0"/>
          </a:p>
          <a:p>
            <a:r>
              <a:rPr lang="ko-KR" altLang="en-US" sz="4000" dirty="0"/>
              <a:t>■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80C61B-3DC6-4A76-BE46-92C42765C5B7}"/>
              </a:ext>
            </a:extLst>
          </p:cNvPr>
          <p:cNvGrpSpPr/>
          <p:nvPr/>
        </p:nvGrpSpPr>
        <p:grpSpPr>
          <a:xfrm>
            <a:off x="16740186" y="5212084"/>
            <a:ext cx="9306280" cy="2847602"/>
            <a:chOff x="27041120" y="7267948"/>
            <a:chExt cx="10597716" cy="31936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791D09-D9AC-42C9-9BB9-13DD083E036E}"/>
                </a:ext>
              </a:extLst>
            </p:cNvPr>
            <p:cNvSpPr/>
            <p:nvPr/>
          </p:nvSpPr>
          <p:spPr>
            <a:xfrm>
              <a:off x="27262491" y="7843880"/>
              <a:ext cx="9799454" cy="1943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</a:rPr>
                <a:t>5549</a:t>
              </a:r>
              <a:r>
                <a:rPr lang="ko-KR" altLang="en-US" sz="5400" dirty="0">
                  <a:solidFill>
                    <a:schemeClr val="tx1"/>
                  </a:solidFill>
                </a:rPr>
                <a:t>개의 시계열 데이터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6D9594-17EA-4072-8E95-0A8622E7F664}"/>
                </a:ext>
              </a:extLst>
            </p:cNvPr>
            <p:cNvSpPr/>
            <p:nvPr/>
          </p:nvSpPr>
          <p:spPr>
            <a:xfrm>
              <a:off x="27041120" y="7294112"/>
              <a:ext cx="3326825" cy="31675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30%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5C72CB-57EE-421C-88D5-DC8224A71E11}"/>
                </a:ext>
              </a:extLst>
            </p:cNvPr>
            <p:cNvSpPr/>
            <p:nvPr/>
          </p:nvSpPr>
          <p:spPr>
            <a:xfrm>
              <a:off x="33712769" y="7267948"/>
              <a:ext cx="3926067" cy="316752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40%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0A902F1-0093-4118-BF6E-9A5120427075}"/>
                </a:ext>
              </a:extLst>
            </p:cNvPr>
            <p:cNvSpPr/>
            <p:nvPr/>
          </p:nvSpPr>
          <p:spPr>
            <a:xfrm>
              <a:off x="30367945" y="7294112"/>
              <a:ext cx="3326825" cy="316752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30%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3C10423-9836-4D1B-82E4-6503F923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43510"/>
              </p:ext>
            </p:extLst>
          </p:nvPr>
        </p:nvGraphicFramePr>
        <p:xfrm>
          <a:off x="24565207" y="22416759"/>
          <a:ext cx="6429290" cy="513766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18961">
                  <a:extLst>
                    <a:ext uri="{9D8B030D-6E8A-4147-A177-3AD203B41FA5}">
                      <a16:colId xmlns:a16="http://schemas.microsoft.com/office/drawing/2014/main" val="2088848141"/>
                    </a:ext>
                  </a:extLst>
                </a:gridCol>
                <a:gridCol w="3910329">
                  <a:extLst>
                    <a:ext uri="{9D8B030D-6E8A-4147-A177-3AD203B41FA5}">
                      <a16:colId xmlns:a16="http://schemas.microsoft.com/office/drawing/2014/main" val="4099038263"/>
                    </a:ext>
                  </a:extLst>
                </a:gridCol>
              </a:tblGrid>
              <a:tr h="678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Parameter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Value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222518"/>
                  </a:ext>
                </a:extLst>
              </a:tr>
              <a:tr h="678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Epoch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847738"/>
                  </a:ext>
                </a:extLst>
              </a:tr>
              <a:tr h="678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Learning rate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0.002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100323"/>
                  </a:ext>
                </a:extLst>
              </a:tr>
              <a:tr h="678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Input layer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64, </a:t>
                      </a:r>
                      <a:r>
                        <a:rPr lang="en-US" altLang="ko-KR" sz="3200" dirty="0" err="1"/>
                        <a:t>Relu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2590990"/>
                  </a:ext>
                </a:extLst>
              </a:tr>
              <a:tr h="678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Hidden layer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64-64, tanh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0717807"/>
                  </a:ext>
                </a:extLst>
              </a:tr>
              <a:tr h="711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Output layer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(</a:t>
                      </a:r>
                      <a:r>
                        <a:rPr lang="ko-KR" altLang="en-US" sz="3200" dirty="0"/>
                        <a:t>일반 계층</a:t>
                      </a:r>
                      <a:r>
                        <a:rPr lang="en-US" altLang="ko-KR" sz="3200" dirty="0"/>
                        <a:t>)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1, sigmoid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743430"/>
                  </a:ext>
                </a:extLst>
              </a:tr>
              <a:tr h="678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Accuracy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Accuracy</a:t>
                      </a:r>
                      <a:endParaRPr lang="ko-KR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934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40279B8-CF87-475B-BF64-A4699A2CB77F}"/>
                  </a:ext>
                </a:extLst>
              </p:cNvPr>
              <p:cNvSpPr/>
              <p:nvPr/>
            </p:nvSpPr>
            <p:spPr>
              <a:xfrm>
                <a:off x="16837338" y="19199365"/>
                <a:ext cx="4399890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score</m:t>
                      </m:r>
                      <m: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i</m:t>
                      </m:r>
                      <m: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 </m:t>
                      </m:r>
                      <m:f>
                        <m:fPr>
                          <m:ctrlP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𝑝𝑜𝑠</m:t>
                              </m:r>
                              <m:d>
                                <m:dPr>
                                  <m:ctrlPr>
                                    <a:rPr kumimoji="0" lang="ko-KR" alt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ko-KR" alt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0" lang="ko-KR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𝑛𝑒𝑔</m:t>
                              </m:r>
                              <m:r>
                                <a:rPr kumimoji="0" lang="ko-KR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𝑓𝑟𝑒𝑞𝑢𝑒𝑛𝑐𝑦</m:t>
                              </m:r>
                              <m:r>
                                <a:rPr kumimoji="0" lang="ko-KR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40279B8-CF87-475B-BF64-A4699A2CB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338" y="19199365"/>
                <a:ext cx="4399890" cy="1004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D845132-5967-4C6B-972C-02CB3BFB1BBF}"/>
                  </a:ext>
                </a:extLst>
              </p:cNvPr>
              <p:cNvSpPr/>
              <p:nvPr/>
            </p:nvSpPr>
            <p:spPr>
              <a:xfrm>
                <a:off x="21501054" y="19208501"/>
                <a:ext cx="1866216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word</m:t>
                      </m:r>
                      <m:d>
                        <m:d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i</m:t>
                          </m:r>
                        </m:e>
                      </m:d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단어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D845132-5967-4C6B-972C-02CB3BFB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054" y="19208501"/>
                <a:ext cx="1866216" cy="374526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2752AEF-BC10-409A-A5A2-04922B5BA92F}"/>
                  </a:ext>
                </a:extLst>
              </p:cNvPr>
              <p:cNvSpPr/>
              <p:nvPr/>
            </p:nvSpPr>
            <p:spPr>
              <a:xfrm>
                <a:off x="21507230" y="19720909"/>
                <a:ext cx="4857311" cy="37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frequency</m:t>
                      </m:r>
                      <m:d>
                        <m:d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i</m:t>
                          </m:r>
                        </m:e>
                      </m:d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crawling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한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뉴스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에서의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빈도수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2752AEF-BC10-409A-A5A2-04922B5BA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230" y="19720909"/>
                <a:ext cx="4857311" cy="374526"/>
              </a:xfrm>
              <a:prstGeom prst="rect">
                <a:avLst/>
              </a:prstGeom>
              <a:blipFill>
                <a:blip r:embed="rId9"/>
                <a:stretch>
                  <a:fillRect l="-125" r="-125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67CABF2-2808-440A-97EA-AAB13BFF3172}"/>
                  </a:ext>
                </a:extLst>
              </p:cNvPr>
              <p:cNvSpPr/>
              <p:nvPr/>
            </p:nvSpPr>
            <p:spPr>
              <a:xfrm>
                <a:off x="26343422" y="19228971"/>
                <a:ext cx="4338696" cy="37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pos</m:t>
                      </m:r>
                      <m:d>
                        <m:d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i</m:t>
                          </m:r>
                        </m:e>
                      </m:d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상승한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날의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뉴스에서의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빈도수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67CABF2-2808-440A-97EA-AAB13BFF3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422" y="19228971"/>
                <a:ext cx="4338696" cy="37452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68FE4B-F8F3-487C-8AF9-454A333DDCFF}"/>
                  </a:ext>
                </a:extLst>
              </p:cNvPr>
              <p:cNvSpPr/>
              <p:nvPr/>
            </p:nvSpPr>
            <p:spPr>
              <a:xfrm>
                <a:off x="26364541" y="19720909"/>
                <a:ext cx="4338696" cy="37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neg</m:t>
                      </m:r>
                      <m:d>
                        <m:d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i</m:t>
                          </m:r>
                        </m:e>
                      </m:d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하락한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날의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뉴스에서의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빈도수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68FE4B-F8F3-487C-8AF9-454A333DD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41" y="19720909"/>
                <a:ext cx="4338696" cy="374526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369</Words>
  <Application>Microsoft Office PowerPoint</Application>
  <PresentationFormat>사용자 지정</PresentationFormat>
  <Paragraphs>92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맑은 고딕</vt:lpstr>
      <vt:lpstr>Office 테마</vt:lpstr>
      <vt:lpstr>뉴스/SNS 데이터 분석 및 딥러닝을 이용한 주가예측 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박선영</dc:creator>
  <cp:lastModifiedBy>동준 이</cp:lastModifiedBy>
  <cp:revision>24</cp:revision>
  <cp:lastPrinted>2019-05-08T10:17:43Z</cp:lastPrinted>
  <dcterms:created xsi:type="dcterms:W3CDTF">2019-05-08T03:05:56Z</dcterms:created>
  <dcterms:modified xsi:type="dcterms:W3CDTF">2019-05-08T11:59:31Z</dcterms:modified>
</cp:coreProperties>
</file>