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  <p:sldMasterId id="2147483662" r:id="rId2"/>
  </p:sldMasterIdLst>
  <p:notesMasterIdLst>
    <p:notesMasterId r:id="rId4"/>
  </p:notesMasterIdLst>
  <p:sldIdLst>
    <p:sldId id="257" r:id="rId3"/>
  </p:sldIdLst>
  <p:sldSz cx="33480375" cy="40679688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Cambria Math" panose="02040503050406030204" pitchFamily="18" charset="0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3559668" rtl="0" eaLnBrk="1" latinLnBrk="1" hangingPunct="1">
      <a:defRPr sz="7007" kern="1200">
        <a:solidFill>
          <a:schemeClr val="tx1"/>
        </a:solidFill>
        <a:latin typeface="+mn-lt"/>
        <a:ea typeface="+mn-ea"/>
        <a:cs typeface="+mn-cs"/>
      </a:defRPr>
    </a:lvl1pPr>
    <a:lvl2pPr marL="1779834" algn="l" defTabSz="3559668" rtl="0" eaLnBrk="1" latinLnBrk="1" hangingPunct="1">
      <a:defRPr sz="7007" kern="1200">
        <a:solidFill>
          <a:schemeClr val="tx1"/>
        </a:solidFill>
        <a:latin typeface="+mn-lt"/>
        <a:ea typeface="+mn-ea"/>
        <a:cs typeface="+mn-cs"/>
      </a:defRPr>
    </a:lvl2pPr>
    <a:lvl3pPr marL="3559668" algn="l" defTabSz="3559668" rtl="0" eaLnBrk="1" latinLnBrk="1" hangingPunct="1">
      <a:defRPr sz="7007" kern="1200">
        <a:solidFill>
          <a:schemeClr val="tx1"/>
        </a:solidFill>
        <a:latin typeface="+mn-lt"/>
        <a:ea typeface="+mn-ea"/>
        <a:cs typeface="+mn-cs"/>
      </a:defRPr>
    </a:lvl3pPr>
    <a:lvl4pPr marL="5339502" algn="l" defTabSz="3559668" rtl="0" eaLnBrk="1" latinLnBrk="1" hangingPunct="1">
      <a:defRPr sz="7007" kern="1200">
        <a:solidFill>
          <a:schemeClr val="tx1"/>
        </a:solidFill>
        <a:latin typeface="+mn-lt"/>
        <a:ea typeface="+mn-ea"/>
        <a:cs typeface="+mn-cs"/>
      </a:defRPr>
    </a:lvl4pPr>
    <a:lvl5pPr marL="7119336" algn="l" defTabSz="3559668" rtl="0" eaLnBrk="1" latinLnBrk="1" hangingPunct="1">
      <a:defRPr sz="7007" kern="1200">
        <a:solidFill>
          <a:schemeClr val="tx1"/>
        </a:solidFill>
        <a:latin typeface="+mn-lt"/>
        <a:ea typeface="+mn-ea"/>
        <a:cs typeface="+mn-cs"/>
      </a:defRPr>
    </a:lvl5pPr>
    <a:lvl6pPr marL="8899169" algn="l" defTabSz="3559668" rtl="0" eaLnBrk="1" latinLnBrk="1" hangingPunct="1">
      <a:defRPr sz="7007" kern="1200">
        <a:solidFill>
          <a:schemeClr val="tx1"/>
        </a:solidFill>
        <a:latin typeface="+mn-lt"/>
        <a:ea typeface="+mn-ea"/>
        <a:cs typeface="+mn-cs"/>
      </a:defRPr>
    </a:lvl6pPr>
    <a:lvl7pPr marL="10679003" algn="l" defTabSz="3559668" rtl="0" eaLnBrk="1" latinLnBrk="1" hangingPunct="1">
      <a:defRPr sz="7007" kern="1200">
        <a:solidFill>
          <a:schemeClr val="tx1"/>
        </a:solidFill>
        <a:latin typeface="+mn-lt"/>
        <a:ea typeface="+mn-ea"/>
        <a:cs typeface="+mn-cs"/>
      </a:defRPr>
    </a:lvl7pPr>
    <a:lvl8pPr marL="12458837" algn="l" defTabSz="3559668" rtl="0" eaLnBrk="1" latinLnBrk="1" hangingPunct="1">
      <a:defRPr sz="7007" kern="1200">
        <a:solidFill>
          <a:schemeClr val="tx1"/>
        </a:solidFill>
        <a:latin typeface="+mn-lt"/>
        <a:ea typeface="+mn-ea"/>
        <a:cs typeface="+mn-cs"/>
      </a:defRPr>
    </a:lvl8pPr>
    <a:lvl9pPr marL="14238671" algn="l" defTabSz="3559668" rtl="0" eaLnBrk="1" latinLnBrk="1" hangingPunct="1">
      <a:defRPr sz="700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813" userDrawn="1">
          <p15:clr>
            <a:srgbClr val="A4A3A4"/>
          </p15:clr>
        </p15:guide>
        <p15:guide id="2" pos="105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4837"/>
    <a:srgbClr val="E7A9A1"/>
    <a:srgbClr val="E08F84"/>
    <a:srgbClr val="DA796C"/>
    <a:srgbClr val="0070C0"/>
    <a:srgbClr val="404040"/>
    <a:srgbClr val="BD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82235" autoAdjust="0"/>
  </p:normalViewPr>
  <p:slideViewPr>
    <p:cSldViewPr snapToGrid="0">
      <p:cViewPr>
        <p:scale>
          <a:sx n="33" d="100"/>
          <a:sy n="33" d="100"/>
        </p:scale>
        <p:origin x="-3154" y="-4622"/>
      </p:cViewPr>
      <p:guideLst>
        <p:guide orient="horz" pos="12813"/>
        <p:guide pos="105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A2059-DAC0-4310-A1A2-98EB5E3E2E23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0" y="1143000"/>
            <a:ext cx="2540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90767-2C49-4B9C-A0DB-E0569C404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165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59668" rtl="0" eaLnBrk="1" latinLnBrk="1" hangingPunct="1">
      <a:defRPr sz="4671" kern="1200">
        <a:solidFill>
          <a:schemeClr val="tx1"/>
        </a:solidFill>
        <a:latin typeface="+mn-lt"/>
        <a:ea typeface="+mn-ea"/>
        <a:cs typeface="+mn-cs"/>
      </a:defRPr>
    </a:lvl1pPr>
    <a:lvl2pPr marL="1779834" algn="l" defTabSz="3559668" rtl="0" eaLnBrk="1" latinLnBrk="1" hangingPunct="1">
      <a:defRPr sz="4671" kern="1200">
        <a:solidFill>
          <a:schemeClr val="tx1"/>
        </a:solidFill>
        <a:latin typeface="+mn-lt"/>
        <a:ea typeface="+mn-ea"/>
        <a:cs typeface="+mn-cs"/>
      </a:defRPr>
    </a:lvl2pPr>
    <a:lvl3pPr marL="3559668" algn="l" defTabSz="3559668" rtl="0" eaLnBrk="1" latinLnBrk="1" hangingPunct="1">
      <a:defRPr sz="4671" kern="1200">
        <a:solidFill>
          <a:schemeClr val="tx1"/>
        </a:solidFill>
        <a:latin typeface="+mn-lt"/>
        <a:ea typeface="+mn-ea"/>
        <a:cs typeface="+mn-cs"/>
      </a:defRPr>
    </a:lvl3pPr>
    <a:lvl4pPr marL="5339502" algn="l" defTabSz="3559668" rtl="0" eaLnBrk="1" latinLnBrk="1" hangingPunct="1">
      <a:defRPr sz="4671" kern="1200">
        <a:solidFill>
          <a:schemeClr val="tx1"/>
        </a:solidFill>
        <a:latin typeface="+mn-lt"/>
        <a:ea typeface="+mn-ea"/>
        <a:cs typeface="+mn-cs"/>
      </a:defRPr>
    </a:lvl4pPr>
    <a:lvl5pPr marL="7119336" algn="l" defTabSz="3559668" rtl="0" eaLnBrk="1" latinLnBrk="1" hangingPunct="1">
      <a:defRPr sz="4671" kern="1200">
        <a:solidFill>
          <a:schemeClr val="tx1"/>
        </a:solidFill>
        <a:latin typeface="+mn-lt"/>
        <a:ea typeface="+mn-ea"/>
        <a:cs typeface="+mn-cs"/>
      </a:defRPr>
    </a:lvl5pPr>
    <a:lvl6pPr marL="8899169" algn="l" defTabSz="3559668" rtl="0" eaLnBrk="1" latinLnBrk="1" hangingPunct="1">
      <a:defRPr sz="4671" kern="1200">
        <a:solidFill>
          <a:schemeClr val="tx1"/>
        </a:solidFill>
        <a:latin typeface="+mn-lt"/>
        <a:ea typeface="+mn-ea"/>
        <a:cs typeface="+mn-cs"/>
      </a:defRPr>
    </a:lvl6pPr>
    <a:lvl7pPr marL="10679003" algn="l" defTabSz="3559668" rtl="0" eaLnBrk="1" latinLnBrk="1" hangingPunct="1">
      <a:defRPr sz="4671" kern="1200">
        <a:solidFill>
          <a:schemeClr val="tx1"/>
        </a:solidFill>
        <a:latin typeface="+mn-lt"/>
        <a:ea typeface="+mn-ea"/>
        <a:cs typeface="+mn-cs"/>
      </a:defRPr>
    </a:lvl7pPr>
    <a:lvl8pPr marL="12458837" algn="l" defTabSz="3559668" rtl="0" eaLnBrk="1" latinLnBrk="1" hangingPunct="1">
      <a:defRPr sz="4671" kern="1200">
        <a:solidFill>
          <a:schemeClr val="tx1"/>
        </a:solidFill>
        <a:latin typeface="+mn-lt"/>
        <a:ea typeface="+mn-ea"/>
        <a:cs typeface="+mn-cs"/>
      </a:defRPr>
    </a:lvl8pPr>
    <a:lvl9pPr marL="14238671" algn="l" defTabSz="3559668" rtl="0" eaLnBrk="1" latinLnBrk="1" hangingPunct="1">
      <a:defRPr sz="467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59000" y="1143000"/>
            <a:ext cx="25400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90767-2C49-4B9C-A0DB-E0569C4046A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31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137" y="2711979"/>
            <a:ext cx="10798292" cy="9491927"/>
          </a:xfrm>
        </p:spPr>
        <p:txBody>
          <a:bodyPr anchor="b"/>
          <a:lstStyle>
            <a:lvl1pPr>
              <a:defRPr sz="1171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3520" y="5857131"/>
            <a:ext cx="16949440" cy="28908945"/>
          </a:xfrm>
        </p:spPr>
        <p:txBody>
          <a:bodyPr/>
          <a:lstStyle>
            <a:lvl1pPr>
              <a:defRPr sz="11717"/>
            </a:lvl1pPr>
            <a:lvl2pPr>
              <a:defRPr sz="10252"/>
            </a:lvl2pPr>
            <a:lvl3pPr>
              <a:defRPr sz="8788"/>
            </a:lvl3pPr>
            <a:lvl4pPr>
              <a:defRPr sz="7323"/>
            </a:lvl4pPr>
            <a:lvl5pPr>
              <a:defRPr sz="7323"/>
            </a:lvl5pPr>
            <a:lvl6pPr>
              <a:defRPr sz="7323"/>
            </a:lvl6pPr>
            <a:lvl7pPr>
              <a:defRPr sz="7323"/>
            </a:lvl7pPr>
            <a:lvl8pPr>
              <a:defRPr sz="7323"/>
            </a:lvl8pPr>
            <a:lvl9pPr>
              <a:defRPr sz="732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6137" y="12203907"/>
            <a:ext cx="10798292" cy="22609246"/>
          </a:xfrm>
        </p:spPr>
        <p:txBody>
          <a:bodyPr/>
          <a:lstStyle>
            <a:lvl1pPr marL="0" indent="0">
              <a:buNone/>
              <a:defRPr sz="5858"/>
            </a:lvl1pPr>
            <a:lvl2pPr marL="1674038" indent="0">
              <a:buNone/>
              <a:defRPr sz="5126"/>
            </a:lvl2pPr>
            <a:lvl3pPr marL="3348076" indent="0">
              <a:buNone/>
              <a:defRPr sz="4394"/>
            </a:lvl3pPr>
            <a:lvl4pPr marL="5022113" indent="0">
              <a:buNone/>
              <a:defRPr sz="3662"/>
            </a:lvl4pPr>
            <a:lvl5pPr marL="6696151" indent="0">
              <a:buNone/>
              <a:defRPr sz="3662"/>
            </a:lvl5pPr>
            <a:lvl6pPr marL="8370189" indent="0">
              <a:buNone/>
              <a:defRPr sz="3662"/>
            </a:lvl6pPr>
            <a:lvl7pPr marL="10044227" indent="0">
              <a:buNone/>
              <a:defRPr sz="3662"/>
            </a:lvl7pPr>
            <a:lvl8pPr marL="11718265" indent="0">
              <a:buNone/>
              <a:defRPr sz="3662"/>
            </a:lvl8pPr>
            <a:lvl9pPr marL="13392302" indent="0">
              <a:buNone/>
              <a:defRPr sz="366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137" y="2711979"/>
            <a:ext cx="10798292" cy="9491927"/>
          </a:xfrm>
        </p:spPr>
        <p:txBody>
          <a:bodyPr anchor="b"/>
          <a:lstStyle>
            <a:lvl1pPr>
              <a:defRPr sz="1171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233520" y="5857131"/>
            <a:ext cx="16949440" cy="28908945"/>
          </a:xfrm>
        </p:spPr>
        <p:txBody>
          <a:bodyPr anchor="t"/>
          <a:lstStyle>
            <a:lvl1pPr marL="0" indent="0">
              <a:buNone/>
              <a:defRPr sz="11717"/>
            </a:lvl1pPr>
            <a:lvl2pPr marL="1674038" indent="0">
              <a:buNone/>
              <a:defRPr sz="10252"/>
            </a:lvl2pPr>
            <a:lvl3pPr marL="3348076" indent="0">
              <a:buNone/>
              <a:defRPr sz="8788"/>
            </a:lvl3pPr>
            <a:lvl4pPr marL="5022113" indent="0">
              <a:buNone/>
              <a:defRPr sz="7323"/>
            </a:lvl4pPr>
            <a:lvl5pPr marL="6696151" indent="0">
              <a:buNone/>
              <a:defRPr sz="7323"/>
            </a:lvl5pPr>
            <a:lvl6pPr marL="8370189" indent="0">
              <a:buNone/>
              <a:defRPr sz="7323"/>
            </a:lvl6pPr>
            <a:lvl7pPr marL="10044227" indent="0">
              <a:buNone/>
              <a:defRPr sz="7323"/>
            </a:lvl7pPr>
            <a:lvl8pPr marL="11718265" indent="0">
              <a:buNone/>
              <a:defRPr sz="7323"/>
            </a:lvl8pPr>
            <a:lvl9pPr marL="13392302" indent="0">
              <a:buNone/>
              <a:defRPr sz="732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6137" y="12203907"/>
            <a:ext cx="10798292" cy="22609246"/>
          </a:xfrm>
        </p:spPr>
        <p:txBody>
          <a:bodyPr/>
          <a:lstStyle>
            <a:lvl1pPr marL="0" indent="0">
              <a:buNone/>
              <a:defRPr sz="5858"/>
            </a:lvl1pPr>
            <a:lvl2pPr marL="1674038" indent="0">
              <a:buNone/>
              <a:defRPr sz="5126"/>
            </a:lvl2pPr>
            <a:lvl3pPr marL="3348076" indent="0">
              <a:buNone/>
              <a:defRPr sz="4394"/>
            </a:lvl3pPr>
            <a:lvl4pPr marL="5022113" indent="0">
              <a:buNone/>
              <a:defRPr sz="3662"/>
            </a:lvl4pPr>
            <a:lvl5pPr marL="6696151" indent="0">
              <a:buNone/>
              <a:defRPr sz="3662"/>
            </a:lvl5pPr>
            <a:lvl6pPr marL="8370189" indent="0">
              <a:buNone/>
              <a:defRPr sz="3662"/>
            </a:lvl6pPr>
            <a:lvl7pPr marL="10044227" indent="0">
              <a:buNone/>
              <a:defRPr sz="3662"/>
            </a:lvl7pPr>
            <a:lvl8pPr marL="11718265" indent="0">
              <a:buNone/>
              <a:defRPr sz="3662"/>
            </a:lvl8pPr>
            <a:lvl9pPr marL="13392302" indent="0">
              <a:buNone/>
              <a:defRPr sz="366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87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40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959395" y="2165817"/>
            <a:ext cx="7219206" cy="34474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1778" y="2165817"/>
            <a:ext cx="21239113" cy="34474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6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1028" y="6657535"/>
            <a:ext cx="28458319" cy="14162558"/>
          </a:xfrm>
        </p:spPr>
        <p:txBody>
          <a:bodyPr anchor="b"/>
          <a:lstStyle>
            <a:lvl1pPr algn="ctr">
              <a:defRPr sz="219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5047" y="21366256"/>
            <a:ext cx="25110281" cy="9821505"/>
          </a:xfrm>
        </p:spPr>
        <p:txBody>
          <a:bodyPr/>
          <a:lstStyle>
            <a:lvl1pPr marL="0" indent="0" algn="ctr">
              <a:buNone/>
              <a:defRPr sz="8788"/>
            </a:lvl1pPr>
            <a:lvl2pPr marL="1674038" indent="0" algn="ctr">
              <a:buNone/>
              <a:defRPr sz="7323"/>
            </a:lvl2pPr>
            <a:lvl3pPr marL="3348076" indent="0" algn="ctr">
              <a:buNone/>
              <a:defRPr sz="6591"/>
            </a:lvl3pPr>
            <a:lvl4pPr marL="5022113" indent="0" algn="ctr">
              <a:buNone/>
              <a:defRPr sz="5858"/>
            </a:lvl4pPr>
            <a:lvl5pPr marL="6696151" indent="0" algn="ctr">
              <a:buNone/>
              <a:defRPr sz="5858"/>
            </a:lvl5pPr>
            <a:lvl6pPr marL="8370189" indent="0" algn="ctr">
              <a:buNone/>
              <a:defRPr sz="5858"/>
            </a:lvl6pPr>
            <a:lvl7pPr marL="10044227" indent="0" algn="ctr">
              <a:buNone/>
              <a:defRPr sz="5858"/>
            </a:lvl7pPr>
            <a:lvl8pPr marL="11718265" indent="0" algn="ctr">
              <a:buNone/>
              <a:defRPr sz="5858"/>
            </a:lvl8pPr>
            <a:lvl9pPr marL="13392302" indent="0" algn="ctr">
              <a:buNone/>
              <a:defRPr sz="585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2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340" y="10141684"/>
            <a:ext cx="28876823" cy="16921617"/>
          </a:xfrm>
        </p:spPr>
        <p:txBody>
          <a:bodyPr anchor="b"/>
          <a:lstStyle>
            <a:lvl1pPr>
              <a:defRPr sz="219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4340" y="27223386"/>
            <a:ext cx="28876823" cy="8898679"/>
          </a:xfrm>
        </p:spPr>
        <p:txBody>
          <a:bodyPr/>
          <a:lstStyle>
            <a:lvl1pPr marL="0" indent="0">
              <a:buNone/>
              <a:defRPr sz="8788">
                <a:solidFill>
                  <a:schemeClr val="tx1"/>
                </a:solidFill>
              </a:defRPr>
            </a:lvl1pPr>
            <a:lvl2pPr marL="1674038" indent="0">
              <a:buNone/>
              <a:defRPr sz="7323">
                <a:solidFill>
                  <a:schemeClr val="tx1">
                    <a:tint val="75000"/>
                  </a:schemeClr>
                </a:solidFill>
              </a:defRPr>
            </a:lvl2pPr>
            <a:lvl3pPr marL="3348076" indent="0">
              <a:buNone/>
              <a:defRPr sz="6591">
                <a:solidFill>
                  <a:schemeClr val="tx1">
                    <a:tint val="75000"/>
                  </a:schemeClr>
                </a:solidFill>
              </a:defRPr>
            </a:lvl3pPr>
            <a:lvl4pPr marL="5022113" indent="0">
              <a:buNone/>
              <a:defRPr sz="5858">
                <a:solidFill>
                  <a:schemeClr val="tx1">
                    <a:tint val="75000"/>
                  </a:schemeClr>
                </a:solidFill>
              </a:defRPr>
            </a:lvl4pPr>
            <a:lvl5pPr marL="6696151" indent="0">
              <a:buNone/>
              <a:defRPr sz="5858">
                <a:solidFill>
                  <a:schemeClr val="tx1">
                    <a:tint val="75000"/>
                  </a:schemeClr>
                </a:solidFill>
              </a:defRPr>
            </a:lvl5pPr>
            <a:lvl6pPr marL="8370189" indent="0">
              <a:buNone/>
              <a:defRPr sz="5858">
                <a:solidFill>
                  <a:schemeClr val="tx1">
                    <a:tint val="75000"/>
                  </a:schemeClr>
                </a:solidFill>
              </a:defRPr>
            </a:lvl6pPr>
            <a:lvl7pPr marL="10044227" indent="0">
              <a:buNone/>
              <a:defRPr sz="5858">
                <a:solidFill>
                  <a:schemeClr val="tx1">
                    <a:tint val="75000"/>
                  </a:schemeClr>
                </a:solidFill>
              </a:defRPr>
            </a:lvl7pPr>
            <a:lvl8pPr marL="11718265" indent="0">
              <a:buNone/>
              <a:defRPr sz="5858">
                <a:solidFill>
                  <a:schemeClr val="tx1">
                    <a:tint val="75000"/>
                  </a:schemeClr>
                </a:solidFill>
              </a:defRPr>
            </a:lvl8pPr>
            <a:lvl9pPr marL="13392302" indent="0">
              <a:buNone/>
              <a:defRPr sz="58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7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1776" y="10829084"/>
            <a:ext cx="14229159" cy="258108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949440" y="10829084"/>
            <a:ext cx="14229159" cy="258108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6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137" y="2165826"/>
            <a:ext cx="28876823" cy="786285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6140" y="9972176"/>
            <a:ext cx="14163766" cy="4887210"/>
          </a:xfrm>
        </p:spPr>
        <p:txBody>
          <a:bodyPr anchor="b"/>
          <a:lstStyle>
            <a:lvl1pPr marL="0" indent="0">
              <a:buNone/>
              <a:defRPr sz="8788" b="1"/>
            </a:lvl1pPr>
            <a:lvl2pPr marL="1674038" indent="0">
              <a:buNone/>
              <a:defRPr sz="7323" b="1"/>
            </a:lvl2pPr>
            <a:lvl3pPr marL="3348076" indent="0">
              <a:buNone/>
              <a:defRPr sz="6591" b="1"/>
            </a:lvl3pPr>
            <a:lvl4pPr marL="5022113" indent="0">
              <a:buNone/>
              <a:defRPr sz="5858" b="1"/>
            </a:lvl4pPr>
            <a:lvl5pPr marL="6696151" indent="0">
              <a:buNone/>
              <a:defRPr sz="5858" b="1"/>
            </a:lvl5pPr>
            <a:lvl6pPr marL="8370189" indent="0">
              <a:buNone/>
              <a:defRPr sz="5858" b="1"/>
            </a:lvl6pPr>
            <a:lvl7pPr marL="10044227" indent="0">
              <a:buNone/>
              <a:defRPr sz="5858" b="1"/>
            </a:lvl7pPr>
            <a:lvl8pPr marL="11718265" indent="0">
              <a:buNone/>
              <a:defRPr sz="5858" b="1"/>
            </a:lvl8pPr>
            <a:lvl9pPr marL="13392302" indent="0">
              <a:buNone/>
              <a:defRPr sz="585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06140" y="14859386"/>
            <a:ext cx="14163766" cy="218559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949442" y="9972176"/>
            <a:ext cx="14233520" cy="4887210"/>
          </a:xfrm>
        </p:spPr>
        <p:txBody>
          <a:bodyPr anchor="b"/>
          <a:lstStyle>
            <a:lvl1pPr marL="0" indent="0">
              <a:buNone/>
              <a:defRPr sz="8788" b="1"/>
            </a:lvl1pPr>
            <a:lvl2pPr marL="1674038" indent="0">
              <a:buNone/>
              <a:defRPr sz="7323" b="1"/>
            </a:lvl2pPr>
            <a:lvl3pPr marL="3348076" indent="0">
              <a:buNone/>
              <a:defRPr sz="6591" b="1"/>
            </a:lvl3pPr>
            <a:lvl4pPr marL="5022113" indent="0">
              <a:buNone/>
              <a:defRPr sz="5858" b="1"/>
            </a:lvl4pPr>
            <a:lvl5pPr marL="6696151" indent="0">
              <a:buNone/>
              <a:defRPr sz="5858" b="1"/>
            </a:lvl5pPr>
            <a:lvl6pPr marL="8370189" indent="0">
              <a:buNone/>
              <a:defRPr sz="5858" b="1"/>
            </a:lvl6pPr>
            <a:lvl7pPr marL="10044227" indent="0">
              <a:buNone/>
              <a:defRPr sz="5858" b="1"/>
            </a:lvl7pPr>
            <a:lvl8pPr marL="11718265" indent="0">
              <a:buNone/>
              <a:defRPr sz="5858" b="1"/>
            </a:lvl8pPr>
            <a:lvl9pPr marL="13392302" indent="0">
              <a:buNone/>
              <a:defRPr sz="585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949442" y="14859386"/>
            <a:ext cx="14233520" cy="218559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1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2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876866" y="2109323"/>
            <a:ext cx="31726643" cy="3659013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7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76866" y="3185502"/>
            <a:ext cx="31726643" cy="343086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7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1776" y="2165826"/>
            <a:ext cx="28876823" cy="7862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1776" y="10829084"/>
            <a:ext cx="28876823" cy="25810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01776" y="37704053"/>
            <a:ext cx="7533084" cy="2165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90374" y="37704053"/>
            <a:ext cx="11299627" cy="2165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645515" y="37704053"/>
            <a:ext cx="7533084" cy="2165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모서리가 둥근 직사각형 7">
            <a:extLst>
              <a:ext uri="{FF2B5EF4-FFF2-40B4-BE49-F238E27FC236}">
                <a16:creationId xmlns:a16="http://schemas.microsoft.com/office/drawing/2014/main" id="{ED8EE0B8-FFB8-4830-B84D-5FF97B275252}"/>
              </a:ext>
            </a:extLst>
          </p:cNvPr>
          <p:cNvSpPr/>
          <p:nvPr userDrawn="1"/>
        </p:nvSpPr>
        <p:spPr>
          <a:xfrm>
            <a:off x="876866" y="2109323"/>
            <a:ext cx="31726643" cy="3659013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7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3FFB76-6551-4559-B61E-C67B72D35AFE}"/>
              </a:ext>
            </a:extLst>
          </p:cNvPr>
          <p:cNvSpPr/>
          <p:nvPr userDrawn="1"/>
        </p:nvSpPr>
        <p:spPr>
          <a:xfrm>
            <a:off x="876866" y="3185502"/>
            <a:ext cx="31726643" cy="343086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7"/>
          </a:p>
        </p:txBody>
      </p:sp>
    </p:spTree>
    <p:extLst>
      <p:ext uri="{BB962C8B-B14F-4D97-AF65-F5344CB8AC3E}">
        <p14:creationId xmlns:p14="http://schemas.microsoft.com/office/powerpoint/2010/main" val="276337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3348076" rtl="0" eaLnBrk="1" latinLnBrk="1" hangingPunct="1">
        <a:lnSpc>
          <a:spcPct val="90000"/>
        </a:lnSpc>
        <a:spcBef>
          <a:spcPct val="0"/>
        </a:spcBef>
        <a:buNone/>
        <a:defRPr sz="161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7019" indent="-837019" algn="l" defTabSz="3348076" rtl="0" eaLnBrk="1" latinLnBrk="1" hangingPunct="1">
        <a:lnSpc>
          <a:spcPct val="90000"/>
        </a:lnSpc>
        <a:spcBef>
          <a:spcPts val="3662"/>
        </a:spcBef>
        <a:buFont typeface="Arial" panose="020B0604020202020204" pitchFamily="34" charset="0"/>
        <a:buChar char="•"/>
        <a:defRPr sz="10252" kern="1200">
          <a:solidFill>
            <a:schemeClr val="tx1"/>
          </a:solidFill>
          <a:latin typeface="+mn-lt"/>
          <a:ea typeface="+mn-ea"/>
          <a:cs typeface="+mn-cs"/>
        </a:defRPr>
      </a:lvl1pPr>
      <a:lvl2pPr marL="2511057" indent="-837019" algn="l" defTabSz="3348076" rtl="0" eaLnBrk="1" latinLnBrk="1" hangingPunct="1">
        <a:lnSpc>
          <a:spcPct val="90000"/>
        </a:lnSpc>
        <a:spcBef>
          <a:spcPts val="1831"/>
        </a:spcBef>
        <a:buFont typeface="Arial" panose="020B0604020202020204" pitchFamily="34" charset="0"/>
        <a:buChar char="•"/>
        <a:defRPr sz="8788" kern="1200">
          <a:solidFill>
            <a:schemeClr val="tx1"/>
          </a:solidFill>
          <a:latin typeface="+mn-lt"/>
          <a:ea typeface="+mn-ea"/>
          <a:cs typeface="+mn-cs"/>
        </a:defRPr>
      </a:lvl2pPr>
      <a:lvl3pPr marL="4185095" indent="-837019" algn="l" defTabSz="3348076" rtl="0" eaLnBrk="1" latinLnBrk="1" hangingPunct="1">
        <a:lnSpc>
          <a:spcPct val="90000"/>
        </a:lnSpc>
        <a:spcBef>
          <a:spcPts val="1831"/>
        </a:spcBef>
        <a:buFont typeface="Arial" panose="020B0604020202020204" pitchFamily="34" charset="0"/>
        <a:buChar char="•"/>
        <a:defRPr sz="7323" kern="1200">
          <a:solidFill>
            <a:schemeClr val="tx1"/>
          </a:solidFill>
          <a:latin typeface="+mn-lt"/>
          <a:ea typeface="+mn-ea"/>
          <a:cs typeface="+mn-cs"/>
        </a:defRPr>
      </a:lvl3pPr>
      <a:lvl4pPr marL="5859132" indent="-837019" algn="l" defTabSz="3348076" rtl="0" eaLnBrk="1" latinLnBrk="1" hangingPunct="1">
        <a:lnSpc>
          <a:spcPct val="90000"/>
        </a:lnSpc>
        <a:spcBef>
          <a:spcPts val="1831"/>
        </a:spcBef>
        <a:buFont typeface="Arial" panose="020B0604020202020204" pitchFamily="34" charset="0"/>
        <a:buChar char="•"/>
        <a:defRPr sz="6591" kern="1200">
          <a:solidFill>
            <a:schemeClr val="tx1"/>
          </a:solidFill>
          <a:latin typeface="+mn-lt"/>
          <a:ea typeface="+mn-ea"/>
          <a:cs typeface="+mn-cs"/>
        </a:defRPr>
      </a:lvl4pPr>
      <a:lvl5pPr marL="7533170" indent="-837019" algn="l" defTabSz="3348076" rtl="0" eaLnBrk="1" latinLnBrk="1" hangingPunct="1">
        <a:lnSpc>
          <a:spcPct val="90000"/>
        </a:lnSpc>
        <a:spcBef>
          <a:spcPts val="1831"/>
        </a:spcBef>
        <a:buFont typeface="Arial" panose="020B0604020202020204" pitchFamily="34" charset="0"/>
        <a:buChar char="•"/>
        <a:defRPr sz="6591" kern="1200">
          <a:solidFill>
            <a:schemeClr val="tx1"/>
          </a:solidFill>
          <a:latin typeface="+mn-lt"/>
          <a:ea typeface="+mn-ea"/>
          <a:cs typeface="+mn-cs"/>
        </a:defRPr>
      </a:lvl5pPr>
      <a:lvl6pPr marL="9207208" indent="-837019" algn="l" defTabSz="3348076" rtl="0" eaLnBrk="1" latinLnBrk="1" hangingPunct="1">
        <a:lnSpc>
          <a:spcPct val="90000"/>
        </a:lnSpc>
        <a:spcBef>
          <a:spcPts val="1831"/>
        </a:spcBef>
        <a:buFont typeface="Arial" panose="020B0604020202020204" pitchFamily="34" charset="0"/>
        <a:buChar char="•"/>
        <a:defRPr sz="6591" kern="1200">
          <a:solidFill>
            <a:schemeClr val="tx1"/>
          </a:solidFill>
          <a:latin typeface="+mn-lt"/>
          <a:ea typeface="+mn-ea"/>
          <a:cs typeface="+mn-cs"/>
        </a:defRPr>
      </a:lvl6pPr>
      <a:lvl7pPr marL="10881246" indent="-837019" algn="l" defTabSz="3348076" rtl="0" eaLnBrk="1" latinLnBrk="1" hangingPunct="1">
        <a:lnSpc>
          <a:spcPct val="90000"/>
        </a:lnSpc>
        <a:spcBef>
          <a:spcPts val="1831"/>
        </a:spcBef>
        <a:buFont typeface="Arial" panose="020B0604020202020204" pitchFamily="34" charset="0"/>
        <a:buChar char="•"/>
        <a:defRPr sz="6591" kern="1200">
          <a:solidFill>
            <a:schemeClr val="tx1"/>
          </a:solidFill>
          <a:latin typeface="+mn-lt"/>
          <a:ea typeface="+mn-ea"/>
          <a:cs typeface="+mn-cs"/>
        </a:defRPr>
      </a:lvl7pPr>
      <a:lvl8pPr marL="12555284" indent="-837019" algn="l" defTabSz="3348076" rtl="0" eaLnBrk="1" latinLnBrk="1" hangingPunct="1">
        <a:lnSpc>
          <a:spcPct val="90000"/>
        </a:lnSpc>
        <a:spcBef>
          <a:spcPts val="1831"/>
        </a:spcBef>
        <a:buFont typeface="Arial" panose="020B0604020202020204" pitchFamily="34" charset="0"/>
        <a:buChar char="•"/>
        <a:defRPr sz="6591" kern="1200">
          <a:solidFill>
            <a:schemeClr val="tx1"/>
          </a:solidFill>
          <a:latin typeface="+mn-lt"/>
          <a:ea typeface="+mn-ea"/>
          <a:cs typeface="+mn-cs"/>
        </a:defRPr>
      </a:lvl8pPr>
      <a:lvl9pPr marL="14229321" indent="-837019" algn="l" defTabSz="3348076" rtl="0" eaLnBrk="1" latinLnBrk="1" hangingPunct="1">
        <a:lnSpc>
          <a:spcPct val="90000"/>
        </a:lnSpc>
        <a:spcBef>
          <a:spcPts val="1831"/>
        </a:spcBef>
        <a:buFont typeface="Arial" panose="020B0604020202020204" pitchFamily="34" charset="0"/>
        <a:buChar char="•"/>
        <a:defRPr sz="65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48076" rtl="0" eaLnBrk="1" latinLnBrk="1" hangingPunct="1">
        <a:defRPr sz="6591" kern="1200">
          <a:solidFill>
            <a:schemeClr val="tx1"/>
          </a:solidFill>
          <a:latin typeface="+mn-lt"/>
          <a:ea typeface="+mn-ea"/>
          <a:cs typeface="+mn-cs"/>
        </a:defRPr>
      </a:lvl1pPr>
      <a:lvl2pPr marL="1674038" algn="l" defTabSz="3348076" rtl="0" eaLnBrk="1" latinLnBrk="1" hangingPunct="1">
        <a:defRPr sz="6591" kern="1200">
          <a:solidFill>
            <a:schemeClr val="tx1"/>
          </a:solidFill>
          <a:latin typeface="+mn-lt"/>
          <a:ea typeface="+mn-ea"/>
          <a:cs typeface="+mn-cs"/>
        </a:defRPr>
      </a:lvl2pPr>
      <a:lvl3pPr marL="3348076" algn="l" defTabSz="3348076" rtl="0" eaLnBrk="1" latinLnBrk="1" hangingPunct="1">
        <a:defRPr sz="6591" kern="1200">
          <a:solidFill>
            <a:schemeClr val="tx1"/>
          </a:solidFill>
          <a:latin typeface="+mn-lt"/>
          <a:ea typeface="+mn-ea"/>
          <a:cs typeface="+mn-cs"/>
        </a:defRPr>
      </a:lvl3pPr>
      <a:lvl4pPr marL="5022113" algn="l" defTabSz="3348076" rtl="0" eaLnBrk="1" latinLnBrk="1" hangingPunct="1">
        <a:defRPr sz="6591" kern="1200">
          <a:solidFill>
            <a:schemeClr val="tx1"/>
          </a:solidFill>
          <a:latin typeface="+mn-lt"/>
          <a:ea typeface="+mn-ea"/>
          <a:cs typeface="+mn-cs"/>
        </a:defRPr>
      </a:lvl4pPr>
      <a:lvl5pPr marL="6696151" algn="l" defTabSz="3348076" rtl="0" eaLnBrk="1" latinLnBrk="1" hangingPunct="1">
        <a:defRPr sz="6591" kern="1200">
          <a:solidFill>
            <a:schemeClr val="tx1"/>
          </a:solidFill>
          <a:latin typeface="+mn-lt"/>
          <a:ea typeface="+mn-ea"/>
          <a:cs typeface="+mn-cs"/>
        </a:defRPr>
      </a:lvl5pPr>
      <a:lvl6pPr marL="8370189" algn="l" defTabSz="3348076" rtl="0" eaLnBrk="1" latinLnBrk="1" hangingPunct="1">
        <a:defRPr sz="6591" kern="1200">
          <a:solidFill>
            <a:schemeClr val="tx1"/>
          </a:solidFill>
          <a:latin typeface="+mn-lt"/>
          <a:ea typeface="+mn-ea"/>
          <a:cs typeface="+mn-cs"/>
        </a:defRPr>
      </a:lvl6pPr>
      <a:lvl7pPr marL="10044227" algn="l" defTabSz="3348076" rtl="0" eaLnBrk="1" latinLnBrk="1" hangingPunct="1">
        <a:defRPr sz="6591" kern="1200">
          <a:solidFill>
            <a:schemeClr val="tx1"/>
          </a:solidFill>
          <a:latin typeface="+mn-lt"/>
          <a:ea typeface="+mn-ea"/>
          <a:cs typeface="+mn-cs"/>
        </a:defRPr>
      </a:lvl7pPr>
      <a:lvl8pPr marL="11718265" algn="l" defTabSz="3348076" rtl="0" eaLnBrk="1" latinLnBrk="1" hangingPunct="1">
        <a:defRPr sz="6591" kern="1200">
          <a:solidFill>
            <a:schemeClr val="tx1"/>
          </a:solidFill>
          <a:latin typeface="+mn-lt"/>
          <a:ea typeface="+mn-ea"/>
          <a:cs typeface="+mn-cs"/>
        </a:defRPr>
      </a:lvl8pPr>
      <a:lvl9pPr marL="13392302" algn="l" defTabSz="3348076" rtl="0" eaLnBrk="1" latinLnBrk="1" hangingPunct="1">
        <a:defRPr sz="65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íëí´ìì ëí ì´ë¯¸ì§ ê²ìê²°ê³¼">
            <a:extLst>
              <a:ext uri="{FF2B5EF4-FFF2-40B4-BE49-F238E27FC236}">
                <a16:creationId xmlns:a16="http://schemas.microsoft.com/office/drawing/2014/main" id="{405F093B-FC3E-48FA-A6CA-37AF01DD2D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26" b="32594"/>
          <a:stretch/>
        </p:blipFill>
        <p:spPr bwMode="auto">
          <a:xfrm>
            <a:off x="1554855" y="3202786"/>
            <a:ext cx="2743971" cy="73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/>
          <p:cNvGrpSpPr/>
          <p:nvPr/>
        </p:nvGrpSpPr>
        <p:grpSpPr>
          <a:xfrm>
            <a:off x="1566695" y="4065490"/>
            <a:ext cx="2816003" cy="135195"/>
            <a:chOff x="561638" y="1064986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latin typeface="+mn-ea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latin typeface="+mn-ea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latin typeface="+mn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47C9BEB-81F1-4190-A980-73389F3956BB}"/>
              </a:ext>
            </a:extLst>
          </p:cNvPr>
          <p:cNvSpPr txBox="1"/>
          <p:nvPr/>
        </p:nvSpPr>
        <p:spPr>
          <a:xfrm>
            <a:off x="1062898" y="4556393"/>
            <a:ext cx="2183339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200" b="1" dirty="0">
                <a:latin typeface="+mj-ea"/>
                <a:ea typeface="+mj-ea"/>
              </a:rPr>
              <a:t>뉴스</a:t>
            </a:r>
            <a:r>
              <a:rPr lang="en-US" altLang="ko-KR" sz="7200" b="1" dirty="0">
                <a:latin typeface="+mj-ea"/>
                <a:ea typeface="+mj-ea"/>
              </a:rPr>
              <a:t>/SNS </a:t>
            </a:r>
            <a:r>
              <a:rPr lang="ko-KR" altLang="en-US" sz="7200" b="1" dirty="0">
                <a:latin typeface="+mj-ea"/>
                <a:ea typeface="+mj-ea"/>
              </a:rPr>
              <a:t>데이터 분석 및 </a:t>
            </a:r>
            <a:r>
              <a:rPr lang="ko-KR" altLang="en-US" sz="7200" b="1" dirty="0" err="1">
                <a:latin typeface="+mj-ea"/>
                <a:ea typeface="+mj-ea"/>
              </a:rPr>
              <a:t>딥러닝을</a:t>
            </a:r>
            <a:r>
              <a:rPr lang="ko-KR" altLang="en-US" sz="7200" b="1" dirty="0">
                <a:latin typeface="+mj-ea"/>
                <a:ea typeface="+mj-ea"/>
              </a:rPr>
              <a:t> 이용한</a:t>
            </a:r>
            <a:r>
              <a:rPr lang="en-US" altLang="ko-KR" sz="7200" b="1" dirty="0">
                <a:latin typeface="+mj-ea"/>
                <a:ea typeface="+mj-ea"/>
              </a:rPr>
              <a:t> </a:t>
            </a:r>
            <a:r>
              <a:rPr lang="ko-KR" altLang="en-US" sz="7200" b="1" dirty="0">
                <a:latin typeface="+mj-ea"/>
                <a:ea typeface="+mj-ea"/>
              </a:rPr>
              <a:t>주가예측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7F7DD28-9CAB-43BA-AB19-05EC6EF4C9BA}"/>
              </a:ext>
            </a:extLst>
          </p:cNvPr>
          <p:cNvCxnSpPr>
            <a:cxnSpLocks/>
          </p:cNvCxnSpPr>
          <p:nvPr/>
        </p:nvCxnSpPr>
        <p:spPr>
          <a:xfrm>
            <a:off x="1494472" y="4314984"/>
            <a:ext cx="23731572" cy="0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00B8EEF-0333-401C-860A-1E9DB0C2A18A}"/>
              </a:ext>
            </a:extLst>
          </p:cNvPr>
          <p:cNvGrpSpPr/>
          <p:nvPr/>
        </p:nvGrpSpPr>
        <p:grpSpPr>
          <a:xfrm>
            <a:off x="1290284" y="6433992"/>
            <a:ext cx="12911840" cy="7015223"/>
            <a:chOff x="1290284" y="6433992"/>
            <a:chExt cx="12911840" cy="7015223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8D23A72-593C-4607-BC55-D1CF13737CAD}"/>
                </a:ext>
              </a:extLst>
            </p:cNvPr>
            <p:cNvSpPr/>
            <p:nvPr/>
          </p:nvSpPr>
          <p:spPr>
            <a:xfrm>
              <a:off x="1290284" y="6433992"/>
              <a:ext cx="2795508" cy="570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b="1" dirty="0">
                  <a:latin typeface="+mn-ea"/>
                </a:rPr>
                <a:t>필요성 및 설계</a:t>
              </a:r>
            </a:p>
          </p:txBody>
        </p:sp>
        <p:sp>
          <p:nvSpPr>
            <p:cNvPr id="109" name="내용 개체 틀 3">
              <a:extLst>
                <a:ext uri="{FF2B5EF4-FFF2-40B4-BE49-F238E27FC236}">
                  <a16:creationId xmlns:a16="http://schemas.microsoft.com/office/drawing/2014/main" id="{1A5351B7-832A-4A70-BD66-EEF3646A2952}"/>
                </a:ext>
              </a:extLst>
            </p:cNvPr>
            <p:cNvSpPr txBox="1">
              <a:spLocks/>
            </p:cNvSpPr>
            <p:nvPr/>
          </p:nvSpPr>
          <p:spPr>
            <a:xfrm>
              <a:off x="1574153" y="7166829"/>
              <a:ext cx="12627971" cy="628238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800" dirty="0">
                  <a:latin typeface="+mn-ea"/>
                </a:rPr>
                <a:t>시간적 흐름의 영향을 받으며 외부의 변수에 영향을 받는 비 선형적인 특징을 갖는 </a:t>
              </a:r>
              <a:r>
                <a:rPr lang="ko-KR" altLang="en-US" sz="2800" b="1" dirty="0">
                  <a:latin typeface="+mn-ea"/>
                </a:rPr>
                <a:t>주가 데이터</a:t>
              </a:r>
              <a:r>
                <a:rPr lang="ko-KR" altLang="en-US" sz="2800" dirty="0">
                  <a:latin typeface="+mn-ea"/>
                </a:rPr>
                <a:t>와 비 선형적인 모델 학습에 적합한 </a:t>
              </a:r>
              <a:r>
                <a:rPr lang="ko-KR" altLang="en-US" sz="2800" b="1" dirty="0">
                  <a:latin typeface="+mn-ea"/>
                </a:rPr>
                <a:t>딥 러닝을</a:t>
              </a:r>
              <a:r>
                <a:rPr lang="ko-KR" altLang="en-US" sz="2800" dirty="0">
                  <a:latin typeface="+mn-ea"/>
                </a:rPr>
                <a:t> 통해 모델 생성</a:t>
              </a:r>
              <a:endParaRPr lang="en-US" altLang="ko-KR" sz="2800" dirty="0">
                <a:latin typeface="+mn-ea"/>
              </a:endParaRPr>
            </a:p>
            <a:p>
              <a:endParaRPr lang="en-US" altLang="ko-KR" sz="2800" dirty="0">
                <a:latin typeface="+mn-ea"/>
              </a:endParaRPr>
            </a:p>
            <a:p>
              <a:r>
                <a:rPr lang="ko-KR" altLang="en-US" sz="2800" dirty="0">
                  <a:latin typeface="+mn-ea"/>
                </a:rPr>
                <a:t>생성된 모델을 통해 투자의 위험도를 낮춤</a:t>
              </a:r>
              <a:endParaRPr lang="en-US" altLang="ko-KR" sz="2800" dirty="0">
                <a:latin typeface="+mn-ea"/>
              </a:endParaRPr>
            </a:p>
            <a:p>
              <a:endParaRPr lang="en-US" altLang="ko-KR" sz="2800" dirty="0">
                <a:latin typeface="+mn-ea"/>
              </a:endParaRPr>
            </a:p>
            <a:p>
              <a:r>
                <a:rPr lang="ko-KR" altLang="en-US" sz="2800" dirty="0">
                  <a:latin typeface="+mn-ea"/>
                </a:rPr>
                <a:t>대북 관련 뉴스를 이용해 감성사전을 구축하였고 딥러닝 알고리즘인 </a:t>
              </a:r>
              <a:r>
                <a:rPr lang="en-US" altLang="ko-KR" sz="2800" b="1" dirty="0">
                  <a:latin typeface="+mn-ea"/>
                </a:rPr>
                <a:t>MLP, GRU</a:t>
              </a:r>
              <a:r>
                <a:rPr lang="ko-KR" altLang="en-US" sz="2800" dirty="0">
                  <a:latin typeface="+mn-ea"/>
                </a:rPr>
                <a:t>을 이용해 주가 예측을 실시 하였음</a:t>
              </a:r>
              <a:endParaRPr lang="en-US" altLang="ko-KR" sz="2800" dirty="0">
                <a:latin typeface="+mn-ea"/>
              </a:endParaRPr>
            </a:p>
            <a:p>
              <a:endParaRPr lang="en-US" altLang="ko-KR" sz="2800" dirty="0">
                <a:latin typeface="+mn-ea"/>
              </a:endParaRPr>
            </a:p>
            <a:p>
              <a:r>
                <a:rPr lang="ko-KR" altLang="en-US" sz="2800" dirty="0">
                  <a:latin typeface="+mn-ea"/>
                </a:rPr>
                <a:t>감성사전은 </a:t>
              </a:r>
              <a:r>
                <a:rPr lang="en-US" altLang="ko-KR" sz="2800" dirty="0">
                  <a:latin typeface="+mn-ea"/>
                </a:rPr>
                <a:t>BOW</a:t>
              </a:r>
              <a:r>
                <a:rPr lang="ko-KR" altLang="en-US" sz="2800" dirty="0">
                  <a:latin typeface="+mn-ea"/>
                </a:rPr>
                <a:t>에 이용할 단어 선정에 사용하였고 </a:t>
              </a:r>
              <a:r>
                <a:rPr lang="en-US" altLang="ko-KR" sz="2800" dirty="0">
                  <a:latin typeface="+mn-ea"/>
                </a:rPr>
                <a:t>Parameter</a:t>
              </a:r>
              <a:r>
                <a:rPr lang="ko-KR" altLang="en-US" sz="2800" dirty="0">
                  <a:latin typeface="+mn-ea"/>
                </a:rPr>
                <a:t>값을 변경하면서 최적의 모델을 찾음</a:t>
              </a:r>
              <a:endParaRPr lang="en-US" altLang="ko-KR" sz="2800" dirty="0">
                <a:latin typeface="+mn-ea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8723A4C-24B0-4950-953E-77E0C47DD317}"/>
              </a:ext>
            </a:extLst>
          </p:cNvPr>
          <p:cNvGrpSpPr/>
          <p:nvPr/>
        </p:nvGrpSpPr>
        <p:grpSpPr>
          <a:xfrm>
            <a:off x="16874882" y="6432689"/>
            <a:ext cx="13389807" cy="8066159"/>
            <a:chOff x="421981" y="-21360"/>
            <a:chExt cx="11047663" cy="6240968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D67E8CB-A4EC-4AE9-A77B-372C8525FCC4}"/>
                </a:ext>
              </a:extLst>
            </p:cNvPr>
            <p:cNvSpPr/>
            <p:nvPr/>
          </p:nvSpPr>
          <p:spPr>
            <a:xfrm>
              <a:off x="421981" y="-21360"/>
              <a:ext cx="2402401" cy="44315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latin typeface="+mn-ea"/>
                </a:rPr>
                <a:t>Deep Learning</a:t>
              </a:r>
              <a:endParaRPr lang="ko-KR" altLang="en-US" sz="3000" b="1" dirty="0">
                <a:latin typeface="+mn-ea"/>
              </a:endParaRPr>
            </a:p>
          </p:txBody>
        </p:sp>
        <p:sp>
          <p:nvSpPr>
            <p:cNvPr id="114" name="내용 개체 틀 2">
              <a:extLst>
                <a:ext uri="{FF2B5EF4-FFF2-40B4-BE49-F238E27FC236}">
                  <a16:creationId xmlns:a16="http://schemas.microsoft.com/office/drawing/2014/main" id="{1151E538-8698-4B6A-9387-B70E0021FE60}"/>
                </a:ext>
              </a:extLst>
            </p:cNvPr>
            <p:cNvSpPr txBox="1">
              <a:spLocks/>
            </p:cNvSpPr>
            <p:nvPr/>
          </p:nvSpPr>
          <p:spPr>
            <a:xfrm>
              <a:off x="467790" y="611349"/>
              <a:ext cx="11001854" cy="3593843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latin typeface="+mn-ea"/>
                </a:rPr>
                <a:t>Deep Learning</a:t>
              </a:r>
            </a:p>
            <a:p>
              <a:pPr lvl="1"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2200" dirty="0">
                  <a:latin typeface="+mn-ea"/>
                </a:rPr>
                <a:t>기계학습의 한 종류로 써 인공 신경망으로 사람의 학습 형태를 본 따 구현한 심층 학습방법 이다</a:t>
              </a:r>
              <a:r>
                <a:rPr lang="en-US" altLang="ko-KR" sz="2200" dirty="0">
                  <a:latin typeface="+mn-ea"/>
                </a:rPr>
                <a:t>. </a:t>
              </a:r>
            </a:p>
            <a:p>
              <a:pPr lvl="1">
                <a:buFont typeface="Wingdings" panose="05000000000000000000" pitchFamily="2" charset="2"/>
                <a:buChar char="ü"/>
              </a:pPr>
              <a:r>
                <a:rPr lang="ko-KR" altLang="en-US" sz="2200" dirty="0">
                  <a:latin typeface="+mn-ea"/>
                </a:rPr>
                <a:t>복잡한 비선형 관계의 데이터들을 학습해 판단 할 수 있다</a:t>
              </a:r>
              <a:r>
                <a:rPr lang="en-US" altLang="ko-KR" sz="2200" dirty="0">
                  <a:latin typeface="+mn-ea"/>
                </a:rPr>
                <a:t>.</a:t>
              </a: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B6D60445-5DC5-4550-946A-C2BA9F9FCE85}"/>
                </a:ext>
              </a:extLst>
            </p:cNvPr>
            <p:cNvSpPr/>
            <p:nvPr/>
          </p:nvSpPr>
          <p:spPr>
            <a:xfrm>
              <a:off x="1643916" y="1837504"/>
              <a:ext cx="7263738" cy="4377177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AE97CCBE-285C-418A-B5D9-91091EDDD2A3}"/>
                </a:ext>
              </a:extLst>
            </p:cNvPr>
            <p:cNvSpPr/>
            <p:nvPr/>
          </p:nvSpPr>
          <p:spPr>
            <a:xfrm>
              <a:off x="3522393" y="2860994"/>
              <a:ext cx="5281051" cy="309014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9082B353-9201-49A5-AE12-0E89E9CE18A5}"/>
                </a:ext>
              </a:extLst>
            </p:cNvPr>
            <p:cNvSpPr/>
            <p:nvPr/>
          </p:nvSpPr>
          <p:spPr>
            <a:xfrm>
              <a:off x="5526271" y="3325751"/>
              <a:ext cx="3035971" cy="2529614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  <a:latin typeface="+mn-ea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F8441B6-9826-4607-BC5E-4214D39106BF}"/>
                </a:ext>
              </a:extLst>
            </p:cNvPr>
            <p:cNvSpPr txBox="1"/>
            <p:nvPr/>
          </p:nvSpPr>
          <p:spPr>
            <a:xfrm>
              <a:off x="2130031" y="1903528"/>
              <a:ext cx="472038" cy="3572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+mn-ea"/>
                </a:rPr>
                <a:t>A.I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1D7170F-E358-4884-9451-D663140EA513}"/>
                </a:ext>
              </a:extLst>
            </p:cNvPr>
            <p:cNvSpPr txBox="1"/>
            <p:nvPr/>
          </p:nvSpPr>
          <p:spPr>
            <a:xfrm>
              <a:off x="3625552" y="2731259"/>
              <a:ext cx="2629905" cy="3572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Machine </a:t>
              </a:r>
              <a:r>
                <a:rPr lang="en-US" altLang="ko-KR" sz="2400" b="1" dirty="0">
                  <a:latin typeface="+mn-ea"/>
                </a:rPr>
                <a:t>Learning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71E2004-C5F4-4BF4-8ACF-5996CB0EF7D5}"/>
                </a:ext>
              </a:extLst>
            </p:cNvPr>
            <p:cNvSpPr txBox="1"/>
            <p:nvPr/>
          </p:nvSpPr>
          <p:spPr>
            <a:xfrm>
              <a:off x="5695466" y="3165485"/>
              <a:ext cx="1978119" cy="3572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+mn-ea"/>
                </a:rPr>
                <a:t>Deep Learning</a:t>
              </a:r>
              <a:endParaRPr lang="ko-KR" altLang="en-US" sz="2400" b="1" dirty="0">
                <a:latin typeface="+mn-ea"/>
              </a:endParaRPr>
            </a:p>
          </p:txBody>
        </p:sp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667409B7-66D9-4C39-B9E4-87D35F008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3013" y="3969474"/>
              <a:ext cx="1347089" cy="1737591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1C56751-C9B0-464D-9CDA-D92C6CE1985A}"/>
                </a:ext>
              </a:extLst>
            </p:cNvPr>
            <p:cNvSpPr txBox="1"/>
            <p:nvPr/>
          </p:nvSpPr>
          <p:spPr>
            <a:xfrm>
              <a:off x="1945024" y="2523006"/>
              <a:ext cx="1529380" cy="928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>
                  <a:latin typeface="+mn-ea"/>
                </a:rPr>
                <a:t>사고나 학습</a:t>
              </a:r>
              <a:r>
                <a:rPr lang="en-US" altLang="ko-KR" sz="1800" dirty="0">
                  <a:latin typeface="+mn-ea"/>
                </a:rPr>
                <a:t>, </a:t>
              </a:r>
              <a:r>
                <a:rPr lang="ko-KR" altLang="en-US" sz="1800" dirty="0">
                  <a:latin typeface="+mn-ea"/>
                </a:rPr>
                <a:t>인간이 가진 지적능력을 컴퓨터가 구현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3065735-1BDB-419D-A96D-AAD06AD427CF}"/>
                </a:ext>
              </a:extLst>
            </p:cNvPr>
            <p:cNvSpPr txBox="1"/>
            <p:nvPr/>
          </p:nvSpPr>
          <p:spPr>
            <a:xfrm>
              <a:off x="3742216" y="3232751"/>
              <a:ext cx="1702765" cy="1023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+mn-ea"/>
                </a:rPr>
                <a:t>Decision Tree,</a:t>
              </a:r>
            </a:p>
            <a:p>
              <a:r>
                <a:rPr lang="en-US" altLang="ko-KR" sz="2000" dirty="0">
                  <a:latin typeface="+mn-ea"/>
                </a:rPr>
                <a:t>Bayes network,</a:t>
              </a:r>
            </a:p>
            <a:p>
              <a:r>
                <a:rPr lang="en-US" altLang="ko-KR" sz="2000" dirty="0">
                  <a:latin typeface="+mn-ea"/>
                </a:rPr>
                <a:t>SVM</a:t>
              </a:r>
            </a:p>
            <a:p>
              <a:r>
                <a:rPr lang="en-US" altLang="ko-KR" sz="2000" dirty="0">
                  <a:latin typeface="+mn-ea"/>
                </a:rPr>
                <a:t>K-means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4413C92-E9E9-40F5-AC45-AFC6A6F5B04D}"/>
                </a:ext>
              </a:extLst>
            </p:cNvPr>
            <p:cNvSpPr txBox="1"/>
            <p:nvPr/>
          </p:nvSpPr>
          <p:spPr>
            <a:xfrm>
              <a:off x="5760257" y="3677911"/>
              <a:ext cx="1055322" cy="785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+mn-ea"/>
                </a:rPr>
                <a:t>GRU,</a:t>
              </a:r>
            </a:p>
            <a:p>
              <a:r>
                <a:rPr lang="en-US" altLang="ko-KR" sz="2000" dirty="0">
                  <a:latin typeface="+mn-ea"/>
                </a:rPr>
                <a:t>LSTM,</a:t>
              </a:r>
            </a:p>
            <a:p>
              <a:r>
                <a:rPr lang="en-US" altLang="ko-KR" sz="2000" dirty="0">
                  <a:latin typeface="+mn-ea"/>
                </a:rPr>
                <a:t>MLP</a:t>
              </a:r>
            </a:p>
          </p:txBody>
        </p:sp>
        <p:sp>
          <p:nvSpPr>
            <p:cNvPr id="125" name="별: 꼭짓점 5개 124">
              <a:extLst>
                <a:ext uri="{FF2B5EF4-FFF2-40B4-BE49-F238E27FC236}">
                  <a16:creationId xmlns:a16="http://schemas.microsoft.com/office/drawing/2014/main" id="{FFFA1E71-2970-4C09-B698-853608796CC2}"/>
                </a:ext>
              </a:extLst>
            </p:cNvPr>
            <p:cNvSpPr/>
            <p:nvPr/>
          </p:nvSpPr>
          <p:spPr>
            <a:xfrm>
              <a:off x="7545893" y="3108599"/>
              <a:ext cx="359593" cy="368361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EC605684-C357-4DB3-B6EC-A87E1615EF21}"/>
                </a:ext>
              </a:extLst>
            </p:cNvPr>
            <p:cNvSpPr/>
            <p:nvPr/>
          </p:nvSpPr>
          <p:spPr>
            <a:xfrm>
              <a:off x="5704564" y="3076622"/>
              <a:ext cx="1888486" cy="5693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D05D0523-2D03-4629-BC1F-F460D3A8A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6741" y="4632180"/>
              <a:ext cx="2470607" cy="1143429"/>
            </a:xfrm>
            <a:prstGeom prst="rect">
              <a:avLst/>
            </a:prstGeom>
          </p:spPr>
        </p:pic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E8B49767-35DA-49C2-B3AB-BF1B5BF68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65570" y="4630885"/>
              <a:ext cx="1610215" cy="1119294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EF60A1C-DB9F-4A65-9A50-DC474C36CF29}"/>
                </a:ext>
              </a:extLst>
            </p:cNvPr>
            <p:cNvSpPr txBox="1"/>
            <p:nvPr/>
          </p:nvSpPr>
          <p:spPr>
            <a:xfrm>
              <a:off x="4059899" y="5981474"/>
              <a:ext cx="3613687" cy="23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&lt;</a:t>
              </a:r>
              <a:r>
                <a:rPr lang="ko-KR" altLang="en-US" sz="1400" dirty="0">
                  <a:latin typeface="+mn-ea"/>
                </a:rPr>
                <a:t>그림</a:t>
              </a:r>
              <a:r>
                <a:rPr lang="en-US" altLang="ko-KR" sz="1400" dirty="0">
                  <a:latin typeface="+mn-ea"/>
                </a:rPr>
                <a:t>1</a:t>
              </a:r>
              <a:r>
                <a:rPr lang="ko-KR" altLang="en-US" sz="1400" dirty="0">
                  <a:latin typeface="+mn-ea"/>
                </a:rPr>
                <a:t> 인공지능 다이어그램</a:t>
              </a:r>
              <a:r>
                <a:rPr lang="en-US" altLang="ko-KR" sz="1400" dirty="0">
                  <a:latin typeface="+mn-ea"/>
                </a:rPr>
                <a:t>&gt;</a:t>
              </a:r>
              <a:endParaRPr lang="ko-KR" altLang="en-US" sz="1400" dirty="0">
                <a:latin typeface="+mn-ea"/>
              </a:endParaRPr>
            </a:p>
          </p:txBody>
        </p:sp>
      </p:grpSp>
      <p:sp>
        <p:nvSpPr>
          <p:cNvPr id="444" name="직사각형 443">
            <a:extLst>
              <a:ext uri="{FF2B5EF4-FFF2-40B4-BE49-F238E27FC236}">
                <a16:creationId xmlns:a16="http://schemas.microsoft.com/office/drawing/2014/main" id="{B2E2C11F-71DB-438C-97CE-D1FA74877BCD}"/>
              </a:ext>
            </a:extLst>
          </p:cNvPr>
          <p:cNvSpPr/>
          <p:nvPr/>
        </p:nvSpPr>
        <p:spPr>
          <a:xfrm>
            <a:off x="17129570" y="15095624"/>
            <a:ext cx="1401093" cy="5573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latin typeface="+mn-ea"/>
              </a:rPr>
              <a:t>GRU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497" name="직사각형 496">
            <a:extLst>
              <a:ext uri="{FF2B5EF4-FFF2-40B4-BE49-F238E27FC236}">
                <a16:creationId xmlns:a16="http://schemas.microsoft.com/office/drawing/2014/main" id="{6042B19D-6BAF-47CE-9867-1F8A61F3E600}"/>
              </a:ext>
            </a:extLst>
          </p:cNvPr>
          <p:cNvSpPr/>
          <p:nvPr/>
        </p:nvSpPr>
        <p:spPr>
          <a:xfrm>
            <a:off x="17285835" y="24352357"/>
            <a:ext cx="2140072" cy="5266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latin typeface="+mn-ea"/>
              </a:rPr>
              <a:t>Result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498" name="제목 1">
            <a:extLst>
              <a:ext uri="{FF2B5EF4-FFF2-40B4-BE49-F238E27FC236}">
                <a16:creationId xmlns:a16="http://schemas.microsoft.com/office/drawing/2014/main" id="{B272B000-0101-4A22-A067-0DD0AEAB6FE2}"/>
              </a:ext>
            </a:extLst>
          </p:cNvPr>
          <p:cNvSpPr txBox="1">
            <a:spLocks/>
          </p:cNvSpPr>
          <p:nvPr/>
        </p:nvSpPr>
        <p:spPr>
          <a:xfrm>
            <a:off x="17469409" y="25064547"/>
            <a:ext cx="4454554" cy="57284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+mn-ea"/>
                <a:ea typeface="+mn-ea"/>
              </a:rPr>
              <a:t>예측 결과</a:t>
            </a:r>
            <a:endParaRPr lang="ko-KR" altLang="en-US" sz="4800" b="1" dirty="0">
              <a:latin typeface="+mn-ea"/>
              <a:ea typeface="+mn-ea"/>
            </a:endParaRP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3DDD1937-2D9F-48B5-8009-322C2108550D}"/>
              </a:ext>
            </a:extLst>
          </p:cNvPr>
          <p:cNvSpPr txBox="1"/>
          <p:nvPr/>
        </p:nvSpPr>
        <p:spPr>
          <a:xfrm>
            <a:off x="17563638" y="25640684"/>
            <a:ext cx="140315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+mn-ea"/>
              </a:rPr>
              <a:t>성능 지표는 </a:t>
            </a:r>
            <a:r>
              <a:rPr lang="en-US" altLang="ko-KR" sz="2800" dirty="0">
                <a:latin typeface="+mn-ea"/>
              </a:rPr>
              <a:t>Accuracy</a:t>
            </a:r>
            <a:r>
              <a:rPr lang="ko-KR" altLang="en-US" sz="2800" dirty="0">
                <a:latin typeface="+mn-ea"/>
              </a:rPr>
              <a:t>와 </a:t>
            </a:r>
            <a:r>
              <a:rPr lang="en-US" altLang="ko-KR" sz="2800" dirty="0">
                <a:latin typeface="+mn-ea"/>
              </a:rPr>
              <a:t>F1 score</a:t>
            </a:r>
            <a:r>
              <a:rPr lang="ko-KR" altLang="en-US" sz="2800" dirty="0">
                <a:latin typeface="+mn-ea"/>
              </a:rPr>
              <a:t> 이용</a:t>
            </a:r>
            <a:endParaRPr lang="en-US" altLang="ko-KR" sz="2800" dirty="0">
              <a:latin typeface="+mn-ea"/>
            </a:endParaRPr>
          </a:p>
          <a:p>
            <a:r>
              <a:rPr lang="en-US" altLang="ko-KR" sz="2600" dirty="0">
                <a:latin typeface="+mn-ea"/>
              </a:rPr>
              <a:t>  </a:t>
            </a:r>
            <a:r>
              <a:rPr lang="en-US" altLang="ko-KR" sz="2400" dirty="0">
                <a:latin typeface="+mn-ea"/>
              </a:rPr>
              <a:t>- Accuracy : </a:t>
            </a:r>
            <a:r>
              <a:rPr lang="ko-KR" altLang="en-US" sz="2400" dirty="0">
                <a:latin typeface="+mn-ea"/>
              </a:rPr>
              <a:t>예측 값과 실제 값이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 일치될 확률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 - F1 score : </a:t>
            </a:r>
            <a:r>
              <a:rPr lang="ko-KR" altLang="en-US" sz="2400" dirty="0">
                <a:latin typeface="+mn-ea"/>
              </a:rPr>
              <a:t>정밀성</a:t>
            </a:r>
            <a:r>
              <a:rPr lang="en-US" altLang="ko-KR" sz="2400" dirty="0">
                <a:latin typeface="+mn-ea"/>
              </a:rPr>
              <a:t>(Positive</a:t>
            </a:r>
            <a:r>
              <a:rPr lang="ko-KR" altLang="en-US" sz="2400" dirty="0">
                <a:latin typeface="+mn-ea"/>
              </a:rPr>
              <a:t>로 예측한 내용 중에 실제 </a:t>
            </a:r>
            <a:r>
              <a:rPr lang="en-US" altLang="ko-KR" sz="2400" dirty="0">
                <a:latin typeface="+mn-ea"/>
              </a:rPr>
              <a:t>Positive</a:t>
            </a:r>
            <a:r>
              <a:rPr lang="ko-KR" altLang="en-US" sz="2400" dirty="0">
                <a:latin typeface="+mn-ea"/>
              </a:rPr>
              <a:t>의 비율</a:t>
            </a:r>
            <a:r>
              <a:rPr lang="en-US" altLang="ko-KR" sz="2400" dirty="0">
                <a:latin typeface="+mn-ea"/>
              </a:rPr>
              <a:t>)</a:t>
            </a:r>
            <a:r>
              <a:rPr lang="ko-KR" altLang="en-US" sz="2400" dirty="0">
                <a:latin typeface="+mn-ea"/>
              </a:rPr>
              <a:t>과 </a:t>
            </a:r>
            <a:r>
              <a:rPr lang="ko-KR" altLang="en-US" sz="2400" dirty="0" err="1">
                <a:latin typeface="+mn-ea"/>
              </a:rPr>
              <a:t>재현율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실제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                 Positive </a:t>
            </a:r>
            <a:r>
              <a:rPr lang="ko-KR" altLang="en-US" sz="2400" dirty="0">
                <a:latin typeface="+mn-ea"/>
              </a:rPr>
              <a:t>중 </a:t>
            </a:r>
            <a:r>
              <a:rPr lang="en-US" altLang="ko-KR" sz="2400" dirty="0">
                <a:latin typeface="+mn-ea"/>
              </a:rPr>
              <a:t>Positive</a:t>
            </a:r>
            <a:r>
              <a:rPr lang="ko-KR" altLang="en-US" sz="2400" dirty="0">
                <a:latin typeface="+mn-ea"/>
              </a:rPr>
              <a:t>로 예측한 비율</a:t>
            </a:r>
            <a:r>
              <a:rPr lang="en-US" altLang="ko-KR" sz="2400" dirty="0">
                <a:latin typeface="+mn-ea"/>
              </a:rPr>
              <a:t>)</a:t>
            </a:r>
            <a:r>
              <a:rPr lang="ko-KR" altLang="en-US" sz="2400" dirty="0">
                <a:latin typeface="+mn-ea"/>
              </a:rPr>
              <a:t>의 평균</a:t>
            </a:r>
            <a:endParaRPr lang="en-US" altLang="ko-KR" sz="2400" dirty="0">
              <a:latin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BDFA763-44FE-42F6-A034-88D84FE78811}"/>
              </a:ext>
            </a:extLst>
          </p:cNvPr>
          <p:cNvGrpSpPr/>
          <p:nvPr/>
        </p:nvGrpSpPr>
        <p:grpSpPr>
          <a:xfrm>
            <a:off x="17286551" y="32599581"/>
            <a:ext cx="13627396" cy="3391384"/>
            <a:chOff x="310848" y="152151"/>
            <a:chExt cx="11243692" cy="2652605"/>
          </a:xfrm>
        </p:grpSpPr>
        <p:sp>
          <p:nvSpPr>
            <p:cNvPr id="559" name="직사각형 558">
              <a:extLst>
                <a:ext uri="{FF2B5EF4-FFF2-40B4-BE49-F238E27FC236}">
                  <a16:creationId xmlns:a16="http://schemas.microsoft.com/office/drawing/2014/main" id="{A0627398-7220-4BBF-89D2-1C7D719AFB14}"/>
                </a:ext>
              </a:extLst>
            </p:cNvPr>
            <p:cNvSpPr/>
            <p:nvPr/>
          </p:nvSpPr>
          <p:spPr>
            <a:xfrm>
              <a:off x="310848" y="152151"/>
              <a:ext cx="2712763" cy="46277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b="1" dirty="0">
                  <a:solidFill>
                    <a:schemeClr val="bg1"/>
                  </a:solidFill>
                  <a:latin typeface="+mn-ea"/>
                </a:rPr>
                <a:t>기대 효과 </a:t>
              </a:r>
              <a:r>
                <a:rPr lang="en-US" altLang="ko-KR" sz="3000" b="1" dirty="0">
                  <a:solidFill>
                    <a:schemeClr val="bg1"/>
                  </a:solidFill>
                  <a:latin typeface="+mn-ea"/>
                </a:rPr>
                <a:t>&amp; </a:t>
              </a:r>
              <a:r>
                <a:rPr lang="ko-KR" altLang="en-US" sz="3000" b="1" dirty="0">
                  <a:solidFill>
                    <a:schemeClr val="bg1"/>
                  </a:solidFill>
                  <a:latin typeface="+mn-ea"/>
                </a:rPr>
                <a:t>방향</a:t>
              </a:r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797894F9-482C-430C-B3AF-D3EDEDE98F65}"/>
                </a:ext>
              </a:extLst>
            </p:cNvPr>
            <p:cNvSpPr txBox="1"/>
            <p:nvPr/>
          </p:nvSpPr>
          <p:spPr>
            <a:xfrm>
              <a:off x="887732" y="815944"/>
              <a:ext cx="10076738" cy="1083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+mn-ea"/>
                </a:rPr>
                <a:t>- </a:t>
              </a:r>
              <a:r>
                <a:rPr lang="ko-KR" altLang="en-US" sz="2800" dirty="0">
                  <a:latin typeface="+mn-ea"/>
                </a:rPr>
                <a:t>뉴스 데이터</a:t>
              </a:r>
              <a:r>
                <a:rPr lang="en-US" altLang="ko-KR" sz="2800" dirty="0">
                  <a:latin typeface="+mn-ea"/>
                </a:rPr>
                <a:t>, </a:t>
              </a:r>
              <a:r>
                <a:rPr lang="ko-KR" altLang="en-US" sz="2800" dirty="0">
                  <a:latin typeface="+mn-ea"/>
                </a:rPr>
                <a:t>테마의 총 지수 값 등의 지표이외에 </a:t>
              </a:r>
              <a:r>
                <a:rPr lang="ko-KR" altLang="en-US" sz="2800" b="1" dirty="0">
                  <a:latin typeface="+mn-ea"/>
                </a:rPr>
                <a:t>재무데이터</a:t>
              </a:r>
              <a:r>
                <a:rPr lang="en-US" altLang="ko-KR" sz="2800" dirty="0">
                  <a:latin typeface="+mn-ea"/>
                </a:rPr>
                <a:t>, </a:t>
              </a:r>
              <a:r>
                <a:rPr lang="ko-KR" altLang="en-US" sz="2800" b="1" dirty="0">
                  <a:latin typeface="+mn-ea"/>
                </a:rPr>
                <a:t>자금 유 출입</a:t>
              </a:r>
              <a:r>
                <a:rPr lang="en-US" altLang="ko-KR" sz="2800" dirty="0">
                  <a:latin typeface="+mn-ea"/>
                </a:rPr>
                <a:t>,</a:t>
              </a:r>
              <a:r>
                <a:rPr lang="ko-KR" altLang="en-US" sz="2800" dirty="0">
                  <a:latin typeface="+mn-ea"/>
                </a:rPr>
                <a:t> </a:t>
              </a:r>
              <a:r>
                <a:rPr lang="ko-KR" altLang="en-US" sz="2800" b="1" dirty="0">
                  <a:latin typeface="+mn-ea"/>
                </a:rPr>
                <a:t>위험자산선호도</a:t>
              </a:r>
              <a:r>
                <a:rPr lang="en-US" altLang="ko-KR" sz="2800" b="1" dirty="0">
                  <a:latin typeface="+mn-ea"/>
                </a:rPr>
                <a:t>, </a:t>
              </a:r>
              <a:r>
                <a:rPr lang="ko-KR" altLang="en-US" sz="2800" b="1" dirty="0">
                  <a:latin typeface="+mn-ea"/>
                </a:rPr>
                <a:t>주가 데이터</a:t>
              </a:r>
              <a:r>
                <a:rPr lang="ko-KR" altLang="en-US" sz="2800" dirty="0">
                  <a:latin typeface="+mn-ea"/>
                </a:rPr>
                <a:t> 와 같은 정보를 추가해 분석에 활용한다면 더 좋은 결과가 있을 것이라 예상</a:t>
              </a:r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EEA59D29-E05A-441A-932C-DDEAA0DE7C4F}"/>
                </a:ext>
              </a:extLst>
            </p:cNvPr>
            <p:cNvSpPr txBox="1"/>
            <p:nvPr/>
          </p:nvSpPr>
          <p:spPr>
            <a:xfrm>
              <a:off x="887732" y="2058492"/>
              <a:ext cx="10666808" cy="746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+mn-ea"/>
                </a:rPr>
                <a:t>-</a:t>
              </a:r>
              <a:r>
                <a:rPr lang="ko-KR" altLang="en-US" sz="2800" dirty="0">
                  <a:latin typeface="+mn-ea"/>
                </a:rPr>
                <a:t>구현 모델을 이용해 실제 투자에 적용해 보고 </a:t>
              </a:r>
              <a:r>
                <a:rPr lang="en-US" altLang="ko-KR" sz="2800" dirty="0">
                  <a:latin typeface="+mn-ea"/>
                </a:rPr>
                <a:t>, </a:t>
              </a:r>
              <a:r>
                <a:rPr lang="ko-KR" altLang="en-US" sz="2800" dirty="0">
                  <a:latin typeface="+mn-ea"/>
                </a:rPr>
                <a:t>더 나아가 </a:t>
              </a:r>
              <a:r>
                <a:rPr lang="ko-KR" altLang="en-US" sz="2800" b="1" dirty="0">
                  <a:latin typeface="+mn-ea"/>
                </a:rPr>
                <a:t>유가</a:t>
              </a:r>
              <a:r>
                <a:rPr lang="en-US" altLang="ko-KR" sz="2800" b="1" dirty="0">
                  <a:latin typeface="+mn-ea"/>
                </a:rPr>
                <a:t>, EU,  </a:t>
              </a:r>
              <a:r>
                <a:rPr lang="ko-KR" altLang="en-US" sz="2800" b="1" dirty="0">
                  <a:latin typeface="+mn-ea"/>
                </a:rPr>
                <a:t>중국 증시 등</a:t>
              </a:r>
              <a:r>
                <a:rPr lang="ko-KR" altLang="en-US" sz="2800" dirty="0">
                  <a:latin typeface="+mn-ea"/>
                </a:rPr>
                <a:t>과</a:t>
              </a:r>
              <a:r>
                <a:rPr lang="ko-KR" altLang="en-US" sz="2800" b="1" dirty="0">
                  <a:latin typeface="+mn-ea"/>
                </a:rPr>
                <a:t> </a:t>
              </a:r>
              <a:r>
                <a:rPr lang="ko-KR" altLang="en-US" sz="2800" dirty="0">
                  <a:latin typeface="+mn-ea"/>
                </a:rPr>
                <a:t>같은 테마에도 적용이 가능 할 것이라 예상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38F4D20-DD7D-4CE1-A00E-64C51D130D9E}"/>
              </a:ext>
            </a:extLst>
          </p:cNvPr>
          <p:cNvSpPr txBox="1"/>
          <p:nvPr/>
        </p:nvSpPr>
        <p:spPr>
          <a:xfrm>
            <a:off x="21879157" y="3124205"/>
            <a:ext cx="1056078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0" dirty="0">
                <a:latin typeface="+mn-ea"/>
              </a:rPr>
              <a:t>광운 코인</a:t>
            </a:r>
            <a:r>
              <a:rPr lang="en-US" altLang="ko-KR" sz="5400" dirty="0">
                <a:latin typeface="+mn-ea"/>
              </a:rPr>
              <a:t>(</a:t>
            </a:r>
            <a:r>
              <a:rPr lang="ko-KR" altLang="en-US" sz="5400" dirty="0">
                <a:latin typeface="+mn-ea"/>
              </a:rPr>
              <a:t>컴퓨터공학과</a:t>
            </a:r>
            <a:r>
              <a:rPr lang="en-US" altLang="ko-KR" sz="5400" dirty="0">
                <a:latin typeface="+mn-ea"/>
              </a:rPr>
              <a:t>)</a:t>
            </a:r>
          </a:p>
          <a:p>
            <a:pPr algn="r"/>
            <a:r>
              <a:rPr lang="ko-KR" altLang="en-US" sz="4400" dirty="0">
                <a:latin typeface="+mn-ea"/>
              </a:rPr>
              <a:t>이동준 </a:t>
            </a:r>
            <a:r>
              <a:rPr lang="ko-KR" altLang="en-US" sz="4400" dirty="0" err="1">
                <a:latin typeface="+mn-ea"/>
              </a:rPr>
              <a:t>장성록</a:t>
            </a:r>
            <a:r>
              <a:rPr lang="en-US" altLang="ko-KR" sz="4400" dirty="0">
                <a:latin typeface="+mn-ea"/>
              </a:rPr>
              <a:t> </a:t>
            </a:r>
            <a:r>
              <a:rPr lang="ko-KR" altLang="en-US" sz="4400" dirty="0">
                <a:latin typeface="+mn-ea"/>
              </a:rPr>
              <a:t>이세영</a:t>
            </a:r>
            <a:r>
              <a:rPr lang="en-US" altLang="ko-KR" sz="4400" dirty="0">
                <a:latin typeface="+mn-ea"/>
              </a:rPr>
              <a:t> </a:t>
            </a:r>
            <a:r>
              <a:rPr lang="ko-KR" altLang="en-US" sz="4400" dirty="0">
                <a:latin typeface="+mn-ea"/>
              </a:rPr>
              <a:t>권   민</a:t>
            </a:r>
            <a:r>
              <a:rPr lang="en-US" altLang="ko-KR" sz="4400" dirty="0">
                <a:latin typeface="+mn-ea"/>
              </a:rPr>
              <a:t> </a:t>
            </a:r>
            <a:r>
              <a:rPr lang="ko-KR" altLang="en-US" sz="4400" dirty="0">
                <a:latin typeface="+mn-ea"/>
              </a:rPr>
              <a:t>박덕영</a:t>
            </a:r>
            <a:endParaRPr lang="en-US" altLang="ko-KR" sz="4800" dirty="0">
              <a:latin typeface="+mn-ea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F5E2BC59-78BD-4D53-BB0E-0EB71470A072}"/>
              </a:ext>
            </a:extLst>
          </p:cNvPr>
          <p:cNvSpPr/>
          <p:nvPr/>
        </p:nvSpPr>
        <p:spPr>
          <a:xfrm>
            <a:off x="1285151" y="32570980"/>
            <a:ext cx="1548522" cy="5104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latin typeface="+mn-ea"/>
              </a:rPr>
              <a:t>MLP</a:t>
            </a:r>
            <a:endParaRPr lang="ko-KR" altLang="en-US" sz="3000" b="1" dirty="0">
              <a:latin typeface="+mn-ea"/>
            </a:endParaRP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7D5DF3F3-812C-450E-811A-742DEBA4650E}"/>
              </a:ext>
            </a:extLst>
          </p:cNvPr>
          <p:cNvGrpSpPr/>
          <p:nvPr/>
        </p:nvGrpSpPr>
        <p:grpSpPr>
          <a:xfrm>
            <a:off x="8224888" y="35745140"/>
            <a:ext cx="5629273" cy="3697473"/>
            <a:chOff x="8191279" y="18361760"/>
            <a:chExt cx="5629273" cy="3697473"/>
          </a:xfrm>
        </p:grpSpPr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DF6B93AA-48DE-49B4-B8F0-117CFD71CFB1}"/>
                </a:ext>
              </a:extLst>
            </p:cNvPr>
            <p:cNvSpPr/>
            <p:nvPr/>
          </p:nvSpPr>
          <p:spPr>
            <a:xfrm>
              <a:off x="8208202" y="18863242"/>
              <a:ext cx="583737" cy="58008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FC4A3123-2A4F-4D99-9F9F-2764201E7477}"/>
                </a:ext>
              </a:extLst>
            </p:cNvPr>
            <p:cNvSpPr/>
            <p:nvPr/>
          </p:nvSpPr>
          <p:spPr>
            <a:xfrm>
              <a:off x="8208202" y="19654766"/>
              <a:ext cx="583737" cy="58008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822619CE-011A-44B0-8278-C373F77945F7}"/>
                </a:ext>
              </a:extLst>
            </p:cNvPr>
            <p:cNvSpPr/>
            <p:nvPr/>
          </p:nvSpPr>
          <p:spPr>
            <a:xfrm>
              <a:off x="8191279" y="20446288"/>
              <a:ext cx="583737" cy="58008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4451E73F-4503-4196-B7D8-2CD93703F17E}"/>
                </a:ext>
              </a:extLst>
            </p:cNvPr>
            <p:cNvSpPr/>
            <p:nvPr/>
          </p:nvSpPr>
          <p:spPr>
            <a:xfrm>
              <a:off x="9357347" y="18361760"/>
              <a:ext cx="583737" cy="58008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BCB1F532-0100-4742-950F-0E5B593467AE}"/>
                </a:ext>
              </a:extLst>
            </p:cNvPr>
            <p:cNvSpPr/>
            <p:nvPr/>
          </p:nvSpPr>
          <p:spPr>
            <a:xfrm>
              <a:off x="9357347" y="19153282"/>
              <a:ext cx="583737" cy="58008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2E4403F1-549E-45D1-9C62-F8A0005B5BCD}"/>
                </a:ext>
              </a:extLst>
            </p:cNvPr>
            <p:cNvSpPr/>
            <p:nvPr/>
          </p:nvSpPr>
          <p:spPr>
            <a:xfrm>
              <a:off x="9357347" y="19944806"/>
              <a:ext cx="583737" cy="58008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44ED90E-0ACA-4237-9759-B115A4045D7C}"/>
                </a:ext>
              </a:extLst>
            </p:cNvPr>
            <p:cNvSpPr/>
            <p:nvPr/>
          </p:nvSpPr>
          <p:spPr>
            <a:xfrm>
              <a:off x="9357347" y="20736328"/>
              <a:ext cx="583737" cy="58008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C5000E82-506F-4389-9043-51DE76F98FD9}"/>
                </a:ext>
              </a:extLst>
            </p:cNvPr>
            <p:cNvSpPr/>
            <p:nvPr/>
          </p:nvSpPr>
          <p:spPr>
            <a:xfrm>
              <a:off x="10471240" y="18361760"/>
              <a:ext cx="583737" cy="58008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74D4B66E-8F0C-4C3F-AD8D-35B40E622307}"/>
                </a:ext>
              </a:extLst>
            </p:cNvPr>
            <p:cNvSpPr/>
            <p:nvPr/>
          </p:nvSpPr>
          <p:spPr>
            <a:xfrm>
              <a:off x="10471240" y="19153282"/>
              <a:ext cx="583737" cy="58008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81798244-511A-4461-8EA8-62839E697FCA}"/>
                </a:ext>
              </a:extLst>
            </p:cNvPr>
            <p:cNvSpPr/>
            <p:nvPr/>
          </p:nvSpPr>
          <p:spPr>
            <a:xfrm>
              <a:off x="10471239" y="19944806"/>
              <a:ext cx="583737" cy="58008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67429F12-CCE1-452C-BB8A-080BE21F8DD6}"/>
                </a:ext>
              </a:extLst>
            </p:cNvPr>
            <p:cNvSpPr/>
            <p:nvPr/>
          </p:nvSpPr>
          <p:spPr>
            <a:xfrm>
              <a:off x="10471239" y="20736328"/>
              <a:ext cx="583737" cy="58008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4F5F6B5B-6E29-40CC-99DE-3D9EFC9E4D4A}"/>
                </a:ext>
              </a:extLst>
            </p:cNvPr>
            <p:cNvSpPr/>
            <p:nvPr/>
          </p:nvSpPr>
          <p:spPr>
            <a:xfrm>
              <a:off x="11585133" y="18361760"/>
              <a:ext cx="583737" cy="58008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5A74ED28-20E4-4213-8251-42F0097F659B}"/>
                </a:ext>
              </a:extLst>
            </p:cNvPr>
            <p:cNvSpPr/>
            <p:nvPr/>
          </p:nvSpPr>
          <p:spPr>
            <a:xfrm>
              <a:off x="11585131" y="19153282"/>
              <a:ext cx="583737" cy="58008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A8D10D76-E171-481D-AC9D-6C9AB64F0B66}"/>
                </a:ext>
              </a:extLst>
            </p:cNvPr>
            <p:cNvSpPr/>
            <p:nvPr/>
          </p:nvSpPr>
          <p:spPr>
            <a:xfrm>
              <a:off x="11585130" y="19944806"/>
              <a:ext cx="583737" cy="58008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CDF1FE1C-C4CE-48DD-88C3-EC375566EC3B}"/>
                </a:ext>
              </a:extLst>
            </p:cNvPr>
            <p:cNvSpPr/>
            <p:nvPr/>
          </p:nvSpPr>
          <p:spPr>
            <a:xfrm>
              <a:off x="11585130" y="20736328"/>
              <a:ext cx="583737" cy="58008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63DB7D6F-822E-43FF-B914-3BD416C435BD}"/>
                </a:ext>
              </a:extLst>
            </p:cNvPr>
            <p:cNvSpPr/>
            <p:nvPr/>
          </p:nvSpPr>
          <p:spPr>
            <a:xfrm>
              <a:off x="12821697" y="19556247"/>
              <a:ext cx="583737" cy="58008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id="{24D66D68-6C91-4906-8E6E-B73D93BAA34A}"/>
                </a:ext>
              </a:extLst>
            </p:cNvPr>
            <p:cNvCxnSpPr>
              <a:cxnSpLocks/>
              <a:stCxn id="175" idx="6"/>
              <a:endCxn id="178" idx="2"/>
            </p:cNvCxnSpPr>
            <p:nvPr/>
          </p:nvCxnSpPr>
          <p:spPr>
            <a:xfrm flipV="1">
              <a:off x="8791939" y="18651800"/>
              <a:ext cx="565409" cy="50148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9D47B3F8-1246-47F7-8734-6BA9DDFD4985}"/>
                </a:ext>
              </a:extLst>
            </p:cNvPr>
            <p:cNvCxnSpPr>
              <a:cxnSpLocks/>
              <a:stCxn id="175" idx="6"/>
              <a:endCxn id="179" idx="2"/>
            </p:cNvCxnSpPr>
            <p:nvPr/>
          </p:nvCxnSpPr>
          <p:spPr>
            <a:xfrm>
              <a:off x="8791939" y="19153282"/>
              <a:ext cx="565409" cy="29004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7508CD66-3F20-4FA8-97FB-BBEFF9BA10CC}"/>
                </a:ext>
              </a:extLst>
            </p:cNvPr>
            <p:cNvCxnSpPr>
              <a:cxnSpLocks/>
              <a:stCxn id="175" idx="6"/>
              <a:endCxn id="180" idx="2"/>
            </p:cNvCxnSpPr>
            <p:nvPr/>
          </p:nvCxnSpPr>
          <p:spPr>
            <a:xfrm>
              <a:off x="8791939" y="19153282"/>
              <a:ext cx="565408" cy="108156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직선 화살표 연결선 194">
              <a:extLst>
                <a:ext uri="{FF2B5EF4-FFF2-40B4-BE49-F238E27FC236}">
                  <a16:creationId xmlns:a16="http://schemas.microsoft.com/office/drawing/2014/main" id="{803FCED0-3EDB-46BD-97C8-A860D8434DF9}"/>
                </a:ext>
              </a:extLst>
            </p:cNvPr>
            <p:cNvCxnSpPr>
              <a:cxnSpLocks/>
              <a:stCxn id="175" idx="6"/>
              <a:endCxn id="181" idx="2"/>
            </p:cNvCxnSpPr>
            <p:nvPr/>
          </p:nvCxnSpPr>
          <p:spPr>
            <a:xfrm>
              <a:off x="8791939" y="19153282"/>
              <a:ext cx="565408" cy="187308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90760BA4-54D4-46AC-80B2-4F42301E311C}"/>
                </a:ext>
              </a:extLst>
            </p:cNvPr>
            <p:cNvCxnSpPr>
              <a:cxnSpLocks/>
              <a:stCxn id="176" idx="6"/>
              <a:endCxn id="178" idx="2"/>
            </p:cNvCxnSpPr>
            <p:nvPr/>
          </p:nvCxnSpPr>
          <p:spPr>
            <a:xfrm flipV="1">
              <a:off x="8791937" y="18651800"/>
              <a:ext cx="565410" cy="129300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935A664B-1ED2-4CFB-970F-734D0298665A}"/>
                </a:ext>
              </a:extLst>
            </p:cNvPr>
            <p:cNvCxnSpPr>
              <a:cxnSpLocks/>
              <a:stCxn id="176" idx="6"/>
              <a:endCxn id="179" idx="2"/>
            </p:cNvCxnSpPr>
            <p:nvPr/>
          </p:nvCxnSpPr>
          <p:spPr>
            <a:xfrm flipV="1">
              <a:off x="8791937" y="19443322"/>
              <a:ext cx="565409" cy="50148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B4DE9B48-EDCA-4498-BE98-66DFB2371A3F}"/>
                </a:ext>
              </a:extLst>
            </p:cNvPr>
            <p:cNvCxnSpPr>
              <a:cxnSpLocks/>
              <a:stCxn id="176" idx="6"/>
              <a:endCxn id="180" idx="2"/>
            </p:cNvCxnSpPr>
            <p:nvPr/>
          </p:nvCxnSpPr>
          <p:spPr>
            <a:xfrm>
              <a:off x="8791937" y="19944806"/>
              <a:ext cx="565409" cy="29004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BCDD848F-02AE-4022-BABB-C2C561A9B583}"/>
                </a:ext>
              </a:extLst>
            </p:cNvPr>
            <p:cNvCxnSpPr>
              <a:cxnSpLocks/>
              <a:stCxn id="176" idx="6"/>
              <a:endCxn id="181" idx="2"/>
            </p:cNvCxnSpPr>
            <p:nvPr/>
          </p:nvCxnSpPr>
          <p:spPr>
            <a:xfrm>
              <a:off x="8791937" y="19944806"/>
              <a:ext cx="565409" cy="108156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2D343F43-D244-4BF6-902E-922D2741715F}"/>
                </a:ext>
              </a:extLst>
            </p:cNvPr>
            <p:cNvCxnSpPr>
              <a:cxnSpLocks/>
              <a:stCxn id="177" idx="6"/>
              <a:endCxn id="180" idx="2"/>
            </p:cNvCxnSpPr>
            <p:nvPr/>
          </p:nvCxnSpPr>
          <p:spPr>
            <a:xfrm flipV="1">
              <a:off x="8775016" y="20234845"/>
              <a:ext cx="582330" cy="50148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6BE0958A-3A3A-46F0-BBAD-4E69AEBC2734}"/>
                </a:ext>
              </a:extLst>
            </p:cNvPr>
            <p:cNvCxnSpPr>
              <a:cxnSpLocks/>
              <a:stCxn id="177" idx="6"/>
              <a:endCxn id="179" idx="2"/>
            </p:cNvCxnSpPr>
            <p:nvPr/>
          </p:nvCxnSpPr>
          <p:spPr>
            <a:xfrm flipV="1">
              <a:off x="8775016" y="19443322"/>
              <a:ext cx="582331" cy="129300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17D1D549-1A7E-4F92-A64A-99CFF218D22A}"/>
                </a:ext>
              </a:extLst>
            </p:cNvPr>
            <p:cNvCxnSpPr>
              <a:cxnSpLocks/>
              <a:stCxn id="177" idx="6"/>
              <a:endCxn id="178" idx="2"/>
            </p:cNvCxnSpPr>
            <p:nvPr/>
          </p:nvCxnSpPr>
          <p:spPr>
            <a:xfrm flipV="1">
              <a:off x="8775016" y="18651800"/>
              <a:ext cx="582332" cy="208452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직선 화살표 연결선 202">
              <a:extLst>
                <a:ext uri="{FF2B5EF4-FFF2-40B4-BE49-F238E27FC236}">
                  <a16:creationId xmlns:a16="http://schemas.microsoft.com/office/drawing/2014/main" id="{3BCF3640-F6F7-45FE-A2F5-6632616D2BFC}"/>
                </a:ext>
              </a:extLst>
            </p:cNvPr>
            <p:cNvCxnSpPr>
              <a:cxnSpLocks/>
              <a:stCxn id="177" idx="6"/>
              <a:endCxn id="181" idx="2"/>
            </p:cNvCxnSpPr>
            <p:nvPr/>
          </p:nvCxnSpPr>
          <p:spPr>
            <a:xfrm>
              <a:off x="8775016" y="20736328"/>
              <a:ext cx="582330" cy="29004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>
              <a:extLst>
                <a:ext uri="{FF2B5EF4-FFF2-40B4-BE49-F238E27FC236}">
                  <a16:creationId xmlns:a16="http://schemas.microsoft.com/office/drawing/2014/main" id="{F68875A1-6BAE-4331-AF92-5A1411305F9D}"/>
                </a:ext>
              </a:extLst>
            </p:cNvPr>
            <p:cNvCxnSpPr>
              <a:cxnSpLocks/>
              <a:stCxn id="178" idx="6"/>
              <a:endCxn id="182" idx="2"/>
            </p:cNvCxnSpPr>
            <p:nvPr/>
          </p:nvCxnSpPr>
          <p:spPr>
            <a:xfrm>
              <a:off x="9941085" y="18651800"/>
              <a:ext cx="53015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직선 화살표 연결선 204">
              <a:extLst>
                <a:ext uri="{FF2B5EF4-FFF2-40B4-BE49-F238E27FC236}">
                  <a16:creationId xmlns:a16="http://schemas.microsoft.com/office/drawing/2014/main" id="{252B261A-A953-4AEC-A7B3-9A0466E3CD67}"/>
                </a:ext>
              </a:extLst>
            </p:cNvPr>
            <p:cNvCxnSpPr>
              <a:cxnSpLocks/>
              <a:stCxn id="178" idx="6"/>
              <a:endCxn id="183" idx="2"/>
            </p:cNvCxnSpPr>
            <p:nvPr/>
          </p:nvCxnSpPr>
          <p:spPr>
            <a:xfrm>
              <a:off x="9941085" y="18651800"/>
              <a:ext cx="530156" cy="79152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직선 화살표 연결선 205">
              <a:extLst>
                <a:ext uri="{FF2B5EF4-FFF2-40B4-BE49-F238E27FC236}">
                  <a16:creationId xmlns:a16="http://schemas.microsoft.com/office/drawing/2014/main" id="{FF607980-18DB-4B56-8C9A-647230ABACCB}"/>
                </a:ext>
              </a:extLst>
            </p:cNvPr>
            <p:cNvCxnSpPr>
              <a:cxnSpLocks/>
              <a:stCxn id="178" idx="6"/>
              <a:endCxn id="184" idx="2"/>
            </p:cNvCxnSpPr>
            <p:nvPr/>
          </p:nvCxnSpPr>
          <p:spPr>
            <a:xfrm>
              <a:off x="9941085" y="18651800"/>
              <a:ext cx="530155" cy="15830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직선 화살표 연결선 206">
              <a:extLst>
                <a:ext uri="{FF2B5EF4-FFF2-40B4-BE49-F238E27FC236}">
                  <a16:creationId xmlns:a16="http://schemas.microsoft.com/office/drawing/2014/main" id="{4A923FC2-7591-424D-B90E-AEE636A9FEA2}"/>
                </a:ext>
              </a:extLst>
            </p:cNvPr>
            <p:cNvCxnSpPr>
              <a:cxnSpLocks/>
              <a:stCxn id="178" idx="6"/>
              <a:endCxn id="185" idx="2"/>
            </p:cNvCxnSpPr>
            <p:nvPr/>
          </p:nvCxnSpPr>
          <p:spPr>
            <a:xfrm>
              <a:off x="9941085" y="18651800"/>
              <a:ext cx="530155" cy="237456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직선 화살표 연결선 207">
              <a:extLst>
                <a:ext uri="{FF2B5EF4-FFF2-40B4-BE49-F238E27FC236}">
                  <a16:creationId xmlns:a16="http://schemas.microsoft.com/office/drawing/2014/main" id="{601B0131-AE4F-412C-AF09-CF2E2912629E}"/>
                </a:ext>
              </a:extLst>
            </p:cNvPr>
            <p:cNvCxnSpPr>
              <a:cxnSpLocks/>
              <a:stCxn id="179" idx="6"/>
              <a:endCxn id="182" idx="2"/>
            </p:cNvCxnSpPr>
            <p:nvPr/>
          </p:nvCxnSpPr>
          <p:spPr>
            <a:xfrm flipV="1">
              <a:off x="9941084" y="18651800"/>
              <a:ext cx="530157" cy="79152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693172A7-A589-4A6E-AF46-7BFD1851BC63}"/>
                </a:ext>
              </a:extLst>
            </p:cNvPr>
            <p:cNvCxnSpPr>
              <a:cxnSpLocks/>
              <a:stCxn id="179" idx="6"/>
              <a:endCxn id="183" idx="2"/>
            </p:cNvCxnSpPr>
            <p:nvPr/>
          </p:nvCxnSpPr>
          <p:spPr>
            <a:xfrm>
              <a:off x="9941084" y="19443322"/>
              <a:ext cx="53015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B51478D0-58FD-43B6-9D9C-E0F1EA55ED15}"/>
                </a:ext>
              </a:extLst>
            </p:cNvPr>
            <p:cNvCxnSpPr>
              <a:cxnSpLocks/>
              <a:stCxn id="179" idx="6"/>
              <a:endCxn id="184" idx="2"/>
            </p:cNvCxnSpPr>
            <p:nvPr/>
          </p:nvCxnSpPr>
          <p:spPr>
            <a:xfrm>
              <a:off x="9941084" y="19443322"/>
              <a:ext cx="530156" cy="79152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직선 화살표 연결선 210">
              <a:extLst>
                <a:ext uri="{FF2B5EF4-FFF2-40B4-BE49-F238E27FC236}">
                  <a16:creationId xmlns:a16="http://schemas.microsoft.com/office/drawing/2014/main" id="{D4B5A9B7-3385-4603-8C64-4776473AEAFF}"/>
                </a:ext>
              </a:extLst>
            </p:cNvPr>
            <p:cNvCxnSpPr>
              <a:cxnSpLocks/>
              <a:stCxn id="179" idx="6"/>
              <a:endCxn id="185" idx="2"/>
            </p:cNvCxnSpPr>
            <p:nvPr/>
          </p:nvCxnSpPr>
          <p:spPr>
            <a:xfrm>
              <a:off x="9941084" y="19443322"/>
              <a:ext cx="530156" cy="15830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5B5219A7-1A22-4A78-9CFE-0C20423FDB0C}"/>
                </a:ext>
              </a:extLst>
            </p:cNvPr>
            <p:cNvCxnSpPr>
              <a:cxnSpLocks/>
              <a:stCxn id="180" idx="6"/>
              <a:endCxn id="184" idx="2"/>
            </p:cNvCxnSpPr>
            <p:nvPr/>
          </p:nvCxnSpPr>
          <p:spPr>
            <a:xfrm>
              <a:off x="9941083" y="20234845"/>
              <a:ext cx="53015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73071DFB-1E84-4AC6-BA88-F8B21CEE99DE}"/>
                </a:ext>
              </a:extLst>
            </p:cNvPr>
            <p:cNvCxnSpPr>
              <a:cxnSpLocks/>
              <a:stCxn id="180" idx="6"/>
              <a:endCxn id="183" idx="2"/>
            </p:cNvCxnSpPr>
            <p:nvPr/>
          </p:nvCxnSpPr>
          <p:spPr>
            <a:xfrm flipV="1">
              <a:off x="9941083" y="19443322"/>
              <a:ext cx="530157" cy="79152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8CA7F7F6-608A-401B-B830-9772E7E5E84B}"/>
                </a:ext>
              </a:extLst>
            </p:cNvPr>
            <p:cNvCxnSpPr>
              <a:cxnSpLocks/>
              <a:stCxn id="180" idx="6"/>
              <a:endCxn id="182" idx="2"/>
            </p:cNvCxnSpPr>
            <p:nvPr/>
          </p:nvCxnSpPr>
          <p:spPr>
            <a:xfrm flipV="1">
              <a:off x="9941083" y="18651800"/>
              <a:ext cx="530158" cy="15830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>
              <a:extLst>
                <a:ext uri="{FF2B5EF4-FFF2-40B4-BE49-F238E27FC236}">
                  <a16:creationId xmlns:a16="http://schemas.microsoft.com/office/drawing/2014/main" id="{6308EDF9-92EC-4894-ACCB-0F84F57F866E}"/>
                </a:ext>
              </a:extLst>
            </p:cNvPr>
            <p:cNvCxnSpPr>
              <a:cxnSpLocks/>
              <a:stCxn id="180" idx="6"/>
              <a:endCxn id="185" idx="2"/>
            </p:cNvCxnSpPr>
            <p:nvPr/>
          </p:nvCxnSpPr>
          <p:spPr>
            <a:xfrm>
              <a:off x="9941083" y="20234845"/>
              <a:ext cx="530157" cy="79152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직선 화살표 연결선 215">
              <a:extLst>
                <a:ext uri="{FF2B5EF4-FFF2-40B4-BE49-F238E27FC236}">
                  <a16:creationId xmlns:a16="http://schemas.microsoft.com/office/drawing/2014/main" id="{35B3DBCD-3797-432E-BD7F-68B7A1D63399}"/>
                </a:ext>
              </a:extLst>
            </p:cNvPr>
            <p:cNvCxnSpPr>
              <a:cxnSpLocks/>
              <a:endCxn id="185" idx="2"/>
            </p:cNvCxnSpPr>
            <p:nvPr/>
          </p:nvCxnSpPr>
          <p:spPr>
            <a:xfrm flipV="1">
              <a:off x="9952675" y="21026367"/>
              <a:ext cx="518564" cy="144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직선 화살표 연결선 216">
              <a:extLst>
                <a:ext uri="{FF2B5EF4-FFF2-40B4-BE49-F238E27FC236}">
                  <a16:creationId xmlns:a16="http://schemas.microsoft.com/office/drawing/2014/main" id="{C9BD6745-CC20-4DB0-9897-D919EA136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52675" y="20249251"/>
              <a:ext cx="530157" cy="79152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직선 화살표 연결선 217">
              <a:extLst>
                <a:ext uri="{FF2B5EF4-FFF2-40B4-BE49-F238E27FC236}">
                  <a16:creationId xmlns:a16="http://schemas.microsoft.com/office/drawing/2014/main" id="{F6E05CE3-1740-4754-B4DD-CB707AE374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52675" y="19457727"/>
              <a:ext cx="530158" cy="15830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직선 화살표 연결선 218">
              <a:extLst>
                <a:ext uri="{FF2B5EF4-FFF2-40B4-BE49-F238E27FC236}">
                  <a16:creationId xmlns:a16="http://schemas.microsoft.com/office/drawing/2014/main" id="{C534EE87-F7AD-4EDA-8E5C-5C4864C9DEA5}"/>
                </a:ext>
              </a:extLst>
            </p:cNvPr>
            <p:cNvCxnSpPr>
              <a:cxnSpLocks/>
              <a:endCxn id="182" idx="2"/>
            </p:cNvCxnSpPr>
            <p:nvPr/>
          </p:nvCxnSpPr>
          <p:spPr>
            <a:xfrm flipV="1">
              <a:off x="9952675" y="18651800"/>
              <a:ext cx="518566" cy="23889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직선 화살표 연결선 219">
              <a:extLst>
                <a:ext uri="{FF2B5EF4-FFF2-40B4-BE49-F238E27FC236}">
                  <a16:creationId xmlns:a16="http://schemas.microsoft.com/office/drawing/2014/main" id="{4187CF18-648D-40BB-9A7B-7563A88F10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54976" y="18651800"/>
              <a:ext cx="53015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직선 화살표 연결선 220">
              <a:extLst>
                <a:ext uri="{FF2B5EF4-FFF2-40B4-BE49-F238E27FC236}">
                  <a16:creationId xmlns:a16="http://schemas.microsoft.com/office/drawing/2014/main" id="{0AD8545D-A182-4513-BF7A-C543A08909B3}"/>
                </a:ext>
              </a:extLst>
            </p:cNvPr>
            <p:cNvCxnSpPr>
              <a:cxnSpLocks/>
            </p:cNvCxnSpPr>
            <p:nvPr/>
          </p:nvCxnSpPr>
          <p:spPr>
            <a:xfrm>
              <a:off x="11054976" y="18651800"/>
              <a:ext cx="530156" cy="79152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직선 화살표 연결선 221">
              <a:extLst>
                <a:ext uri="{FF2B5EF4-FFF2-40B4-BE49-F238E27FC236}">
                  <a16:creationId xmlns:a16="http://schemas.microsoft.com/office/drawing/2014/main" id="{5B299775-051E-41C6-9BC7-B6A0B7FD46AD}"/>
                </a:ext>
              </a:extLst>
            </p:cNvPr>
            <p:cNvCxnSpPr>
              <a:cxnSpLocks/>
            </p:cNvCxnSpPr>
            <p:nvPr/>
          </p:nvCxnSpPr>
          <p:spPr>
            <a:xfrm>
              <a:off x="11054976" y="18651800"/>
              <a:ext cx="530155" cy="15830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직선 화살표 연결선 222">
              <a:extLst>
                <a:ext uri="{FF2B5EF4-FFF2-40B4-BE49-F238E27FC236}">
                  <a16:creationId xmlns:a16="http://schemas.microsoft.com/office/drawing/2014/main" id="{03E9AB1F-136A-430C-A472-7782F47AF4E8}"/>
                </a:ext>
              </a:extLst>
            </p:cNvPr>
            <p:cNvCxnSpPr>
              <a:cxnSpLocks/>
            </p:cNvCxnSpPr>
            <p:nvPr/>
          </p:nvCxnSpPr>
          <p:spPr>
            <a:xfrm>
              <a:off x="11054976" y="18651800"/>
              <a:ext cx="530155" cy="237456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직선 화살표 연결선 223">
              <a:extLst>
                <a:ext uri="{FF2B5EF4-FFF2-40B4-BE49-F238E27FC236}">
                  <a16:creationId xmlns:a16="http://schemas.microsoft.com/office/drawing/2014/main" id="{DA665652-AAB0-4DC3-A867-FF911B2311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4976" y="18651800"/>
              <a:ext cx="530157" cy="79152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직선 화살표 연결선 224">
              <a:extLst>
                <a:ext uri="{FF2B5EF4-FFF2-40B4-BE49-F238E27FC236}">
                  <a16:creationId xmlns:a16="http://schemas.microsoft.com/office/drawing/2014/main" id="{2214544A-CF5D-485B-838A-C1AD6F447AAE}"/>
                </a:ext>
              </a:extLst>
            </p:cNvPr>
            <p:cNvCxnSpPr>
              <a:cxnSpLocks/>
            </p:cNvCxnSpPr>
            <p:nvPr/>
          </p:nvCxnSpPr>
          <p:spPr>
            <a:xfrm>
              <a:off x="11054976" y="19443322"/>
              <a:ext cx="53015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직선 화살표 연결선 225">
              <a:extLst>
                <a:ext uri="{FF2B5EF4-FFF2-40B4-BE49-F238E27FC236}">
                  <a16:creationId xmlns:a16="http://schemas.microsoft.com/office/drawing/2014/main" id="{271A2256-913F-453F-8E29-5896B9118B79}"/>
                </a:ext>
              </a:extLst>
            </p:cNvPr>
            <p:cNvCxnSpPr>
              <a:cxnSpLocks/>
            </p:cNvCxnSpPr>
            <p:nvPr/>
          </p:nvCxnSpPr>
          <p:spPr>
            <a:xfrm>
              <a:off x="11054976" y="19443322"/>
              <a:ext cx="530156" cy="79152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직선 화살표 연결선 226">
              <a:extLst>
                <a:ext uri="{FF2B5EF4-FFF2-40B4-BE49-F238E27FC236}">
                  <a16:creationId xmlns:a16="http://schemas.microsoft.com/office/drawing/2014/main" id="{659D10EA-0634-46F2-9252-207E1D9948AC}"/>
                </a:ext>
              </a:extLst>
            </p:cNvPr>
            <p:cNvCxnSpPr>
              <a:cxnSpLocks/>
            </p:cNvCxnSpPr>
            <p:nvPr/>
          </p:nvCxnSpPr>
          <p:spPr>
            <a:xfrm>
              <a:off x="11054976" y="19443322"/>
              <a:ext cx="530156" cy="15830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직선 화살표 연결선 227">
              <a:extLst>
                <a:ext uri="{FF2B5EF4-FFF2-40B4-BE49-F238E27FC236}">
                  <a16:creationId xmlns:a16="http://schemas.microsoft.com/office/drawing/2014/main" id="{D40F385A-E02E-4855-A3F7-C88016A0541A}"/>
                </a:ext>
              </a:extLst>
            </p:cNvPr>
            <p:cNvCxnSpPr>
              <a:cxnSpLocks/>
            </p:cNvCxnSpPr>
            <p:nvPr/>
          </p:nvCxnSpPr>
          <p:spPr>
            <a:xfrm>
              <a:off x="11054976" y="20234845"/>
              <a:ext cx="53015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직선 화살표 연결선 228">
              <a:extLst>
                <a:ext uri="{FF2B5EF4-FFF2-40B4-BE49-F238E27FC236}">
                  <a16:creationId xmlns:a16="http://schemas.microsoft.com/office/drawing/2014/main" id="{32E14655-2766-413E-9F49-91FC03499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4976" y="19443322"/>
              <a:ext cx="530157" cy="79152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직선 화살표 연결선 229">
              <a:extLst>
                <a:ext uri="{FF2B5EF4-FFF2-40B4-BE49-F238E27FC236}">
                  <a16:creationId xmlns:a16="http://schemas.microsoft.com/office/drawing/2014/main" id="{D67B2299-99DD-449C-8F33-086BF8A7D2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4976" y="18651800"/>
              <a:ext cx="530158" cy="15830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95D2432E-1EF1-4138-94A9-85EE017E9954}"/>
                </a:ext>
              </a:extLst>
            </p:cNvPr>
            <p:cNvCxnSpPr>
              <a:cxnSpLocks/>
            </p:cNvCxnSpPr>
            <p:nvPr/>
          </p:nvCxnSpPr>
          <p:spPr>
            <a:xfrm>
              <a:off x="11054976" y="20234845"/>
              <a:ext cx="530157" cy="79152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직선 화살표 연결선 231">
              <a:extLst>
                <a:ext uri="{FF2B5EF4-FFF2-40B4-BE49-F238E27FC236}">
                  <a16:creationId xmlns:a16="http://schemas.microsoft.com/office/drawing/2014/main" id="{7449A8BB-05D4-491B-B391-9A351BA56D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6567" y="21026367"/>
              <a:ext cx="518564" cy="144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직선 화살표 연결선 232">
              <a:extLst>
                <a:ext uri="{FF2B5EF4-FFF2-40B4-BE49-F238E27FC236}">
                  <a16:creationId xmlns:a16="http://schemas.microsoft.com/office/drawing/2014/main" id="{9007C1BB-E5AA-40F7-A4FC-ACED81C38D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6567" y="20249251"/>
              <a:ext cx="530157" cy="79152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직선 화살표 연결선 233">
              <a:extLst>
                <a:ext uri="{FF2B5EF4-FFF2-40B4-BE49-F238E27FC236}">
                  <a16:creationId xmlns:a16="http://schemas.microsoft.com/office/drawing/2014/main" id="{FFFB6B9C-FA85-46A6-AA76-807F8C8E3B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6567" y="19457727"/>
              <a:ext cx="530158" cy="15830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직선 화살표 연결선 234">
              <a:extLst>
                <a:ext uri="{FF2B5EF4-FFF2-40B4-BE49-F238E27FC236}">
                  <a16:creationId xmlns:a16="http://schemas.microsoft.com/office/drawing/2014/main" id="{F186930C-466D-4685-B040-CC77D533D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6567" y="18651800"/>
              <a:ext cx="518566" cy="23889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직선 화살표 연결선 235">
              <a:extLst>
                <a:ext uri="{FF2B5EF4-FFF2-40B4-BE49-F238E27FC236}">
                  <a16:creationId xmlns:a16="http://schemas.microsoft.com/office/drawing/2014/main" id="{07DC7B0B-0F5E-454B-95A9-DFE6F23D5D05}"/>
                </a:ext>
              </a:extLst>
            </p:cNvPr>
            <p:cNvCxnSpPr>
              <a:cxnSpLocks/>
              <a:endCxn id="190" idx="2"/>
            </p:cNvCxnSpPr>
            <p:nvPr/>
          </p:nvCxnSpPr>
          <p:spPr>
            <a:xfrm>
              <a:off x="12156641" y="18675400"/>
              <a:ext cx="665054" cy="117088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직선 화살표 연결선 236">
              <a:extLst>
                <a:ext uri="{FF2B5EF4-FFF2-40B4-BE49-F238E27FC236}">
                  <a16:creationId xmlns:a16="http://schemas.microsoft.com/office/drawing/2014/main" id="{DC8512BA-1963-45E9-9DEE-4E7148D20698}"/>
                </a:ext>
              </a:extLst>
            </p:cNvPr>
            <p:cNvCxnSpPr>
              <a:cxnSpLocks/>
              <a:stCxn id="187" idx="6"/>
              <a:endCxn id="190" idx="2"/>
            </p:cNvCxnSpPr>
            <p:nvPr/>
          </p:nvCxnSpPr>
          <p:spPr>
            <a:xfrm>
              <a:off x="12168869" y="19443321"/>
              <a:ext cx="652828" cy="4029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직선 화살표 연결선 237">
              <a:extLst>
                <a:ext uri="{FF2B5EF4-FFF2-40B4-BE49-F238E27FC236}">
                  <a16:creationId xmlns:a16="http://schemas.microsoft.com/office/drawing/2014/main" id="{5361BF50-5D88-46CE-897A-DAA73172D544}"/>
                </a:ext>
              </a:extLst>
            </p:cNvPr>
            <p:cNvCxnSpPr>
              <a:cxnSpLocks/>
              <a:stCxn id="188" idx="6"/>
              <a:endCxn id="190" idx="2"/>
            </p:cNvCxnSpPr>
            <p:nvPr/>
          </p:nvCxnSpPr>
          <p:spPr>
            <a:xfrm flipV="1">
              <a:off x="12168868" y="19846286"/>
              <a:ext cx="652829" cy="38855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직선 화살표 연결선 238">
              <a:extLst>
                <a:ext uri="{FF2B5EF4-FFF2-40B4-BE49-F238E27FC236}">
                  <a16:creationId xmlns:a16="http://schemas.microsoft.com/office/drawing/2014/main" id="{57C348E8-EC39-41D9-8C0F-3903B4576633}"/>
                </a:ext>
              </a:extLst>
            </p:cNvPr>
            <p:cNvCxnSpPr>
              <a:cxnSpLocks/>
              <a:stCxn id="189" idx="6"/>
              <a:endCxn id="190" idx="2"/>
            </p:cNvCxnSpPr>
            <p:nvPr/>
          </p:nvCxnSpPr>
          <p:spPr>
            <a:xfrm flipV="1">
              <a:off x="12168868" y="19846285"/>
              <a:ext cx="652829" cy="118008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0D8CCFE5-E054-4CA6-BE51-F8DB5E77369B}"/>
                </a:ext>
              </a:extLst>
            </p:cNvPr>
            <p:cNvSpPr txBox="1"/>
            <p:nvPr/>
          </p:nvSpPr>
          <p:spPr>
            <a:xfrm>
              <a:off x="9306575" y="21411784"/>
              <a:ext cx="1269019" cy="6463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+mn-ea"/>
                </a:rPr>
                <a:t>Hidden</a:t>
              </a:r>
            </a:p>
            <a:p>
              <a:r>
                <a:rPr lang="en-US" altLang="ko-KR" sz="1800" dirty="0">
                  <a:latin typeface="+mn-ea"/>
                </a:rPr>
                <a:t>  128</a:t>
              </a:r>
              <a:endParaRPr lang="ko-KR" altLang="en-US" sz="1800" dirty="0">
                <a:latin typeface="+mn-ea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EC133D4B-A80D-4D79-AC09-4E79F24BB98D}"/>
                </a:ext>
              </a:extLst>
            </p:cNvPr>
            <p:cNvSpPr txBox="1"/>
            <p:nvPr/>
          </p:nvSpPr>
          <p:spPr>
            <a:xfrm>
              <a:off x="8235464" y="21145383"/>
              <a:ext cx="856803" cy="6463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+mn-ea"/>
                </a:rPr>
                <a:t>Input</a:t>
              </a:r>
            </a:p>
            <a:p>
              <a:r>
                <a:rPr lang="en-US" altLang="ko-KR" sz="1800" dirty="0">
                  <a:latin typeface="+mn-ea"/>
                </a:rPr>
                <a:t> 128</a:t>
              </a:r>
              <a:endParaRPr lang="ko-KR" altLang="en-US" sz="1800" dirty="0">
                <a:latin typeface="+mn-ea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194FC5F9-2F74-4C58-8D37-438F9A990EEE}"/>
                </a:ext>
              </a:extLst>
            </p:cNvPr>
            <p:cNvSpPr txBox="1"/>
            <p:nvPr/>
          </p:nvSpPr>
          <p:spPr>
            <a:xfrm>
              <a:off x="10440296" y="21412902"/>
              <a:ext cx="1114442" cy="6463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+mn-ea"/>
                </a:rPr>
                <a:t>Hidden</a:t>
              </a:r>
            </a:p>
            <a:p>
              <a:r>
                <a:rPr lang="en-US" altLang="ko-KR" sz="1800" dirty="0">
                  <a:latin typeface="+mn-ea"/>
                </a:rPr>
                <a:t>  128</a:t>
              </a:r>
              <a:endParaRPr lang="ko-KR" altLang="en-US" sz="1800" dirty="0">
                <a:latin typeface="+mn-ea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251B9167-F172-49C6-B6A3-EDBE31098B3C}"/>
                </a:ext>
              </a:extLst>
            </p:cNvPr>
            <p:cNvSpPr txBox="1"/>
            <p:nvPr/>
          </p:nvSpPr>
          <p:spPr>
            <a:xfrm>
              <a:off x="11554739" y="21395799"/>
              <a:ext cx="1017198" cy="6463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+mn-ea"/>
                </a:rPr>
                <a:t>Hidden</a:t>
              </a:r>
            </a:p>
            <a:p>
              <a:r>
                <a:rPr lang="en-US" altLang="ko-KR" sz="1800" dirty="0">
                  <a:latin typeface="+mn-ea"/>
                </a:rPr>
                <a:t>  128</a:t>
              </a:r>
              <a:endParaRPr lang="ko-KR" altLang="en-US" sz="1800" dirty="0">
                <a:latin typeface="+mn-ea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D3145882-7C58-4EFA-8F0A-776368D8CEE0}"/>
                </a:ext>
              </a:extLst>
            </p:cNvPr>
            <p:cNvSpPr txBox="1"/>
            <p:nvPr/>
          </p:nvSpPr>
          <p:spPr>
            <a:xfrm>
              <a:off x="12766933" y="20195512"/>
              <a:ext cx="1053619" cy="57686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+mn-ea"/>
                </a:rPr>
                <a:t>Output</a:t>
              </a:r>
            </a:p>
            <a:p>
              <a:r>
                <a:rPr lang="en-US" altLang="ko-KR" sz="1800" dirty="0">
                  <a:latin typeface="+mn-ea"/>
                </a:rPr>
                <a:t>    1</a:t>
              </a:r>
              <a:endParaRPr lang="ko-KR" altLang="en-US" sz="1800" dirty="0">
                <a:latin typeface="+mn-ea"/>
              </a:endParaRPr>
            </a:p>
          </p:txBody>
        </p:sp>
      </p:grpSp>
      <p:graphicFrame>
        <p:nvGraphicFramePr>
          <p:cNvPr id="245" name="표 244">
            <a:extLst>
              <a:ext uri="{FF2B5EF4-FFF2-40B4-BE49-F238E27FC236}">
                <a16:creationId xmlns:a16="http://schemas.microsoft.com/office/drawing/2014/main" id="{D8055B7C-7838-4819-BAC3-1DF10C924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99166"/>
              </p:ext>
            </p:extLst>
          </p:nvPr>
        </p:nvGraphicFramePr>
        <p:xfrm>
          <a:off x="2629934" y="35869704"/>
          <a:ext cx="4508217" cy="346572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66295">
                  <a:extLst>
                    <a:ext uri="{9D8B030D-6E8A-4147-A177-3AD203B41FA5}">
                      <a16:colId xmlns:a16="http://schemas.microsoft.com/office/drawing/2014/main" val="2088848141"/>
                    </a:ext>
                  </a:extLst>
                </a:gridCol>
                <a:gridCol w="2741922">
                  <a:extLst>
                    <a:ext uri="{9D8B030D-6E8A-4147-A177-3AD203B41FA5}">
                      <a16:colId xmlns:a16="http://schemas.microsoft.com/office/drawing/2014/main" val="4099038263"/>
                    </a:ext>
                  </a:extLst>
                </a:gridCol>
              </a:tblGrid>
              <a:tr h="495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Parameter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Value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222518"/>
                  </a:ext>
                </a:extLst>
              </a:tr>
              <a:tr h="495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Epoch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50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47738"/>
                  </a:ext>
                </a:extLst>
              </a:tr>
              <a:tr h="495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Learning rate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0.002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00323"/>
                  </a:ext>
                </a:extLst>
              </a:tr>
              <a:tr h="495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Input layer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128, </a:t>
                      </a:r>
                      <a:r>
                        <a:rPr lang="en-US" altLang="ko-KR" sz="1800" dirty="0" err="1"/>
                        <a:t>Relu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590990"/>
                  </a:ext>
                </a:extLst>
              </a:tr>
              <a:tr h="495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Hidden layer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128-128-128, </a:t>
                      </a:r>
                      <a:r>
                        <a:rPr lang="en-US" altLang="ko-KR" sz="1800" dirty="0" err="1"/>
                        <a:t>Relu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717807"/>
                  </a:ext>
                </a:extLst>
              </a:tr>
              <a:tr h="495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Output layer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1, sigmoid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743430"/>
                  </a:ext>
                </a:extLst>
              </a:tr>
              <a:tr h="495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Accuracy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Accuracy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993486"/>
                  </a:ext>
                </a:extLst>
              </a:tr>
            </a:tbl>
          </a:graphicData>
        </a:graphic>
      </p:graphicFrame>
      <p:sp>
        <p:nvSpPr>
          <p:cNvPr id="246" name="TextBox 245">
            <a:extLst>
              <a:ext uri="{FF2B5EF4-FFF2-40B4-BE49-F238E27FC236}">
                <a16:creationId xmlns:a16="http://schemas.microsoft.com/office/drawing/2014/main" id="{F5FF0C87-4FAB-4470-AF6A-2EF3DCDA7382}"/>
              </a:ext>
            </a:extLst>
          </p:cNvPr>
          <p:cNvSpPr txBox="1"/>
          <p:nvPr/>
        </p:nvSpPr>
        <p:spPr>
          <a:xfrm>
            <a:off x="2328441" y="35283474"/>
            <a:ext cx="6101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+mn-ea"/>
              </a:rPr>
              <a:t>모델구현에 구성된 </a:t>
            </a:r>
            <a:r>
              <a:rPr lang="en-US" altLang="ko-KR" sz="2400" dirty="0">
                <a:latin typeface="+mn-ea"/>
              </a:rPr>
              <a:t>Parameter </a:t>
            </a:r>
            <a:r>
              <a:rPr lang="ko-KR" altLang="en-US" sz="2400" dirty="0">
                <a:latin typeface="+mn-ea"/>
              </a:rPr>
              <a:t>값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230DA54-3DBE-4DDB-A978-9DAAC0BF6534}"/>
              </a:ext>
            </a:extLst>
          </p:cNvPr>
          <p:cNvSpPr txBox="1"/>
          <p:nvPr/>
        </p:nvSpPr>
        <p:spPr>
          <a:xfrm>
            <a:off x="9840290" y="39599761"/>
            <a:ext cx="1763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&lt;</a:t>
            </a:r>
            <a:r>
              <a:rPr lang="ko-KR" altLang="en-US" sz="2000" dirty="0">
                <a:latin typeface="+mn-ea"/>
              </a:rPr>
              <a:t>그림 </a:t>
            </a:r>
            <a:r>
              <a:rPr lang="en-US" altLang="ko-KR" sz="2000" dirty="0">
                <a:latin typeface="+mn-ea"/>
              </a:rPr>
              <a:t>MLP&gt;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48" name="내용 개체 틀 2">
            <a:extLst>
              <a:ext uri="{FF2B5EF4-FFF2-40B4-BE49-F238E27FC236}">
                <a16:creationId xmlns:a16="http://schemas.microsoft.com/office/drawing/2014/main" id="{7C2C5B55-3F84-4C96-AA6F-2A0B3B9BB5D0}"/>
              </a:ext>
            </a:extLst>
          </p:cNvPr>
          <p:cNvSpPr txBox="1">
            <a:spLocks/>
          </p:cNvSpPr>
          <p:nvPr/>
        </p:nvSpPr>
        <p:spPr>
          <a:xfrm>
            <a:off x="1554855" y="33123664"/>
            <a:ext cx="12287466" cy="218799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+mn-ea"/>
              </a:rPr>
              <a:t>Multiple Layer Perceptron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300" dirty="0">
                <a:latin typeface="+mn-ea"/>
              </a:rPr>
              <a:t> </a:t>
            </a:r>
            <a:r>
              <a:rPr lang="ko-KR" altLang="en-US" sz="2300" dirty="0">
                <a:latin typeface="+mn-ea"/>
              </a:rPr>
              <a:t>가장 기본적인 </a:t>
            </a:r>
            <a:r>
              <a:rPr lang="en-US" altLang="ko-KR" sz="2300" dirty="0">
                <a:latin typeface="+mn-ea"/>
              </a:rPr>
              <a:t>Deep Learning </a:t>
            </a:r>
            <a:r>
              <a:rPr lang="ko-KR" altLang="en-US" sz="2300" dirty="0">
                <a:latin typeface="+mn-ea"/>
              </a:rPr>
              <a:t>알고리즘</a:t>
            </a:r>
            <a:endParaRPr lang="en-US" altLang="ko-KR" sz="2300" dirty="0">
              <a:latin typeface="+mn-ea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300" dirty="0">
                <a:latin typeface="+mn-ea"/>
              </a:rPr>
              <a:t> Input layer </a:t>
            </a:r>
            <a:r>
              <a:rPr lang="ko-KR" altLang="en-US" sz="2300" dirty="0">
                <a:latin typeface="+mn-ea"/>
              </a:rPr>
              <a:t>와</a:t>
            </a:r>
            <a:r>
              <a:rPr lang="en-US" altLang="ko-KR" sz="2300" dirty="0">
                <a:latin typeface="+mn-ea"/>
              </a:rPr>
              <a:t> output</a:t>
            </a:r>
            <a:r>
              <a:rPr lang="ko-KR" altLang="en-US" sz="2300" dirty="0">
                <a:latin typeface="+mn-ea"/>
              </a:rPr>
              <a:t> </a:t>
            </a:r>
            <a:r>
              <a:rPr lang="en-US" altLang="ko-KR" sz="2300" dirty="0">
                <a:latin typeface="+mn-ea"/>
              </a:rPr>
              <a:t>layer</a:t>
            </a:r>
            <a:r>
              <a:rPr lang="ko-KR" altLang="en-US" sz="2300" dirty="0">
                <a:latin typeface="+mn-ea"/>
              </a:rPr>
              <a:t> 사이에 하나 이상의 </a:t>
            </a:r>
            <a:r>
              <a:rPr lang="en-US" altLang="ko-KR" sz="2300" dirty="0">
                <a:latin typeface="+mn-ea"/>
              </a:rPr>
              <a:t>hidden layer </a:t>
            </a:r>
            <a:r>
              <a:rPr lang="ko-KR" altLang="en-US" sz="2300" dirty="0">
                <a:latin typeface="+mn-ea"/>
              </a:rPr>
              <a:t>가 존재하는 신경망</a:t>
            </a:r>
            <a:endParaRPr lang="en-US" altLang="ko-KR" sz="2300" b="1" dirty="0">
              <a:latin typeface="+mn-ea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300" dirty="0">
                <a:latin typeface="+mn-ea"/>
              </a:rPr>
              <a:t> 뉴스 제목을 입력 </a:t>
            </a:r>
            <a:r>
              <a:rPr lang="ko-KR" altLang="en-US" dirty="0">
                <a:latin typeface="+mn-ea"/>
              </a:rPr>
              <a:t>할 시 상승할 것인지 하락할 것인지 판별</a:t>
            </a:r>
            <a:endParaRPr lang="en-US" altLang="ko-KR" sz="2300" dirty="0">
              <a:latin typeface="+mn-ea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66BF4C1-AC50-4470-B155-E72421BE52E9}"/>
              </a:ext>
            </a:extLst>
          </p:cNvPr>
          <p:cNvSpPr txBox="1"/>
          <p:nvPr/>
        </p:nvSpPr>
        <p:spPr>
          <a:xfrm>
            <a:off x="3408528" y="39506535"/>
            <a:ext cx="2677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&lt;</a:t>
            </a:r>
            <a:r>
              <a:rPr lang="ko-KR" altLang="en-US" sz="2000" dirty="0">
                <a:latin typeface="+mn-ea"/>
              </a:rPr>
              <a:t>표 </a:t>
            </a:r>
            <a:r>
              <a:rPr lang="en-US" altLang="ko-KR" sz="2000" dirty="0">
                <a:latin typeface="+mn-ea"/>
              </a:rPr>
              <a:t>MLP parameter&gt;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76" name="내용 개체 틀 2">
            <a:extLst>
              <a:ext uri="{FF2B5EF4-FFF2-40B4-BE49-F238E27FC236}">
                <a16:creationId xmlns:a16="http://schemas.microsoft.com/office/drawing/2014/main" id="{0E13C914-B6F9-4C93-AF84-0536823EBA4F}"/>
              </a:ext>
            </a:extLst>
          </p:cNvPr>
          <p:cNvSpPr txBox="1">
            <a:spLocks/>
          </p:cNvSpPr>
          <p:nvPr/>
        </p:nvSpPr>
        <p:spPr>
          <a:xfrm>
            <a:off x="1554855" y="15238912"/>
            <a:ext cx="12924885" cy="397375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600" dirty="0">
                <a:latin typeface="+mn-ea"/>
              </a:rPr>
              <a:t>대북 관련 기업 중 </a:t>
            </a:r>
            <a:r>
              <a:rPr lang="en-US" altLang="ko-KR" sz="2600" dirty="0">
                <a:latin typeface="+mn-ea"/>
              </a:rPr>
              <a:t>“</a:t>
            </a:r>
            <a:r>
              <a:rPr lang="ko-KR" altLang="en-US" sz="2600" dirty="0">
                <a:latin typeface="+mn-ea"/>
              </a:rPr>
              <a:t>철도</a:t>
            </a:r>
            <a:r>
              <a:rPr lang="en-US" altLang="ko-KR" sz="2600" dirty="0">
                <a:latin typeface="+mn-ea"/>
              </a:rPr>
              <a:t>, </a:t>
            </a:r>
            <a:r>
              <a:rPr lang="ko-KR" altLang="en-US" sz="2600" dirty="0">
                <a:latin typeface="+mn-ea"/>
              </a:rPr>
              <a:t>시멘트</a:t>
            </a:r>
            <a:r>
              <a:rPr lang="en-US" altLang="ko-KR" sz="2600" dirty="0">
                <a:latin typeface="+mn-ea"/>
              </a:rPr>
              <a:t>, </a:t>
            </a:r>
            <a:r>
              <a:rPr lang="ko-KR" altLang="en-US" sz="2600" dirty="0">
                <a:latin typeface="+mn-ea"/>
              </a:rPr>
              <a:t>금강산</a:t>
            </a:r>
            <a:r>
              <a:rPr lang="en-US" altLang="ko-KR" sz="2600" dirty="0">
                <a:latin typeface="+mn-ea"/>
              </a:rPr>
              <a:t>, DMZ,</a:t>
            </a:r>
            <a:r>
              <a:rPr lang="ko-KR" altLang="en-US" sz="2600" dirty="0">
                <a:latin typeface="+mn-ea"/>
              </a:rPr>
              <a:t> </a:t>
            </a:r>
            <a:r>
              <a:rPr lang="ko-KR" altLang="en-US" sz="2600" dirty="0" err="1">
                <a:latin typeface="+mn-ea"/>
              </a:rPr>
              <a:t>아스콘</a:t>
            </a:r>
            <a:r>
              <a:rPr lang="en-US" altLang="ko-KR" sz="2600" dirty="0">
                <a:latin typeface="+mn-ea"/>
              </a:rPr>
              <a:t>“</a:t>
            </a:r>
            <a:r>
              <a:rPr lang="ko-KR" altLang="en-US" sz="2600" dirty="0">
                <a:latin typeface="+mn-ea"/>
              </a:rPr>
              <a:t>에 속하는 기업들을 이용</a:t>
            </a:r>
            <a:endParaRPr lang="en-US" altLang="ko-KR" sz="26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2600" dirty="0">
                <a:latin typeface="+mn-ea"/>
              </a:rPr>
              <a:t>검색한 날짜</a:t>
            </a:r>
            <a:r>
              <a:rPr lang="en-US" altLang="ko-KR" sz="2600" dirty="0">
                <a:latin typeface="+mn-ea"/>
              </a:rPr>
              <a:t>:</a:t>
            </a:r>
            <a:r>
              <a:rPr lang="en-US" altLang="ko-KR" sz="2600" b="1" dirty="0">
                <a:latin typeface="+mn-ea"/>
              </a:rPr>
              <a:t> </a:t>
            </a:r>
            <a:r>
              <a:rPr lang="en-US" altLang="ko-KR" sz="2600" dirty="0"/>
              <a:t>2011.18~2019.03.04 </a:t>
            </a:r>
            <a:r>
              <a:rPr lang="ko-KR" altLang="en-US" sz="2600" dirty="0"/>
              <a:t>기간 중에서 선택한 기업들의 평균 변화율이 </a:t>
            </a:r>
            <a:r>
              <a:rPr lang="en-US" altLang="ko-KR" sz="2600" dirty="0"/>
              <a:t>1%</a:t>
            </a:r>
            <a:r>
              <a:rPr lang="ko-KR" altLang="en-US" sz="2600" dirty="0"/>
              <a:t>이상 또는 </a:t>
            </a:r>
            <a:r>
              <a:rPr lang="en-US" altLang="ko-KR" sz="2600" dirty="0"/>
              <a:t>-1%</a:t>
            </a:r>
            <a:r>
              <a:rPr lang="ko-KR" altLang="en-US" sz="2600" dirty="0"/>
              <a:t>이하의 변화를 보인 날짜가 </a:t>
            </a:r>
            <a:r>
              <a:rPr lang="en-US" altLang="ko-KR" sz="2600" dirty="0"/>
              <a:t>3</a:t>
            </a:r>
            <a:r>
              <a:rPr lang="ko-KR" altLang="en-US" sz="2600" dirty="0"/>
              <a:t>일 이상인 기간과 </a:t>
            </a:r>
            <a:r>
              <a:rPr lang="en-US" altLang="ko-KR" sz="2600" dirty="0"/>
              <a:t>4%</a:t>
            </a:r>
            <a:r>
              <a:rPr lang="ko-KR" altLang="en-US" sz="2600" dirty="0"/>
              <a:t>이상 또는 </a:t>
            </a:r>
            <a:r>
              <a:rPr lang="en-US" altLang="ko-KR" sz="2600" dirty="0"/>
              <a:t>-4%</a:t>
            </a:r>
            <a:r>
              <a:rPr lang="ko-KR" altLang="en-US" sz="2600" dirty="0"/>
              <a:t>이하의 변화율이 발생한 날짜로 검색</a:t>
            </a:r>
            <a:endParaRPr lang="en-US" altLang="ko-KR" sz="2600" dirty="0"/>
          </a:p>
          <a:p>
            <a:pPr>
              <a:lnSpc>
                <a:spcPct val="100000"/>
              </a:lnSpc>
            </a:pPr>
            <a:r>
              <a:rPr lang="ko-KR" altLang="en-US" sz="2600" dirty="0">
                <a:latin typeface="+mn-ea"/>
              </a:rPr>
              <a:t>조선일보에서 정치 분야에서만 뉴스 수집</a:t>
            </a:r>
            <a:endParaRPr lang="en-US" altLang="ko-KR" sz="26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2600" dirty="0">
                <a:latin typeface="+mn-ea"/>
              </a:rPr>
              <a:t>수집된 </a:t>
            </a:r>
            <a:r>
              <a:rPr lang="en-US" altLang="ko-KR" sz="2600" dirty="0">
                <a:latin typeface="+mn-ea"/>
              </a:rPr>
              <a:t>5549</a:t>
            </a:r>
            <a:r>
              <a:rPr lang="ko-KR" altLang="en-US" sz="2600" dirty="0">
                <a:latin typeface="+mn-ea"/>
              </a:rPr>
              <a:t>개의 시계열 데이터를 </a:t>
            </a:r>
            <a:r>
              <a:rPr lang="en-US" altLang="ko-KR" sz="2600" dirty="0">
                <a:latin typeface="+mn-ea"/>
              </a:rPr>
              <a:t>30%, 30%, 40%</a:t>
            </a:r>
            <a:r>
              <a:rPr lang="ko-KR" altLang="en-US" sz="2600" dirty="0">
                <a:latin typeface="+mn-ea"/>
              </a:rPr>
              <a:t>로 구간을 나눔</a:t>
            </a:r>
            <a:endParaRPr lang="en-US" altLang="ko-KR" sz="26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2600" dirty="0">
                <a:latin typeface="+mn-ea"/>
              </a:rPr>
              <a:t>구간별 </a:t>
            </a:r>
            <a:r>
              <a:rPr lang="en-US" altLang="ko-KR" sz="2600" dirty="0">
                <a:latin typeface="+mn-ea"/>
              </a:rPr>
              <a:t>80%</a:t>
            </a:r>
            <a:r>
              <a:rPr lang="ko-KR" altLang="en-US" sz="2600" dirty="0">
                <a:latin typeface="+mn-ea"/>
              </a:rPr>
              <a:t>는 </a:t>
            </a:r>
            <a:r>
              <a:rPr lang="en-US" altLang="ko-KR" sz="2600" dirty="0">
                <a:latin typeface="+mn-ea"/>
              </a:rPr>
              <a:t>train data, 10%</a:t>
            </a:r>
            <a:r>
              <a:rPr lang="ko-KR" altLang="en-US" sz="2600" dirty="0">
                <a:latin typeface="+mn-ea"/>
              </a:rPr>
              <a:t>는 </a:t>
            </a:r>
            <a:r>
              <a:rPr lang="en-US" altLang="ko-KR" sz="2600" dirty="0">
                <a:latin typeface="+mn-ea"/>
              </a:rPr>
              <a:t>validation data, 10%</a:t>
            </a:r>
            <a:r>
              <a:rPr lang="ko-KR" altLang="en-US" sz="2600" dirty="0">
                <a:latin typeface="+mn-ea"/>
              </a:rPr>
              <a:t>는 </a:t>
            </a:r>
            <a:r>
              <a:rPr lang="en-US" altLang="ko-KR" sz="2600" dirty="0">
                <a:latin typeface="+mn-ea"/>
              </a:rPr>
              <a:t>test data</a:t>
            </a:r>
            <a:r>
              <a:rPr lang="ko-KR" altLang="en-US" sz="2600" dirty="0">
                <a:latin typeface="+mn-ea"/>
              </a:rPr>
              <a:t>로 이용</a:t>
            </a:r>
            <a:endParaRPr lang="en-US" altLang="ko-KR" sz="26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2600" dirty="0">
                <a:latin typeface="+mn-ea"/>
              </a:rPr>
              <a:t>정확도 향상을 위해 </a:t>
            </a:r>
            <a:r>
              <a:rPr lang="en-US" altLang="ko-KR" sz="2600" dirty="0">
                <a:latin typeface="+mn-ea"/>
              </a:rPr>
              <a:t>input</a:t>
            </a:r>
            <a:r>
              <a:rPr lang="ko-KR" altLang="en-US" sz="2600" dirty="0">
                <a:latin typeface="+mn-ea"/>
              </a:rPr>
              <a:t>에 주가 데이터 추가</a:t>
            </a:r>
            <a:r>
              <a:rPr lang="en-US" altLang="ko-KR" sz="2600" dirty="0">
                <a:latin typeface="+mn-ea"/>
              </a:rPr>
              <a:t>(</a:t>
            </a:r>
            <a:r>
              <a:rPr lang="ko-KR" altLang="en-US" sz="2600" dirty="0">
                <a:latin typeface="+mn-ea"/>
              </a:rPr>
              <a:t>전날의 총지수 변화율</a:t>
            </a:r>
            <a:r>
              <a:rPr lang="en-US" altLang="ko-KR" sz="2600" dirty="0">
                <a:latin typeface="+mn-ea"/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sz="2600" dirty="0">
              <a:latin typeface="+mn-ea"/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5F164D18-B7F6-413E-94BF-98D298B76FE2}"/>
              </a:ext>
            </a:extLst>
          </p:cNvPr>
          <p:cNvSpPr/>
          <p:nvPr/>
        </p:nvSpPr>
        <p:spPr>
          <a:xfrm>
            <a:off x="1284602" y="14314864"/>
            <a:ext cx="2385697" cy="5701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+mn-ea"/>
              </a:rPr>
              <a:t>뉴스 데이터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ED252B1-5428-4DB2-8F26-B818E7F44809}"/>
              </a:ext>
            </a:extLst>
          </p:cNvPr>
          <p:cNvGrpSpPr/>
          <p:nvPr/>
        </p:nvGrpSpPr>
        <p:grpSpPr>
          <a:xfrm>
            <a:off x="1284604" y="24078222"/>
            <a:ext cx="13003004" cy="7588985"/>
            <a:chOff x="1284604" y="24078222"/>
            <a:chExt cx="13003004" cy="758898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3FE5D9E-AD1B-4599-A3BC-0EED1332CD22}"/>
                </a:ext>
              </a:extLst>
            </p:cNvPr>
            <p:cNvGrpSpPr/>
            <p:nvPr/>
          </p:nvGrpSpPr>
          <p:grpSpPr>
            <a:xfrm>
              <a:off x="1284604" y="24078222"/>
              <a:ext cx="13003004" cy="5405620"/>
              <a:chOff x="336783" y="222956"/>
              <a:chExt cx="10728519" cy="4031287"/>
            </a:xfrm>
          </p:grpSpPr>
          <p:sp>
            <p:nvSpPr>
              <p:cNvPr id="462" name="직사각형 461">
                <a:extLst>
                  <a:ext uri="{FF2B5EF4-FFF2-40B4-BE49-F238E27FC236}">
                    <a16:creationId xmlns:a16="http://schemas.microsoft.com/office/drawing/2014/main" id="{7F94F16B-2855-4895-A5EF-9801B9023F88}"/>
                  </a:ext>
                </a:extLst>
              </p:cNvPr>
              <p:cNvSpPr/>
              <p:nvPr/>
            </p:nvSpPr>
            <p:spPr>
              <a:xfrm>
                <a:off x="336783" y="222956"/>
                <a:ext cx="1425020" cy="545524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000" b="1" dirty="0">
                    <a:latin typeface="+mn-ea"/>
                  </a:rPr>
                  <a:t>감성사전</a:t>
                </a:r>
              </a:p>
            </p:txBody>
          </p:sp>
          <p:sp>
            <p:nvSpPr>
              <p:cNvPr id="464" name="제목 2">
                <a:extLst>
                  <a:ext uri="{FF2B5EF4-FFF2-40B4-BE49-F238E27FC236}">
                    <a16:creationId xmlns:a16="http://schemas.microsoft.com/office/drawing/2014/main" id="{79DEF38A-D3B1-4699-A9A5-155EB67EC1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9074" y="936484"/>
                <a:ext cx="2239101" cy="39224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2800" b="1" dirty="0">
                    <a:latin typeface="+mn-ea"/>
                    <a:ea typeface="+mn-ea"/>
                  </a:rPr>
                  <a:t>감성 사전 설계</a:t>
                </a:r>
              </a:p>
            </p:txBody>
          </p:sp>
          <p:sp>
            <p:nvSpPr>
              <p:cNvPr id="465" name="내용 개체 틀 3">
                <a:extLst>
                  <a:ext uri="{FF2B5EF4-FFF2-40B4-BE49-F238E27FC236}">
                    <a16:creationId xmlns:a16="http://schemas.microsoft.com/office/drawing/2014/main" id="{8829EDBF-FA29-450F-82FD-3AE40E6DFF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1565" y="1396997"/>
                <a:ext cx="10583737" cy="285724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ko-KR" altLang="en-US" sz="2600" dirty="0">
                    <a:latin typeface="+mn-ea"/>
                  </a:rPr>
                  <a:t>조선일보 사이트에서  대북 관련 뉴스 제목 </a:t>
                </a:r>
                <a:r>
                  <a:rPr lang="en-US" altLang="ko-KR" sz="2600" dirty="0">
                    <a:latin typeface="+mn-ea"/>
                  </a:rPr>
                  <a:t>Crawling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600" dirty="0">
                    <a:latin typeface="+mn-ea"/>
                  </a:rPr>
                  <a:t>Re module</a:t>
                </a:r>
                <a:r>
                  <a:rPr lang="ko-KR" altLang="en-US" sz="2600" dirty="0">
                    <a:latin typeface="+mn-ea"/>
                  </a:rPr>
                  <a:t>을 통해 특수기호 등의 데이터 </a:t>
                </a:r>
                <a:r>
                  <a:rPr lang="ko-KR" altLang="en-US" sz="2600" dirty="0" err="1">
                    <a:latin typeface="+mn-ea"/>
                  </a:rPr>
                  <a:t>전처리</a:t>
                </a:r>
                <a:endParaRPr lang="en-US" altLang="ko-KR" sz="26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600" dirty="0">
                    <a:latin typeface="+mn-ea"/>
                  </a:rPr>
                  <a:t>한국어 분석기 중 </a:t>
                </a:r>
                <a:r>
                  <a:rPr lang="en-US" altLang="ko-KR" sz="2600" dirty="0" err="1">
                    <a:latin typeface="+mn-ea"/>
                  </a:rPr>
                  <a:t>Mecab</a:t>
                </a:r>
                <a:r>
                  <a:rPr lang="ko-KR" altLang="en-US" sz="2600" dirty="0">
                    <a:latin typeface="+mn-ea"/>
                  </a:rPr>
                  <a:t>을 이용해서 단어로 분해</a:t>
                </a:r>
                <a:endParaRPr lang="en-US" altLang="ko-KR" sz="26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600" dirty="0">
                    <a:latin typeface="+mn-ea"/>
                  </a:rPr>
                  <a:t>단어 별 빈도수 측정 및 상승</a:t>
                </a:r>
                <a:r>
                  <a:rPr lang="en-US" altLang="ko-KR" sz="2600" dirty="0">
                    <a:latin typeface="+mn-ea"/>
                  </a:rPr>
                  <a:t>, </a:t>
                </a:r>
                <a:r>
                  <a:rPr lang="ko-KR" altLang="en-US" sz="2600" dirty="0">
                    <a:latin typeface="+mn-ea"/>
                  </a:rPr>
                  <a:t>하락한 날의 뉴스에서 나온 횟수 측정</a:t>
                </a:r>
                <a:endParaRPr lang="en-US" altLang="ko-KR" sz="26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600" dirty="0">
                    <a:latin typeface="+mn-ea"/>
                  </a:rPr>
                  <a:t>측정된 값으로 감성사전 구축 후 </a:t>
                </a:r>
                <a:r>
                  <a:rPr lang="en-US" altLang="ko-KR" sz="2600" dirty="0">
                    <a:latin typeface="+mn-ea"/>
                  </a:rPr>
                  <a:t>score</a:t>
                </a:r>
                <a:r>
                  <a:rPr lang="ko-KR" altLang="en-US" sz="2600" dirty="0">
                    <a:latin typeface="+mn-ea"/>
                  </a:rPr>
                  <a:t>값이 </a:t>
                </a:r>
                <a:r>
                  <a:rPr lang="en-US" altLang="ko-KR" sz="2600" dirty="0">
                    <a:latin typeface="+mn-ea"/>
                  </a:rPr>
                  <a:t>0.3</a:t>
                </a:r>
                <a:r>
                  <a:rPr lang="ko-KR" altLang="en-US" sz="2600" dirty="0">
                    <a:latin typeface="+mn-ea"/>
                  </a:rPr>
                  <a:t>이상이거나 </a:t>
                </a:r>
                <a:r>
                  <a:rPr lang="en-US" altLang="ko-KR" sz="2600" dirty="0">
                    <a:latin typeface="+mn-ea"/>
                  </a:rPr>
                  <a:t>0.3</a:t>
                </a:r>
                <a:r>
                  <a:rPr lang="ko-KR" altLang="en-US" sz="2600" dirty="0">
                    <a:latin typeface="+mn-ea"/>
                  </a:rPr>
                  <a:t>이하고 빈도수가 </a:t>
                </a:r>
                <a:r>
                  <a:rPr lang="en-US" altLang="ko-KR" sz="2600" dirty="0">
                    <a:latin typeface="+mn-ea"/>
                  </a:rPr>
                  <a:t>3</a:t>
                </a:r>
                <a:r>
                  <a:rPr lang="ko-KR" altLang="en-US" sz="2600" dirty="0">
                    <a:latin typeface="+mn-ea"/>
                  </a:rPr>
                  <a:t>회 이상인 단어로 </a:t>
                </a:r>
                <a:r>
                  <a:rPr lang="en-US" altLang="ko-KR" sz="2600" dirty="0">
                    <a:latin typeface="+mn-ea"/>
                  </a:rPr>
                  <a:t>BOW</a:t>
                </a:r>
                <a:r>
                  <a:rPr lang="ko-KR" altLang="en-US" sz="2600" dirty="0">
                    <a:latin typeface="+mn-ea"/>
                  </a:rPr>
                  <a:t> 구축</a:t>
                </a:r>
                <a:endParaRPr lang="en-US" altLang="ko-KR" sz="2600" dirty="0">
                  <a:latin typeface="+mn-ea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2D32BF71-CC93-4EED-9120-722C8F813E7B}"/>
                    </a:ext>
                  </a:extLst>
                </p:cNvPr>
                <p:cNvSpPr/>
                <p:nvPr/>
              </p:nvSpPr>
              <p:spPr>
                <a:xfrm>
                  <a:off x="6605746" y="29838369"/>
                  <a:ext cx="1866216" cy="3745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ko-KR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word</m:t>
                        </m:r>
                        <m:d>
                          <m:dPr>
                            <m:ctrlPr>
                              <a:rPr kumimoji="0" lang="ko-KR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0" lang="ko-KR" alt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i</m:t>
                            </m:r>
                          </m:e>
                        </m:d>
                        <m:r>
                          <a:rPr kumimoji="0" lang="ko-KR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 </m:t>
                        </m:r>
                        <m:r>
                          <a:rPr kumimoji="0" lang="ko-KR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단어</m:t>
                        </m:r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2D32BF71-CC93-4EED-9120-722C8F813E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5746" y="29838369"/>
                  <a:ext cx="1866216" cy="374526"/>
                </a:xfrm>
                <a:prstGeom prst="rect">
                  <a:avLst/>
                </a:prstGeom>
                <a:blipFill>
                  <a:blip r:embed="rId9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9575B01B-29EB-4E12-B54D-C86653CD98FA}"/>
                    </a:ext>
                  </a:extLst>
                </p:cNvPr>
                <p:cNvSpPr/>
                <p:nvPr/>
              </p:nvSpPr>
              <p:spPr>
                <a:xfrm>
                  <a:off x="6611922" y="30350777"/>
                  <a:ext cx="4857311" cy="3745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ko-KR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frequency</m:t>
                        </m:r>
                        <m:d>
                          <m:dPr>
                            <m:ctrlPr>
                              <a:rPr kumimoji="0" lang="ko-KR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0" lang="ko-KR" alt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i</m:t>
                            </m:r>
                          </m:e>
                        </m:d>
                        <m:r>
                          <a:rPr kumimoji="0" lang="ko-KR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kumimoji="0" lang="ko-KR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crawling</m:t>
                        </m:r>
                        <m:r>
                          <a:rPr kumimoji="0" lang="ko-KR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한</m:t>
                        </m:r>
                        <m:r>
                          <a:rPr kumimoji="0" lang="ko-KR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ko-KR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뉴스</m:t>
                        </m:r>
                        <m:r>
                          <a:rPr kumimoji="0" lang="ko-KR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ko-KR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에서의</m:t>
                        </m:r>
                        <m:r>
                          <a:rPr kumimoji="0" lang="ko-KR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ko-KR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빈도수</m:t>
                        </m:r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9575B01B-29EB-4E12-B54D-C86653CD98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922" y="30350777"/>
                  <a:ext cx="4857311" cy="374526"/>
                </a:xfrm>
                <a:prstGeom prst="rect">
                  <a:avLst/>
                </a:prstGeom>
                <a:blipFill>
                  <a:blip r:embed="rId10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D9810FE0-8401-4571-AB02-C350B0FBDEE5}"/>
                    </a:ext>
                  </a:extLst>
                </p:cNvPr>
                <p:cNvSpPr/>
                <p:nvPr/>
              </p:nvSpPr>
              <p:spPr>
                <a:xfrm>
                  <a:off x="6584627" y="30800743"/>
                  <a:ext cx="4338696" cy="3745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ko-KR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pos</m:t>
                        </m:r>
                        <m:d>
                          <m:dPr>
                            <m:ctrlPr>
                              <a:rPr kumimoji="0" lang="ko-KR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0" lang="ko-KR" alt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i</m:t>
                            </m:r>
                          </m:e>
                        </m:d>
                        <m:r>
                          <a:rPr kumimoji="0" lang="ko-KR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 </m:t>
                        </m:r>
                        <m:r>
                          <a:rPr kumimoji="0" lang="ko-KR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상승한</m:t>
                        </m:r>
                        <m:r>
                          <a:rPr kumimoji="0" lang="ko-KR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ko-KR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날의</m:t>
                        </m:r>
                        <m:r>
                          <a:rPr kumimoji="0" lang="ko-KR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ko-KR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뉴스에서의</m:t>
                        </m:r>
                        <m:r>
                          <a:rPr kumimoji="0" lang="ko-KR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ko-KR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빈도수</m:t>
                        </m:r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D9810FE0-8401-4571-AB02-C350B0FBDE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627" y="30800743"/>
                  <a:ext cx="4338696" cy="374526"/>
                </a:xfrm>
                <a:prstGeom prst="rect">
                  <a:avLst/>
                </a:prstGeom>
                <a:blipFill>
                  <a:blip r:embed="rId11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직사각형 296">
                  <a:extLst>
                    <a:ext uri="{FF2B5EF4-FFF2-40B4-BE49-F238E27FC236}">
                      <a16:creationId xmlns:a16="http://schemas.microsoft.com/office/drawing/2014/main" id="{BCA89BFF-478F-4640-A047-6BD18A86C3BC}"/>
                    </a:ext>
                  </a:extLst>
                </p:cNvPr>
                <p:cNvSpPr/>
                <p:nvPr/>
              </p:nvSpPr>
              <p:spPr>
                <a:xfrm>
                  <a:off x="6605746" y="31292681"/>
                  <a:ext cx="4338696" cy="3745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ko-KR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neg</m:t>
                        </m:r>
                        <m:d>
                          <m:dPr>
                            <m:ctrlPr>
                              <a:rPr kumimoji="0" lang="ko-KR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0" lang="ko-KR" alt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i</m:t>
                            </m:r>
                          </m:e>
                        </m:d>
                        <m:r>
                          <a:rPr kumimoji="0" lang="ko-KR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 </m:t>
                        </m:r>
                        <m:r>
                          <a:rPr kumimoji="0" lang="ko-KR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하락한</m:t>
                        </m:r>
                        <m:r>
                          <a:rPr kumimoji="0" lang="ko-KR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ko-KR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날의</m:t>
                        </m:r>
                        <m:r>
                          <a:rPr kumimoji="0" lang="ko-KR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ko-KR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뉴스에서의</m:t>
                        </m:r>
                        <m:r>
                          <a:rPr kumimoji="0" lang="ko-KR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ko-KR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빈도수</m:t>
                        </m:r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7" name="직사각형 296">
                  <a:extLst>
                    <a:ext uri="{FF2B5EF4-FFF2-40B4-BE49-F238E27FC236}">
                      <a16:creationId xmlns:a16="http://schemas.microsoft.com/office/drawing/2014/main" id="{BCA89BFF-478F-4640-A047-6BD18A86C3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5746" y="31292681"/>
                  <a:ext cx="4338696" cy="374526"/>
                </a:xfrm>
                <a:prstGeom prst="rect">
                  <a:avLst/>
                </a:prstGeom>
                <a:blipFill>
                  <a:blip r:embed="rId12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직사각형 297">
                  <a:extLst>
                    <a:ext uri="{FF2B5EF4-FFF2-40B4-BE49-F238E27FC236}">
                      <a16:creationId xmlns:a16="http://schemas.microsoft.com/office/drawing/2014/main" id="{B0B93011-542A-4FEC-8A93-A528F0E9CA9C}"/>
                    </a:ext>
                  </a:extLst>
                </p:cNvPr>
                <p:cNvSpPr/>
                <p:nvPr/>
              </p:nvSpPr>
              <p:spPr>
                <a:xfrm>
                  <a:off x="1717298" y="30212895"/>
                  <a:ext cx="4399890" cy="10049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ko-KR" altLang="en-US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score</m:t>
                        </m:r>
                        <m:r>
                          <a:rPr kumimoji="0" lang="ko-KR" altLang="en-US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kumimoji="0" lang="ko-KR" altLang="en-US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i</m:t>
                        </m:r>
                        <m:r>
                          <a:rPr kumimoji="0" lang="ko-KR" altLang="en-US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)= </m:t>
                        </m:r>
                        <m:f>
                          <m:fPr>
                            <m:ctrlPr>
                              <a:rPr kumimoji="0" lang="ko-KR" alt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kumimoji="0" lang="ko-KR" alt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ko-KR" alt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𝑝𝑜𝑠</m:t>
                                </m:r>
                                <m:d>
                                  <m:dPr>
                                    <m:ctrlPr>
                                      <a:rPr kumimoji="0" lang="ko-KR" alt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ko-KR" alt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kumimoji="0" lang="ko-KR" altLang="en-US" sz="2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ko-KR" alt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𝑛𝑒𝑔</m:t>
                                </m:r>
                                <m:r>
                                  <a:rPr kumimoji="0" lang="ko-KR" altLang="en-US" sz="2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ko-KR" alt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kumimoji="0" lang="ko-KR" alt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ko-KR" alt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𝑓𝑟𝑒𝑞𝑢𝑒𝑛𝑐𝑦</m:t>
                                </m:r>
                                <m:r>
                                  <a:rPr kumimoji="0" lang="ko-KR" altLang="en-US" sz="2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ko-KR" alt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kumimoji="0" lang="ko-KR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8" name="직사각형 297">
                  <a:extLst>
                    <a:ext uri="{FF2B5EF4-FFF2-40B4-BE49-F238E27FC236}">
                      <a16:creationId xmlns:a16="http://schemas.microsoft.com/office/drawing/2014/main" id="{B0B93011-542A-4FEC-8A93-A528F0E9CA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298" y="30212895"/>
                  <a:ext cx="4399890" cy="100495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2574C10F-0E0B-4B10-B1F9-70111525B611}"/>
              </a:ext>
            </a:extLst>
          </p:cNvPr>
          <p:cNvSpPr/>
          <p:nvPr/>
        </p:nvSpPr>
        <p:spPr>
          <a:xfrm>
            <a:off x="3011734" y="20190586"/>
            <a:ext cx="9799454" cy="1943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5549</a:t>
            </a:r>
            <a:r>
              <a:rPr lang="ko-KR" altLang="en-US" sz="5400" dirty="0">
                <a:solidFill>
                  <a:schemeClr val="tx1"/>
                </a:solidFill>
              </a:rPr>
              <a:t>개의 시계열 데이터</a:t>
            </a: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E378A456-5C62-48AE-ACCD-1B8D7D8DA8FC}"/>
              </a:ext>
            </a:extLst>
          </p:cNvPr>
          <p:cNvSpPr/>
          <p:nvPr/>
        </p:nvSpPr>
        <p:spPr>
          <a:xfrm>
            <a:off x="2790363" y="19640818"/>
            <a:ext cx="3326825" cy="316752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30%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43AD8233-B394-48D6-97E6-B0B4820F2F0B}"/>
              </a:ext>
            </a:extLst>
          </p:cNvPr>
          <p:cNvSpPr/>
          <p:nvPr/>
        </p:nvSpPr>
        <p:spPr>
          <a:xfrm>
            <a:off x="9462012" y="19614654"/>
            <a:ext cx="3926067" cy="3167525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40%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ABB0238D-BAB7-4B2F-B5B3-3E0261444471}"/>
              </a:ext>
            </a:extLst>
          </p:cNvPr>
          <p:cNvSpPr/>
          <p:nvPr/>
        </p:nvSpPr>
        <p:spPr>
          <a:xfrm>
            <a:off x="6117188" y="19640818"/>
            <a:ext cx="3326825" cy="316752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30%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493" name="표 492">
            <a:extLst>
              <a:ext uri="{FF2B5EF4-FFF2-40B4-BE49-F238E27FC236}">
                <a16:creationId xmlns:a16="http://schemas.microsoft.com/office/drawing/2014/main" id="{2AA5A8F4-C2C4-467B-8703-2ED6997D7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364433"/>
              </p:ext>
            </p:extLst>
          </p:nvPr>
        </p:nvGraphicFramePr>
        <p:xfrm>
          <a:off x="18023923" y="19699473"/>
          <a:ext cx="4508217" cy="348877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66295">
                  <a:extLst>
                    <a:ext uri="{9D8B030D-6E8A-4147-A177-3AD203B41FA5}">
                      <a16:colId xmlns:a16="http://schemas.microsoft.com/office/drawing/2014/main" val="2088848141"/>
                    </a:ext>
                  </a:extLst>
                </a:gridCol>
                <a:gridCol w="2741922">
                  <a:extLst>
                    <a:ext uri="{9D8B030D-6E8A-4147-A177-3AD203B41FA5}">
                      <a16:colId xmlns:a16="http://schemas.microsoft.com/office/drawing/2014/main" val="4099038263"/>
                    </a:ext>
                  </a:extLst>
                </a:gridCol>
              </a:tblGrid>
              <a:tr h="495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Parameter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Value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222518"/>
                  </a:ext>
                </a:extLst>
              </a:tr>
              <a:tr h="495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Epoch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50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47738"/>
                  </a:ext>
                </a:extLst>
              </a:tr>
              <a:tr h="495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Learning rate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0.002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00323"/>
                  </a:ext>
                </a:extLst>
              </a:tr>
              <a:tr h="495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Input layer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64, </a:t>
                      </a:r>
                      <a:r>
                        <a:rPr lang="en-US" altLang="ko-KR" sz="1800" dirty="0" err="1"/>
                        <a:t>Relu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590990"/>
                  </a:ext>
                </a:extLst>
              </a:tr>
              <a:tr h="495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Hidden layer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64-64, tanh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717807"/>
                  </a:ext>
                </a:extLst>
              </a:tr>
              <a:tr h="495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Output layer</a:t>
                      </a:r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일반 계층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1, sigmoid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743430"/>
                  </a:ext>
                </a:extLst>
              </a:tr>
              <a:tr h="495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Accuracy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Accuracy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993486"/>
                  </a:ext>
                </a:extLst>
              </a:tr>
            </a:tbl>
          </a:graphicData>
        </a:graphic>
      </p:graphicFrame>
      <p:sp>
        <p:nvSpPr>
          <p:cNvPr id="494" name="TextBox 493">
            <a:extLst>
              <a:ext uri="{FF2B5EF4-FFF2-40B4-BE49-F238E27FC236}">
                <a16:creationId xmlns:a16="http://schemas.microsoft.com/office/drawing/2014/main" id="{942846C2-04E5-4ECE-9BA4-13D0B26C922E}"/>
              </a:ext>
            </a:extLst>
          </p:cNvPr>
          <p:cNvSpPr txBox="1"/>
          <p:nvPr/>
        </p:nvSpPr>
        <p:spPr>
          <a:xfrm>
            <a:off x="17722430" y="19113243"/>
            <a:ext cx="6101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+mn-ea"/>
              </a:rPr>
              <a:t>모델구현에 구성된 </a:t>
            </a:r>
            <a:r>
              <a:rPr lang="en-US" altLang="ko-KR" sz="2400" dirty="0">
                <a:latin typeface="+mn-ea"/>
              </a:rPr>
              <a:t>Parameter </a:t>
            </a:r>
            <a:r>
              <a:rPr lang="ko-KR" altLang="en-US" sz="2400" dirty="0">
                <a:latin typeface="+mn-ea"/>
              </a:rPr>
              <a:t>값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7675BF86-C13A-4FE5-98B9-6C707A1FD848}"/>
              </a:ext>
            </a:extLst>
          </p:cNvPr>
          <p:cNvSpPr txBox="1"/>
          <p:nvPr/>
        </p:nvSpPr>
        <p:spPr>
          <a:xfrm>
            <a:off x="24831878" y="23372789"/>
            <a:ext cx="1763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&lt;</a:t>
            </a:r>
            <a:r>
              <a:rPr lang="ko-KR" altLang="en-US" sz="2000" dirty="0">
                <a:latin typeface="+mn-ea"/>
              </a:rPr>
              <a:t>그림 </a:t>
            </a:r>
            <a:r>
              <a:rPr lang="en-US" altLang="ko-KR" sz="2000" dirty="0">
                <a:latin typeface="+mn-ea"/>
              </a:rPr>
              <a:t>GRU&gt;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96" name="내용 개체 틀 2">
            <a:extLst>
              <a:ext uri="{FF2B5EF4-FFF2-40B4-BE49-F238E27FC236}">
                <a16:creationId xmlns:a16="http://schemas.microsoft.com/office/drawing/2014/main" id="{36E9D764-8CBD-4079-97B3-30CF8DC26E1F}"/>
              </a:ext>
            </a:extLst>
          </p:cNvPr>
          <p:cNvSpPr txBox="1">
            <a:spLocks/>
          </p:cNvSpPr>
          <p:nvPr/>
        </p:nvSpPr>
        <p:spPr>
          <a:xfrm>
            <a:off x="17473860" y="15433812"/>
            <a:ext cx="14309383" cy="35865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GRU</a:t>
            </a:r>
            <a:r>
              <a:rPr lang="en-US" altLang="ko-KR" sz="3000" dirty="0">
                <a:latin typeface="+mn-ea"/>
              </a:rPr>
              <a:t>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2600" dirty="0">
                <a:latin typeface="+mn-ea"/>
              </a:rPr>
              <a:t>LSTM</a:t>
            </a:r>
            <a:r>
              <a:rPr lang="ko-KR" altLang="en-US" sz="2600" dirty="0">
                <a:latin typeface="+mn-ea"/>
              </a:rPr>
              <a:t>에서 </a:t>
            </a:r>
            <a:r>
              <a:rPr lang="en-US" altLang="ko-KR" sz="2600" dirty="0">
                <a:latin typeface="+mn-ea"/>
              </a:rPr>
              <a:t>Forget, input, output gate</a:t>
            </a:r>
            <a:r>
              <a:rPr lang="ko-KR" altLang="en-US" sz="2600" dirty="0">
                <a:latin typeface="+mn-ea"/>
              </a:rPr>
              <a:t>를 줄여 </a:t>
            </a:r>
            <a:r>
              <a:rPr lang="en-US" altLang="ko-KR" sz="2600" dirty="0">
                <a:latin typeface="+mn-ea"/>
              </a:rPr>
              <a:t>Reset, Update gate</a:t>
            </a:r>
            <a:r>
              <a:rPr lang="ko-KR" altLang="en-US" sz="2600" dirty="0">
                <a:latin typeface="+mn-ea"/>
              </a:rPr>
              <a:t>를 이용하는 알고리즘</a:t>
            </a:r>
            <a:endParaRPr lang="en-US" altLang="ko-KR" sz="26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200" b="1" dirty="0">
                <a:latin typeface="+mn-ea"/>
              </a:rPr>
              <a:t>  </a:t>
            </a:r>
            <a:r>
              <a:rPr lang="en-US" altLang="ko-KR" sz="2200" dirty="0">
                <a:latin typeface="+mn-ea"/>
              </a:rPr>
              <a:t>- Reset : </a:t>
            </a:r>
            <a:r>
              <a:rPr lang="ko-KR" altLang="en-US" sz="2200" dirty="0">
                <a:latin typeface="+mn-ea"/>
              </a:rPr>
              <a:t>새로운 입력을 이전 메모리와 어떻게 합칠지</a:t>
            </a:r>
            <a:endParaRPr lang="en-US" altLang="ko-KR" sz="22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200" dirty="0">
                <a:latin typeface="+mn-ea"/>
              </a:rPr>
              <a:t>  - Update : </a:t>
            </a:r>
            <a:r>
              <a:rPr lang="ko-KR" altLang="en-US" sz="2200" dirty="0">
                <a:latin typeface="+mn-ea"/>
              </a:rPr>
              <a:t>이전 메모리를 얼마나 기억할지</a:t>
            </a:r>
            <a:endParaRPr lang="en-US" altLang="ko-KR" sz="2200" dirty="0"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2600" dirty="0">
                <a:latin typeface="+mn-ea"/>
              </a:rPr>
              <a:t>Parameter </a:t>
            </a:r>
            <a:r>
              <a:rPr lang="ko-KR" altLang="en-US" sz="2600" dirty="0">
                <a:latin typeface="+mn-ea"/>
              </a:rPr>
              <a:t>수가 </a:t>
            </a:r>
            <a:r>
              <a:rPr lang="en-US" altLang="ko-KR" sz="2600" dirty="0">
                <a:latin typeface="+mn-ea"/>
              </a:rPr>
              <a:t>LSTM</a:t>
            </a:r>
            <a:r>
              <a:rPr lang="ko-KR" altLang="en-US" sz="2600" dirty="0">
                <a:latin typeface="+mn-ea"/>
              </a:rPr>
              <a:t>보다 적어서 학습 시간이 더 짧고 적은 데이터로도 학습이 가능</a:t>
            </a:r>
            <a:endParaRPr lang="en-US" altLang="ko-KR" sz="2600" dirty="0"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2600" dirty="0">
                <a:latin typeface="+mn-ea"/>
              </a:rPr>
              <a:t>출력에 비선형 계산식이 필요가 없음</a:t>
            </a:r>
            <a:endParaRPr lang="en-US" altLang="ko-KR" sz="2600" dirty="0"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2600" dirty="0">
                <a:latin typeface="+mn-ea"/>
              </a:rPr>
              <a:t>뉴스 제목을 입력 할 시 상승할 것인지 하락할 것인지 판별</a:t>
            </a:r>
            <a:endParaRPr lang="en-US" altLang="ko-KR" sz="2600" dirty="0">
              <a:latin typeface="+mn-ea"/>
            </a:endParaRP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EEF8E711-733F-448F-B3CC-4A1630DA9E9B}"/>
              </a:ext>
            </a:extLst>
          </p:cNvPr>
          <p:cNvSpPr txBox="1"/>
          <p:nvPr/>
        </p:nvSpPr>
        <p:spPr>
          <a:xfrm>
            <a:off x="18802517" y="23336304"/>
            <a:ext cx="2677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&lt;</a:t>
            </a:r>
            <a:r>
              <a:rPr lang="ko-KR" altLang="en-US" sz="2000" dirty="0">
                <a:latin typeface="+mn-ea"/>
              </a:rPr>
              <a:t>표 </a:t>
            </a:r>
            <a:r>
              <a:rPr lang="en-US" altLang="ko-KR" sz="2000" dirty="0">
                <a:latin typeface="+mn-ea"/>
              </a:rPr>
              <a:t>GRU parameter&gt;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2" name="Picture 2" descr="ìì ì ëí ì´ë¯¸ì§ ê²ìê²°ê³¼">
            <a:extLst>
              <a:ext uri="{FF2B5EF4-FFF2-40B4-BE49-F238E27FC236}">
                <a16:creationId xmlns:a16="http://schemas.microsoft.com/office/drawing/2014/main" id="{0CE0DB8D-8998-4F40-B6A5-A7B12B7D3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859" y="36678857"/>
            <a:ext cx="4228070" cy="287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03FD57-4575-441E-BB10-EE65DCCEB9C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435468" y="36772869"/>
            <a:ext cx="4142183" cy="27657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BE47AB-D3F6-48C5-8CBF-91430D19CCF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530663" y="36990360"/>
            <a:ext cx="3573412" cy="2452600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70B9AC28-CFBA-4B55-AE70-5CEA24E107F3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4419" t="3064" r="2109" b="11430"/>
          <a:stretch/>
        </p:blipFill>
        <p:spPr>
          <a:xfrm>
            <a:off x="23318747" y="19574908"/>
            <a:ext cx="6148356" cy="3596070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3F4BA36-58B3-46A6-8B3C-5A25BF328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757854"/>
              </p:ext>
            </p:extLst>
          </p:nvPr>
        </p:nvGraphicFramePr>
        <p:xfrm>
          <a:off x="18228099" y="27961166"/>
          <a:ext cx="10738895" cy="3286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779">
                  <a:extLst>
                    <a:ext uri="{9D8B030D-6E8A-4147-A177-3AD203B41FA5}">
                      <a16:colId xmlns:a16="http://schemas.microsoft.com/office/drawing/2014/main" val="759152044"/>
                    </a:ext>
                  </a:extLst>
                </a:gridCol>
                <a:gridCol w="2147779">
                  <a:extLst>
                    <a:ext uri="{9D8B030D-6E8A-4147-A177-3AD203B41FA5}">
                      <a16:colId xmlns:a16="http://schemas.microsoft.com/office/drawing/2014/main" val="1929408884"/>
                    </a:ext>
                  </a:extLst>
                </a:gridCol>
                <a:gridCol w="2147779">
                  <a:extLst>
                    <a:ext uri="{9D8B030D-6E8A-4147-A177-3AD203B41FA5}">
                      <a16:colId xmlns:a16="http://schemas.microsoft.com/office/drawing/2014/main" val="1132422852"/>
                    </a:ext>
                  </a:extLst>
                </a:gridCol>
                <a:gridCol w="2147779">
                  <a:extLst>
                    <a:ext uri="{9D8B030D-6E8A-4147-A177-3AD203B41FA5}">
                      <a16:colId xmlns:a16="http://schemas.microsoft.com/office/drawing/2014/main" val="4214352319"/>
                    </a:ext>
                  </a:extLst>
                </a:gridCol>
                <a:gridCol w="2147779">
                  <a:extLst>
                    <a:ext uri="{9D8B030D-6E8A-4147-A177-3AD203B41FA5}">
                      <a16:colId xmlns:a16="http://schemas.microsoft.com/office/drawing/2014/main" val="457920780"/>
                    </a:ext>
                  </a:extLst>
                </a:gridCol>
              </a:tblGrid>
              <a:tr h="10950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accuracy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334807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precision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334807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recall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F1_Score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1829723"/>
                  </a:ext>
                </a:extLst>
              </a:tr>
              <a:tr h="109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MLP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200" dirty="0"/>
                        <a:t>0.72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200" dirty="0"/>
                        <a:t>0.52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200" dirty="0"/>
                        <a:t>0.48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200" dirty="0"/>
                        <a:t>0.5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014546"/>
                  </a:ext>
                </a:extLst>
              </a:tr>
              <a:tr h="109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GRU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0.8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0.47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0.57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0.52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955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649275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기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678</Words>
  <Application>Microsoft Office PowerPoint</Application>
  <PresentationFormat>사용자 지정</PresentationFormat>
  <Paragraphs>133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Calibri</vt:lpstr>
      <vt:lpstr>맑은 고딕</vt:lpstr>
      <vt:lpstr>Cambria Math</vt:lpstr>
      <vt:lpstr>Arial</vt:lpstr>
      <vt:lpstr>Calibri Light</vt:lpstr>
      <vt:lpstr>Wingdings</vt:lpstr>
      <vt:lpstr>1_기본</vt:lpstr>
      <vt:lpstr>2_기본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동준 이</cp:lastModifiedBy>
  <cp:revision>470</cp:revision>
  <dcterms:created xsi:type="dcterms:W3CDTF">2017-11-24T11:22:27Z</dcterms:created>
  <dcterms:modified xsi:type="dcterms:W3CDTF">2019-05-29T10:38:08Z</dcterms:modified>
</cp:coreProperties>
</file>