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3"/>
  </p:notesMasterIdLst>
  <p:handoutMasterIdLst>
    <p:handoutMasterId r:id="rId24"/>
  </p:handoutMasterIdLst>
  <p:sldIdLst>
    <p:sldId id="256" r:id="rId2"/>
    <p:sldId id="259" r:id="rId3"/>
    <p:sldId id="288" r:id="rId4"/>
    <p:sldId id="308" r:id="rId5"/>
    <p:sldId id="290" r:id="rId6"/>
    <p:sldId id="291" r:id="rId7"/>
    <p:sldId id="292" r:id="rId8"/>
    <p:sldId id="282" r:id="rId9"/>
    <p:sldId id="293" r:id="rId10"/>
    <p:sldId id="309" r:id="rId11"/>
    <p:sldId id="310" r:id="rId12"/>
    <p:sldId id="313" r:id="rId13"/>
    <p:sldId id="311" r:id="rId14"/>
    <p:sldId id="305" r:id="rId15"/>
    <p:sldId id="301" r:id="rId16"/>
    <p:sldId id="302" r:id="rId17"/>
    <p:sldId id="303" r:id="rId18"/>
    <p:sldId id="306" r:id="rId19"/>
    <p:sldId id="314" r:id="rId20"/>
    <p:sldId id="298" r:id="rId21"/>
    <p:sldId id="299" r:id="rId2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46" autoAdjust="0"/>
    <p:restoredTop sz="87614" autoAdjust="0"/>
  </p:normalViewPr>
  <p:slideViewPr>
    <p:cSldViewPr snapToGrid="0">
      <p:cViewPr varScale="1">
        <p:scale>
          <a:sx n="63" d="100"/>
          <a:sy n="63" d="100"/>
        </p:scale>
        <p:origin x="82" y="3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ark\Desktop\&#54788;&#45824;&#54644;&#49345;\Gant_Chart_Sample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ark\Desktop\&#54788;&#45824;&#54644;&#49345;\&#50696;&#49328;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6377056594981385"/>
          <c:y val="6.4700855883366368E-2"/>
          <c:w val="0.69906127875414503"/>
          <c:h val="0.90461972341964203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Sheet3!$D$23</c:f>
              <c:strCache>
                <c:ptCount val="1"/>
                <c:pt idx="0">
                  <c:v>시작일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Sheet3!$B$24:$C$37</c:f>
              <c:multiLvlStrCache>
                <c:ptCount val="14"/>
                <c:lvl>
                  <c:pt idx="0">
                    <c:v>Python</c:v>
                  </c:pt>
                  <c:pt idx="1">
                    <c:v>Natural language</c:v>
                  </c:pt>
                  <c:pt idx="2">
                    <c:v>Tensorflow &amp; Keras</c:v>
                  </c:pt>
                  <c:pt idx="3">
                    <c:v>Thesis research</c:v>
                  </c:pt>
                  <c:pt idx="4">
                    <c:v>Open source research</c:v>
                  </c:pt>
                  <c:pt idx="5">
                    <c:v>Install required programs</c:v>
                  </c:pt>
                  <c:pt idx="6">
                    <c:v>Data Crawl on news &amp; twitter</c:v>
                  </c:pt>
                  <c:pt idx="7">
                    <c:v>Data preprocessing</c:v>
                  </c:pt>
                  <c:pt idx="8">
                    <c:v>Language analyzer Comparison</c:v>
                  </c:pt>
                  <c:pt idx="9">
                    <c:v>Bag of Words &amp; Word2Vec </c:v>
                  </c:pt>
                  <c:pt idx="10">
                    <c:v>Modeling with Deep Learning</c:v>
                  </c:pt>
                  <c:pt idx="11">
                    <c:v>Improved model predictability</c:v>
                  </c:pt>
                  <c:pt idx="12">
                    <c:v>Web study</c:v>
                  </c:pt>
                  <c:pt idx="13">
                    <c:v>Web development &amp; interworking </c:v>
                  </c:pt>
                </c:lvl>
                <c:lvl>
                  <c:pt idx="0">
                    <c:v>Theory</c:v>
                  </c:pt>
                  <c:pt idx="3">
                    <c:v>advance preparation</c:v>
                  </c:pt>
                  <c:pt idx="6">
                    <c:v>Crawling</c:v>
                  </c:pt>
                  <c:pt idx="7">
                    <c:v>Sentiment</c:v>
                  </c:pt>
                  <c:pt idx="12">
                    <c:v>Web development</c:v>
                  </c:pt>
                </c:lvl>
              </c:multiLvlStrCache>
            </c:multiLvlStrRef>
          </c:cat>
          <c:val>
            <c:numRef>
              <c:f>Sheet3!$D$24:$D$37</c:f>
              <c:numCache>
                <c:formatCode>m/d/yyyy</c:formatCode>
                <c:ptCount val="14"/>
                <c:pt idx="0">
                  <c:v>43374</c:v>
                </c:pt>
                <c:pt idx="1">
                  <c:v>43383</c:v>
                </c:pt>
                <c:pt idx="2">
                  <c:v>43399</c:v>
                </c:pt>
                <c:pt idx="3">
                  <c:v>43409</c:v>
                </c:pt>
                <c:pt idx="4">
                  <c:v>43412</c:v>
                </c:pt>
                <c:pt idx="5">
                  <c:v>43430</c:v>
                </c:pt>
                <c:pt idx="6">
                  <c:v>43460</c:v>
                </c:pt>
                <c:pt idx="7">
                  <c:v>43472</c:v>
                </c:pt>
                <c:pt idx="8">
                  <c:v>43484</c:v>
                </c:pt>
                <c:pt idx="9">
                  <c:v>43495</c:v>
                </c:pt>
                <c:pt idx="10">
                  <c:v>43525</c:v>
                </c:pt>
                <c:pt idx="11">
                  <c:v>43553</c:v>
                </c:pt>
                <c:pt idx="12">
                  <c:v>43586</c:v>
                </c:pt>
                <c:pt idx="13">
                  <c:v>43589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5D0-4DD5-A193-54E1AD12A2CE}"/>
            </c:ext>
          </c:extLst>
        </c:ser>
        <c:ser>
          <c:idx val="1"/>
          <c:order val="1"/>
          <c:tx>
            <c:strRef>
              <c:f>Sheet3!$E$23</c:f>
              <c:strCache>
                <c:ptCount val="1"/>
                <c:pt idx="0">
                  <c:v>기 간</c:v>
                </c:pt>
              </c:strCache>
            </c:strRef>
          </c:tx>
          <c:spPr>
            <a:gradFill flip="none" rotWithShape="1">
              <a:gsLst>
                <a:gs pos="0">
                  <a:srgbClr val="FF0000"/>
                </a:gs>
                <a:gs pos="100000">
                  <a:srgbClr val="FFC000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Sheet3!$B$24:$C$37</c:f>
              <c:multiLvlStrCache>
                <c:ptCount val="14"/>
                <c:lvl>
                  <c:pt idx="0">
                    <c:v>Python</c:v>
                  </c:pt>
                  <c:pt idx="1">
                    <c:v>Natural language</c:v>
                  </c:pt>
                  <c:pt idx="2">
                    <c:v>Tensorflow &amp; Keras</c:v>
                  </c:pt>
                  <c:pt idx="3">
                    <c:v>Thesis research</c:v>
                  </c:pt>
                  <c:pt idx="4">
                    <c:v>Open source research</c:v>
                  </c:pt>
                  <c:pt idx="5">
                    <c:v>Install required programs</c:v>
                  </c:pt>
                  <c:pt idx="6">
                    <c:v>Data Crawl on news &amp; twitter</c:v>
                  </c:pt>
                  <c:pt idx="7">
                    <c:v>Data preprocessing</c:v>
                  </c:pt>
                  <c:pt idx="8">
                    <c:v>Language analyzer Comparison</c:v>
                  </c:pt>
                  <c:pt idx="9">
                    <c:v>Bag of Words &amp; Word2Vec </c:v>
                  </c:pt>
                  <c:pt idx="10">
                    <c:v>Modeling with Deep Learning</c:v>
                  </c:pt>
                  <c:pt idx="11">
                    <c:v>Improved model predictability</c:v>
                  </c:pt>
                  <c:pt idx="12">
                    <c:v>Web study</c:v>
                  </c:pt>
                  <c:pt idx="13">
                    <c:v>Web development &amp; interworking </c:v>
                  </c:pt>
                </c:lvl>
                <c:lvl>
                  <c:pt idx="0">
                    <c:v>Theory</c:v>
                  </c:pt>
                  <c:pt idx="3">
                    <c:v>advance preparation</c:v>
                  </c:pt>
                  <c:pt idx="6">
                    <c:v>Crawling</c:v>
                  </c:pt>
                  <c:pt idx="7">
                    <c:v>Sentiment</c:v>
                  </c:pt>
                  <c:pt idx="12">
                    <c:v>Web development</c:v>
                  </c:pt>
                </c:lvl>
              </c:multiLvlStrCache>
            </c:multiLvlStrRef>
          </c:cat>
          <c:val>
            <c:numRef>
              <c:f>Sheet3!$E$24:$E$37</c:f>
              <c:numCache>
                <c:formatCode>General</c:formatCode>
                <c:ptCount val="14"/>
                <c:pt idx="0">
                  <c:v>40</c:v>
                </c:pt>
                <c:pt idx="1">
                  <c:v>35</c:v>
                </c:pt>
                <c:pt idx="2">
                  <c:v>60</c:v>
                </c:pt>
                <c:pt idx="3">
                  <c:v>30</c:v>
                </c:pt>
                <c:pt idx="4">
                  <c:v>10</c:v>
                </c:pt>
                <c:pt idx="5">
                  <c:v>5</c:v>
                </c:pt>
                <c:pt idx="6">
                  <c:v>25</c:v>
                </c:pt>
                <c:pt idx="7">
                  <c:v>15</c:v>
                </c:pt>
                <c:pt idx="8">
                  <c:v>10</c:v>
                </c:pt>
                <c:pt idx="9">
                  <c:v>23</c:v>
                </c:pt>
                <c:pt idx="10">
                  <c:v>25</c:v>
                </c:pt>
                <c:pt idx="11">
                  <c:v>35</c:v>
                </c:pt>
                <c:pt idx="12">
                  <c:v>5</c:v>
                </c:pt>
                <c:pt idx="13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5D0-4DD5-A193-54E1AD12A2CE}"/>
            </c:ext>
          </c:extLst>
        </c:ser>
        <c:ser>
          <c:idx val="2"/>
          <c:order val="2"/>
          <c:tx>
            <c:strRef>
              <c:f>Sheet3!$F$23</c:f>
              <c:strCache>
                <c:ptCount val="1"/>
                <c:pt idx="0">
                  <c:v>종료일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dLbls>
            <c:dLbl>
              <c:idx val="13"/>
              <c:layout>
                <c:manualLayout>
                  <c:x val="-1.9275946448428651E-2"/>
                  <c:y val="-4.0477391706539613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DDD1-4634-A19E-B73974FF822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Sheet3!$B$24:$C$37</c:f>
              <c:multiLvlStrCache>
                <c:ptCount val="14"/>
                <c:lvl>
                  <c:pt idx="0">
                    <c:v>Python</c:v>
                  </c:pt>
                  <c:pt idx="1">
                    <c:v>Natural language</c:v>
                  </c:pt>
                  <c:pt idx="2">
                    <c:v>Tensorflow &amp; Keras</c:v>
                  </c:pt>
                  <c:pt idx="3">
                    <c:v>Thesis research</c:v>
                  </c:pt>
                  <c:pt idx="4">
                    <c:v>Open source research</c:v>
                  </c:pt>
                  <c:pt idx="5">
                    <c:v>Install required programs</c:v>
                  </c:pt>
                  <c:pt idx="6">
                    <c:v>Data Crawl on news &amp; twitter</c:v>
                  </c:pt>
                  <c:pt idx="7">
                    <c:v>Data preprocessing</c:v>
                  </c:pt>
                  <c:pt idx="8">
                    <c:v>Language analyzer Comparison</c:v>
                  </c:pt>
                  <c:pt idx="9">
                    <c:v>Bag of Words &amp; Word2Vec </c:v>
                  </c:pt>
                  <c:pt idx="10">
                    <c:v>Modeling with Deep Learning</c:v>
                  </c:pt>
                  <c:pt idx="11">
                    <c:v>Improved model predictability</c:v>
                  </c:pt>
                  <c:pt idx="12">
                    <c:v>Web study</c:v>
                  </c:pt>
                  <c:pt idx="13">
                    <c:v>Web development &amp; interworking </c:v>
                  </c:pt>
                </c:lvl>
                <c:lvl>
                  <c:pt idx="0">
                    <c:v>Theory</c:v>
                  </c:pt>
                  <c:pt idx="3">
                    <c:v>advance preparation</c:v>
                  </c:pt>
                  <c:pt idx="6">
                    <c:v>Crawling</c:v>
                  </c:pt>
                  <c:pt idx="7">
                    <c:v>Sentiment</c:v>
                  </c:pt>
                  <c:pt idx="12">
                    <c:v>Web development</c:v>
                  </c:pt>
                </c:lvl>
              </c:multiLvlStrCache>
            </c:multiLvlStrRef>
          </c:cat>
          <c:val>
            <c:numRef>
              <c:f>Sheet3!$F$24:$F$37</c:f>
              <c:numCache>
                <c:formatCode>m/d/yyyy</c:formatCode>
                <c:ptCount val="14"/>
                <c:pt idx="0">
                  <c:v>43413</c:v>
                </c:pt>
                <c:pt idx="1">
                  <c:v>43417</c:v>
                </c:pt>
                <c:pt idx="2">
                  <c:v>43458</c:v>
                </c:pt>
                <c:pt idx="3">
                  <c:v>43438</c:v>
                </c:pt>
                <c:pt idx="4">
                  <c:v>43421</c:v>
                </c:pt>
                <c:pt idx="5">
                  <c:v>43434</c:v>
                </c:pt>
                <c:pt idx="6">
                  <c:v>43484</c:v>
                </c:pt>
                <c:pt idx="7">
                  <c:v>43486</c:v>
                </c:pt>
                <c:pt idx="8">
                  <c:v>43493</c:v>
                </c:pt>
                <c:pt idx="9">
                  <c:v>43517</c:v>
                </c:pt>
                <c:pt idx="10">
                  <c:v>43549</c:v>
                </c:pt>
                <c:pt idx="11">
                  <c:v>43587</c:v>
                </c:pt>
                <c:pt idx="12">
                  <c:v>43590</c:v>
                </c:pt>
                <c:pt idx="13">
                  <c:v>43603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5D0-4DD5-A193-54E1AD12A2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587680312"/>
        <c:axId val="587680968"/>
      </c:barChart>
      <c:catAx>
        <c:axId val="587680312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87680968"/>
        <c:crosses val="autoZero"/>
        <c:auto val="1"/>
        <c:lblAlgn val="ctr"/>
        <c:lblOffset val="100"/>
        <c:noMultiLvlLbl val="0"/>
      </c:catAx>
      <c:valAx>
        <c:axId val="587680968"/>
        <c:scaling>
          <c:orientation val="minMax"/>
          <c:max val="43610"/>
          <c:min val="43344"/>
        </c:scaling>
        <c:delete val="0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m/d/yyyy" sourceLinked="1"/>
        <c:majorTickMark val="none"/>
        <c:minorTickMark val="none"/>
        <c:tickLblPos val="nextTo"/>
        <c:spPr>
          <a:noFill/>
          <a:ln>
            <a:solidFill>
              <a:schemeClr val="bg1">
                <a:lumMod val="75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87680312"/>
        <c:crosses val="autoZero"/>
        <c:crossBetween val="between"/>
        <c:majorUnit val="40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 anchor="ctr" anchorCtr="1"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baseline="0"/>
              <a:t>Budget (Unit</a:t>
            </a:r>
            <a:r>
              <a:rPr lang="ko-KR" altLang="en-US" baseline="0"/>
              <a:t> </a:t>
            </a:r>
            <a:r>
              <a:rPr lang="en-US" altLang="ko-KR" baseline="0"/>
              <a:t>: 10,000</a:t>
            </a:r>
            <a:r>
              <a:rPr lang="en-US" altLang="ko-KR" baseline="0">
                <a:latin typeface="맑은 고딕" panose="020B0503020000020004" pitchFamily="50" charset="-127"/>
                <a:ea typeface="맑은 고딕" panose="020B0503020000020004" pitchFamily="50" charset="-127"/>
              </a:rPr>
              <a:t>₩</a:t>
            </a:r>
            <a:r>
              <a:rPr lang="en-US" altLang="ko-KR" baseline="0"/>
              <a:t>)</a:t>
            </a:r>
            <a:endParaRPr lang="ko-KR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Sheet1!$B$19</c:f>
              <c:strCache>
                <c:ptCount val="1"/>
                <c:pt idx="0">
                  <c:v>금액</c:v>
                </c:pt>
              </c:strCache>
            </c:strRef>
          </c:tx>
          <c:dPt>
            <c:idx val="0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51C-490A-847B-A58F7D2249F9}"/>
              </c:ext>
            </c:extLst>
          </c:dPt>
          <c:dPt>
            <c:idx val="1"/>
            <c:bubble3D val="0"/>
            <c:spPr>
              <a:solidFill>
                <a:schemeClr val="accent5">
                  <a:lumMod val="40000"/>
                  <a:lumOff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51C-490A-847B-A58F7D2249F9}"/>
              </c:ext>
            </c:extLst>
          </c:dPt>
          <c:dPt>
            <c:idx val="2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151C-490A-847B-A58F7D2249F9}"/>
              </c:ext>
            </c:extLst>
          </c:dPt>
          <c:dPt>
            <c:idx val="3"/>
            <c:bubble3D val="0"/>
            <c:spPr>
              <a:solidFill>
                <a:schemeClr val="bg1">
                  <a:lumMod val="8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151C-490A-847B-A58F7D2249F9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r>
                      <a:rPr lang="en-US" altLang="ko-KR"/>
                      <a:t>122(</a:t>
                    </a:r>
                    <a:fld id="{C99BB313-B7C4-4228-9DCE-C52696E9B8AC}" type="PERCENTAGE">
                      <a:rPr lang="en-US" altLang="ko-KR"/>
                      <a:pPr/>
                      <a:t>[백분율]</a:t>
                    </a:fld>
                    <a:r>
                      <a:rPr lang="en-US" altLang="ko-KR"/>
                      <a:t>)</a:t>
                    </a:r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151C-490A-847B-A58F7D2249F9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r>
                      <a:rPr lang="en-US" altLang="ko-KR"/>
                      <a:t>20(</a:t>
                    </a:r>
                    <a:fld id="{2B7BA522-1154-4EF4-9C65-CB793EEFA971}" type="PERCENTAGE">
                      <a:rPr lang="en-US" altLang="ko-KR"/>
                      <a:pPr/>
                      <a:t>[백분율]</a:t>
                    </a:fld>
                    <a:r>
                      <a:rPr lang="en-US" altLang="ko-KR"/>
                      <a:t>)</a:t>
                    </a:r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151C-490A-847B-A58F7D2249F9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r>
                      <a:rPr lang="en-US" altLang="ko-KR"/>
                      <a:t>12(</a:t>
                    </a:r>
                    <a:fld id="{234CE19B-DC23-4267-BE52-1D71F1BF250B}" type="PERCENTAGE">
                      <a:rPr lang="en-US" altLang="ko-KR"/>
                      <a:pPr/>
                      <a:t>[백분율]</a:t>
                    </a:fld>
                    <a:r>
                      <a:rPr lang="en-US" altLang="ko-KR"/>
                      <a:t>)</a:t>
                    </a:r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151C-490A-847B-A58F7D2249F9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r>
                      <a:rPr lang="en-US" altLang="ko-KR"/>
                      <a:t>66(</a:t>
                    </a:r>
                    <a:fld id="{A2725A85-20B6-4E2A-9B2C-B6CB34C71D50}" type="PERCENTAGE">
                      <a:rPr lang="en-US" altLang="ko-KR"/>
                      <a:pPr/>
                      <a:t>[백분율]</a:t>
                    </a:fld>
                    <a:r>
                      <a:rPr lang="en-US" altLang="ko-KR"/>
                      <a:t>)</a:t>
                    </a:r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151C-490A-847B-A58F7D2249F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eparator>
</c:separator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Sheet1!$A$20:$A$23</c:f>
              <c:strCache>
                <c:ptCount val="4"/>
                <c:pt idx="0">
                  <c:v>material</c:v>
                </c:pt>
                <c:pt idx="1">
                  <c:v>literature</c:v>
                </c:pt>
                <c:pt idx="2">
                  <c:v>office supplies</c:v>
                </c:pt>
                <c:pt idx="3">
                  <c:v>dinner &amp; refreshments</c:v>
                </c:pt>
              </c:strCache>
            </c:strRef>
          </c:cat>
          <c:val>
            <c:numRef>
              <c:f>Sheet1!$B$20:$B$23</c:f>
              <c:numCache>
                <c:formatCode>General</c:formatCode>
                <c:ptCount val="4"/>
                <c:pt idx="0">
                  <c:v>122</c:v>
                </c:pt>
                <c:pt idx="1">
                  <c:v>20</c:v>
                </c:pt>
                <c:pt idx="2">
                  <c:v>12</c:v>
                </c:pt>
                <c:pt idx="3">
                  <c:v>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151C-490A-847B-A58F7D2249F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B8ACE1-2C50-4939-BDA8-B5DBA58CFD3E}" type="datetimeFigureOut">
              <a:rPr lang="ko-KR" altLang="en-US" smtClean="0"/>
              <a:t>2019-06-05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5402B3-2442-4758-9370-6C7869212F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7265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D83BD-3EFB-4C1F-83DB-F7885E953699}" type="datetimeFigureOut">
              <a:rPr lang="ko-KR" altLang="en-US" smtClean="0"/>
              <a:t>2019-06-05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D60C7F-302C-4198-8B20-1B8A9A930A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99844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D60C7F-302C-4198-8B20-1B8A9A930AE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28146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D60C7F-302C-4198-8B20-1B8A9A930AE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01017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D60C7F-302C-4198-8B20-1B8A9A930AE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34354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기간 내에서 </a:t>
            </a:r>
            <a:r>
              <a:rPr lang="en-US" altLang="ko-KR" dirty="0"/>
              <a:t>3</a:t>
            </a:r>
            <a:r>
              <a:rPr lang="ko-KR" altLang="en-US" dirty="0"/>
              <a:t>일 이상 연속으로 기업들의 종가 기준 변화율의 평균이 </a:t>
            </a:r>
            <a:r>
              <a:rPr lang="en-US" altLang="ko-KR" dirty="0"/>
              <a:t>+-1%</a:t>
            </a:r>
            <a:r>
              <a:rPr lang="ko-KR" altLang="en-US" dirty="0"/>
              <a:t>이상</a:t>
            </a:r>
            <a:r>
              <a:rPr lang="en-US" altLang="ko-KR" dirty="0"/>
              <a:t> </a:t>
            </a:r>
            <a:r>
              <a:rPr lang="ko-KR" altLang="en-US" dirty="0"/>
              <a:t>상승</a:t>
            </a:r>
            <a:r>
              <a:rPr lang="en-US" altLang="ko-KR" dirty="0"/>
              <a:t>/</a:t>
            </a:r>
            <a:r>
              <a:rPr lang="ko-KR" altLang="en-US" dirty="0"/>
              <a:t>하락한 구간의 데이터 검색</a:t>
            </a:r>
            <a:endParaRPr lang="en-US" altLang="ko-KR" dirty="0"/>
          </a:p>
          <a:p>
            <a:r>
              <a:rPr lang="ko-KR" altLang="en-US" dirty="0"/>
              <a:t>추가로 </a:t>
            </a:r>
            <a:r>
              <a:rPr lang="en-US" altLang="ko-KR" dirty="0"/>
              <a:t>+-4% </a:t>
            </a:r>
            <a:r>
              <a:rPr lang="ko-KR" altLang="en-US" dirty="0"/>
              <a:t>이상 상승</a:t>
            </a:r>
            <a:r>
              <a:rPr lang="en-US" altLang="ko-KR" dirty="0"/>
              <a:t>/</a:t>
            </a:r>
            <a:r>
              <a:rPr lang="ko-KR" altLang="en-US" dirty="0"/>
              <a:t>하락한 구간의 데이터도 추가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D60C7F-302C-4198-8B20-1B8A9A930AED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78778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D60C7F-302C-4198-8B20-1B8A9A930AED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93196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4292261" y="2815122"/>
            <a:ext cx="4172232" cy="91164"/>
          </a:xfrm>
          <a:prstGeom prst="rect">
            <a:avLst/>
          </a:prstGeom>
          <a:solidFill>
            <a:srgbClr val="00B05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/>
          <p:cNvSpPr/>
          <p:nvPr userDrawn="1"/>
        </p:nvSpPr>
        <p:spPr>
          <a:xfrm>
            <a:off x="730582" y="2606435"/>
            <a:ext cx="5150840" cy="110691"/>
          </a:xfrm>
          <a:prstGeom prst="rect">
            <a:avLst/>
          </a:prstGeom>
          <a:solidFill>
            <a:srgbClr val="FF000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제목 1"/>
          <p:cNvSpPr>
            <a:spLocks noGrp="1"/>
          </p:cNvSpPr>
          <p:nvPr>
            <p:ph type="ctrTitle" hasCustomPrompt="1"/>
          </p:nvPr>
        </p:nvSpPr>
        <p:spPr>
          <a:xfrm>
            <a:off x="963386" y="1832020"/>
            <a:ext cx="6414566" cy="764229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4400" baseline="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pPr algn="l"/>
            <a:r>
              <a:rPr lang="en-US" altLang="ko-KR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휴먼매직체" panose="02030504000101010101" pitchFamily="18" charset="-127"/>
                <a:ea typeface="휴먼매직체" panose="02030504000101010101" pitchFamily="18" charset="-127"/>
                <a:cs typeface="Segoe UI Black" panose="020B0A02040204020203" pitchFamily="34" charset="0"/>
              </a:rPr>
              <a:t>DSL template</a:t>
            </a:r>
            <a:endParaRPr lang="ko-KR" altLang="en-US" sz="5400" dirty="0">
              <a:solidFill>
                <a:schemeClr val="tx1">
                  <a:lumMod val="75000"/>
                  <a:lumOff val="25000"/>
                </a:schemeClr>
              </a:solidFill>
              <a:latin typeface="휴먼매직체" panose="02030504000101010101" pitchFamily="18" charset="-127"/>
              <a:ea typeface="휴먼매직체" panose="02030504000101010101" pitchFamily="18" charset="-127"/>
              <a:cs typeface="Segoe UI Black" panose="020B0A02040204020203" pitchFamily="34" charset="0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2934393" y="5179431"/>
            <a:ext cx="6083296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Kwangwoon Univ.</a:t>
            </a:r>
          </a:p>
          <a:p>
            <a:pPr algn="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School of Computer and Information Engineering</a:t>
            </a:r>
          </a:p>
          <a:p>
            <a:pPr algn="r"/>
            <a:r>
              <a:rPr lang="en-US" altLang="ko-KR" sz="2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Ki-Hoon Lee</a:t>
            </a:r>
          </a:p>
        </p:txBody>
      </p:sp>
      <p:cxnSp>
        <p:nvCxnSpPr>
          <p:cNvPr id="15" name="직선 연결선 14"/>
          <p:cNvCxnSpPr/>
          <p:nvPr userDrawn="1"/>
        </p:nvCxnSpPr>
        <p:spPr>
          <a:xfrm flipH="1" flipV="1">
            <a:off x="0" y="6378333"/>
            <a:ext cx="9150694" cy="9354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 userDrawn="1"/>
        </p:nvCxnSpPr>
        <p:spPr>
          <a:xfrm flipH="1">
            <a:off x="1448453" y="2770548"/>
            <a:ext cx="6168751" cy="0"/>
          </a:xfrm>
          <a:prstGeom prst="line">
            <a:avLst/>
          </a:prstGeom>
          <a:ln w="25400">
            <a:solidFill>
              <a:schemeClr val="accent5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5915260" y="6437652"/>
            <a:ext cx="3086100" cy="365125"/>
          </a:xfrm>
          <a:prstGeom prst="rect">
            <a:avLst/>
          </a:prstGeom>
        </p:spPr>
        <p:txBody>
          <a:bodyPr/>
          <a:lstStyle>
            <a:lvl1pPr algn="r">
              <a:defRPr sz="1800"/>
            </a:lvl1pPr>
          </a:lstStyle>
          <a:p>
            <a:endParaRPr lang="ko-KR" altLang="en-US" dirty="0"/>
          </a:p>
        </p:txBody>
      </p:sp>
      <p:sp>
        <p:nvSpPr>
          <p:cNvPr id="20" name="직사각형 19"/>
          <p:cNvSpPr/>
          <p:nvPr userDrawn="1"/>
        </p:nvSpPr>
        <p:spPr>
          <a:xfrm>
            <a:off x="5135334" y="6313346"/>
            <a:ext cx="4007540" cy="63671"/>
          </a:xfrm>
          <a:prstGeom prst="rect">
            <a:avLst/>
          </a:prstGeom>
          <a:solidFill>
            <a:srgbClr val="FF000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3225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23874" y="1282699"/>
            <a:ext cx="8048625" cy="4984751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0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  <a:defRPr sz="2300">
                <a:latin typeface="+mn-ea"/>
                <a:ea typeface="+mn-ea"/>
              </a:defRPr>
            </a:lvl1pPr>
            <a:lvl2pPr>
              <a:lnSpc>
                <a:spcPct val="100000"/>
              </a:lnSpc>
              <a:buClr>
                <a:schemeClr val="accent1">
                  <a:lumMod val="75000"/>
                </a:schemeClr>
              </a:buClr>
              <a:defRPr sz="2000">
                <a:latin typeface="+mn-ea"/>
                <a:ea typeface="+mn-ea"/>
              </a:defRPr>
            </a:lvl2pPr>
            <a:lvl3pPr marL="1143000" indent="-228600">
              <a:lnSpc>
                <a:spcPct val="100000"/>
              </a:lnSpc>
              <a:buClr>
                <a:schemeClr val="accent1">
                  <a:lumMod val="75000"/>
                </a:schemeClr>
              </a:buClr>
              <a:buFont typeface="맑은 고딕" panose="020B0503020000020004" pitchFamily="50" charset="-127"/>
              <a:buChar char="–"/>
              <a:defRPr sz="1700">
                <a:latin typeface="+mn-ea"/>
                <a:ea typeface="+mn-ea"/>
              </a:defRPr>
            </a:lvl3pPr>
            <a:lvl4pPr>
              <a:lnSpc>
                <a:spcPct val="100000"/>
              </a:lnSpc>
              <a:buClr>
                <a:schemeClr val="accent1">
                  <a:lumMod val="75000"/>
                </a:schemeClr>
              </a:buClr>
              <a:defRPr sz="1500">
                <a:latin typeface="+mn-ea"/>
                <a:ea typeface="+mn-ea"/>
              </a:defRPr>
            </a:lvl4pPr>
            <a:lvl5pPr marL="2057400" indent="-228600">
              <a:lnSpc>
                <a:spcPct val="100000"/>
              </a:lnSpc>
              <a:buClr>
                <a:schemeClr val="accent1">
                  <a:lumMod val="75000"/>
                </a:schemeClr>
              </a:buClr>
              <a:buFont typeface="맑은 고딕" panose="020B0503020000020004" pitchFamily="50" charset="-127"/>
              <a:buChar char="–"/>
              <a:defRPr sz="13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template</a:t>
            </a:r>
            <a:endParaRPr lang="ko-KR" altLang="en-US" dirty="0"/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7" name="직사각형 6"/>
          <p:cNvSpPr/>
          <p:nvPr userDrawn="1"/>
        </p:nvSpPr>
        <p:spPr>
          <a:xfrm>
            <a:off x="377545" y="823173"/>
            <a:ext cx="5301990" cy="88786"/>
          </a:xfrm>
          <a:prstGeom prst="rect">
            <a:avLst/>
          </a:prstGeom>
          <a:solidFill>
            <a:srgbClr val="FF000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8" name="직선 연결선 7"/>
          <p:cNvCxnSpPr/>
          <p:nvPr userDrawn="1"/>
        </p:nvCxnSpPr>
        <p:spPr>
          <a:xfrm flipH="1">
            <a:off x="1044689" y="943347"/>
            <a:ext cx="7669653" cy="0"/>
          </a:xfrm>
          <a:prstGeom prst="line">
            <a:avLst/>
          </a:prstGeom>
          <a:ln w="25400">
            <a:solidFill>
              <a:schemeClr val="accent5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/>
          <p:cNvGrpSpPr/>
          <p:nvPr userDrawn="1"/>
        </p:nvGrpSpPr>
        <p:grpSpPr>
          <a:xfrm>
            <a:off x="706485" y="389481"/>
            <a:ext cx="338204" cy="347379"/>
            <a:chOff x="706485" y="389481"/>
            <a:chExt cx="338204" cy="347379"/>
          </a:xfrm>
        </p:grpSpPr>
        <p:sp>
          <p:nvSpPr>
            <p:cNvPr id="10" name="순서도: 판단 9"/>
            <p:cNvSpPr/>
            <p:nvPr/>
          </p:nvSpPr>
          <p:spPr>
            <a:xfrm rot="19412918">
              <a:off x="706485" y="389481"/>
              <a:ext cx="153836" cy="347379"/>
            </a:xfrm>
            <a:prstGeom prst="flowChartDecision">
              <a:avLst/>
            </a:prstGeom>
            <a:solidFill>
              <a:srgbClr val="00B050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순서도: 판단 10"/>
            <p:cNvSpPr/>
            <p:nvPr/>
          </p:nvSpPr>
          <p:spPr>
            <a:xfrm rot="1704221">
              <a:off x="910803" y="429651"/>
              <a:ext cx="133886" cy="284774"/>
            </a:xfrm>
            <a:prstGeom prst="flowChartDecision">
              <a:avLst/>
            </a:prstGeom>
            <a:solidFill>
              <a:srgbClr val="0099FF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2" name="직사각형 11"/>
          <p:cNvSpPr/>
          <p:nvPr userDrawn="1"/>
        </p:nvSpPr>
        <p:spPr>
          <a:xfrm>
            <a:off x="7326216" y="985360"/>
            <a:ext cx="1388125" cy="45719"/>
          </a:xfrm>
          <a:prstGeom prst="rect">
            <a:avLst/>
          </a:prstGeom>
          <a:solidFill>
            <a:srgbClr val="00B05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제목 1"/>
          <p:cNvSpPr>
            <a:spLocks noGrp="1"/>
          </p:cNvSpPr>
          <p:nvPr>
            <p:ph type="title" hasCustomPrompt="1"/>
          </p:nvPr>
        </p:nvSpPr>
        <p:spPr>
          <a:xfrm>
            <a:off x="1253892" y="289982"/>
            <a:ext cx="6337533" cy="500594"/>
          </a:xfrm>
          <a:prstGeom prst="rect">
            <a:avLst/>
          </a:prstGeom>
        </p:spPr>
        <p:txBody>
          <a:bodyPr/>
          <a:lstStyle>
            <a:lvl1pPr>
              <a:defRPr sz="3200" b="1" u="none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</a:lstStyle>
          <a:p>
            <a:r>
              <a:rPr lang="en-US" altLang="ko-KR" sz="32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template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5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5962780" y="6367089"/>
            <a:ext cx="2743200" cy="365125"/>
          </a:xfrm>
          <a:prstGeom prst="rect">
            <a:avLst/>
          </a:prstGeom>
        </p:spPr>
        <p:txBody>
          <a:bodyPr anchor="ctr"/>
          <a:lstStyle>
            <a:lvl1pPr algn="r">
              <a:defRPr sz="13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28FE74B9-D53F-4C8C-B07A-A64DBE35E73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7273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0079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jpeg"/><Relationship Id="rId9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7" Type="http://schemas.openxmlformats.org/officeDocument/2006/relationships/image" Target="../media/image18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68680" y="1276350"/>
            <a:ext cx="7589520" cy="1731966"/>
          </a:xfrm>
          <a:prstGeom prst="rect">
            <a:avLst/>
          </a:prstGeom>
        </p:spPr>
        <p:txBody>
          <a:bodyPr/>
          <a:lstStyle/>
          <a:p>
            <a:r>
              <a:rPr lang="ko-KR" altLang="en-US" sz="2400" dirty="0"/>
              <a:t>뉴스</a:t>
            </a:r>
            <a:r>
              <a:rPr lang="en-US" altLang="ko-KR" sz="2400" dirty="0"/>
              <a:t>/SNS </a:t>
            </a:r>
            <a:r>
              <a:rPr lang="ko-KR" altLang="en-US" sz="2400" dirty="0"/>
              <a:t>데이터 분석 및 </a:t>
            </a:r>
            <a:r>
              <a:rPr lang="ko-KR" altLang="en-US" sz="2400" dirty="0" err="1"/>
              <a:t>딥러닝을</a:t>
            </a:r>
            <a:r>
              <a:rPr lang="ko-KR" altLang="en-US" sz="2400" dirty="0"/>
              <a:t> 이용한 주가예측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16188" y="3008316"/>
            <a:ext cx="44802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현대 해상</a:t>
            </a:r>
          </a:p>
        </p:txBody>
      </p:sp>
    </p:spTree>
    <p:extLst>
      <p:ext uri="{BB962C8B-B14F-4D97-AF65-F5344CB8AC3E}">
        <p14:creationId xmlns:p14="http://schemas.microsoft.com/office/powerpoint/2010/main" val="2617700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1B3623BB-EB45-4826-AA9A-7BC9E508F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4715" y="328147"/>
            <a:ext cx="7772413" cy="500594"/>
          </a:xfrm>
        </p:spPr>
        <p:txBody>
          <a:bodyPr/>
          <a:lstStyle/>
          <a:p>
            <a:r>
              <a:rPr lang="en-US" altLang="ko-KR" sz="2400" dirty="0"/>
              <a:t>[2-C] Data used in the project </a:t>
            </a:r>
            <a:r>
              <a:rPr lang="en-US" altLang="ko-KR" sz="1600" dirty="0"/>
              <a:t>(Rate of change in stock price)</a:t>
            </a:r>
            <a:endParaRPr lang="ko-KR" altLang="en-US" sz="24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741BE77-99D1-4AF2-B7BE-C90C43D4A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E74B9-D53F-4C8C-B07A-A64DBE35E738}" type="slidenum">
              <a:rPr lang="ko-KR" altLang="en-US" smtClean="0"/>
              <a:pPr/>
              <a:t>10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41A42FA-8249-43E7-B0D3-DA63A60ED7F9}"/>
                  </a:ext>
                </a:extLst>
              </p:cNvPr>
              <p:cNvSpPr txBox="1"/>
              <p:nvPr/>
            </p:nvSpPr>
            <p:spPr>
              <a:xfrm>
                <a:off x="411956" y="1215413"/>
                <a:ext cx="8294024" cy="50641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00000"/>
                  </a:lnSpc>
                  <a:buClr>
                    <a:schemeClr val="accent1"/>
                  </a:buClr>
                  <a:buFont typeface="Wingdings" panose="05000000000000000000" pitchFamily="2" charset="2"/>
                  <a:buChar char="§"/>
                </a:pPr>
                <a:r>
                  <a:rPr lang="en-US" altLang="ko-KR" sz="1400" dirty="0"/>
                  <a:t>i</a:t>
                </a:r>
                <a:r>
                  <a:rPr lang="ko-KR" altLang="en-US" sz="1400" dirty="0"/>
                  <a:t> </a:t>
                </a:r>
                <a:r>
                  <a:rPr lang="en-US" altLang="ko-KR" sz="1400" dirty="0"/>
                  <a:t>: Prediction Areas (North Korea Railway, Kaesong Industrial Complex, Cement, Mt. Kumgang, DMZ, </a:t>
                </a:r>
                <a:r>
                  <a:rPr lang="en-US" altLang="ko-KR" sz="1400" dirty="0" err="1"/>
                  <a:t>Ascon</a:t>
                </a:r>
                <a:r>
                  <a:rPr lang="en-US" altLang="ko-KR" sz="1400" dirty="0"/>
                  <a:t>)</a:t>
                </a:r>
                <a:endParaRPr lang="en-US" altLang="ko-KR" sz="500" dirty="0"/>
              </a:p>
              <a:p>
                <a:pPr marL="285750" indent="-285750">
                  <a:lnSpc>
                    <a:spcPct val="100000"/>
                  </a:lnSpc>
                  <a:buClr>
                    <a:schemeClr val="accent1"/>
                  </a:buCl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r>
                  <a:rPr lang="en-US" altLang="ko-KR" sz="1400" dirty="0"/>
                  <a:t>  : Companies by each sector</a:t>
                </a:r>
                <a:endParaRPr lang="en-US" altLang="ko-KR" sz="500" dirty="0"/>
              </a:p>
              <a:p>
                <a:pPr marL="285750" indent="-285750">
                  <a:lnSpc>
                    <a:spcPct val="100000"/>
                  </a:lnSpc>
                  <a:buClr>
                    <a:schemeClr val="accent1"/>
                  </a:buCl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sSub>
                          <m:sSubPr>
                            <m:ctrlPr>
                              <a:rPr lang="en-US" altLang="ko-KR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altLang="ko-KR" sz="1400" dirty="0"/>
                  <a:t> : Change percentage in closing price by company</a:t>
                </a:r>
              </a:p>
              <a:p>
                <a:pPr>
                  <a:lnSpc>
                    <a:spcPct val="100000"/>
                  </a:lnSpc>
                  <a:buClr>
                    <a:schemeClr val="accent1"/>
                  </a:buClr>
                </a:pPr>
                <a:endParaRPr lang="en-US" altLang="ko-KR" sz="500" dirty="0"/>
              </a:p>
              <a:p>
                <a:pPr marL="285750" indent="-285750">
                  <a:lnSpc>
                    <a:spcPct val="100000"/>
                  </a:lnSpc>
                  <a:buClr>
                    <a:schemeClr val="accent1"/>
                  </a:buCl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sSub>
                          <m:sSub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altLang="ko-KR" sz="1400" dirty="0"/>
                  <a:t> : Standard price by company (2011.11.17 is set to initial value to 100)</a:t>
                </a:r>
                <a:endParaRPr lang="en-US" altLang="ko-KR" sz="500" dirty="0"/>
              </a:p>
              <a:p>
                <a:pPr marL="285750" indent="-285750">
                  <a:lnSpc>
                    <a:spcPct val="100000"/>
                  </a:lnSpc>
                  <a:buClr>
                    <a:schemeClr val="accent1"/>
                  </a:buCl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sSub>
                          <m:sSub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altLang="ko-KR" sz="1400" dirty="0"/>
                  <a:t> : The value at which the basic point is changed =&gt;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sSub>
                          <m:sSub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altLang="ko-KR" sz="1400" dirty="0"/>
                  <a:t> *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sSub>
                          <m:sSub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sub>
                    </m:sSub>
                  </m:oMath>
                </a14:m>
                <a:endParaRPr lang="en-US" altLang="ko-KR" sz="1400" dirty="0"/>
              </a:p>
              <a:p>
                <a:pPr>
                  <a:lnSpc>
                    <a:spcPct val="100000"/>
                  </a:lnSpc>
                  <a:buClr>
                    <a:schemeClr val="accent1"/>
                  </a:buClr>
                </a:pPr>
                <a:endParaRPr lang="en-US" altLang="ko-KR" sz="500" dirty="0"/>
              </a:p>
              <a:p>
                <a:pPr marL="285750" indent="-285750">
                  <a:lnSpc>
                    <a:spcPct val="100000"/>
                  </a:lnSpc>
                  <a:buClr>
                    <a:schemeClr val="accent1"/>
                  </a:buCl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altLang="ko-KR" sz="1400" dirty="0"/>
                  <a:t> : Field-specific baseline value averages =&gt;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sz="14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sub>
                                </m:sSub>
                              </m:sub>
                            </m:sSub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sz="14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sub>
                            </m:sSub>
                          </m:e>
                        </m:nary>
                      </m:den>
                    </m:f>
                  </m:oMath>
                </a14:m>
                <a:r>
                  <a:rPr lang="en-US" altLang="ko-KR" sz="1400" dirty="0"/>
                  <a:t>(Total sum of base point change value by company / Number of companies)</a:t>
                </a:r>
              </a:p>
              <a:p>
                <a:pPr marL="285750" indent="-285750">
                  <a:lnSpc>
                    <a:spcPct val="100000"/>
                  </a:lnSpc>
                  <a:buClr>
                    <a:schemeClr val="accent1"/>
                  </a:buClr>
                  <a:buFont typeface="Wingdings" panose="05000000000000000000" pitchFamily="2" charset="2"/>
                  <a:buChar char="§"/>
                </a:pPr>
                <a:endParaRPr lang="en-US" altLang="ko-KR" sz="1400" dirty="0"/>
              </a:p>
              <a:p>
                <a:pPr marL="285750" indent="-285750">
                  <a:lnSpc>
                    <a:spcPct val="100000"/>
                  </a:lnSpc>
                  <a:buClr>
                    <a:schemeClr val="accent1"/>
                  </a:buClr>
                  <a:buFont typeface="Wingdings" panose="05000000000000000000" pitchFamily="2" charset="2"/>
                  <a:buChar char="§"/>
                </a:pPr>
                <a:endParaRPr lang="en-US" altLang="ko-KR" sz="1400" dirty="0"/>
              </a:p>
              <a:p>
                <a:pPr marL="285750" indent="-285750">
                  <a:lnSpc>
                    <a:spcPct val="100000"/>
                  </a:lnSpc>
                  <a:buClr>
                    <a:schemeClr val="accent1"/>
                  </a:buClr>
                  <a:buFont typeface="Wingdings" panose="05000000000000000000" pitchFamily="2" charset="2"/>
                  <a:buChar char="§"/>
                </a:pPr>
                <a:endParaRPr lang="en-US" altLang="ko-KR" sz="1400" dirty="0"/>
              </a:p>
              <a:p>
                <a:pPr>
                  <a:lnSpc>
                    <a:spcPct val="100000"/>
                  </a:lnSpc>
                  <a:buClr>
                    <a:schemeClr val="accent1"/>
                  </a:buClr>
                </a:pPr>
                <a:endParaRPr lang="en-US" altLang="ko-KR" sz="1400" dirty="0"/>
              </a:p>
              <a:p>
                <a:pPr marL="285750" indent="-285750">
                  <a:lnSpc>
                    <a:spcPct val="100000"/>
                  </a:lnSpc>
                  <a:buClr>
                    <a:schemeClr val="accent1"/>
                  </a:buClr>
                  <a:buFont typeface="Wingdings" panose="05000000000000000000" pitchFamily="2" charset="2"/>
                  <a:buChar char="§"/>
                </a:pPr>
                <a:endParaRPr lang="en-US" altLang="ko-KR" sz="1400" i="1" dirty="0">
                  <a:latin typeface="Cambria Math" panose="02040503050406030204" pitchFamily="18" charset="0"/>
                </a:endParaRPr>
              </a:p>
              <a:p>
                <a:pPr marL="285750" indent="-285750">
                  <a:lnSpc>
                    <a:spcPct val="100000"/>
                  </a:lnSpc>
                  <a:buClr>
                    <a:schemeClr val="accent1"/>
                  </a:buClr>
                  <a:buFont typeface="Wingdings" panose="05000000000000000000" pitchFamily="2" charset="2"/>
                  <a:buChar char="§"/>
                </a:pPr>
                <a:endParaRPr lang="en-US" altLang="ko-KR" sz="1400" i="1" dirty="0">
                  <a:latin typeface="Cambria Math" panose="02040503050406030204" pitchFamily="18" charset="0"/>
                </a:endParaRPr>
              </a:p>
              <a:p>
                <a:pPr marL="285750" indent="-285750">
                  <a:lnSpc>
                    <a:spcPct val="100000"/>
                  </a:lnSpc>
                  <a:buClr>
                    <a:schemeClr val="accent1"/>
                  </a:buCl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altLang="ko-KR" sz="1400" dirty="0"/>
                  <a:t> : Change rate of baseline value by sector =&gt;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sub>
                        </m:sSub>
                      </m:den>
                    </m:f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altLang="ko-KR" sz="1400" dirty="0"/>
                  <a:t>( n =&gt; date)</a:t>
                </a:r>
              </a:p>
              <a:p>
                <a:pPr marL="285750" indent="-285750">
                  <a:lnSpc>
                    <a:spcPct val="100000"/>
                  </a:lnSpc>
                  <a:buClr>
                    <a:schemeClr val="accent1"/>
                  </a:buCl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altLang="ko-KR" sz="1400" dirty="0"/>
                  <a:t> : Average of rate of change of baseline value by sector=&gt;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nary>
                      </m:den>
                    </m:f>
                  </m:oMath>
                </a14:m>
                <a:endParaRPr lang="en-US" altLang="ko-KR" sz="1400" dirty="0"/>
              </a:p>
              <a:p>
                <a:pPr marL="285750" indent="-285750">
                  <a:lnSpc>
                    <a:spcPct val="100000"/>
                  </a:lnSpc>
                  <a:buClr>
                    <a:schemeClr val="accent1"/>
                  </a:buClr>
                  <a:buFont typeface="Wingdings" panose="05000000000000000000" pitchFamily="2" charset="2"/>
                  <a:buChar char="§"/>
                </a:pPr>
                <a:endParaRPr lang="en-US" altLang="ko-KR" sz="1400" dirty="0"/>
              </a:p>
              <a:p>
                <a:pPr>
                  <a:lnSpc>
                    <a:spcPct val="100000"/>
                  </a:lnSpc>
                  <a:buClr>
                    <a:schemeClr val="accent1"/>
                  </a:buClr>
                </a:pPr>
                <a:endParaRPr lang="en-US" altLang="ko-KR" sz="1400" dirty="0">
                  <a:latin typeface="+mn-ea"/>
                </a:endParaRPr>
              </a:p>
              <a:p>
                <a:pPr marL="285750" indent="-285750">
                  <a:lnSpc>
                    <a:spcPct val="100000"/>
                  </a:lnSpc>
                  <a:buClr>
                    <a:schemeClr val="accent1"/>
                  </a:buClr>
                  <a:buFont typeface="Wingdings" panose="05000000000000000000" pitchFamily="2" charset="2"/>
                  <a:buChar char="§"/>
                </a:pPr>
                <a:endParaRPr lang="en-US" altLang="ko-KR" sz="1400" dirty="0">
                  <a:latin typeface="+mn-ea"/>
                </a:endParaRPr>
              </a:p>
              <a:p>
                <a:pPr>
                  <a:lnSpc>
                    <a:spcPct val="100000"/>
                  </a:lnSpc>
                  <a:buClr>
                    <a:schemeClr val="accent1"/>
                  </a:buClr>
                </a:pPr>
                <a:endParaRPr lang="en-US" altLang="ko-KR" sz="1400" dirty="0">
                  <a:latin typeface="+mn-ea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41A42FA-8249-43E7-B0D3-DA63A60ED7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956" y="1215413"/>
                <a:ext cx="8294024" cy="5064143"/>
              </a:xfrm>
              <a:prstGeom prst="rect">
                <a:avLst/>
              </a:prstGeom>
              <a:blipFill>
                <a:blip r:embed="rId2"/>
                <a:stretch>
                  <a:fillRect l="-147" t="-12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그림 5">
            <a:extLst>
              <a:ext uri="{FF2B5EF4-FFF2-40B4-BE49-F238E27FC236}">
                <a16:creationId xmlns:a16="http://schemas.microsoft.com/office/drawing/2014/main" id="{D0C59EAF-8133-43B5-8113-FAACDB1541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019" y="3505200"/>
            <a:ext cx="8080759" cy="84492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620BDEC-52AE-4F25-9B9D-A2B15A4A94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020" y="5382615"/>
            <a:ext cx="8080759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4859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1B3623BB-EB45-4826-AA9A-7BC9E508F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dirty="0"/>
              <a:t>[2-C] Data used in the project </a:t>
            </a:r>
            <a:r>
              <a:rPr lang="en-US" altLang="ko-KR" sz="1600" dirty="0"/>
              <a:t>(Stock data)</a:t>
            </a:r>
            <a:endParaRPr lang="ko-KR" altLang="en-US" sz="24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741BE77-99D1-4AF2-B7BE-C90C43D4A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E74B9-D53F-4C8C-B07A-A64DBE35E738}" type="slidenum">
              <a:rPr lang="ko-KR" altLang="en-US" smtClean="0"/>
              <a:pPr/>
              <a:t>11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41A42FA-8249-43E7-B0D3-DA63A60ED7F9}"/>
                  </a:ext>
                </a:extLst>
              </p:cNvPr>
              <p:cNvSpPr txBox="1"/>
              <p:nvPr/>
            </p:nvSpPr>
            <p:spPr>
              <a:xfrm>
                <a:off x="411956" y="1215413"/>
                <a:ext cx="8294024" cy="54118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00000"/>
                  </a:lnSpc>
                  <a:buClr>
                    <a:schemeClr val="accent1"/>
                  </a:buClr>
                  <a:buFont typeface="Wingdings" panose="05000000000000000000" pitchFamily="2" charset="2"/>
                  <a:buChar char="§"/>
                </a:pPr>
                <a:r>
                  <a:rPr lang="en-US" altLang="ko-KR" sz="1600" dirty="0"/>
                  <a:t>In the case of theme stocks, the stock price data is the total exponent value.</a:t>
                </a:r>
              </a:p>
              <a:p>
                <a:pPr marL="285750" indent="-285750">
                  <a:lnSpc>
                    <a:spcPct val="100000"/>
                  </a:lnSpc>
                  <a:buClr>
                    <a:schemeClr val="accent1"/>
                  </a:buClr>
                  <a:buFont typeface="Wingdings" panose="05000000000000000000" pitchFamily="2" charset="2"/>
                  <a:buChar char="§"/>
                </a:pPr>
                <a:endParaRPr lang="en-US" altLang="ko-KR" sz="1400" dirty="0"/>
              </a:p>
              <a:p>
                <a:pPr marL="742950" lvl="1" indent="-285750">
                  <a:buClr>
                    <a:schemeClr val="accent1"/>
                  </a:buClr>
                  <a:buFont typeface="Wingdings" panose="05000000000000000000" pitchFamily="2" charset="2"/>
                  <a:buChar char="§"/>
                </a:pPr>
                <a:r>
                  <a:rPr lang="en-US" altLang="ko-KR" sz="1400" dirty="0" err="1"/>
                  <a:t>i</a:t>
                </a:r>
                <a:r>
                  <a:rPr lang="ko-KR" altLang="en-US" sz="1400" dirty="0"/>
                  <a:t> </a:t>
                </a:r>
                <a:r>
                  <a:rPr lang="en-US" altLang="ko-KR" sz="1400" dirty="0"/>
                  <a:t>: Prediction Areas (North Korea Railway, Kaesong Industrial Complex, Cement, Mt. Kumgang, DMZ, </a:t>
                </a:r>
                <a:r>
                  <a:rPr lang="en-US" altLang="ko-KR" sz="1400" dirty="0" err="1"/>
                  <a:t>Ascon</a:t>
                </a:r>
                <a:r>
                  <a:rPr lang="en-US" altLang="ko-KR" sz="1400" dirty="0"/>
                  <a:t>)</a:t>
                </a:r>
                <a:endParaRPr lang="en-US" altLang="ko-KR" sz="500" dirty="0"/>
              </a:p>
              <a:p>
                <a:pPr marL="285750" indent="-285750">
                  <a:lnSpc>
                    <a:spcPct val="100000"/>
                  </a:lnSpc>
                  <a:buClr>
                    <a:schemeClr val="accent1"/>
                  </a:buClr>
                  <a:buFont typeface="Wingdings" panose="05000000000000000000" pitchFamily="2" charset="2"/>
                  <a:buChar char="§"/>
                </a:pPr>
                <a:endParaRPr lang="en-US" altLang="ko-KR" sz="1400" dirty="0"/>
              </a:p>
              <a:p>
                <a:pPr marL="742950" lvl="1" indent="-285750">
                  <a:buClr>
                    <a:schemeClr val="accent1"/>
                  </a:buCl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r>
                  <a:rPr lang="en-US" altLang="ko-KR" sz="1400" dirty="0"/>
                  <a:t> : Companies by each sector</a:t>
                </a:r>
              </a:p>
              <a:p>
                <a:pPr marL="742950" lvl="1" indent="-285750">
                  <a:buClr>
                    <a:schemeClr val="accent1"/>
                  </a:buClr>
                  <a:buFont typeface="Wingdings" panose="05000000000000000000" pitchFamily="2" charset="2"/>
                  <a:buChar char="§"/>
                </a:pPr>
                <a:endParaRPr lang="en-US" altLang="ko-KR" sz="1400" dirty="0"/>
              </a:p>
              <a:p>
                <a:pPr marL="742950" lvl="1" indent="-285750">
                  <a:buClr>
                    <a:schemeClr val="accent1"/>
                  </a:buCl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sSub>
                          <m:sSubPr>
                            <m:ctrlPr>
                              <a:rPr lang="en-US" altLang="ko-KR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altLang="ko-KR" sz="1400" dirty="0"/>
                  <a:t> : aggregate value of listed stock by company (as of May 5, 2015)</a:t>
                </a:r>
              </a:p>
              <a:p>
                <a:pPr marL="742950" lvl="1" indent="-285750">
                  <a:buClr>
                    <a:schemeClr val="accent1"/>
                  </a:buClr>
                  <a:buFont typeface="Wingdings" panose="05000000000000000000" pitchFamily="2" charset="2"/>
                  <a:buChar char="§"/>
                </a:pPr>
                <a:endParaRPr lang="en-US" altLang="ko-KR" sz="1400" dirty="0"/>
              </a:p>
              <a:p>
                <a:pPr marL="742950" lvl="1" indent="-285750">
                  <a:buClr>
                    <a:schemeClr val="accent1"/>
                  </a:buCl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1400" dirty="0"/>
                  <a:t> : total amount of time by field =&gt;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sub>
                            </m:sSub>
                          </m:sub>
                        </m:sSub>
                      </m:e>
                    </m:nary>
                  </m:oMath>
                </a14:m>
                <a:endParaRPr lang="en-US" altLang="ko-KR" sz="1400" dirty="0"/>
              </a:p>
              <a:p>
                <a:pPr marL="285750" indent="-285750">
                  <a:lnSpc>
                    <a:spcPct val="100000"/>
                  </a:lnSpc>
                  <a:buClr>
                    <a:schemeClr val="accent1"/>
                  </a:buClr>
                  <a:buFont typeface="Wingdings" panose="05000000000000000000" pitchFamily="2" charset="2"/>
                  <a:buChar char="§"/>
                </a:pPr>
                <a:endParaRPr lang="en-US" altLang="ko-KR" sz="1400" dirty="0"/>
              </a:p>
              <a:p>
                <a:pPr marL="742950" lvl="1" indent="-285750">
                  <a:buClr>
                    <a:schemeClr val="accent1"/>
                  </a:buCl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1400" dirty="0"/>
                  <a:t> : weight by field =&gt;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/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altLang="ko-KR" sz="1400" dirty="0"/>
              </a:p>
              <a:p>
                <a:pPr marL="285750" indent="-285750">
                  <a:lnSpc>
                    <a:spcPct val="100000"/>
                  </a:lnSpc>
                  <a:buClr>
                    <a:schemeClr val="accent1"/>
                  </a:buClr>
                  <a:buFont typeface="Wingdings" panose="05000000000000000000" pitchFamily="2" charset="2"/>
                  <a:buChar char="§"/>
                </a:pPr>
                <a:endParaRPr lang="en-US" altLang="ko-KR" sz="1400" dirty="0"/>
              </a:p>
              <a:p>
                <a:pPr marL="742950" lvl="1" indent="-285750">
                  <a:buClr>
                    <a:schemeClr val="accent1"/>
                  </a:buCl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sSub>
                          <m:sSub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altLang="ko-KR" sz="1400" dirty="0"/>
                  <a:t> : closing price baseline change rate by company</a:t>
                </a:r>
              </a:p>
              <a:p>
                <a:pPr marL="285750" indent="-285750">
                  <a:lnSpc>
                    <a:spcPct val="100000"/>
                  </a:lnSpc>
                  <a:buClr>
                    <a:schemeClr val="accent1"/>
                  </a:buClr>
                  <a:buFont typeface="Wingdings" panose="05000000000000000000" pitchFamily="2" charset="2"/>
                  <a:buChar char="§"/>
                </a:pPr>
                <a:endParaRPr lang="en-US" altLang="ko-KR" sz="1400" dirty="0"/>
              </a:p>
              <a:p>
                <a:pPr marL="742950" lvl="1" indent="-285750">
                  <a:buClr>
                    <a:schemeClr val="accent1"/>
                  </a:buCl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sSub>
                          <m:sSub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altLang="ko-KR" sz="1400" dirty="0"/>
                  <a:t> : Standard price by company (2011.11.17 is set to initial value to 100)</a:t>
                </a:r>
                <a:endParaRPr lang="en-US" altLang="ko-KR" sz="500" dirty="0"/>
              </a:p>
              <a:p>
                <a:pPr marL="285750" indent="-285750">
                  <a:lnSpc>
                    <a:spcPct val="100000"/>
                  </a:lnSpc>
                  <a:buClr>
                    <a:schemeClr val="accent1"/>
                  </a:buClr>
                  <a:buFont typeface="Wingdings" panose="05000000000000000000" pitchFamily="2" charset="2"/>
                  <a:buChar char="§"/>
                </a:pPr>
                <a:endParaRPr lang="en-US" altLang="ko-KR" sz="1400" dirty="0"/>
              </a:p>
              <a:p>
                <a:pPr marL="742950" lvl="1" indent="-285750">
                  <a:buClr>
                    <a:schemeClr val="accent1"/>
                  </a:buCl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sSub>
                          <m:sSub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altLang="ko-KR" sz="1400" dirty="0"/>
                  <a:t> : Value at which the baseline point is changed =&gt;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sSub>
                          <m:sSub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altLang="ko-KR" sz="1400" dirty="0"/>
                  <a:t> *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sSub>
                          <m:sSub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sub>
                    </m:sSub>
                  </m:oMath>
                </a14:m>
                <a:endParaRPr lang="en-US" altLang="ko-KR" sz="1400" dirty="0"/>
              </a:p>
              <a:p>
                <a:pPr marL="285750" indent="-285750">
                  <a:lnSpc>
                    <a:spcPct val="100000"/>
                  </a:lnSpc>
                  <a:buClr>
                    <a:schemeClr val="accent1"/>
                  </a:buClr>
                  <a:buFont typeface="Wingdings" panose="05000000000000000000" pitchFamily="2" charset="2"/>
                  <a:buChar char="§"/>
                </a:pPr>
                <a:endParaRPr lang="en-US" altLang="ko-KR" sz="1400" dirty="0"/>
              </a:p>
              <a:p>
                <a:pPr marL="742950" lvl="1" indent="-285750">
                  <a:buClr>
                    <a:schemeClr val="accent1"/>
                  </a:buCl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1400" dirty="0"/>
                  <a:t>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∗</m:t>
                    </m:r>
                  </m:oMath>
                </a14:m>
                <a:r>
                  <a:rPr lang="en-US" altLang="ko-KR" sz="1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sSub>
                          <m:sSub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</m:sub>
                    </m:sSub>
                  </m:oMath>
                </a14:m>
                <a:endParaRPr lang="en-US" altLang="ko-KR" sz="1400" dirty="0"/>
              </a:p>
              <a:p>
                <a:pPr marL="285750" indent="-285750">
                  <a:lnSpc>
                    <a:spcPct val="100000"/>
                  </a:lnSpc>
                  <a:buClr>
                    <a:schemeClr val="accent1"/>
                  </a:buClr>
                  <a:buFont typeface="Wingdings" panose="05000000000000000000" pitchFamily="2" charset="2"/>
                  <a:buChar char="§"/>
                </a:pPr>
                <a:endParaRPr lang="en-US" altLang="ko-KR" sz="1400" dirty="0"/>
              </a:p>
              <a:p>
                <a:pPr marL="742950" lvl="1" indent="-285750">
                  <a:buClr>
                    <a:schemeClr val="accent1"/>
                  </a:buClr>
                  <a:buFont typeface="Wingdings" panose="05000000000000000000" pitchFamily="2" charset="2"/>
                  <a:buChar char="§"/>
                </a:pPr>
                <a:r>
                  <a:rPr lang="en-US" altLang="ko-KR" sz="1400" dirty="0"/>
                  <a:t>Total exponent value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altLang="ko-KR" sz="1400" dirty="0">
                  <a:latin typeface="+mn-ea"/>
                </a:endParaRPr>
              </a:p>
              <a:p>
                <a:pPr marL="285750" indent="-285750">
                  <a:lnSpc>
                    <a:spcPct val="100000"/>
                  </a:lnSpc>
                  <a:buClr>
                    <a:schemeClr val="accent1"/>
                  </a:buClr>
                  <a:buFont typeface="Wingdings" panose="05000000000000000000" pitchFamily="2" charset="2"/>
                  <a:buChar char="§"/>
                </a:pPr>
                <a:endParaRPr lang="en-US" altLang="ko-KR" sz="1400" dirty="0">
                  <a:latin typeface="+mn-ea"/>
                </a:endParaRPr>
              </a:p>
              <a:p>
                <a:pPr>
                  <a:lnSpc>
                    <a:spcPct val="100000"/>
                  </a:lnSpc>
                  <a:buClr>
                    <a:schemeClr val="accent1"/>
                  </a:buClr>
                </a:pPr>
                <a:endParaRPr lang="en-US" altLang="ko-KR" sz="1400" dirty="0">
                  <a:latin typeface="+mn-ea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41A42FA-8249-43E7-B0D3-DA63A60ED7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956" y="1215413"/>
                <a:ext cx="8294024" cy="5411866"/>
              </a:xfrm>
              <a:prstGeom prst="rect">
                <a:avLst/>
              </a:prstGeom>
              <a:blipFill>
                <a:blip r:embed="rId2"/>
                <a:stretch>
                  <a:fillRect l="-294" t="-338" b="-45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25514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1B3623BB-EB45-4826-AA9A-7BC9E508F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892" y="289982"/>
            <a:ext cx="6337533" cy="500594"/>
          </a:xfrm>
        </p:spPr>
        <p:txBody>
          <a:bodyPr/>
          <a:lstStyle/>
          <a:p>
            <a:r>
              <a:rPr lang="en-US" altLang="ko-KR" sz="2400" dirty="0"/>
              <a:t>[2-C] Data used in the project (news data)</a:t>
            </a:r>
            <a:endParaRPr lang="ko-KR" altLang="en-US" sz="24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741BE77-99D1-4AF2-B7BE-C90C43D4A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62780" y="6367089"/>
            <a:ext cx="2743200" cy="365125"/>
          </a:xfrm>
        </p:spPr>
        <p:txBody>
          <a:bodyPr/>
          <a:lstStyle/>
          <a:p>
            <a:fld id="{28FE74B9-D53F-4C8C-B07A-A64DBE35E738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6DAA8775-D28E-4F45-83D6-509DB0199F76}"/>
              </a:ext>
            </a:extLst>
          </p:cNvPr>
          <p:cNvGraphicFramePr>
            <a:graphicFrameLocks noGrp="1"/>
          </p:cNvGraphicFramePr>
          <p:nvPr/>
        </p:nvGraphicFramePr>
        <p:xfrm>
          <a:off x="428372" y="1080649"/>
          <a:ext cx="8320088" cy="12997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0011">
                  <a:extLst>
                    <a:ext uri="{9D8B030D-6E8A-4147-A177-3AD203B41FA5}">
                      <a16:colId xmlns:a16="http://schemas.microsoft.com/office/drawing/2014/main" val="1752399751"/>
                    </a:ext>
                  </a:extLst>
                </a:gridCol>
                <a:gridCol w="1317020">
                  <a:extLst>
                    <a:ext uri="{9D8B030D-6E8A-4147-A177-3AD203B41FA5}">
                      <a16:colId xmlns:a16="http://schemas.microsoft.com/office/drawing/2014/main" val="904128346"/>
                    </a:ext>
                  </a:extLst>
                </a:gridCol>
                <a:gridCol w="763002">
                  <a:extLst>
                    <a:ext uri="{9D8B030D-6E8A-4147-A177-3AD203B41FA5}">
                      <a16:colId xmlns:a16="http://schemas.microsoft.com/office/drawing/2014/main" val="4090624319"/>
                    </a:ext>
                  </a:extLst>
                </a:gridCol>
                <a:gridCol w="1040011">
                  <a:extLst>
                    <a:ext uri="{9D8B030D-6E8A-4147-A177-3AD203B41FA5}">
                      <a16:colId xmlns:a16="http://schemas.microsoft.com/office/drawing/2014/main" val="1734038762"/>
                    </a:ext>
                  </a:extLst>
                </a:gridCol>
                <a:gridCol w="883916">
                  <a:extLst>
                    <a:ext uri="{9D8B030D-6E8A-4147-A177-3AD203B41FA5}">
                      <a16:colId xmlns:a16="http://schemas.microsoft.com/office/drawing/2014/main" val="4288314206"/>
                    </a:ext>
                  </a:extLst>
                </a:gridCol>
                <a:gridCol w="1195754">
                  <a:extLst>
                    <a:ext uri="{9D8B030D-6E8A-4147-A177-3AD203B41FA5}">
                      <a16:colId xmlns:a16="http://schemas.microsoft.com/office/drawing/2014/main" val="657531306"/>
                    </a:ext>
                  </a:extLst>
                </a:gridCol>
                <a:gridCol w="1181686">
                  <a:extLst>
                    <a:ext uri="{9D8B030D-6E8A-4147-A177-3AD203B41FA5}">
                      <a16:colId xmlns:a16="http://schemas.microsoft.com/office/drawing/2014/main" val="2374023173"/>
                    </a:ext>
                  </a:extLst>
                </a:gridCol>
                <a:gridCol w="898688">
                  <a:extLst>
                    <a:ext uri="{9D8B030D-6E8A-4147-A177-3AD203B41FA5}">
                      <a16:colId xmlns:a16="http://schemas.microsoft.com/office/drawing/2014/main" val="2200458695"/>
                    </a:ext>
                  </a:extLst>
                </a:gridCol>
              </a:tblGrid>
              <a:tr h="568238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Celebrity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Recent issues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Recent issues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Recent issues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Recent issues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Related Issues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Related Issues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5435730"/>
                  </a:ext>
                </a:extLst>
              </a:tr>
              <a:tr h="5682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North Korea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Kim Jong-un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North Korea Talks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North Korea sanctions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North Korea missile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North Korea Denuclearization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North Korea provocation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North Korea nuclear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70894650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49743E29-8D40-4181-B836-3885EC8A8EA6}"/>
              </a:ext>
            </a:extLst>
          </p:cNvPr>
          <p:cNvSpPr txBox="1"/>
          <p:nvPr/>
        </p:nvSpPr>
        <p:spPr>
          <a:xfrm>
            <a:off x="335756" y="2371591"/>
            <a:ext cx="873204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0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altLang="ko-KR" dirty="0"/>
              <a:t>North Korea Railway, Kaesong Industrial Complex, Cement, Mt. Kumgang, DMZ, </a:t>
            </a:r>
            <a:r>
              <a:rPr lang="en-US" altLang="ko-KR" dirty="0" err="1"/>
              <a:t>Ascon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0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altLang="ko-KR" dirty="0"/>
              <a:t>Search for the interval in which the change of the criteria set in the period (2011.11.17 ~ 2019.03.04) occurred consecutively.</a:t>
            </a:r>
          </a:p>
          <a:p>
            <a:pPr marL="285750" indent="-285750">
              <a:lnSpc>
                <a:spcPct val="10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altLang="ko-KR" dirty="0">
                <a:latin typeface="+mn-ea"/>
              </a:rPr>
              <a:t>News collection only in the political field in </a:t>
            </a:r>
            <a:r>
              <a:rPr lang="en-US" altLang="ko-KR" dirty="0" err="1">
                <a:latin typeface="+mn-ea"/>
              </a:rPr>
              <a:t>Chosun</a:t>
            </a:r>
            <a:r>
              <a:rPr lang="en-US" altLang="ko-KR" dirty="0">
                <a:latin typeface="+mn-ea"/>
              </a:rPr>
              <a:t> </a:t>
            </a:r>
            <a:r>
              <a:rPr lang="en-US" altLang="ko-KR" dirty="0" err="1">
                <a:latin typeface="+mn-ea"/>
              </a:rPr>
              <a:t>Ilbo</a:t>
            </a:r>
            <a:r>
              <a:rPr lang="en-US" altLang="ko-KR" dirty="0">
                <a:latin typeface="+mn-ea"/>
              </a:rPr>
              <a:t>.</a:t>
            </a:r>
          </a:p>
          <a:p>
            <a:pPr marL="285750" indent="-285750">
              <a:lnSpc>
                <a:spcPct val="10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altLang="ko-KR" dirty="0">
              <a:latin typeface="+mn-ea"/>
            </a:endParaRPr>
          </a:p>
          <a:p>
            <a:pPr>
              <a:lnSpc>
                <a:spcPct val="100000"/>
              </a:lnSpc>
              <a:buClr>
                <a:schemeClr val="accent1"/>
              </a:buClr>
            </a:pPr>
            <a:endParaRPr lang="en-US" altLang="ko-KR" dirty="0">
              <a:latin typeface="+mn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6F98E43-D322-43A1-B2AD-440EC461CC34}"/>
              </a:ext>
            </a:extLst>
          </p:cNvPr>
          <p:cNvSpPr txBox="1"/>
          <p:nvPr/>
        </p:nvSpPr>
        <p:spPr>
          <a:xfrm>
            <a:off x="4886072" y="5352636"/>
            <a:ext cx="40407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altLang="ko-KR" dirty="0">
                <a:latin typeface="+mn-ea"/>
              </a:rPr>
              <a:t>80% used as train data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altLang="ko-KR" dirty="0">
                <a:latin typeface="+mn-ea"/>
              </a:rPr>
              <a:t>10% used as validation data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altLang="ko-KR" dirty="0">
                <a:latin typeface="+mn-ea"/>
              </a:rPr>
              <a:t>10% used as test data</a:t>
            </a:r>
            <a:endParaRPr lang="ko-KR" altLang="en-US" dirty="0"/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A016F7F1-74C8-4997-8BD8-6FCF1DC3FB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8068362"/>
              </p:ext>
            </p:extLst>
          </p:nvPr>
        </p:nvGraphicFramePr>
        <p:xfrm>
          <a:off x="2259056" y="3871390"/>
          <a:ext cx="388851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170">
                  <a:extLst>
                    <a:ext uri="{9D8B030D-6E8A-4147-A177-3AD203B41FA5}">
                      <a16:colId xmlns:a16="http://schemas.microsoft.com/office/drawing/2014/main" val="3370588431"/>
                    </a:ext>
                  </a:extLst>
                </a:gridCol>
                <a:gridCol w="1296170">
                  <a:extLst>
                    <a:ext uri="{9D8B030D-6E8A-4147-A177-3AD203B41FA5}">
                      <a16:colId xmlns:a16="http://schemas.microsoft.com/office/drawing/2014/main" val="1310937091"/>
                    </a:ext>
                  </a:extLst>
                </a:gridCol>
                <a:gridCol w="1296170">
                  <a:extLst>
                    <a:ext uri="{9D8B030D-6E8A-4147-A177-3AD203B41FA5}">
                      <a16:colId xmlns:a16="http://schemas.microsoft.com/office/drawing/2014/main" val="776597812"/>
                    </a:ext>
                  </a:extLst>
                </a:gridCol>
              </a:tblGrid>
              <a:tr h="2983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Train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Increase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Decrease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574159"/>
                  </a:ext>
                </a:extLst>
              </a:tr>
              <a:tr h="4485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More than 3 days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More than +1%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Less than     -1%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8970986"/>
                  </a:ext>
                </a:extLst>
              </a:tr>
              <a:tr h="4485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More than 1 days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More than +4%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Less than     -4%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3854061"/>
                  </a:ext>
                </a:extLst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106" y="5334113"/>
            <a:ext cx="3040054" cy="992784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5430F2CF-0B71-48ED-95AA-A2ABB36AEE06}"/>
              </a:ext>
            </a:extLst>
          </p:cNvPr>
          <p:cNvCxnSpPr>
            <a:cxnSpLocks/>
            <a:stCxn id="14" idx="1"/>
            <a:endCxn id="5" idx="3"/>
          </p:cNvCxnSpPr>
          <p:nvPr/>
        </p:nvCxnSpPr>
        <p:spPr>
          <a:xfrm flipH="1">
            <a:off x="3890160" y="5814301"/>
            <a:ext cx="995912" cy="1620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28337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1B3623BB-EB45-4826-AA9A-7BC9E508F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dirty="0"/>
              <a:t>[2-D] </a:t>
            </a:r>
            <a:r>
              <a:rPr lang="en-US" altLang="ko-KR" sz="2200" dirty="0"/>
              <a:t>Detailed design (conceptual diagram)</a:t>
            </a:r>
            <a:endParaRPr lang="ko-KR" altLang="en-US" sz="22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741BE77-99D1-4AF2-B7BE-C90C43D4A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E74B9-D53F-4C8C-B07A-A64DBE35E738}" type="slidenum">
              <a:rPr lang="ko-KR" altLang="en-US" smtClean="0"/>
              <a:pPr/>
              <a:t>13</a:t>
            </a:fld>
            <a:endParaRPr lang="ko-KR" altLang="en-US"/>
          </a:p>
        </p:txBody>
      </p:sp>
      <p:pic>
        <p:nvPicPr>
          <p:cNvPr id="1026" name="Picture 2" descr="íì´ì¬ì ëí ì´ë¯¸ì§ ê²ìê²°ê³¼">
            <a:extLst>
              <a:ext uri="{FF2B5EF4-FFF2-40B4-BE49-F238E27FC236}">
                <a16:creationId xmlns:a16="http://schemas.microsoft.com/office/drawing/2014/main" id="{67CFF7FF-3E0A-43D2-9BCB-16358CCCE0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679" y="1910993"/>
            <a:ext cx="1304925" cy="1304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ì¼ë¼ì¤ì ëí ì´ë¯¸ì§ ê²ìê²°ê³¼">
            <a:extLst>
              <a:ext uri="{FF2B5EF4-FFF2-40B4-BE49-F238E27FC236}">
                <a16:creationId xmlns:a16="http://schemas.microsoft.com/office/drawing/2014/main" id="{5EE1446B-26EF-4D3F-85CC-54BD282D34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0145" y="2258299"/>
            <a:ext cx="2105025" cy="610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ìëë¡ì´ëì ëí ì´ë¯¸ì§ ê²ìê²°ê³¼">
            <a:extLst>
              <a:ext uri="{FF2B5EF4-FFF2-40B4-BE49-F238E27FC236}">
                <a16:creationId xmlns:a16="http://schemas.microsoft.com/office/drawing/2014/main" id="{42A59FB6-6F49-4756-83EB-AB29B69632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9439" y="1825266"/>
            <a:ext cx="1969882" cy="147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EB886C8-FCD5-4FC2-966B-60B6F9E19B47}"/>
              </a:ext>
            </a:extLst>
          </p:cNvPr>
          <p:cNvSpPr txBox="1"/>
          <p:nvPr/>
        </p:nvSpPr>
        <p:spPr>
          <a:xfrm>
            <a:off x="1381125" y="3768366"/>
            <a:ext cx="62103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tx1"/>
              </a:buClr>
              <a:buFont typeface="+mj-ea"/>
              <a:buAutoNum type="circleNumDbPlain"/>
            </a:pPr>
            <a:r>
              <a:rPr lang="en-US" altLang="ko-KR" sz="1600" dirty="0"/>
              <a:t>News crawling and data preprocessing</a:t>
            </a:r>
          </a:p>
          <a:p>
            <a:pPr marL="342900" indent="-342900">
              <a:buClr>
                <a:schemeClr val="tx1"/>
              </a:buClr>
              <a:buFont typeface="+mj-ea"/>
              <a:buAutoNum type="circleNumDbPlain"/>
            </a:pPr>
            <a:endParaRPr lang="en-US" altLang="ko-KR" sz="1600" dirty="0"/>
          </a:p>
          <a:p>
            <a:pPr marL="342900" indent="-342900">
              <a:buClr>
                <a:schemeClr val="tx1"/>
              </a:buClr>
              <a:buFont typeface="+mj-ea"/>
              <a:buAutoNum type="circleNumDbPlain"/>
            </a:pPr>
            <a:r>
              <a:rPr lang="en-US" altLang="ko-KR" sz="1600" dirty="0"/>
              <a:t>Build emotional dictionary and send it to KERAS model</a:t>
            </a:r>
          </a:p>
          <a:p>
            <a:pPr marL="342900" indent="-342900">
              <a:buClr>
                <a:schemeClr val="tx1"/>
              </a:buClr>
              <a:buFont typeface="+mj-ea"/>
              <a:buAutoNum type="circleNumDbPlain"/>
            </a:pPr>
            <a:endParaRPr lang="en-US" altLang="ko-KR" sz="1600" dirty="0"/>
          </a:p>
          <a:p>
            <a:pPr marL="342900" indent="-342900">
              <a:buClr>
                <a:schemeClr val="tx1"/>
              </a:buClr>
              <a:buFont typeface="+mj-ea"/>
              <a:buAutoNum type="circleNumDbPlain"/>
            </a:pPr>
            <a:r>
              <a:rPr lang="en-US" altLang="ko-KR" sz="1600" dirty="0"/>
              <a:t>Generate model using transferred data and stock price data</a:t>
            </a:r>
          </a:p>
          <a:p>
            <a:pPr marL="342900" indent="-342900">
              <a:buClr>
                <a:schemeClr val="tx1"/>
              </a:buClr>
              <a:buFont typeface="+mj-ea"/>
              <a:buAutoNum type="circleNumDbPlain"/>
            </a:pPr>
            <a:endParaRPr lang="en-US" altLang="ko-KR" sz="1600" dirty="0"/>
          </a:p>
          <a:p>
            <a:pPr marL="342900" indent="-342900">
              <a:buClr>
                <a:schemeClr val="tx1"/>
              </a:buClr>
              <a:buFont typeface="+mj-ea"/>
              <a:buAutoNum type="circleNumDbPlain"/>
            </a:pPr>
            <a:r>
              <a:rPr lang="en-US" altLang="ko-KR" sz="1600" dirty="0"/>
              <a:t>News data Input</a:t>
            </a:r>
          </a:p>
          <a:p>
            <a:pPr marL="342900" indent="-342900">
              <a:buClr>
                <a:schemeClr val="tx1"/>
              </a:buClr>
              <a:buFont typeface="+mj-ea"/>
              <a:buAutoNum type="circleNumDbPlain"/>
            </a:pPr>
            <a:endParaRPr lang="en-US" altLang="ko-KR" sz="1600" dirty="0"/>
          </a:p>
          <a:p>
            <a:pPr marL="342900" indent="-342900">
              <a:buClr>
                <a:schemeClr val="tx1"/>
              </a:buClr>
              <a:buFont typeface="+mj-ea"/>
              <a:buAutoNum type="circleNumDbPlain"/>
            </a:pPr>
            <a:r>
              <a:rPr lang="en-US" altLang="ko-KR" sz="1600" dirty="0"/>
              <a:t>Forward the result after predicting the rate of change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4FA1DEFB-A4CA-4F41-952C-91A05D510C0F}"/>
              </a:ext>
            </a:extLst>
          </p:cNvPr>
          <p:cNvCxnSpPr/>
          <p:nvPr/>
        </p:nvCxnSpPr>
        <p:spPr>
          <a:xfrm>
            <a:off x="5635194" y="2841620"/>
            <a:ext cx="632386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C92D4B2D-0EB6-45A4-9EB6-EA56E152AA2C}"/>
              </a:ext>
            </a:extLst>
          </p:cNvPr>
          <p:cNvCxnSpPr/>
          <p:nvPr/>
        </p:nvCxnSpPr>
        <p:spPr>
          <a:xfrm>
            <a:off x="2444189" y="2581275"/>
            <a:ext cx="6323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74446FF6-9DF2-4512-8C35-22D70F48D8C3}"/>
              </a:ext>
            </a:extLst>
          </p:cNvPr>
          <p:cNvCxnSpPr/>
          <p:nvPr/>
        </p:nvCxnSpPr>
        <p:spPr>
          <a:xfrm>
            <a:off x="5635194" y="2371725"/>
            <a:ext cx="632386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1E53EE34-1076-43DE-AB44-34A4C4CFD9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7041" y="1753830"/>
            <a:ext cx="295275" cy="31432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0417E38-8E8A-4F68-973F-4E7BD6F0795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06999" y="2230435"/>
            <a:ext cx="285750" cy="3429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30C9283-B134-46A8-9D85-04B831133A6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70145" y="1753830"/>
            <a:ext cx="323850" cy="31432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C6067726-0B88-4270-BF6A-3FE368B9331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08512" y="2047875"/>
            <a:ext cx="266700" cy="30480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35D4E3BE-0BD6-43D1-AC30-0BB13BDB6DD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97315" y="2845672"/>
            <a:ext cx="28575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1262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1B3623BB-EB45-4826-AA9A-7BC9E508F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dirty="0"/>
              <a:t>[2-D] Detailed Design</a:t>
            </a:r>
            <a:r>
              <a:rPr lang="ko-KR" altLang="en-US" sz="1600" dirty="0"/>
              <a:t> </a:t>
            </a:r>
            <a:r>
              <a:rPr lang="en-US" altLang="ko-KR" sz="1600" dirty="0"/>
              <a:t>(Detailed structure diagram)</a:t>
            </a:r>
            <a:endParaRPr lang="ko-KR" altLang="en-US" sz="24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741BE77-99D1-4AF2-B7BE-C90C43D4A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E74B9-D53F-4C8C-B07A-A64DBE35E738}" type="slidenum">
              <a:rPr lang="ko-KR" altLang="en-US" smtClean="0"/>
              <a:pPr/>
              <a:t>14</a:t>
            </a:fld>
            <a:endParaRPr lang="ko-KR" altLang="en-US"/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5D0B5E0E-B946-4319-9751-09F1EC18DF27}"/>
              </a:ext>
            </a:extLst>
          </p:cNvPr>
          <p:cNvGrpSpPr/>
          <p:nvPr/>
        </p:nvGrpSpPr>
        <p:grpSpPr>
          <a:xfrm>
            <a:off x="683899" y="1438523"/>
            <a:ext cx="7707740" cy="4775825"/>
            <a:chOff x="683899" y="1438523"/>
            <a:chExt cx="7707740" cy="4775825"/>
          </a:xfrm>
        </p:grpSpPr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4C18A96D-26F9-4F7E-9AF0-D7AD264B220F}"/>
                </a:ext>
              </a:extLst>
            </p:cNvPr>
            <p:cNvSpPr/>
            <p:nvPr/>
          </p:nvSpPr>
          <p:spPr>
            <a:xfrm>
              <a:off x="6521645" y="1450738"/>
              <a:ext cx="1776449" cy="2887063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F04CA955-9B9D-4452-AE99-888E9BA032EE}"/>
                </a:ext>
              </a:extLst>
            </p:cNvPr>
            <p:cNvSpPr/>
            <p:nvPr/>
          </p:nvSpPr>
          <p:spPr>
            <a:xfrm>
              <a:off x="683899" y="1438523"/>
              <a:ext cx="5278881" cy="403558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4846EF05-4FA6-4CDC-BF27-3823194E9E42}"/>
                </a:ext>
              </a:extLst>
            </p:cNvPr>
            <p:cNvSpPr/>
            <p:nvPr/>
          </p:nvSpPr>
          <p:spPr>
            <a:xfrm>
              <a:off x="839888" y="2266060"/>
              <a:ext cx="841820" cy="40040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News &amp; Twitter</a:t>
              </a:r>
              <a:r>
                <a:rPr lang="ko-KR" altLang="en-US" sz="900" dirty="0"/>
                <a:t> </a:t>
              </a:r>
              <a:r>
                <a:rPr lang="en-US" altLang="ko-KR" sz="900" dirty="0"/>
                <a:t>Crawling</a:t>
              </a:r>
              <a:endParaRPr lang="ko-KR" altLang="en-US" sz="900" dirty="0"/>
            </a:p>
          </p:txBody>
        </p: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1AF307E5-E507-4884-A98B-17AD7F40BBAB}"/>
                </a:ext>
              </a:extLst>
            </p:cNvPr>
            <p:cNvGrpSpPr/>
            <p:nvPr/>
          </p:nvGrpSpPr>
          <p:grpSpPr>
            <a:xfrm>
              <a:off x="880983" y="2918251"/>
              <a:ext cx="759430" cy="873007"/>
              <a:chOff x="2311607" y="771383"/>
              <a:chExt cx="1465017" cy="1661394"/>
            </a:xfrm>
          </p:grpSpPr>
          <p:sp>
            <p:nvSpPr>
              <p:cNvPr id="39" name="순서도: 자기 디스크 38">
                <a:extLst>
                  <a:ext uri="{FF2B5EF4-FFF2-40B4-BE49-F238E27FC236}">
                    <a16:creationId xmlns:a16="http://schemas.microsoft.com/office/drawing/2014/main" id="{66FF561E-2997-44B1-81B7-14E93C676DCB}"/>
                  </a:ext>
                </a:extLst>
              </p:cNvPr>
              <p:cNvSpPr/>
              <p:nvPr/>
            </p:nvSpPr>
            <p:spPr>
              <a:xfrm>
                <a:off x="2311609" y="771383"/>
                <a:ext cx="1465015" cy="806655"/>
              </a:xfrm>
              <a:prstGeom prst="flowChartMagneticDisk">
                <a:avLst/>
              </a:prstGeom>
              <a:solidFill>
                <a:schemeClr val="bg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learning data(~2018)</a:t>
                </a:r>
                <a:endParaRPr lang="ko-KR" altLang="en-US" sz="800" dirty="0"/>
              </a:p>
            </p:txBody>
          </p:sp>
          <p:sp>
            <p:nvSpPr>
              <p:cNvPr id="40" name="순서도: 자기 디스크 39">
                <a:extLst>
                  <a:ext uri="{FF2B5EF4-FFF2-40B4-BE49-F238E27FC236}">
                    <a16:creationId xmlns:a16="http://schemas.microsoft.com/office/drawing/2014/main" id="{5E0E8FCA-DC95-4DA1-AAB1-312A4B4D8BF3}"/>
                  </a:ext>
                </a:extLst>
              </p:cNvPr>
              <p:cNvSpPr/>
              <p:nvPr/>
            </p:nvSpPr>
            <p:spPr>
              <a:xfrm>
                <a:off x="2311607" y="1626122"/>
                <a:ext cx="1465015" cy="806655"/>
              </a:xfrm>
              <a:prstGeom prst="flowChartMagneticDisk">
                <a:avLst/>
              </a:prstGeom>
              <a:solidFill>
                <a:schemeClr val="bg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Evaluation data(2019~)</a:t>
                </a:r>
                <a:endParaRPr lang="ko-KR" altLang="en-US" sz="800" dirty="0"/>
              </a:p>
            </p:txBody>
          </p:sp>
        </p:grp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EE5C49E0-0E23-4451-BED3-F5FF721BDCF5}"/>
                </a:ext>
              </a:extLst>
            </p:cNvPr>
            <p:cNvSpPr/>
            <p:nvPr/>
          </p:nvSpPr>
          <p:spPr>
            <a:xfrm>
              <a:off x="2860174" y="1501195"/>
              <a:ext cx="1846251" cy="172015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endParaRPr lang="ko-KR" altLang="en-US" sz="1100" dirty="0"/>
            </a:p>
          </p:txBody>
        </p: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0F948FB4-EC8A-4886-95FB-A87E9BD88B02}"/>
                </a:ext>
              </a:extLst>
            </p:cNvPr>
            <p:cNvGrpSpPr/>
            <p:nvPr/>
          </p:nvGrpSpPr>
          <p:grpSpPr>
            <a:xfrm>
              <a:off x="3062921" y="1614542"/>
              <a:ext cx="706184" cy="1379986"/>
              <a:chOff x="5994400" y="2991394"/>
              <a:chExt cx="1791063" cy="3174275"/>
            </a:xfrm>
          </p:grpSpPr>
          <p:sp>
            <p:nvSpPr>
              <p:cNvPr id="33" name="사각형: 둥근 모서리 32">
                <a:extLst>
                  <a:ext uri="{FF2B5EF4-FFF2-40B4-BE49-F238E27FC236}">
                    <a16:creationId xmlns:a16="http://schemas.microsoft.com/office/drawing/2014/main" id="{5A28D4DE-D317-4BF0-ABF5-0B26EB0D9710}"/>
                  </a:ext>
                </a:extLst>
              </p:cNvPr>
              <p:cNvSpPr/>
              <p:nvPr/>
            </p:nvSpPr>
            <p:spPr>
              <a:xfrm>
                <a:off x="5994400" y="2991394"/>
                <a:ext cx="1791063" cy="3174275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tIns="46800" bIns="46800" rtlCol="0" anchor="t" anchorCtr="0">
                <a:noAutofit/>
              </a:bodyPr>
              <a:lstStyle/>
              <a:p>
                <a:pPr algn="ctr"/>
                <a:r>
                  <a:rPr lang="en-US" altLang="ko-KR" sz="900" dirty="0">
                    <a:solidFill>
                      <a:schemeClr val="tx1"/>
                    </a:solidFill>
                  </a:rPr>
                  <a:t>Preprocess</a:t>
                </a:r>
                <a:endParaRPr lang="ko-KR" altLang="en-US" sz="900" dirty="0"/>
              </a:p>
            </p:txBody>
          </p:sp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1B92F1FE-D096-4F14-ACCE-0BA30502BB3A}"/>
                  </a:ext>
                </a:extLst>
              </p:cNvPr>
              <p:cNvSpPr/>
              <p:nvPr/>
            </p:nvSpPr>
            <p:spPr>
              <a:xfrm>
                <a:off x="6228079" y="3784835"/>
                <a:ext cx="1322252" cy="49248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/>
                  <a:t>normalization</a:t>
                </a:r>
                <a:endParaRPr lang="ko-KR" altLang="en-US" sz="700" dirty="0"/>
              </a:p>
            </p:txBody>
          </p:sp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B6130A29-0AB5-451D-A82E-77019088B20C}"/>
                  </a:ext>
                </a:extLst>
              </p:cNvPr>
              <p:cNvSpPr/>
              <p:nvPr/>
            </p:nvSpPr>
            <p:spPr>
              <a:xfrm>
                <a:off x="6228079" y="4653593"/>
                <a:ext cx="1322252" cy="48453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tokenization</a:t>
                </a:r>
                <a:endParaRPr lang="ko-KR" altLang="en-US" sz="800" dirty="0"/>
              </a:p>
            </p:txBody>
          </p:sp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8586070B-68C6-42C1-BCED-7DADFA0BAEAD}"/>
                  </a:ext>
                </a:extLst>
              </p:cNvPr>
              <p:cNvSpPr/>
              <p:nvPr/>
            </p:nvSpPr>
            <p:spPr>
              <a:xfrm>
                <a:off x="6228079" y="5530799"/>
                <a:ext cx="1322252" cy="38667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err="1"/>
                  <a:t>Stopword</a:t>
                </a:r>
                <a:r>
                  <a:rPr lang="en-US" altLang="ko-KR" sz="800" dirty="0"/>
                  <a:t> Removal</a:t>
                </a:r>
                <a:endParaRPr lang="ko-KR" altLang="en-US" sz="800" dirty="0"/>
              </a:p>
            </p:txBody>
          </p:sp>
          <p:cxnSp>
            <p:nvCxnSpPr>
              <p:cNvPr id="37" name="직선 화살표 연결선 36">
                <a:extLst>
                  <a:ext uri="{FF2B5EF4-FFF2-40B4-BE49-F238E27FC236}">
                    <a16:creationId xmlns:a16="http://schemas.microsoft.com/office/drawing/2014/main" id="{2D8D4FEC-9DE0-4E57-AB63-82FE2571EC35}"/>
                  </a:ext>
                </a:extLst>
              </p:cNvPr>
              <p:cNvCxnSpPr>
                <a:cxnSpLocks/>
                <a:stCxn id="35" idx="2"/>
                <a:endCxn id="36" idx="0"/>
              </p:cNvCxnSpPr>
              <p:nvPr/>
            </p:nvCxnSpPr>
            <p:spPr>
              <a:xfrm>
                <a:off x="6889205" y="5138127"/>
                <a:ext cx="0" cy="392672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화살표 연결선 37">
                <a:extLst>
                  <a:ext uri="{FF2B5EF4-FFF2-40B4-BE49-F238E27FC236}">
                    <a16:creationId xmlns:a16="http://schemas.microsoft.com/office/drawing/2014/main" id="{F0D9476C-AF3E-4165-AE9F-715356AD0F00}"/>
                  </a:ext>
                </a:extLst>
              </p:cNvPr>
              <p:cNvCxnSpPr>
                <a:cxnSpLocks/>
                <a:stCxn id="34" idx="2"/>
              </p:cNvCxnSpPr>
              <p:nvPr/>
            </p:nvCxnSpPr>
            <p:spPr>
              <a:xfrm>
                <a:off x="6889205" y="4277323"/>
                <a:ext cx="0" cy="37627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455C4DBD-D6C7-401D-B526-222103CBEBF1}"/>
                </a:ext>
              </a:extLst>
            </p:cNvPr>
            <p:cNvSpPr/>
            <p:nvPr/>
          </p:nvSpPr>
          <p:spPr>
            <a:xfrm>
              <a:off x="3986308" y="2168034"/>
              <a:ext cx="629329" cy="273001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46800" bIns="46800" rtlCol="0" anchor="ctr" anchorCtr="0">
              <a:noAutofit/>
            </a:bodyPr>
            <a:lstStyle/>
            <a:p>
              <a:pPr algn="ctr"/>
              <a:r>
                <a:rPr lang="en-US" altLang="ko-KR" sz="700" dirty="0">
                  <a:solidFill>
                    <a:schemeClr val="tx1"/>
                  </a:solidFill>
                </a:rPr>
                <a:t>Organized by learning data</a:t>
              </a:r>
              <a:endParaRPr lang="ko-KR" altLang="en-US" sz="700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5FE92AA-ABA3-4F11-8F44-384AC1950F48}"/>
                </a:ext>
              </a:extLst>
            </p:cNvPr>
            <p:cNvSpPr txBox="1"/>
            <p:nvPr/>
          </p:nvSpPr>
          <p:spPr>
            <a:xfrm>
              <a:off x="714630" y="5475684"/>
              <a:ext cx="5377388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/>
                <a:t>&lt;Positive &amp; Negative Index&gt;</a:t>
              </a:r>
            </a:p>
            <a:p>
              <a:r>
                <a:rPr lang="en-US" altLang="ko-KR" sz="1400" dirty="0"/>
                <a:t>1 - Daily stock price point value increased by 1%</a:t>
              </a:r>
            </a:p>
            <a:p>
              <a:r>
                <a:rPr lang="en-US" altLang="ko-KR" sz="1400" dirty="0"/>
                <a:t>0 - Daily stock price point value decreased</a:t>
              </a:r>
              <a:r>
                <a:rPr lang="ko-KR" altLang="en-US" sz="1400" dirty="0"/>
                <a:t> </a:t>
              </a:r>
              <a:r>
                <a:rPr lang="en-US" altLang="ko-KR" sz="1400" dirty="0"/>
                <a:t>by 1%</a:t>
              </a:r>
              <a:endParaRPr lang="ko-KR" altLang="en-US" sz="1400" dirty="0"/>
            </a:p>
          </p:txBody>
        </p: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ABDDCA69-CC82-430E-879E-CB26DB5551D2}"/>
                </a:ext>
              </a:extLst>
            </p:cNvPr>
            <p:cNvCxnSpPr>
              <a:cxnSpLocks/>
              <a:stCxn id="33" idx="3"/>
              <a:endCxn id="10" idx="1"/>
            </p:cNvCxnSpPr>
            <p:nvPr/>
          </p:nvCxnSpPr>
          <p:spPr>
            <a:xfrm flipV="1">
              <a:off x="3769106" y="2304534"/>
              <a:ext cx="217203" cy="1"/>
            </a:xfrm>
            <a:prstGeom prst="straightConnector1">
              <a:avLst/>
            </a:prstGeom>
            <a:ln w="34925">
              <a:solidFill>
                <a:srgbClr val="FF0000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19FA11FC-540A-4B62-888B-98C1B0F742D1}"/>
                </a:ext>
              </a:extLst>
            </p:cNvPr>
            <p:cNvSpPr/>
            <p:nvPr/>
          </p:nvSpPr>
          <p:spPr>
            <a:xfrm>
              <a:off x="2894888" y="3432000"/>
              <a:ext cx="1026200" cy="185133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endParaRPr lang="ko-KR" altLang="en-US" sz="1100" dirty="0"/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4EED9FC8-85C5-4CB6-82A7-620C6C6C1A3C}"/>
                </a:ext>
              </a:extLst>
            </p:cNvPr>
            <p:cNvGrpSpPr/>
            <p:nvPr/>
          </p:nvGrpSpPr>
          <p:grpSpPr>
            <a:xfrm>
              <a:off x="3062921" y="3615176"/>
              <a:ext cx="706184" cy="1379986"/>
              <a:chOff x="5994400" y="2991394"/>
              <a:chExt cx="1791063" cy="3174275"/>
            </a:xfrm>
          </p:grpSpPr>
          <p:sp>
            <p:nvSpPr>
              <p:cNvPr id="27" name="사각형: 둥근 모서리 26">
                <a:extLst>
                  <a:ext uri="{FF2B5EF4-FFF2-40B4-BE49-F238E27FC236}">
                    <a16:creationId xmlns:a16="http://schemas.microsoft.com/office/drawing/2014/main" id="{44D9399B-CEBC-43B6-B500-689F3E9D1427}"/>
                  </a:ext>
                </a:extLst>
              </p:cNvPr>
              <p:cNvSpPr/>
              <p:nvPr/>
            </p:nvSpPr>
            <p:spPr>
              <a:xfrm>
                <a:off x="5994400" y="2991394"/>
                <a:ext cx="1791063" cy="3174275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tIns="46800" bIns="46800" rtlCol="0" anchor="t" anchorCtr="0">
                <a:noAutofit/>
              </a:bodyPr>
              <a:lstStyle/>
              <a:p>
                <a:pPr algn="ctr"/>
                <a:r>
                  <a:rPr lang="en-US" altLang="ko-KR" sz="900" dirty="0">
                    <a:solidFill>
                      <a:schemeClr val="tx1"/>
                    </a:solidFill>
                  </a:rPr>
                  <a:t>Preprocess</a:t>
                </a:r>
                <a:endParaRPr lang="ko-KR" altLang="en-US" sz="1050" dirty="0"/>
              </a:p>
            </p:txBody>
          </p:sp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59A48641-DF9A-4B2F-86A6-EED0121B96D3}"/>
                  </a:ext>
                </a:extLst>
              </p:cNvPr>
              <p:cNvSpPr/>
              <p:nvPr/>
            </p:nvSpPr>
            <p:spPr>
              <a:xfrm>
                <a:off x="6228079" y="3784835"/>
                <a:ext cx="1322252" cy="49248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/>
                  <a:t>normalization</a:t>
                </a:r>
                <a:endParaRPr lang="ko-KR" altLang="en-US" sz="700" dirty="0"/>
              </a:p>
            </p:txBody>
          </p:sp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883B310E-2BAF-4045-85D1-4DDD04BFE5F3}"/>
                  </a:ext>
                </a:extLst>
              </p:cNvPr>
              <p:cNvSpPr/>
              <p:nvPr/>
            </p:nvSpPr>
            <p:spPr>
              <a:xfrm>
                <a:off x="6228079" y="4653593"/>
                <a:ext cx="1322252" cy="48453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tokenization</a:t>
                </a:r>
                <a:endParaRPr lang="ko-KR" altLang="en-US" sz="800" dirty="0"/>
              </a:p>
            </p:txBody>
          </p:sp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1232B0ED-EBE5-483A-8C94-D827479E1A59}"/>
                  </a:ext>
                </a:extLst>
              </p:cNvPr>
              <p:cNvSpPr/>
              <p:nvPr/>
            </p:nvSpPr>
            <p:spPr>
              <a:xfrm>
                <a:off x="6228079" y="5530799"/>
                <a:ext cx="1322252" cy="38667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err="1"/>
                  <a:t>Stopword</a:t>
                </a:r>
                <a:r>
                  <a:rPr lang="en-US" altLang="ko-KR" sz="800" dirty="0"/>
                  <a:t> Removal</a:t>
                </a:r>
                <a:endParaRPr lang="ko-KR" altLang="en-US" sz="800" dirty="0"/>
              </a:p>
            </p:txBody>
          </p:sp>
          <p:cxnSp>
            <p:nvCxnSpPr>
              <p:cNvPr id="31" name="직선 화살표 연결선 30">
                <a:extLst>
                  <a:ext uri="{FF2B5EF4-FFF2-40B4-BE49-F238E27FC236}">
                    <a16:creationId xmlns:a16="http://schemas.microsoft.com/office/drawing/2014/main" id="{1A102DAB-224B-41E2-A5C2-29E681409A49}"/>
                  </a:ext>
                </a:extLst>
              </p:cNvPr>
              <p:cNvCxnSpPr>
                <a:cxnSpLocks/>
                <a:stCxn id="29" idx="2"/>
                <a:endCxn id="30" idx="0"/>
              </p:cNvCxnSpPr>
              <p:nvPr/>
            </p:nvCxnSpPr>
            <p:spPr>
              <a:xfrm>
                <a:off x="6889205" y="5138127"/>
                <a:ext cx="0" cy="392672"/>
              </a:xfrm>
              <a:prstGeom prst="straightConnector1">
                <a:avLst/>
              </a:prstGeom>
              <a:ln>
                <a:solidFill>
                  <a:srgbClr val="0070C0"/>
                </a:solidFill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화살표 연결선 31">
                <a:extLst>
                  <a:ext uri="{FF2B5EF4-FFF2-40B4-BE49-F238E27FC236}">
                    <a16:creationId xmlns:a16="http://schemas.microsoft.com/office/drawing/2014/main" id="{BEC287BF-DC53-4654-9897-CF7A12DD0E68}"/>
                  </a:ext>
                </a:extLst>
              </p:cNvPr>
              <p:cNvCxnSpPr>
                <a:cxnSpLocks/>
                <a:stCxn id="28" idx="2"/>
              </p:cNvCxnSpPr>
              <p:nvPr/>
            </p:nvCxnSpPr>
            <p:spPr>
              <a:xfrm>
                <a:off x="6889205" y="4277323"/>
                <a:ext cx="0" cy="376270"/>
              </a:xfrm>
              <a:prstGeom prst="straightConnector1">
                <a:avLst/>
              </a:prstGeom>
              <a:ln>
                <a:solidFill>
                  <a:srgbClr val="0070C0"/>
                </a:solidFill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" name="연결선: 꺾임 14">
              <a:extLst>
                <a:ext uri="{FF2B5EF4-FFF2-40B4-BE49-F238E27FC236}">
                  <a16:creationId xmlns:a16="http://schemas.microsoft.com/office/drawing/2014/main" id="{E144F958-8BA3-4357-A64E-0729FBA828C1}"/>
                </a:ext>
              </a:extLst>
            </p:cNvPr>
            <p:cNvCxnSpPr>
              <a:cxnSpLocks/>
              <a:stCxn id="39" idx="4"/>
              <a:endCxn id="8" idx="1"/>
            </p:cNvCxnSpPr>
            <p:nvPr/>
          </p:nvCxnSpPr>
          <p:spPr>
            <a:xfrm flipV="1">
              <a:off x="1640413" y="2361274"/>
              <a:ext cx="1219761" cy="768912"/>
            </a:xfrm>
            <a:prstGeom prst="bentConnector3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연결선: 꺾임 15">
              <a:extLst>
                <a:ext uri="{FF2B5EF4-FFF2-40B4-BE49-F238E27FC236}">
                  <a16:creationId xmlns:a16="http://schemas.microsoft.com/office/drawing/2014/main" id="{DFE49FC3-5969-4773-8EDD-96938C68D1F7}"/>
                </a:ext>
              </a:extLst>
            </p:cNvPr>
            <p:cNvCxnSpPr>
              <a:cxnSpLocks/>
              <a:stCxn id="40" idx="4"/>
              <a:endCxn id="13" idx="1"/>
            </p:cNvCxnSpPr>
            <p:nvPr/>
          </p:nvCxnSpPr>
          <p:spPr>
            <a:xfrm>
              <a:off x="1640412" y="3579323"/>
              <a:ext cx="1254477" cy="778347"/>
            </a:xfrm>
            <a:prstGeom prst="bentConnector3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70FB214-0BE1-4D1C-A271-175FB83DF93D}"/>
                </a:ext>
              </a:extLst>
            </p:cNvPr>
            <p:cNvSpPr txBox="1"/>
            <p:nvPr/>
          </p:nvSpPr>
          <p:spPr>
            <a:xfrm>
              <a:off x="2242227" y="4983707"/>
              <a:ext cx="1678863" cy="2183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900" dirty="0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7B2802D5-30B9-48B2-A348-C7FB01463F58}"/>
                </a:ext>
              </a:extLst>
            </p:cNvPr>
            <p:cNvSpPr/>
            <p:nvPr/>
          </p:nvSpPr>
          <p:spPr>
            <a:xfrm>
              <a:off x="5113024" y="2194156"/>
              <a:ext cx="663604" cy="32575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Create model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86E83D10-EC0D-4A82-8416-02EC3AA39D8E}"/>
                </a:ext>
              </a:extLst>
            </p:cNvPr>
            <p:cNvSpPr/>
            <p:nvPr/>
          </p:nvSpPr>
          <p:spPr>
            <a:xfrm>
              <a:off x="5113024" y="2944873"/>
              <a:ext cx="663604" cy="32575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Model</a:t>
              </a:r>
            </a:p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action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20" name="연결선: 꺾임 19">
              <a:extLst>
                <a:ext uri="{FF2B5EF4-FFF2-40B4-BE49-F238E27FC236}">
                  <a16:creationId xmlns:a16="http://schemas.microsoft.com/office/drawing/2014/main" id="{F3FF32D7-9E69-420C-A392-DD9F25447C11}"/>
                </a:ext>
              </a:extLst>
            </p:cNvPr>
            <p:cNvCxnSpPr>
              <a:cxnSpLocks/>
              <a:stCxn id="13" idx="3"/>
              <a:endCxn id="19" idx="2"/>
            </p:cNvCxnSpPr>
            <p:nvPr/>
          </p:nvCxnSpPr>
          <p:spPr>
            <a:xfrm flipV="1">
              <a:off x="3921089" y="3270631"/>
              <a:ext cx="1523737" cy="1087039"/>
            </a:xfrm>
            <a:prstGeom prst="bentConnector2">
              <a:avLst/>
            </a:prstGeom>
            <a:ln w="317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1A6CA7E7-D99B-40C8-9C41-73A61F40290B}"/>
                </a:ext>
              </a:extLst>
            </p:cNvPr>
            <p:cNvCxnSpPr>
              <a:cxnSpLocks/>
              <a:stCxn id="8" idx="3"/>
              <a:endCxn id="18" idx="1"/>
            </p:cNvCxnSpPr>
            <p:nvPr/>
          </p:nvCxnSpPr>
          <p:spPr>
            <a:xfrm flipV="1">
              <a:off x="4706425" y="2357034"/>
              <a:ext cx="406599" cy="4240"/>
            </a:xfrm>
            <a:prstGeom prst="straightConnector1">
              <a:avLst/>
            </a:prstGeom>
            <a:ln w="317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7F1C1900-09EF-497D-ADA0-8F4DDF66ADDB}"/>
                </a:ext>
              </a:extLst>
            </p:cNvPr>
            <p:cNvCxnSpPr>
              <a:cxnSpLocks/>
              <a:stCxn id="18" idx="2"/>
              <a:endCxn id="19" idx="0"/>
            </p:cNvCxnSpPr>
            <p:nvPr/>
          </p:nvCxnSpPr>
          <p:spPr>
            <a:xfrm>
              <a:off x="5444826" y="2519912"/>
              <a:ext cx="0" cy="424961"/>
            </a:xfrm>
            <a:prstGeom prst="straightConnector1">
              <a:avLst/>
            </a:prstGeom>
            <a:ln w="317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순서도: 수행의 시작/종료 22">
              <a:extLst>
                <a:ext uri="{FF2B5EF4-FFF2-40B4-BE49-F238E27FC236}">
                  <a16:creationId xmlns:a16="http://schemas.microsoft.com/office/drawing/2014/main" id="{17F688F9-5142-4C80-9306-F0925DC56544}"/>
                </a:ext>
              </a:extLst>
            </p:cNvPr>
            <p:cNvSpPr/>
            <p:nvPr/>
          </p:nvSpPr>
          <p:spPr>
            <a:xfrm>
              <a:off x="6815801" y="1749943"/>
              <a:ext cx="1167479" cy="310001"/>
            </a:xfrm>
            <a:prstGeom prst="flowChartTermina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Application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E333D3A6-0170-44EF-8CCA-892B5693D6F9}"/>
                </a:ext>
              </a:extLst>
            </p:cNvPr>
            <p:cNvCxnSpPr>
              <a:cxnSpLocks/>
              <a:stCxn id="6" idx="2"/>
            </p:cNvCxnSpPr>
            <p:nvPr/>
          </p:nvCxnSpPr>
          <p:spPr>
            <a:xfrm>
              <a:off x="1260798" y="2666465"/>
              <a:ext cx="2340" cy="22016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7F99904-5472-4832-9BB1-A9E969D4022A}"/>
                </a:ext>
              </a:extLst>
            </p:cNvPr>
            <p:cNvSpPr txBox="1"/>
            <p:nvPr/>
          </p:nvSpPr>
          <p:spPr>
            <a:xfrm>
              <a:off x="3900113" y="4167087"/>
              <a:ext cx="1614057" cy="2474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/>
                <a:t>Evaluate preprocessed data</a:t>
              </a:r>
              <a:endParaRPr lang="ko-KR" altLang="en-US" sz="1100" b="1" dirty="0"/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F054F051-2F32-4EDC-AB4A-270830EDDD7B}"/>
                </a:ext>
              </a:extLst>
            </p:cNvPr>
            <p:cNvSpPr/>
            <p:nvPr/>
          </p:nvSpPr>
          <p:spPr>
            <a:xfrm>
              <a:off x="7067738" y="3416444"/>
              <a:ext cx="663604" cy="32575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Linux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86" name="연결선: 꺾임 85">
              <a:extLst>
                <a:ext uri="{FF2B5EF4-FFF2-40B4-BE49-F238E27FC236}">
                  <a16:creationId xmlns:a16="http://schemas.microsoft.com/office/drawing/2014/main" id="{00B9C8EE-CF66-45A9-A14C-64A558DFBF58}"/>
                </a:ext>
              </a:extLst>
            </p:cNvPr>
            <p:cNvCxnSpPr>
              <a:cxnSpLocks/>
              <a:stCxn id="79" idx="1"/>
              <a:endCxn id="19" idx="3"/>
            </p:cNvCxnSpPr>
            <p:nvPr/>
          </p:nvCxnSpPr>
          <p:spPr>
            <a:xfrm rot="10800000">
              <a:off x="5776628" y="3107752"/>
              <a:ext cx="1291110" cy="471571"/>
            </a:xfrm>
            <a:prstGeom prst="bentConnector3">
              <a:avLst>
                <a:gd name="adj1" fmla="val 17726"/>
              </a:avLst>
            </a:prstGeom>
            <a:ln w="31750">
              <a:solidFill>
                <a:schemeClr val="accent6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연결선: 꺾임 88">
              <a:extLst>
                <a:ext uri="{FF2B5EF4-FFF2-40B4-BE49-F238E27FC236}">
                  <a16:creationId xmlns:a16="http://schemas.microsoft.com/office/drawing/2014/main" id="{5FA8A99E-2B57-4F7C-BF67-090CDD00735B}"/>
                </a:ext>
              </a:extLst>
            </p:cNvPr>
            <p:cNvCxnSpPr>
              <a:cxnSpLocks/>
              <a:stCxn id="19" idx="3"/>
              <a:endCxn id="79" idx="1"/>
            </p:cNvCxnSpPr>
            <p:nvPr/>
          </p:nvCxnSpPr>
          <p:spPr>
            <a:xfrm>
              <a:off x="5776628" y="3107751"/>
              <a:ext cx="1291110" cy="471571"/>
            </a:xfrm>
            <a:prstGeom prst="bentConnector3">
              <a:avLst>
                <a:gd name="adj1" fmla="val 15933"/>
              </a:avLst>
            </a:prstGeom>
            <a:ln w="31750">
              <a:solidFill>
                <a:schemeClr val="accent6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E04347E0-653D-48CC-8433-50ED939FEE8D}"/>
                </a:ext>
              </a:extLst>
            </p:cNvPr>
            <p:cNvSpPr txBox="1"/>
            <p:nvPr/>
          </p:nvSpPr>
          <p:spPr>
            <a:xfrm>
              <a:off x="6557828" y="2276528"/>
              <a:ext cx="18338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/>
                <a:t>Request  &amp; Result</a:t>
              </a:r>
            </a:p>
          </p:txBody>
        </p:sp>
        <p:cxnSp>
          <p:nvCxnSpPr>
            <p:cNvPr id="98" name="연결선: 꺾임 97">
              <a:extLst>
                <a:ext uri="{FF2B5EF4-FFF2-40B4-BE49-F238E27FC236}">
                  <a16:creationId xmlns:a16="http://schemas.microsoft.com/office/drawing/2014/main" id="{E44043A7-A95C-4E65-A84D-355A16053A36}"/>
                </a:ext>
              </a:extLst>
            </p:cNvPr>
            <p:cNvCxnSpPr>
              <a:cxnSpLocks/>
              <a:stCxn id="79" idx="0"/>
              <a:endCxn id="23" idx="2"/>
            </p:cNvCxnSpPr>
            <p:nvPr/>
          </p:nvCxnSpPr>
          <p:spPr>
            <a:xfrm rot="5400000" flipH="1" flipV="1">
              <a:off x="6721290" y="2738194"/>
              <a:ext cx="1356500" cy="1"/>
            </a:xfrm>
            <a:prstGeom prst="bentConnector3">
              <a:avLst>
                <a:gd name="adj1" fmla="val 50000"/>
              </a:avLst>
            </a:prstGeom>
            <a:ln w="31750">
              <a:solidFill>
                <a:schemeClr val="accent6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연결선: 꺾임 100">
              <a:extLst>
                <a:ext uri="{FF2B5EF4-FFF2-40B4-BE49-F238E27FC236}">
                  <a16:creationId xmlns:a16="http://schemas.microsoft.com/office/drawing/2014/main" id="{259BB977-1B80-47A6-81FD-CDC89ED94DE5}"/>
                </a:ext>
              </a:extLst>
            </p:cNvPr>
            <p:cNvCxnSpPr>
              <a:cxnSpLocks/>
              <a:stCxn id="23" idx="2"/>
              <a:endCxn id="79" idx="0"/>
            </p:cNvCxnSpPr>
            <p:nvPr/>
          </p:nvCxnSpPr>
          <p:spPr>
            <a:xfrm rot="5400000">
              <a:off x="6721291" y="2738194"/>
              <a:ext cx="1356500" cy="1"/>
            </a:xfrm>
            <a:prstGeom prst="bentConnector3">
              <a:avLst>
                <a:gd name="adj1" fmla="val 50000"/>
              </a:avLst>
            </a:prstGeom>
            <a:ln w="31750">
              <a:solidFill>
                <a:schemeClr val="accent6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A92E7D35-6417-444F-9B07-C34728F860A3}"/>
                </a:ext>
              </a:extLst>
            </p:cNvPr>
            <p:cNvSpPr txBox="1"/>
            <p:nvPr/>
          </p:nvSpPr>
          <p:spPr>
            <a:xfrm>
              <a:off x="5790326" y="3610514"/>
              <a:ext cx="210659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/>
                <a:t>activate model</a:t>
              </a:r>
              <a:endParaRPr lang="ko-KR" altLang="en-US" sz="1200" b="1" dirty="0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C4A165B1-AADD-4812-92E0-7D98BA05DA98}"/>
                </a:ext>
              </a:extLst>
            </p:cNvPr>
            <p:cNvSpPr txBox="1"/>
            <p:nvPr/>
          </p:nvSpPr>
          <p:spPr>
            <a:xfrm>
              <a:off x="6481889" y="3995210"/>
              <a:ext cx="177644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Show result using App</a:t>
              </a:r>
              <a:endParaRPr lang="ko-KR" altLang="en-US" sz="1200" dirty="0"/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2379CE4B-7583-470D-B3CC-2247A3F22121}"/>
                </a:ext>
              </a:extLst>
            </p:cNvPr>
            <p:cNvSpPr txBox="1"/>
            <p:nvPr/>
          </p:nvSpPr>
          <p:spPr>
            <a:xfrm>
              <a:off x="714630" y="5004420"/>
              <a:ext cx="20169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Creating Prediction Model</a:t>
              </a:r>
            </a:p>
            <a:p>
              <a:endParaRPr lang="ko-KR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4998496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1B3623BB-EB45-4826-AA9A-7BC9E508F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dirty="0"/>
              <a:t>[2-D] Detailed Design</a:t>
            </a:r>
            <a:r>
              <a:rPr lang="ko-KR" altLang="en-US" sz="1600" dirty="0"/>
              <a:t> </a:t>
            </a:r>
            <a:r>
              <a:rPr lang="en-US" altLang="ko-KR" sz="1600" dirty="0"/>
              <a:t>(sentiment dictionary)</a:t>
            </a:r>
            <a:endParaRPr lang="ko-KR" altLang="en-US" sz="24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741BE77-99D1-4AF2-B7BE-C90C43D4A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62780" y="6367089"/>
            <a:ext cx="2743200" cy="365125"/>
          </a:xfrm>
        </p:spPr>
        <p:txBody>
          <a:bodyPr/>
          <a:lstStyle/>
          <a:p>
            <a:fld id="{28FE74B9-D53F-4C8C-B07A-A64DBE35E738}" type="slidenum">
              <a:rPr lang="ko-KR" altLang="en-US" smtClean="0"/>
              <a:pPr/>
              <a:t>15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CF9C964-B5D1-4B4C-A9F8-FB9C5F305822}"/>
              </a:ext>
            </a:extLst>
          </p:cNvPr>
          <p:cNvSpPr/>
          <p:nvPr/>
        </p:nvSpPr>
        <p:spPr>
          <a:xfrm>
            <a:off x="456402" y="1347185"/>
            <a:ext cx="823119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altLang="ko-KR" sz="1600" dirty="0"/>
              <a:t>Word analysis using </a:t>
            </a:r>
            <a:r>
              <a:rPr lang="en-US" altLang="ko-KR" sz="1600" dirty="0" err="1"/>
              <a:t>Mecab</a:t>
            </a:r>
            <a:r>
              <a:rPr lang="en-US" altLang="ko-KR" sz="1600" dirty="0"/>
              <a:t> in Korean analyzer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altLang="ko-KR" sz="1600" dirty="0"/>
              <a:t>Chinese and English are included(verbs, nouns)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altLang="ko-KR" sz="1600" dirty="0"/>
              <a:t>Eliminate unnecessary element of dependent nouns,</a:t>
            </a:r>
          </a:p>
          <a:p>
            <a:pPr>
              <a:buClr>
                <a:schemeClr val="accent1"/>
              </a:buClr>
            </a:pPr>
            <a:r>
              <a:rPr lang="en-US" altLang="ko-KR" sz="1600" dirty="0"/>
              <a:t>    adverbs, symbol, numbers, etc.</a:t>
            </a:r>
            <a:endParaRPr lang="ko-KR" altLang="en-US" sz="1600" dirty="0"/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ko-KR" alt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63D5E1B7-3D52-465F-A067-6B9D9BBF82C2}"/>
                  </a:ext>
                </a:extLst>
              </p:cNvPr>
              <p:cNvSpPr/>
              <p:nvPr/>
            </p:nvSpPr>
            <p:spPr>
              <a:xfrm>
                <a:off x="472187" y="3141296"/>
                <a:ext cx="187506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ko-KR" altLang="en-US" smtClean="0">
                          <a:latin typeface="Cambria Math" panose="02040503050406030204" pitchFamily="18" charset="0"/>
                        </a:rPr>
                        <m:t>w</m:t>
                      </m:r>
                      <m:r>
                        <m:rPr>
                          <m:sty m:val="p"/>
                        </m:rPr>
                        <a:rPr lang="ko-KR" altLang="en-US" i="0">
                          <a:latin typeface="Cambria Math" panose="02040503050406030204" pitchFamily="18" charset="0"/>
                        </a:rPr>
                        <m:t>ord</m:t>
                      </m:r>
                      <m:d>
                        <m:d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ko-KR" altLang="en-US" i="0">
                              <a:latin typeface="Cambria Math" panose="02040503050406030204" pitchFamily="18" charset="0"/>
                            </a:rPr>
                            <m:t>i</m:t>
                          </m:r>
                        </m:e>
                      </m:d>
                      <m:r>
                        <a:rPr lang="ko-KR" alt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word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63D5E1B7-3D52-465F-A067-6B9D9BBF82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187" y="3141296"/>
                <a:ext cx="1875065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5B22FD36-E056-4430-BF48-C69C98C266CE}"/>
                  </a:ext>
                </a:extLst>
              </p:cNvPr>
              <p:cNvSpPr/>
              <p:nvPr/>
            </p:nvSpPr>
            <p:spPr>
              <a:xfrm>
                <a:off x="502080" y="3551323"/>
                <a:ext cx="4857311" cy="3745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ko-KR" altLang="en-US" smtClean="0">
                          <a:latin typeface="Cambria Math" panose="02040503050406030204" pitchFamily="18" charset="0"/>
                        </a:rPr>
                        <m:t>f</m:t>
                      </m:r>
                      <m:r>
                        <m:rPr>
                          <m:sty m:val="p"/>
                        </m:rPr>
                        <a:rPr lang="ko-KR" altLang="en-US" i="0">
                          <a:latin typeface="Cambria Math" panose="02040503050406030204" pitchFamily="18" charset="0"/>
                        </a:rPr>
                        <m:t>requency</m:t>
                      </m:r>
                      <m:d>
                        <m:d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ko-KR" altLang="en-US" i="0">
                              <a:latin typeface="Cambria Math" panose="02040503050406030204" pitchFamily="18" charset="0"/>
                            </a:rPr>
                            <m:t>i</m:t>
                          </m:r>
                        </m:e>
                      </m:d>
                      <m:r>
                        <a:rPr lang="ko-KR" alt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Frequency</m:t>
                      </m:r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in</m:t>
                      </m:r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crawling</m:t>
                      </m:r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news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5B22FD36-E056-4430-BF48-C69C98C266C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080" y="3551323"/>
                <a:ext cx="4857311" cy="374526"/>
              </a:xfrm>
              <a:prstGeom prst="rect">
                <a:avLst/>
              </a:prstGeom>
              <a:blipFill>
                <a:blip r:embed="rId3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13CD1BFC-6F43-422B-9646-48C9435D5C0E}"/>
                  </a:ext>
                </a:extLst>
              </p:cNvPr>
              <p:cNvSpPr/>
              <p:nvPr/>
            </p:nvSpPr>
            <p:spPr>
              <a:xfrm>
                <a:off x="502080" y="3964242"/>
                <a:ext cx="473557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ko-KR" altLang="en-US" smtClean="0">
                          <a:latin typeface="Cambria Math" panose="02040503050406030204" pitchFamily="18" charset="0"/>
                        </a:rPr>
                        <m:t>p</m:t>
                      </m:r>
                      <m:r>
                        <m:rPr>
                          <m:sty m:val="p"/>
                        </m:rPr>
                        <a:rPr lang="ko-KR" altLang="en-US" i="0">
                          <a:latin typeface="Cambria Math" panose="02040503050406030204" pitchFamily="18" charset="0"/>
                        </a:rPr>
                        <m:t>os</m:t>
                      </m:r>
                      <m:d>
                        <m:d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ko-KR" altLang="en-US" i="0">
                              <a:latin typeface="Cambria Math" panose="02040503050406030204" pitchFamily="18" charset="0"/>
                            </a:rPr>
                            <m:t>i</m:t>
                          </m:r>
                        </m:e>
                      </m:d>
                      <m:r>
                        <a:rPr lang="ko-KR" alt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Frequency</m:t>
                      </m:r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in</m:t>
                      </m:r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news</m:t>
                      </m:r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of</m:t>
                      </m:r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the</m:t>
                      </m:r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rising</m:t>
                      </m:r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day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13CD1BFC-6F43-422B-9646-48C9435D5C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080" y="3964242"/>
                <a:ext cx="4735570" cy="369332"/>
              </a:xfrm>
              <a:prstGeom prst="rect">
                <a:avLst/>
              </a:prstGeom>
              <a:blipFill>
                <a:blip r:embed="rId4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8B036F09-8FC4-4AB7-9BB5-3016A94E355E}"/>
                  </a:ext>
                </a:extLst>
              </p:cNvPr>
              <p:cNvSpPr/>
              <p:nvPr/>
            </p:nvSpPr>
            <p:spPr>
              <a:xfrm>
                <a:off x="502080" y="4424058"/>
                <a:ext cx="476546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ko-KR" altLang="en-US" smtClean="0">
                          <a:latin typeface="Cambria Math" panose="02040503050406030204" pitchFamily="18" charset="0"/>
                        </a:rPr>
                        <m:t>n</m:t>
                      </m:r>
                      <m:r>
                        <m:rPr>
                          <m:sty m:val="p"/>
                        </m:rPr>
                        <a:rPr lang="ko-KR" altLang="en-US" i="0">
                          <a:latin typeface="Cambria Math" panose="02040503050406030204" pitchFamily="18" charset="0"/>
                        </a:rPr>
                        <m:t>eg</m:t>
                      </m:r>
                      <m:d>
                        <m:d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ko-KR" altLang="en-US" i="0">
                              <a:latin typeface="Cambria Math" panose="02040503050406030204" pitchFamily="18" charset="0"/>
                            </a:rPr>
                            <m:t>i</m:t>
                          </m:r>
                        </m:e>
                      </m:d>
                      <m:r>
                        <a:rPr lang="ko-KR" alt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Frequency</m:t>
                      </m:r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in</m:t>
                      </m:r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news</m:t>
                      </m:r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of</m:t>
                      </m:r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declining</m:t>
                      </m:r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day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8B036F09-8FC4-4AB7-9BB5-3016A94E35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080" y="4424058"/>
                <a:ext cx="4765463" cy="369332"/>
              </a:xfrm>
              <a:prstGeom prst="rect">
                <a:avLst/>
              </a:prstGeom>
              <a:blipFill>
                <a:blip r:embed="rId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B8AFD4CF-4CDE-401B-A28C-4B2A6D19E1D0}"/>
                  </a:ext>
                </a:extLst>
              </p:cNvPr>
              <p:cNvSpPr/>
              <p:nvPr/>
            </p:nvSpPr>
            <p:spPr>
              <a:xfrm>
                <a:off x="472187" y="4831783"/>
                <a:ext cx="2983253" cy="6790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ko-KR" altLang="en-US">
                          <a:latin typeface="Cambria Math" panose="02040503050406030204" pitchFamily="18" charset="0"/>
                        </a:rPr>
                        <m:t>s</m:t>
                      </m:r>
                      <m:r>
                        <m:rPr>
                          <m:sty m:val="p"/>
                        </m:rPr>
                        <a:rPr lang="ko-KR" altLang="en-US" i="0">
                          <a:latin typeface="Cambria Math" panose="02040503050406030204" pitchFamily="18" charset="0"/>
                        </a:rPr>
                        <m:t>core</m:t>
                      </m:r>
                      <m:r>
                        <a:rPr lang="ko-KR" altLang="en-US" i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ko-KR" altLang="en-US" i="0"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lang="ko-KR" altLang="en-US" i="0">
                          <a:latin typeface="Cambria Math" panose="02040503050406030204" pitchFamily="18" charset="0"/>
                        </a:rPr>
                        <m:t>)= </m:t>
                      </m:r>
                      <m:f>
                        <m:f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"/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𝑝𝑜𝑠</m:t>
                              </m:r>
                              <m:d>
                                <m:dPr>
                                  <m:ctrlP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ko-KR" altLang="en-US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𝑛𝑒𝑔</m:t>
                              </m:r>
                              <m:r>
                                <a:rPr lang="ko-KR" altLang="en-US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num>
                        <m:den>
                          <m:d>
                            <m:dPr>
                              <m:begChr m:val=""/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𝑓𝑟𝑒𝑞𝑢𝑒𝑛𝑐𝑦</m:t>
                              </m:r>
                              <m:r>
                                <a:rPr lang="ko-KR" altLang="en-US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B8AFD4CF-4CDE-401B-A28C-4B2A6D19E1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187" y="4831783"/>
                <a:ext cx="2983253" cy="6790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그림 11">
            <a:extLst>
              <a:ext uri="{FF2B5EF4-FFF2-40B4-BE49-F238E27FC236}">
                <a16:creationId xmlns:a16="http://schemas.microsoft.com/office/drawing/2014/main" id="{7420D87B-33D6-40C0-9D75-BFB2506174B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44397" y="1312588"/>
            <a:ext cx="2743200" cy="1146412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354C7B43-8D1F-4E6E-8145-4768E5A965D5}"/>
              </a:ext>
            </a:extLst>
          </p:cNvPr>
          <p:cNvSpPr/>
          <p:nvPr/>
        </p:nvSpPr>
        <p:spPr>
          <a:xfrm>
            <a:off x="456402" y="2763033"/>
            <a:ext cx="823119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altLang="ko-KR" sz="1600" dirty="0"/>
              <a:t>Calculate the score value and how it affects the word-by-word stock flow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8831945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1B3623BB-EB45-4826-AA9A-7BC9E508F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dirty="0"/>
              <a:t>[2-D] Detailed Design</a:t>
            </a:r>
            <a:r>
              <a:rPr lang="ko-KR" altLang="en-US" sz="1600" dirty="0"/>
              <a:t> </a:t>
            </a:r>
            <a:r>
              <a:rPr lang="en-US" altLang="ko-KR" sz="1600" dirty="0"/>
              <a:t>(MLP)</a:t>
            </a:r>
            <a:endParaRPr lang="ko-KR" altLang="en-US" sz="24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741BE77-99D1-4AF2-B7BE-C90C43D4A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E74B9-D53F-4C8C-B07A-A64DBE35E738}" type="slidenum">
              <a:rPr lang="ko-KR" altLang="en-US" smtClean="0"/>
              <a:pPr/>
              <a:t>16</a:t>
            </a:fld>
            <a:endParaRPr lang="ko-KR" altLang="en-US"/>
          </a:p>
        </p:txBody>
      </p:sp>
      <p:pic>
        <p:nvPicPr>
          <p:cNvPr id="2" name="내용 개체 틀 1">
            <a:extLst>
              <a:ext uri="{FF2B5EF4-FFF2-40B4-BE49-F238E27FC236}">
                <a16:creationId xmlns:a16="http://schemas.microsoft.com/office/drawing/2014/main" id="{FE33883E-4590-456A-B4A7-2CA4FE032F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8159" y="2306001"/>
            <a:ext cx="3100564" cy="2400436"/>
          </a:xfrm>
          <a:prstGeom prst="rect">
            <a:avLst/>
          </a:prstGeom>
        </p:spPr>
      </p:pic>
      <p:pic>
        <p:nvPicPr>
          <p:cNvPr id="81" name="그림 80">
            <a:extLst>
              <a:ext uri="{FF2B5EF4-FFF2-40B4-BE49-F238E27FC236}">
                <a16:creationId xmlns:a16="http://schemas.microsoft.com/office/drawing/2014/main" id="{50A4BAF2-2099-4A17-B8E1-3E8A1D47E3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2243178"/>
            <a:ext cx="4049974" cy="2723334"/>
          </a:xfrm>
          <a:prstGeom prst="rect">
            <a:avLst/>
          </a:prstGeom>
        </p:spPr>
      </p:pic>
      <p:sp>
        <p:nvSpPr>
          <p:cNvPr id="90" name="TextBox 89">
            <a:extLst>
              <a:ext uri="{FF2B5EF4-FFF2-40B4-BE49-F238E27FC236}">
                <a16:creationId xmlns:a16="http://schemas.microsoft.com/office/drawing/2014/main" id="{28DB539D-FAF0-439B-BFDC-6F817CBCE534}"/>
              </a:ext>
            </a:extLst>
          </p:cNvPr>
          <p:cNvSpPr txBox="1"/>
          <p:nvPr/>
        </p:nvSpPr>
        <p:spPr>
          <a:xfrm>
            <a:off x="2328441" y="35283474"/>
            <a:ext cx="61016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defTabSz="355966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ko-KR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모델구현에 구성된 </a:t>
            </a:r>
            <a:r>
              <a:rPr kumimoji="0" lang="en-US" altLang="ko-KR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Parameter </a:t>
            </a:r>
            <a:r>
              <a:rPr kumimoji="0" lang="ko-KR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값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F19ADFC8-4B5C-4C19-A701-4DAC9B144198}"/>
              </a:ext>
            </a:extLst>
          </p:cNvPr>
          <p:cNvSpPr txBox="1"/>
          <p:nvPr/>
        </p:nvSpPr>
        <p:spPr>
          <a:xfrm>
            <a:off x="488410" y="1378849"/>
            <a:ext cx="7428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altLang="ko-KR" dirty="0">
                <a:latin typeface="+mn-ea"/>
              </a:rPr>
              <a:t>Parameter values configured in the model implementation</a:t>
            </a:r>
            <a:endParaRPr lang="ko-KR" altLang="en-US" dirty="0">
              <a:latin typeface="+mn-ea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63CED3C0-92FF-46B3-8122-EAFC4FA1C655}"/>
              </a:ext>
            </a:extLst>
          </p:cNvPr>
          <p:cNvSpPr txBox="1"/>
          <p:nvPr/>
        </p:nvSpPr>
        <p:spPr>
          <a:xfrm>
            <a:off x="1253892" y="4988679"/>
            <a:ext cx="23563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+mn-ea"/>
              </a:rPr>
              <a:t>&lt;MLP parameter&gt;</a:t>
            </a:r>
            <a:endParaRPr lang="ko-KR" altLang="en-US" sz="1600" dirty="0">
              <a:latin typeface="+mn-ea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3D8A29B3-0758-4986-A916-64164E0C20BF}"/>
              </a:ext>
            </a:extLst>
          </p:cNvPr>
          <p:cNvSpPr txBox="1"/>
          <p:nvPr/>
        </p:nvSpPr>
        <p:spPr>
          <a:xfrm>
            <a:off x="5820508" y="5029335"/>
            <a:ext cx="13540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+mn-ea"/>
              </a:rPr>
              <a:t>&lt;MLP&gt;</a:t>
            </a:r>
            <a:endParaRPr lang="ko-KR" altLang="en-US" sz="16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077841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1B3623BB-EB45-4826-AA9A-7BC9E508F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dirty="0"/>
              <a:t>[2-D] Detailed Design</a:t>
            </a:r>
            <a:r>
              <a:rPr lang="ko-KR" altLang="en-US" sz="1600" dirty="0"/>
              <a:t> </a:t>
            </a:r>
            <a:r>
              <a:rPr lang="en-US" altLang="ko-KR" sz="1600" dirty="0"/>
              <a:t>(GRU)</a:t>
            </a:r>
            <a:endParaRPr lang="ko-KR" altLang="en-US" sz="24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741BE77-99D1-4AF2-B7BE-C90C43D4A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E74B9-D53F-4C8C-B07A-A64DBE35E738}" type="slidenum">
              <a:rPr lang="ko-KR" altLang="en-US" smtClean="0"/>
              <a:pPr/>
              <a:t>17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006739-A8C5-46E9-86B4-6359DFD28A5D}"/>
              </a:ext>
            </a:extLst>
          </p:cNvPr>
          <p:cNvSpPr txBox="1"/>
          <p:nvPr/>
        </p:nvSpPr>
        <p:spPr>
          <a:xfrm>
            <a:off x="488410" y="1378849"/>
            <a:ext cx="7428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altLang="ko-KR" dirty="0">
                <a:latin typeface="+mn-ea"/>
              </a:rPr>
              <a:t>Parameter values configured in the model implementation</a:t>
            </a:r>
            <a:endParaRPr lang="ko-KR" altLang="en-US" dirty="0">
              <a:latin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61D4EA-4A53-4592-8D8D-99FB50E0E1BE}"/>
              </a:ext>
            </a:extLst>
          </p:cNvPr>
          <p:cNvSpPr txBox="1"/>
          <p:nvPr/>
        </p:nvSpPr>
        <p:spPr>
          <a:xfrm>
            <a:off x="1253892" y="4988679"/>
            <a:ext cx="23563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+mn-ea"/>
              </a:rPr>
              <a:t>&lt;GRU parameter&gt;</a:t>
            </a:r>
            <a:endParaRPr lang="ko-KR" altLang="en-US" sz="1600" dirty="0">
              <a:latin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0E5649-86FF-4ADD-B38C-DEFA192F578B}"/>
              </a:ext>
            </a:extLst>
          </p:cNvPr>
          <p:cNvSpPr txBox="1"/>
          <p:nvPr/>
        </p:nvSpPr>
        <p:spPr>
          <a:xfrm>
            <a:off x="5820508" y="5029335"/>
            <a:ext cx="14683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+mn-ea"/>
              </a:rPr>
              <a:t>&lt;GRU&gt;</a:t>
            </a:r>
            <a:endParaRPr lang="ko-KR" altLang="en-US" sz="1600" dirty="0">
              <a:latin typeface="+mn-ea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8BE33ED-BD38-46D9-915D-CA044C99FC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134" y="2336454"/>
            <a:ext cx="3066304" cy="2390398"/>
          </a:xfrm>
          <a:prstGeom prst="rect">
            <a:avLst/>
          </a:prstGeom>
        </p:spPr>
      </p:pic>
      <p:sp>
        <p:nvSpPr>
          <p:cNvPr id="2" name="순서도: 연결자 1">
            <a:extLst>
              <a:ext uri="{FF2B5EF4-FFF2-40B4-BE49-F238E27FC236}">
                <a16:creationId xmlns:a16="http://schemas.microsoft.com/office/drawing/2014/main" id="{5103E990-C75F-43D3-90FC-5F5A21B49A56}"/>
              </a:ext>
            </a:extLst>
          </p:cNvPr>
          <p:cNvSpPr/>
          <p:nvPr/>
        </p:nvSpPr>
        <p:spPr>
          <a:xfrm>
            <a:off x="4675223" y="3998075"/>
            <a:ext cx="970848" cy="970848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GRU</a:t>
            </a:r>
          </a:p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64, </a:t>
            </a:r>
            <a:r>
              <a:rPr lang="en-US" altLang="ko-KR" sz="1050" dirty="0" err="1">
                <a:solidFill>
                  <a:schemeClr val="tx1"/>
                </a:solidFill>
              </a:rPr>
              <a:t>relu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9" name="순서도: 연결자 8">
            <a:extLst>
              <a:ext uri="{FF2B5EF4-FFF2-40B4-BE49-F238E27FC236}">
                <a16:creationId xmlns:a16="http://schemas.microsoft.com/office/drawing/2014/main" id="{F6C125C8-8B00-4B90-9F15-21781F1AA15B}"/>
              </a:ext>
            </a:extLst>
          </p:cNvPr>
          <p:cNvSpPr/>
          <p:nvPr/>
        </p:nvSpPr>
        <p:spPr>
          <a:xfrm>
            <a:off x="6017808" y="3998075"/>
            <a:ext cx="970848" cy="970848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GRU</a:t>
            </a:r>
          </a:p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64,</a:t>
            </a:r>
            <a:r>
              <a:rPr lang="ko-KR" altLang="en-US" sz="1050" dirty="0">
                <a:solidFill>
                  <a:schemeClr val="tx1"/>
                </a:solidFill>
              </a:rPr>
              <a:t> </a:t>
            </a:r>
            <a:r>
              <a:rPr lang="en-US" altLang="ko-KR" sz="1050" dirty="0">
                <a:solidFill>
                  <a:schemeClr val="tx1"/>
                </a:solidFill>
              </a:rPr>
              <a:t>tanh</a:t>
            </a:r>
          </a:p>
        </p:txBody>
      </p:sp>
      <p:sp>
        <p:nvSpPr>
          <p:cNvPr id="10" name="순서도: 연결자 9">
            <a:extLst>
              <a:ext uri="{FF2B5EF4-FFF2-40B4-BE49-F238E27FC236}">
                <a16:creationId xmlns:a16="http://schemas.microsoft.com/office/drawing/2014/main" id="{76E8DE9F-0471-4D7A-A4FD-57260B85F5CC}"/>
              </a:ext>
            </a:extLst>
          </p:cNvPr>
          <p:cNvSpPr/>
          <p:nvPr/>
        </p:nvSpPr>
        <p:spPr>
          <a:xfrm>
            <a:off x="7288824" y="3998075"/>
            <a:ext cx="970848" cy="970848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GRU</a:t>
            </a:r>
          </a:p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64, tanh</a:t>
            </a:r>
          </a:p>
        </p:txBody>
      </p:sp>
      <p:sp>
        <p:nvSpPr>
          <p:cNvPr id="11" name="순서도: 연결자 10">
            <a:extLst>
              <a:ext uri="{FF2B5EF4-FFF2-40B4-BE49-F238E27FC236}">
                <a16:creationId xmlns:a16="http://schemas.microsoft.com/office/drawing/2014/main" id="{82B61D75-DBAF-4731-B0BA-71A7E21EE50E}"/>
              </a:ext>
            </a:extLst>
          </p:cNvPr>
          <p:cNvSpPr/>
          <p:nvPr/>
        </p:nvSpPr>
        <p:spPr>
          <a:xfrm>
            <a:off x="7288823" y="2615863"/>
            <a:ext cx="970848" cy="970848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Dense</a:t>
            </a:r>
          </a:p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sigmoid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9216029A-1350-46D9-8076-4387F5473D71}"/>
              </a:ext>
            </a:extLst>
          </p:cNvPr>
          <p:cNvCxnSpPr>
            <a:cxnSpLocks/>
            <a:stCxn id="9" idx="6"/>
            <a:endCxn id="10" idx="2"/>
          </p:cNvCxnSpPr>
          <p:nvPr/>
        </p:nvCxnSpPr>
        <p:spPr>
          <a:xfrm>
            <a:off x="6988656" y="4483499"/>
            <a:ext cx="3001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511DF651-3273-4EF2-907D-E3C163BD49A5}"/>
              </a:ext>
            </a:extLst>
          </p:cNvPr>
          <p:cNvCxnSpPr>
            <a:cxnSpLocks/>
            <a:stCxn id="2" idx="6"/>
            <a:endCxn id="9" idx="2"/>
          </p:cNvCxnSpPr>
          <p:nvPr/>
        </p:nvCxnSpPr>
        <p:spPr>
          <a:xfrm>
            <a:off x="5646071" y="4483499"/>
            <a:ext cx="3717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40425E39-5748-44A7-AAD0-9D5C150697D1}"/>
              </a:ext>
            </a:extLst>
          </p:cNvPr>
          <p:cNvCxnSpPr>
            <a:cxnSpLocks/>
            <a:stCxn id="10" idx="0"/>
            <a:endCxn id="11" idx="4"/>
          </p:cNvCxnSpPr>
          <p:nvPr/>
        </p:nvCxnSpPr>
        <p:spPr>
          <a:xfrm flipH="1" flipV="1">
            <a:off x="7774247" y="3586711"/>
            <a:ext cx="1" cy="411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C5DDC5CA-3271-45D7-8263-63A68A785BD9}"/>
              </a:ext>
            </a:extLst>
          </p:cNvPr>
          <p:cNvCxnSpPr>
            <a:cxnSpLocks/>
            <a:stCxn id="11" idx="0"/>
            <a:endCxn id="25" idx="2"/>
          </p:cNvCxnSpPr>
          <p:nvPr/>
        </p:nvCxnSpPr>
        <p:spPr>
          <a:xfrm flipV="1">
            <a:off x="7774247" y="2297292"/>
            <a:ext cx="0" cy="318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7BF0D1A-2A0A-4364-8490-F7F9E5FFA83F}"/>
              </a:ext>
            </a:extLst>
          </p:cNvPr>
          <p:cNvSpPr/>
          <p:nvPr/>
        </p:nvSpPr>
        <p:spPr>
          <a:xfrm>
            <a:off x="7409321" y="1980885"/>
            <a:ext cx="729852" cy="3164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result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79032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1B3623BB-EB45-4826-AA9A-7BC9E508F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dirty="0"/>
              <a:t>[2-D] Detailed Design</a:t>
            </a:r>
            <a:r>
              <a:rPr lang="ko-KR" altLang="en-US" sz="1600" dirty="0"/>
              <a:t> </a:t>
            </a:r>
            <a:r>
              <a:rPr lang="en-US" altLang="ko-KR" sz="1600" dirty="0"/>
              <a:t>(Android Application)</a:t>
            </a:r>
            <a:endParaRPr lang="ko-KR" altLang="en-US" sz="24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741BE77-99D1-4AF2-B7BE-C90C43D4A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E74B9-D53F-4C8C-B07A-A64DBE35E738}" type="slidenum">
              <a:rPr lang="ko-KR" altLang="en-US" smtClean="0"/>
              <a:pPr/>
              <a:t>18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648" y="1002673"/>
            <a:ext cx="2182144" cy="34961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57175" y="4761540"/>
            <a:ext cx="888682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altLang="ko-KR" dirty="0">
                <a:latin typeface="+mn-ea"/>
              </a:rPr>
              <a:t>Prediction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using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Text</a:t>
            </a:r>
          </a:p>
          <a:p>
            <a:r>
              <a:rPr lang="en-US" altLang="ko-KR" dirty="0">
                <a:latin typeface="+mn-ea"/>
              </a:rPr>
              <a:t>  - </a:t>
            </a:r>
            <a:r>
              <a:rPr lang="en-US" altLang="ko-KR" sz="1600" dirty="0">
                <a:latin typeface="+mn-ea"/>
              </a:rPr>
              <a:t>Enter a keyword (article title) to check whether the results from Python crawling are</a:t>
            </a:r>
          </a:p>
          <a:p>
            <a:r>
              <a:rPr lang="en-US" altLang="ko-KR" sz="1600" dirty="0">
                <a:latin typeface="+mn-ea"/>
              </a:rPr>
              <a:t>     positive or negative</a:t>
            </a:r>
            <a:endParaRPr lang="en-US" altLang="ko-KR" dirty="0">
              <a:latin typeface="+mn-ea"/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altLang="ko-KR" dirty="0">
                <a:latin typeface="+mn-ea"/>
              </a:rPr>
              <a:t>Real time Prediction</a:t>
            </a:r>
          </a:p>
          <a:p>
            <a:r>
              <a:rPr lang="en-US" altLang="ko-KR" dirty="0">
                <a:latin typeface="+mn-ea"/>
              </a:rPr>
              <a:t>  - </a:t>
            </a:r>
            <a:r>
              <a:rPr lang="en-US" altLang="ko-KR" sz="1600" dirty="0">
                <a:latin typeface="+mn-ea"/>
              </a:rPr>
              <a:t>Calculate real-time stock price change points and show these results to users</a:t>
            </a:r>
            <a:endParaRPr lang="ko-KR" altLang="en-US" sz="1600" dirty="0">
              <a:latin typeface="+mn-ea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031FABA-04EC-4513-998E-4910717521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1388" y="1022425"/>
            <a:ext cx="2596251" cy="249299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E142A0D-6617-48CC-B9E7-254A4B01B9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0604" y="982843"/>
            <a:ext cx="2272514" cy="349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0165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1B3623BB-EB45-4826-AA9A-7BC9E508F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dirty="0"/>
              <a:t>[3-A] Project Result</a:t>
            </a:r>
            <a:endParaRPr lang="ko-KR" altLang="en-US" sz="24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741BE77-99D1-4AF2-B7BE-C90C43D4A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E74B9-D53F-4C8C-B07A-A64DBE35E738}" type="slidenum">
              <a:rPr lang="ko-KR" altLang="en-US" smtClean="0"/>
              <a:pPr/>
              <a:t>19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AB6118-2F31-4FDD-B9F0-C7DFB8381997}"/>
              </a:ext>
            </a:extLst>
          </p:cNvPr>
          <p:cNvSpPr txBox="1"/>
          <p:nvPr/>
        </p:nvSpPr>
        <p:spPr>
          <a:xfrm>
            <a:off x="856497" y="1169132"/>
            <a:ext cx="6734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■</a:t>
            </a:r>
            <a:r>
              <a:rPr lang="en-US" altLang="ko-KR" dirty="0"/>
              <a:t> Comparison of foreign cases</a:t>
            </a:r>
            <a:endParaRPr lang="ko-KR" altLang="en-US" dirty="0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0AB7BE3F-78B4-44FF-B8B7-FBE9633B15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595016"/>
              </p:ext>
            </p:extLst>
          </p:nvPr>
        </p:nvGraphicFramePr>
        <p:xfrm>
          <a:off x="1374658" y="1741543"/>
          <a:ext cx="5001760" cy="16913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0440">
                  <a:extLst>
                    <a:ext uri="{9D8B030D-6E8A-4147-A177-3AD203B41FA5}">
                      <a16:colId xmlns:a16="http://schemas.microsoft.com/office/drawing/2014/main" val="3587574377"/>
                    </a:ext>
                  </a:extLst>
                </a:gridCol>
                <a:gridCol w="1250440">
                  <a:extLst>
                    <a:ext uri="{9D8B030D-6E8A-4147-A177-3AD203B41FA5}">
                      <a16:colId xmlns:a16="http://schemas.microsoft.com/office/drawing/2014/main" val="806309030"/>
                    </a:ext>
                  </a:extLst>
                </a:gridCol>
                <a:gridCol w="1250440">
                  <a:extLst>
                    <a:ext uri="{9D8B030D-6E8A-4147-A177-3AD203B41FA5}">
                      <a16:colId xmlns:a16="http://schemas.microsoft.com/office/drawing/2014/main" val="460837517"/>
                    </a:ext>
                  </a:extLst>
                </a:gridCol>
                <a:gridCol w="1250440">
                  <a:extLst>
                    <a:ext uri="{9D8B030D-6E8A-4147-A177-3AD203B41FA5}">
                      <a16:colId xmlns:a16="http://schemas.microsoft.com/office/drawing/2014/main" val="231845619"/>
                    </a:ext>
                  </a:extLst>
                </a:gridCol>
              </a:tblGrid>
              <a:tr h="636201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Other Case 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MLP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GRU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3189993"/>
                  </a:ext>
                </a:extLst>
              </a:tr>
              <a:tr h="6362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Accuracy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74%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72%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80%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663006"/>
                  </a:ext>
                </a:extLst>
              </a:tr>
              <a:tr h="4150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F1 Score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0.77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0.52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4984212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597178C7-1D33-46AF-90FC-ACA7778BA88D}"/>
              </a:ext>
            </a:extLst>
          </p:cNvPr>
          <p:cNvSpPr txBox="1"/>
          <p:nvPr/>
        </p:nvSpPr>
        <p:spPr>
          <a:xfrm>
            <a:off x="1253892" y="3429000"/>
            <a:ext cx="57119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Reference </a:t>
            </a:r>
          </a:p>
          <a:p>
            <a:r>
              <a:rPr lang="en-US" altLang="ko-KR" sz="1200" dirty="0"/>
              <a:t> Accuracy : Insight</a:t>
            </a:r>
            <a:r>
              <a:rPr lang="ko-KR" altLang="en-US" sz="1200" dirty="0"/>
              <a:t> </a:t>
            </a:r>
            <a:r>
              <a:rPr lang="en-US" altLang="ko-KR" sz="1200" dirty="0"/>
              <a:t>Centre for Data Analytics, University College Dublin, Ireland</a:t>
            </a:r>
          </a:p>
          <a:p>
            <a:r>
              <a:rPr lang="en-US" altLang="ko-KR" sz="1200" dirty="0"/>
              <a:t> F1 Score : Data Science Lab, Paul Math School 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457205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533544" y="1005481"/>
            <a:ext cx="7057881" cy="5146703"/>
          </a:xfrm>
        </p:spPr>
        <p:txBody>
          <a:bodyPr/>
          <a:lstStyle/>
          <a:p>
            <a:pPr marL="0" indent="0">
              <a:buClrTx/>
              <a:buNone/>
            </a:pPr>
            <a:r>
              <a:rPr lang="en-US" altLang="ko-KR" sz="1600" dirty="0"/>
              <a:t>1. Project Introduction</a:t>
            </a:r>
            <a:r>
              <a:rPr lang="ko-KR" altLang="en-US" sz="1600" dirty="0"/>
              <a:t> </a:t>
            </a:r>
            <a:r>
              <a:rPr lang="en-US" altLang="ko-KR" sz="1600" dirty="0"/>
              <a:t>&amp;</a:t>
            </a:r>
            <a:r>
              <a:rPr lang="ko-KR" altLang="en-US" sz="1600" dirty="0"/>
              <a:t> </a:t>
            </a:r>
            <a:r>
              <a:rPr lang="en-US" altLang="ko-KR" sz="1600" dirty="0"/>
              <a:t>Schedule</a:t>
            </a:r>
          </a:p>
          <a:p>
            <a:pPr marL="0" indent="0">
              <a:buClrTx/>
              <a:buNone/>
            </a:pPr>
            <a:r>
              <a:rPr lang="en-US" altLang="ko-KR" sz="1400" dirty="0"/>
              <a:t>   A. Project Introduction</a:t>
            </a:r>
          </a:p>
          <a:p>
            <a:pPr marL="0" indent="0">
              <a:buClrTx/>
              <a:buNone/>
            </a:pPr>
            <a:r>
              <a:rPr lang="en-US" altLang="ko-KR" sz="1400" dirty="0"/>
              <a:t>   B. Project Schedule</a:t>
            </a:r>
          </a:p>
          <a:p>
            <a:pPr marL="0" indent="0">
              <a:buClrTx/>
              <a:buNone/>
            </a:pPr>
            <a:endParaRPr lang="en-US" altLang="ko-KR" sz="500" dirty="0"/>
          </a:p>
          <a:p>
            <a:pPr marL="0" indent="0">
              <a:buClrTx/>
              <a:buNone/>
            </a:pPr>
            <a:r>
              <a:rPr lang="en-US" altLang="ko-KR" sz="1600" dirty="0"/>
              <a:t>2. Goal &amp; Design</a:t>
            </a:r>
          </a:p>
          <a:p>
            <a:pPr marL="0" indent="0">
              <a:buClrTx/>
              <a:buNone/>
            </a:pPr>
            <a:r>
              <a:rPr lang="en-US" altLang="ko-KR" sz="1400" dirty="0"/>
              <a:t>   A. Goals stated in the proposal</a:t>
            </a:r>
          </a:p>
          <a:p>
            <a:pPr marL="0" indent="0">
              <a:buClrTx/>
              <a:buNone/>
            </a:pPr>
            <a:r>
              <a:rPr lang="en-US" altLang="ko-KR" sz="1400" dirty="0"/>
              <a:t>   B. Project Changes</a:t>
            </a:r>
          </a:p>
          <a:p>
            <a:pPr marL="0" indent="0">
              <a:buClrTx/>
              <a:buNone/>
            </a:pPr>
            <a:r>
              <a:rPr lang="en-US" altLang="ko-KR" sz="1400" dirty="0"/>
              <a:t>   C. Data used in the project</a:t>
            </a:r>
          </a:p>
          <a:p>
            <a:pPr marL="0" indent="0">
              <a:buClrTx/>
              <a:buNone/>
            </a:pPr>
            <a:r>
              <a:rPr lang="en-US" altLang="ko-KR" sz="1400" dirty="0"/>
              <a:t>   D. Detailed design</a:t>
            </a:r>
          </a:p>
          <a:p>
            <a:pPr marL="0" indent="0">
              <a:buClrTx/>
              <a:buNone/>
            </a:pPr>
            <a:endParaRPr lang="en-US" altLang="ko-KR" sz="500" dirty="0"/>
          </a:p>
          <a:p>
            <a:pPr marL="0" indent="0">
              <a:buClrTx/>
              <a:buNone/>
            </a:pPr>
            <a:r>
              <a:rPr lang="en-US" altLang="ko-KR" sz="1600" dirty="0"/>
              <a:t>3. Project result &amp; future plan</a:t>
            </a:r>
          </a:p>
          <a:p>
            <a:pPr marL="0" indent="0">
              <a:buClrTx/>
              <a:buNone/>
            </a:pPr>
            <a:r>
              <a:rPr lang="en-US" altLang="ko-KR" sz="1400" dirty="0"/>
              <a:t>   A. Result</a:t>
            </a:r>
          </a:p>
          <a:p>
            <a:pPr marL="0" indent="0">
              <a:buClrTx/>
              <a:buNone/>
            </a:pPr>
            <a:r>
              <a:rPr lang="en-US" altLang="ko-KR" sz="1400" dirty="0"/>
              <a:t>   B. Future plan</a:t>
            </a:r>
          </a:p>
          <a:p>
            <a:pPr marL="0" indent="0">
              <a:buClrTx/>
              <a:buNone/>
            </a:pPr>
            <a:endParaRPr lang="en-US" altLang="ko-KR" sz="500" dirty="0"/>
          </a:p>
          <a:p>
            <a:pPr marL="0" indent="0">
              <a:buClrTx/>
              <a:buNone/>
            </a:pPr>
            <a:r>
              <a:rPr lang="en-US" altLang="ko-KR" sz="1600" dirty="0"/>
              <a:t>4. </a:t>
            </a:r>
            <a:r>
              <a:rPr lang="en-US" altLang="ko-KR" sz="1600" dirty="0" err="1"/>
              <a:t>QnA</a:t>
            </a:r>
            <a:endParaRPr lang="en-US" altLang="ko-KR" sz="16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Table of Contents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E74B9-D53F-4C8C-B07A-A64DBE35E738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39321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1B3623BB-EB45-4826-AA9A-7BC9E508F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dirty="0"/>
              <a:t>[3-B] Future plan</a:t>
            </a:r>
            <a:br>
              <a:rPr lang="en-US" altLang="ko-KR" sz="2400" dirty="0"/>
            </a:br>
            <a:endParaRPr lang="ko-KR" altLang="en-US" sz="24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741BE77-99D1-4AF2-B7BE-C90C43D4A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E74B9-D53F-4C8C-B07A-A64DBE35E738}" type="slidenum">
              <a:rPr lang="ko-KR" altLang="en-US" smtClean="0"/>
              <a:pPr/>
              <a:t>20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3CC7756-12DE-40B7-BA90-DF9A89ED22CE}"/>
              </a:ext>
            </a:extLst>
          </p:cNvPr>
          <p:cNvSpPr/>
          <p:nvPr/>
        </p:nvSpPr>
        <p:spPr>
          <a:xfrm>
            <a:off x="456402" y="1335583"/>
            <a:ext cx="823119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latin typeface="+mn-ea"/>
              </a:rPr>
              <a:t>Utilization plan</a:t>
            </a:r>
          </a:p>
          <a:p>
            <a:pPr marL="742950" lvl="1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altLang="ko-KR" sz="1600" dirty="0">
                <a:latin typeface="+mn-ea"/>
              </a:rPr>
              <a:t>Financial data, inflows and outflows, risk appetite, and other information should be added to the analysis for better results</a:t>
            </a:r>
          </a:p>
          <a:p>
            <a:pPr marL="742950" lvl="1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altLang="ko-KR" sz="1600" dirty="0">
              <a:latin typeface="+mn-ea"/>
            </a:endParaRPr>
          </a:p>
          <a:p>
            <a:pPr marL="742950" lvl="1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altLang="ko-KR" sz="1600" dirty="0"/>
              <a:t>Expansion into a model that can predict each company </a:t>
            </a:r>
          </a:p>
          <a:p>
            <a:pPr lvl="1">
              <a:buClr>
                <a:schemeClr val="accent1"/>
              </a:buClr>
            </a:pPr>
            <a:endParaRPr lang="en-US" altLang="ko-KR" sz="1600" dirty="0"/>
          </a:p>
          <a:p>
            <a:pPr marL="742950" lvl="1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altLang="ko-KR" sz="1600" dirty="0"/>
              <a:t>Can develop investment model in conjunction with system model in laboratory</a:t>
            </a:r>
          </a:p>
          <a:p>
            <a:pPr marL="742950" lvl="1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marL="742950" lvl="1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altLang="ko-KR" sz="1600" dirty="0"/>
              <a:t>It applies not only to North Korea themes but also to other themes </a:t>
            </a:r>
          </a:p>
          <a:p>
            <a:pPr lvl="1">
              <a:buClr>
                <a:schemeClr val="accent1"/>
              </a:buClr>
            </a:pPr>
            <a:r>
              <a:rPr lang="en-US" altLang="ko-KR" sz="1600" dirty="0"/>
              <a:t>    (Chinese stock market, oil price, EU)</a:t>
            </a:r>
          </a:p>
          <a:p>
            <a:pPr marL="742950" lvl="1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>
              <a:buClr>
                <a:schemeClr val="accent1"/>
              </a:buClr>
            </a:pPr>
            <a:endParaRPr lang="en-US" altLang="ko-KR" dirty="0"/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altLang="ko-KR" sz="2000" dirty="0"/>
              <a:t>Benefits accrued</a:t>
            </a:r>
            <a:endParaRPr lang="en-US" altLang="ko-KR" dirty="0"/>
          </a:p>
          <a:p>
            <a:pPr marL="742950" lvl="1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altLang="ko-KR" sz="1600" dirty="0"/>
              <a:t>Working on papers to be held at the Data Research institute</a:t>
            </a: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3E34719-D802-4BA6-B3BF-B8FA4DE322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4270" y="4161635"/>
            <a:ext cx="4676775" cy="1031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7827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1B3623BB-EB45-4826-AA9A-7BC9E508F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dirty="0"/>
              <a:t>  </a:t>
            </a:r>
            <a:endParaRPr lang="ko-KR" altLang="en-US" sz="24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741BE77-99D1-4AF2-B7BE-C90C43D4A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E74B9-D53F-4C8C-B07A-A64DBE35E738}" type="slidenum">
              <a:rPr lang="ko-KR" altLang="en-US" smtClean="0"/>
              <a:pPr/>
              <a:t>21</a:t>
            </a:fld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EE9F54A-90AB-4A3C-AD7B-CC925A5027A6}"/>
              </a:ext>
            </a:extLst>
          </p:cNvPr>
          <p:cNvSpPr txBox="1"/>
          <p:nvPr/>
        </p:nvSpPr>
        <p:spPr>
          <a:xfrm>
            <a:off x="2787777" y="2644170"/>
            <a:ext cx="356844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600" dirty="0"/>
              <a:t>Q n A</a:t>
            </a:r>
          </a:p>
        </p:txBody>
      </p:sp>
    </p:spTree>
    <p:extLst>
      <p:ext uri="{BB962C8B-B14F-4D97-AF65-F5344CB8AC3E}">
        <p14:creationId xmlns:p14="http://schemas.microsoft.com/office/powerpoint/2010/main" val="495138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AC457E6B-AEFC-42FB-84F1-BDD09261A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891" y="298107"/>
            <a:ext cx="6337533" cy="500594"/>
          </a:xfrm>
        </p:spPr>
        <p:txBody>
          <a:bodyPr/>
          <a:lstStyle/>
          <a:p>
            <a:r>
              <a:rPr lang="en-US" altLang="ko-KR" sz="2400"/>
              <a:t>[1-A] Project Introduction </a:t>
            </a:r>
            <a:r>
              <a:rPr lang="en-US" altLang="ko-KR" sz="1600"/>
              <a:t>(team</a:t>
            </a:r>
            <a:r>
              <a:rPr lang="ko-KR" altLang="en-US" sz="1600"/>
              <a:t> </a:t>
            </a:r>
            <a:r>
              <a:rPr lang="en-US" altLang="ko-KR" sz="1600"/>
              <a:t>introduction)</a:t>
            </a:r>
            <a:endParaRPr lang="ko-KR" altLang="en-US" sz="28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B02AB36-3788-47C5-AB48-5D5860A64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62780" y="6367089"/>
            <a:ext cx="2743200" cy="365125"/>
          </a:xfrm>
        </p:spPr>
        <p:txBody>
          <a:bodyPr/>
          <a:lstStyle/>
          <a:p>
            <a:fld id="{28FE74B9-D53F-4C8C-B07A-A64DBE35E738}" type="slidenum">
              <a:rPr lang="ko-KR" altLang="en-US" smtClean="0"/>
              <a:pPr/>
              <a:t>3</a:t>
            </a:fld>
            <a:endParaRPr lang="ko-KR" altLang="en-US"/>
          </a:p>
        </p:txBody>
      </p:sp>
      <p:pic>
        <p:nvPicPr>
          <p:cNvPr id="2" name="내용 개체 틀 1">
            <a:extLst>
              <a:ext uri="{FF2B5EF4-FFF2-40B4-BE49-F238E27FC236}">
                <a16:creationId xmlns:a16="http://schemas.microsoft.com/office/drawing/2014/main" id="{90604525-5714-48BD-B820-B9A0AF0B9F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8803" y="1869526"/>
            <a:ext cx="3670270" cy="367027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AF07BD1-2B59-4AC4-B35F-F806A31BB2A2}"/>
              </a:ext>
            </a:extLst>
          </p:cNvPr>
          <p:cNvSpPr txBox="1"/>
          <p:nvPr/>
        </p:nvSpPr>
        <p:spPr>
          <a:xfrm>
            <a:off x="4572000" y="1551643"/>
            <a:ext cx="3723196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Team - </a:t>
            </a:r>
            <a:r>
              <a:rPr lang="ko-KR" altLang="en-US" sz="2000" dirty="0" err="1"/>
              <a:t>광운코인</a:t>
            </a:r>
            <a:endParaRPr lang="en-US" altLang="ko-KR" sz="2000" dirty="0"/>
          </a:p>
          <a:p>
            <a:pPr lvl="1"/>
            <a:r>
              <a:rPr lang="en-US" altLang="ko-KR" dirty="0"/>
              <a:t>Leader : </a:t>
            </a:r>
            <a:r>
              <a:rPr lang="ko-KR" altLang="en-US" dirty="0"/>
              <a:t>이동준</a:t>
            </a:r>
            <a:endParaRPr lang="en-US" altLang="ko-KR" dirty="0"/>
          </a:p>
          <a:p>
            <a:pPr lvl="1"/>
            <a:r>
              <a:rPr lang="en-US" altLang="ko-KR" dirty="0"/>
              <a:t>Members : </a:t>
            </a:r>
            <a:r>
              <a:rPr lang="ko-KR" altLang="en-US" dirty="0"/>
              <a:t>권 민</a:t>
            </a:r>
            <a:r>
              <a:rPr lang="en-US" altLang="ko-KR" dirty="0"/>
              <a:t>, </a:t>
            </a:r>
            <a:r>
              <a:rPr lang="ko-KR" altLang="en-US" dirty="0" err="1"/>
              <a:t>박덕영</a:t>
            </a:r>
            <a:r>
              <a:rPr lang="en-US" altLang="ko-KR" dirty="0"/>
              <a:t>, </a:t>
            </a:r>
          </a:p>
          <a:p>
            <a:pPr lvl="1"/>
            <a:r>
              <a:rPr lang="ko-KR" altLang="en-US" dirty="0"/>
              <a:t>이세영</a:t>
            </a:r>
            <a:r>
              <a:rPr lang="en-US" altLang="ko-KR" dirty="0"/>
              <a:t>, </a:t>
            </a:r>
            <a:r>
              <a:rPr lang="ko-KR" altLang="en-US" dirty="0" err="1"/>
              <a:t>장성록</a:t>
            </a:r>
            <a:endParaRPr lang="en-US" altLang="ko-KR" dirty="0"/>
          </a:p>
          <a:p>
            <a:pPr lvl="1"/>
            <a:r>
              <a:rPr lang="en-US" altLang="ko-KR" dirty="0"/>
              <a:t>Professor : </a:t>
            </a:r>
            <a:r>
              <a:rPr lang="ko-KR" altLang="en-US" dirty="0"/>
              <a:t>이기훈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7" name="Picture 4" descr="ê´ì´ëíêµì ëí ì´ë¯¸ì§ ê²ìê²°ê³¼">
            <a:extLst>
              <a:ext uri="{FF2B5EF4-FFF2-40B4-BE49-F238E27FC236}">
                <a16:creationId xmlns:a16="http://schemas.microsoft.com/office/drawing/2014/main" id="{7BB2F92F-A48C-4E24-9A6F-5334F087E3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8529" y="3042943"/>
            <a:ext cx="1914525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íëí´ìì ëí ì´ë¯¸ì§ ê²ìê²°ê³¼">
            <a:extLst>
              <a:ext uri="{FF2B5EF4-FFF2-40B4-BE49-F238E27FC236}">
                <a16:creationId xmlns:a16="http://schemas.microsoft.com/office/drawing/2014/main" id="{11EB3F09-1A45-42B2-A2E5-A3E639ED78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9861" y="3162006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7931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AC457E6B-AEFC-42FB-84F1-BDD09261A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891" y="298107"/>
            <a:ext cx="6337533" cy="500594"/>
          </a:xfrm>
        </p:spPr>
        <p:txBody>
          <a:bodyPr/>
          <a:lstStyle/>
          <a:p>
            <a:r>
              <a:rPr lang="en-US" altLang="ko-KR" sz="2400" dirty="0"/>
              <a:t>[1-A] Project Introduction </a:t>
            </a:r>
            <a:r>
              <a:rPr lang="en-US" altLang="ko-KR" sz="1600" dirty="0"/>
              <a:t>(Project Introduction)</a:t>
            </a:r>
            <a:endParaRPr lang="ko-KR" altLang="en-US" sz="28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B02AB36-3788-47C5-AB48-5D5860A64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E74B9-D53F-4C8C-B07A-A64DBE35E738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8D9E6C89-3875-4855-B84A-D5791B6ED7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7687" y="1647825"/>
            <a:ext cx="8048625" cy="3813176"/>
          </a:xfrm>
        </p:spPr>
        <p:txBody>
          <a:bodyPr/>
          <a:lstStyle/>
          <a:p>
            <a:r>
              <a:rPr lang="en-US" altLang="ko-KR" sz="1800" dirty="0"/>
              <a:t>Modeling through stock price data with nonlinear characteristics( that are influenced by temporal flow and influenced by external variables and deep learning suitable for nonlinear model learning. X)</a:t>
            </a:r>
          </a:p>
          <a:p>
            <a:endParaRPr lang="en-US" altLang="ko-KR" sz="1800" dirty="0"/>
          </a:p>
          <a:p>
            <a:r>
              <a:rPr lang="en-US" altLang="ko-KR" sz="1800" dirty="0"/>
              <a:t>Reduce the risk of investment by predicting the rate of change using the generated model.</a:t>
            </a:r>
          </a:p>
          <a:p>
            <a:endParaRPr lang="en-US" altLang="ko-KR" sz="1800" dirty="0"/>
          </a:p>
          <a:p>
            <a:r>
              <a:rPr lang="en-US" altLang="ko-KR" sz="1800" dirty="0"/>
              <a:t>Build emotional dictionary using news related to North Korea and forecast price using MLP and GRU, deep running algorithms.</a:t>
            </a:r>
          </a:p>
          <a:p>
            <a:endParaRPr lang="en-US" altLang="ko-KR" sz="1800" dirty="0"/>
          </a:p>
          <a:p>
            <a:r>
              <a:rPr lang="en-US" altLang="ko-KR" sz="1800" dirty="0"/>
              <a:t>Finally implemented model is provided through Android application.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225406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AC457E6B-AEFC-42FB-84F1-BDD09261A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891" y="298107"/>
            <a:ext cx="6337533" cy="500594"/>
          </a:xfrm>
        </p:spPr>
        <p:txBody>
          <a:bodyPr/>
          <a:lstStyle/>
          <a:p>
            <a:r>
              <a:rPr lang="en-US" altLang="ko-KR" sz="2400" dirty="0"/>
              <a:t>[1-B] Schedule </a:t>
            </a:r>
            <a:r>
              <a:rPr lang="en-US" altLang="ko-KR" sz="1600" dirty="0"/>
              <a:t>(Schedule planned)</a:t>
            </a:r>
            <a:endParaRPr lang="ko-KR" altLang="en-US" sz="28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B02AB36-3788-47C5-AB48-5D5860A64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62780" y="6367089"/>
            <a:ext cx="2743200" cy="365125"/>
          </a:xfrm>
        </p:spPr>
        <p:txBody>
          <a:bodyPr/>
          <a:lstStyle/>
          <a:p>
            <a:fld id="{28FE74B9-D53F-4C8C-B07A-A64DBE35E738}" type="slidenum">
              <a:rPr lang="ko-KR" altLang="en-US" smtClean="0"/>
              <a:pPr/>
              <a:t>5</a:t>
            </a:fld>
            <a:endParaRPr lang="ko-KR" altLang="en-US"/>
          </a:p>
        </p:txBody>
      </p:sp>
      <p:graphicFrame>
        <p:nvGraphicFramePr>
          <p:cNvPr id="5" name="차트 4">
            <a:extLst>
              <a:ext uri="{FF2B5EF4-FFF2-40B4-BE49-F238E27FC236}">
                <a16:creationId xmlns:a16="http://schemas.microsoft.com/office/drawing/2014/main" id="{DD9826B7-7E9B-4065-9561-50633B57AF8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05728108"/>
              </p:ext>
            </p:extLst>
          </p:nvPr>
        </p:nvGraphicFramePr>
        <p:xfrm>
          <a:off x="0" y="1033272"/>
          <a:ext cx="9223931" cy="53338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3476768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AC457E6B-AEFC-42FB-84F1-BDD09261A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891" y="298107"/>
            <a:ext cx="6337533" cy="500594"/>
          </a:xfrm>
        </p:spPr>
        <p:txBody>
          <a:bodyPr/>
          <a:lstStyle/>
          <a:p>
            <a:r>
              <a:rPr lang="en-US" altLang="ko-KR" sz="2400" dirty="0"/>
              <a:t>[1-B] Schedule </a:t>
            </a:r>
            <a:r>
              <a:rPr lang="en-US" altLang="ko-KR" sz="1600" dirty="0"/>
              <a:t>(Actual schedule)</a:t>
            </a:r>
            <a:endParaRPr lang="ko-KR" altLang="en-US" sz="28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B02AB36-3788-47C5-AB48-5D5860A64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E74B9-D53F-4C8C-B07A-A64DBE35E738}" type="slidenum">
              <a:rPr lang="ko-KR" altLang="en-US" smtClean="0"/>
              <a:pPr/>
              <a:t>6</a:t>
            </a:fld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B46111C-C790-4721-9798-8E1FA69A5D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39270"/>
            <a:ext cx="9144000" cy="4906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6034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AC457E6B-AEFC-42FB-84F1-BDD09261A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891" y="298107"/>
            <a:ext cx="6337533" cy="500594"/>
          </a:xfrm>
        </p:spPr>
        <p:txBody>
          <a:bodyPr/>
          <a:lstStyle/>
          <a:p>
            <a:r>
              <a:rPr lang="en-US" altLang="ko-KR" sz="2400" dirty="0"/>
              <a:t>[1-B] Schedule </a:t>
            </a:r>
            <a:r>
              <a:rPr lang="en-US" altLang="ko-KR" sz="1600" dirty="0"/>
              <a:t>(budget)</a:t>
            </a:r>
            <a:endParaRPr lang="ko-KR" altLang="en-US" sz="28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B02AB36-3788-47C5-AB48-5D5860A64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E74B9-D53F-4C8C-B07A-A64DBE35E738}" type="slidenum">
              <a:rPr lang="ko-KR" altLang="en-US" smtClean="0"/>
              <a:pPr/>
              <a:t>7</a:t>
            </a:fld>
            <a:endParaRPr lang="ko-KR" altLang="en-US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6A1D22BC-12E7-4EF2-936E-FBFE400089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7219941"/>
              </p:ext>
            </p:extLst>
          </p:nvPr>
        </p:nvGraphicFramePr>
        <p:xfrm>
          <a:off x="841248" y="3429000"/>
          <a:ext cx="7306057" cy="30798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476">
                  <a:extLst>
                    <a:ext uri="{9D8B030D-6E8A-4147-A177-3AD203B41FA5}">
                      <a16:colId xmlns:a16="http://schemas.microsoft.com/office/drawing/2014/main" val="1219643800"/>
                    </a:ext>
                  </a:extLst>
                </a:gridCol>
                <a:gridCol w="792604">
                  <a:extLst>
                    <a:ext uri="{9D8B030D-6E8A-4147-A177-3AD203B41FA5}">
                      <a16:colId xmlns:a16="http://schemas.microsoft.com/office/drawing/2014/main" val="975630246"/>
                    </a:ext>
                  </a:extLst>
                </a:gridCol>
                <a:gridCol w="1627632">
                  <a:extLst>
                    <a:ext uri="{9D8B030D-6E8A-4147-A177-3AD203B41FA5}">
                      <a16:colId xmlns:a16="http://schemas.microsoft.com/office/drawing/2014/main" val="650804265"/>
                    </a:ext>
                  </a:extLst>
                </a:gridCol>
                <a:gridCol w="1208477">
                  <a:extLst>
                    <a:ext uri="{9D8B030D-6E8A-4147-A177-3AD203B41FA5}">
                      <a16:colId xmlns:a16="http://schemas.microsoft.com/office/drawing/2014/main" val="1217736867"/>
                    </a:ext>
                  </a:extLst>
                </a:gridCol>
                <a:gridCol w="1277735">
                  <a:extLst>
                    <a:ext uri="{9D8B030D-6E8A-4147-A177-3AD203B41FA5}">
                      <a16:colId xmlns:a16="http://schemas.microsoft.com/office/drawing/2014/main" val="1600328158"/>
                    </a:ext>
                  </a:extLst>
                </a:gridCol>
                <a:gridCol w="1409133">
                  <a:extLst>
                    <a:ext uri="{9D8B030D-6E8A-4147-A177-3AD203B41FA5}">
                      <a16:colId xmlns:a16="http://schemas.microsoft.com/office/drawing/2014/main" val="590584377"/>
                    </a:ext>
                  </a:extLst>
                </a:gridCol>
              </a:tblGrid>
              <a:tr h="6413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Name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Use Case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Details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Budget(\)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Used(\)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Unused(\)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9168329"/>
                  </a:ext>
                </a:extLst>
              </a:tr>
              <a:tr h="3274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material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1,220,000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1,180,300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39,700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94594254"/>
                  </a:ext>
                </a:extLst>
              </a:tr>
              <a:tr h="32741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/>
                        <a:t>-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RAM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SAMSUNG 16G(</a:t>
                      </a:r>
                      <a:r>
                        <a:rPr lang="ko-KR" altLang="en-US" sz="1000" dirty="0"/>
                        <a:t>개</a:t>
                      </a:r>
                      <a:r>
                        <a:rPr lang="en-US" altLang="ko-KR" sz="1000" dirty="0"/>
                        <a:t>)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473,900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4465954"/>
                  </a:ext>
                </a:extLst>
              </a:tr>
              <a:tr h="32741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/>
                        <a:t>-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GPU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RTX 2070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636,900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6470230"/>
                  </a:ext>
                </a:extLst>
              </a:tr>
              <a:tr h="32741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/>
                        <a:t>-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Power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700W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69,500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5688908"/>
                  </a:ext>
                </a:extLst>
              </a:tr>
              <a:tr h="3274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Literature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Book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security, Android, Linux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200,000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167,400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32,600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8055065"/>
                  </a:ext>
                </a:extLst>
              </a:tr>
              <a:tr h="4051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Office supplies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Server,</a:t>
                      </a:r>
                    </a:p>
                    <a:p>
                      <a:pPr algn="ctr" latinLnBrk="1"/>
                      <a:r>
                        <a:rPr lang="en-US" altLang="ko-KR" sz="900" dirty="0" err="1"/>
                        <a:t>Escribulator</a:t>
                      </a:r>
                      <a:endParaRPr lang="ko-KR" altLang="en-US" sz="10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Lan, power strip, pen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120,000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119,100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900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2827119"/>
                  </a:ext>
                </a:extLst>
              </a:tr>
              <a:tr h="3274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Dinner &amp; refreshments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660,000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449,000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211,000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7408656"/>
                  </a:ext>
                </a:extLst>
              </a:tr>
            </a:tbl>
          </a:graphicData>
        </a:graphic>
      </p:graphicFrame>
      <p:graphicFrame>
        <p:nvGraphicFramePr>
          <p:cNvPr id="5" name="차트 4">
            <a:extLst>
              <a:ext uri="{FF2B5EF4-FFF2-40B4-BE49-F238E27FC236}">
                <a16:creationId xmlns:a16="http://schemas.microsoft.com/office/drawing/2014/main" id="{33566003-3443-4F6D-9C92-4B868C9D338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98505333"/>
              </p:ext>
            </p:extLst>
          </p:nvPr>
        </p:nvGraphicFramePr>
        <p:xfrm>
          <a:off x="2661761" y="908862"/>
          <a:ext cx="4260247" cy="25201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736690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1B3623BB-EB45-4826-AA9A-7BC9E508F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dirty="0"/>
              <a:t>[2-A] Goals stated in the proposal</a:t>
            </a:r>
            <a:endParaRPr lang="ko-KR" altLang="en-US" sz="24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741BE77-99D1-4AF2-B7BE-C90C43D4A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E74B9-D53F-4C8C-B07A-A64DBE35E738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14BAC3D-B255-4760-B4C5-9975E44119B5}"/>
              </a:ext>
            </a:extLst>
          </p:cNvPr>
          <p:cNvSpPr/>
          <p:nvPr/>
        </p:nvSpPr>
        <p:spPr>
          <a:xfrm>
            <a:off x="456402" y="1936283"/>
            <a:ext cx="8231195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altLang="ko-KR" dirty="0"/>
              <a:t>Creating Theme-Stocks Prediction model</a:t>
            </a:r>
          </a:p>
          <a:p>
            <a:pPr marL="742950" lvl="1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altLang="ko-KR" sz="1600" dirty="0"/>
              <a:t>Predicting stock price of related companies with theme of North Korea</a:t>
            </a:r>
          </a:p>
          <a:p>
            <a:pPr lvl="1">
              <a:buClr>
                <a:schemeClr val="accent1"/>
              </a:buClr>
            </a:pPr>
            <a:endParaRPr lang="en-US" altLang="ko-KR" sz="1600" dirty="0"/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altLang="ko-KR" dirty="0"/>
              <a:t>Find the relationship between news/twitter and stocks</a:t>
            </a:r>
          </a:p>
          <a:p>
            <a:pPr marL="742950" lvl="1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altLang="ko-KR" dirty="0"/>
              <a:t>Stock price changes on the day when related news such as Summit and Kim Jung </a:t>
            </a:r>
            <a:r>
              <a:rPr lang="en-US" altLang="ko-KR" dirty="0" err="1"/>
              <a:t>Eun</a:t>
            </a:r>
            <a:r>
              <a:rPr lang="en-US" altLang="ko-KR" dirty="0"/>
              <a:t> New Year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altLang="ko-KR" dirty="0"/>
              <a:t>Performance Indicator</a:t>
            </a:r>
          </a:p>
          <a:p>
            <a:pPr marL="800100" lvl="1" indent="-342900">
              <a:buClr>
                <a:schemeClr val="tx1"/>
              </a:buClr>
              <a:buFont typeface="+mj-lt"/>
              <a:buAutoNum type="arabicPeriod"/>
            </a:pPr>
            <a:r>
              <a:rPr lang="en-US" altLang="ko-KR" dirty="0"/>
              <a:t>Accuracy : 70% ↑</a:t>
            </a:r>
          </a:p>
          <a:p>
            <a:pPr marL="800100" lvl="1" indent="-342900">
              <a:buClr>
                <a:schemeClr val="tx1"/>
              </a:buClr>
              <a:buFont typeface="+mj-lt"/>
              <a:buAutoNum type="arabicPeriod"/>
            </a:pPr>
            <a:r>
              <a:rPr lang="en-US" altLang="ko-KR" dirty="0"/>
              <a:t>F1 Score : 50% ↑</a:t>
            </a:r>
          </a:p>
          <a:p>
            <a:pPr>
              <a:buClr>
                <a:schemeClr val="accent1"/>
              </a:buClr>
            </a:pPr>
            <a:endParaRPr lang="en-US" altLang="ko-KR" sz="1600" dirty="0"/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altLang="ko-KR" dirty="0"/>
              <a:t>Provide web application to show project related information</a:t>
            </a:r>
          </a:p>
          <a:p>
            <a:pPr marL="742950" lvl="1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altLang="ko-KR" sz="1600" dirty="0"/>
              <a:t>Provided as an Android application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1619544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1B3623BB-EB45-4826-AA9A-7BC9E508F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dirty="0"/>
              <a:t>[2-B] Project Changes</a:t>
            </a:r>
            <a:endParaRPr lang="ko-KR" altLang="en-US" sz="24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741BE77-99D1-4AF2-B7BE-C90C43D4A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E74B9-D53F-4C8C-B07A-A64DBE35E738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A3EF9EA-B29C-4E25-A059-3D4D68489278}"/>
              </a:ext>
            </a:extLst>
          </p:cNvPr>
          <p:cNvSpPr/>
          <p:nvPr/>
        </p:nvSpPr>
        <p:spPr>
          <a:xfrm>
            <a:off x="456402" y="1936283"/>
            <a:ext cx="8231195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altLang="ko-KR" sz="2000" dirty="0"/>
              <a:t>word2vec</a:t>
            </a:r>
          </a:p>
          <a:p>
            <a:pPr marL="742950" lvl="1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altLang="ko-KR" sz="1600" dirty="0"/>
              <a:t>In the case of news titles, the sentence is too short to be used.</a:t>
            </a:r>
          </a:p>
          <a:p>
            <a:pPr lvl="1">
              <a:buClr>
                <a:schemeClr val="accent1"/>
              </a:buClr>
            </a:pPr>
            <a:endParaRPr lang="en-US" altLang="ko-KR" sz="1600" dirty="0"/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altLang="ko-KR" sz="2000" dirty="0"/>
              <a:t>SNS</a:t>
            </a:r>
          </a:p>
          <a:p>
            <a:pPr marL="742950" lvl="1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altLang="ko-KR" sz="1600" dirty="0"/>
              <a:t>Trump’s Tweet to reflect was very low, about 260, so only use news data</a:t>
            </a:r>
            <a:endParaRPr lang="en-US" altLang="ko-KR" dirty="0"/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altLang="ko-KR" sz="2000" dirty="0"/>
              <a:t>RNN, LSTM</a:t>
            </a:r>
          </a:p>
          <a:p>
            <a:pPr marL="742950" lvl="1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altLang="ko-KR" sz="1600" dirty="0"/>
              <a:t>Use GRU, MLP to get unusual results with low crawled data, high loss rate and low accuracy</a:t>
            </a:r>
          </a:p>
          <a:p>
            <a:pPr>
              <a:buClr>
                <a:schemeClr val="accent1"/>
              </a:buClr>
            </a:pPr>
            <a:endParaRPr lang="en-US" altLang="ko-KR" sz="1600" dirty="0"/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altLang="ko-KR" sz="2000" dirty="0"/>
              <a:t>Web</a:t>
            </a:r>
          </a:p>
          <a:p>
            <a:pPr marL="742950" lvl="1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altLang="ko-KR" sz="1600" dirty="0"/>
              <a:t>implementation to get real – time stock information at Web So proceed to Android Studio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8310171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함초롬돋움"/>
        <a:ea typeface="함초롬돋움"/>
        <a:cs typeface=""/>
      </a:majorFont>
      <a:minorFont>
        <a:latin typeface="맑은 고딕"/>
        <a:ea typeface="맑은 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1815</TotalTime>
  <Words>1335</Words>
  <Application>Microsoft Office PowerPoint</Application>
  <PresentationFormat>화면 슬라이드 쇼(4:3)</PresentationFormat>
  <Paragraphs>309</Paragraphs>
  <Slides>21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9" baseType="lpstr">
      <vt:lpstr>나눔바른고딕</vt:lpstr>
      <vt:lpstr>맑은 고딕</vt:lpstr>
      <vt:lpstr>함초롬돋움</vt:lpstr>
      <vt:lpstr>휴먼매직체</vt:lpstr>
      <vt:lpstr>Arial</vt:lpstr>
      <vt:lpstr>Cambria Math</vt:lpstr>
      <vt:lpstr>Wingdings</vt:lpstr>
      <vt:lpstr>Office 테마</vt:lpstr>
      <vt:lpstr>뉴스/SNS 데이터 분석 및 딥러닝을 이용한 주가예측</vt:lpstr>
      <vt:lpstr> Table of Contents</vt:lpstr>
      <vt:lpstr>[1-A] Project Introduction (team introduction)</vt:lpstr>
      <vt:lpstr>[1-A] Project Introduction (Project Introduction)</vt:lpstr>
      <vt:lpstr>[1-B] Schedule (Schedule planned)</vt:lpstr>
      <vt:lpstr>[1-B] Schedule (Actual schedule)</vt:lpstr>
      <vt:lpstr>[1-B] Schedule (budget)</vt:lpstr>
      <vt:lpstr>[2-A] Goals stated in the proposal</vt:lpstr>
      <vt:lpstr>[2-B] Project Changes</vt:lpstr>
      <vt:lpstr>[2-C] Data used in the project (Rate of change in stock price)</vt:lpstr>
      <vt:lpstr>[2-C] Data used in the project (Stock data)</vt:lpstr>
      <vt:lpstr>[2-C] Data used in the project (news data)</vt:lpstr>
      <vt:lpstr>[2-D] Detailed design (conceptual diagram)</vt:lpstr>
      <vt:lpstr>[2-D] Detailed Design (Detailed structure diagram)</vt:lpstr>
      <vt:lpstr>[2-D] Detailed Design (sentiment dictionary)</vt:lpstr>
      <vt:lpstr>[2-D] Detailed Design (MLP)</vt:lpstr>
      <vt:lpstr>[2-D] Detailed Design (GRU)</vt:lpstr>
      <vt:lpstr>[2-D] Detailed Design (Android Application)</vt:lpstr>
      <vt:lpstr>[3-A] Project Result</vt:lpstr>
      <vt:lpstr>[3-B] Future plan </vt:lpstr>
      <vt:lpstr>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KoEJ</dc:creator>
  <cp:lastModifiedBy>동준 이</cp:lastModifiedBy>
  <cp:revision>455</cp:revision>
  <dcterms:created xsi:type="dcterms:W3CDTF">2015-08-24T07:31:01Z</dcterms:created>
  <dcterms:modified xsi:type="dcterms:W3CDTF">2019-06-05T09:37:54Z</dcterms:modified>
</cp:coreProperties>
</file>