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5" r:id="rId5"/>
    <p:sldId id="261" r:id="rId6"/>
    <p:sldId id="264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79" autoAdjust="0"/>
  </p:normalViewPr>
  <p:slideViewPr>
    <p:cSldViewPr snapToGrid="0">
      <p:cViewPr varScale="1">
        <p:scale>
          <a:sx n="64" d="100"/>
          <a:sy n="64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E837-8692-4DE2-9A89-FB6FDAD2153A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9C83-1BFB-481C-B0BE-7629B89A9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F9C83-1BFB-481C-B0BE-7629B89A97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C0DE-9958-30CC-F7A4-326217C4D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7F1B3-19F9-7314-283A-F095515BE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FDC02-72CA-7B29-E20F-2BB9BD9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B5C8C-DB02-4151-255C-18D627FB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3A3B0-EFD4-C444-6E73-C5143DBE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D940-4A95-6182-BE32-BB134784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D4B8E-E79B-761A-73D8-10A061A9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5335D-0D00-7F4A-D9AA-F9EE1AA7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E13C6-27E1-B4D7-5A0A-650C9703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E26F2-6B31-985F-10D6-D177F9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3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4100C4-5A34-D58A-3309-5778F6E81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5B6FB-0057-6FAA-F2DB-89582FA52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07BF0-F8DF-5E00-2B6A-A4D56B94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5FC5E-7C46-CE1C-CAF1-131E7A6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D7372-9FA4-9C80-E227-61113A1D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B1C5-F7C0-DD1C-FAD4-7A82A74E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C4B4-0885-5D89-61AE-706E9393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7955-D860-F53E-6C6C-3479865F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56DCB-8F1F-6E3D-17C1-B728A66A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AC0AA-8982-9B42-007D-FF36083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7F025-3C7C-E435-E546-83E303F2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B76E2-C5AE-EDE9-AFA2-133D629F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9925C-7FD8-9D45-C644-5731F16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C3954-C779-DD9C-BCC7-1944270C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D1C33-3541-53DF-5874-351F7467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A91D4-5EC5-1BF2-E44B-35C6111A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2AF1B-426C-78D6-57BB-4C71332D3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A4641-2821-7E42-164A-21FC9D77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A56BA-BB3C-1DCA-F85B-3EE5BD72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57F72-AC30-F9A4-A81A-DFB675D2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09F1D-53F7-10B3-A9E6-438F1D57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2B9D-75E4-14DF-3987-B5012DC9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0D21C-0047-4A7F-947D-A9A47E45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F30AA-C955-A6DB-C040-78F4D2F27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3F603F-B5E9-4F6B-F324-585ADD73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FC4D9-0F1F-9A60-D726-5D183AF8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51B937-8355-1363-A158-8D847695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0FD02-0C5E-96C7-94F3-7D954825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A128E-F830-2065-9E32-36B0CD94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0E770-13EB-A0A6-9F6E-B9CEC5CA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8B994-C819-73B3-3D04-18806BF2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52FF3-FD87-4ED0-ED43-2E2621B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2DBE0-3F91-7DF8-43A1-A407E1F3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11230-9A02-8A67-21E1-BB11DD9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8D69A-8FAE-8787-7F47-C06826CD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75982-65B4-474C-A22D-F6A1A6C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2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2044-6F3C-5136-212D-D10001C9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D0A9-1C80-9FB8-EE08-981C6C8E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01E13-88B7-138F-28B4-4007BC2F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2F192-67A9-58F6-CABA-FDAE64E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29DAE-F3F8-E3E6-0525-48C1F3E8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5107C-53E8-CCA4-20F1-F977E8BF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55C8E-FEFB-AD7F-82B8-7DCE739C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F5C08-E5A4-8296-BE89-55BA5073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E8DC7-049C-D4E0-AFFA-610E8315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104C3-B567-642F-3985-7BDA05EC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F1E6B-B926-E8CF-B7A9-C9741A61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7807A-88B0-DD53-FD86-72901E99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76ED8-59D4-6980-5793-C02741B8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0DEDE-1591-17DE-D6E5-63BB99BE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2E2D5-FF79-C32F-5BD8-249747CB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8AE-1238-460A-A165-37D80E85B353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98591-AD43-749F-EF15-8582FF040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CFC8-1901-72DC-83B6-55520EA2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8B8A-B80F-4EB9-A8AF-57A69138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739A-FC38-A66D-F31E-4EA4752C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진척 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19E1DC-4A23-7054-7DF6-71F5788DB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이가현 </a:t>
            </a:r>
            <a:r>
              <a:rPr lang="ko-KR" altLang="en-US" dirty="0" err="1"/>
              <a:t>이다해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23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85B75-A7DC-4C0F-FD94-AAD15C77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772E-BE3C-0F28-6323-9D8C240CA154}"/>
              </a:ext>
            </a:extLst>
          </p:cNvPr>
          <p:cNvSpPr txBox="1"/>
          <p:nvPr/>
        </p:nvSpPr>
        <p:spPr>
          <a:xfrm>
            <a:off x="1106128" y="1412223"/>
            <a:ext cx="299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빛 번짐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A1166-0168-BBE0-BF13-2F2AECF9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16" y="2982389"/>
            <a:ext cx="3284517" cy="2463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90195F-D32C-4B8D-A10E-3BBD433C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29" y="2962766"/>
            <a:ext cx="3284517" cy="246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EB1E6-7E20-BF21-C433-467B6C9D0727}"/>
              </a:ext>
            </a:extLst>
          </p:cNvPr>
          <p:cNvSpPr txBox="1"/>
          <p:nvPr/>
        </p:nvSpPr>
        <p:spPr>
          <a:xfrm>
            <a:off x="1106128" y="1865062"/>
            <a:ext cx="716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 번짐의 원인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B6053-2146-0977-DE63-84AA77E3A99F}"/>
              </a:ext>
            </a:extLst>
          </p:cNvPr>
          <p:cNvSpPr txBox="1"/>
          <p:nvPr/>
        </p:nvSpPr>
        <p:spPr>
          <a:xfrm>
            <a:off x="2705270" y="1865062"/>
            <a:ext cx="8380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어두운 환경에서의 촬영 시 자동 초점이 광원이 아니므로 노출 시간이 </a:t>
            </a:r>
            <a:endParaRPr lang="en-US" altLang="ko-KR" dirty="0"/>
          </a:p>
          <a:p>
            <a:r>
              <a:rPr lang="ko-KR" altLang="en-US" dirty="0"/>
              <a:t>    길어지게 되어 </a:t>
            </a:r>
            <a:r>
              <a:rPr lang="ko-KR" altLang="en-US" dirty="0" err="1"/>
              <a:t>블러가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8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8940-295A-17D2-2E0A-AD21A9E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 </a:t>
            </a:r>
            <a:r>
              <a:rPr lang="en-US" altLang="ko-KR" dirty="0"/>
              <a:t>&amp;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B6B30-3F20-80A1-53B2-E75B3C44F333}"/>
              </a:ext>
            </a:extLst>
          </p:cNvPr>
          <p:cNvSpPr txBox="1"/>
          <p:nvPr/>
        </p:nvSpPr>
        <p:spPr>
          <a:xfrm>
            <a:off x="1233882" y="1993923"/>
            <a:ext cx="58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데이콘</a:t>
            </a:r>
            <a:r>
              <a:rPr lang="ko-KR" altLang="en-US" dirty="0"/>
              <a:t> 카메라 이미지 품질 향상  </a:t>
            </a:r>
            <a:r>
              <a:rPr lang="en-US" altLang="ko-KR" dirty="0"/>
              <a:t>AI </a:t>
            </a:r>
            <a:r>
              <a:rPr lang="ko-KR" altLang="en-US" dirty="0"/>
              <a:t>경진대회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90678-B2F5-92DB-BBD5-58E76463ED1F}"/>
              </a:ext>
            </a:extLst>
          </p:cNvPr>
          <p:cNvSpPr txBox="1"/>
          <p:nvPr/>
        </p:nvSpPr>
        <p:spPr>
          <a:xfrm>
            <a:off x="1309383" y="4596694"/>
            <a:ext cx="403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size 256x256</a:t>
            </a:r>
          </a:p>
          <a:p>
            <a:r>
              <a:rPr lang="en-US" altLang="ko-KR" dirty="0"/>
              <a:t>Augmentation: Rotation</a:t>
            </a:r>
            <a:r>
              <a:rPr lang="ko-KR" altLang="en-US" dirty="0"/>
              <a:t> </a:t>
            </a:r>
            <a:r>
              <a:rPr lang="en-US" altLang="ko-KR" dirty="0"/>
              <a:t>flip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36A84-87B4-8599-F703-7692F09AA2B1}"/>
              </a:ext>
            </a:extLst>
          </p:cNvPr>
          <p:cNvSpPr txBox="1"/>
          <p:nvPr/>
        </p:nvSpPr>
        <p:spPr>
          <a:xfrm>
            <a:off x="1309383" y="2666490"/>
            <a:ext cx="266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633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</a:p>
          <a:p>
            <a:endParaRPr lang="en-US" altLang="ko-KR" dirty="0"/>
          </a:p>
          <a:p>
            <a:r>
              <a:rPr lang="en-US" altLang="ko-KR" dirty="0"/>
              <a:t>Train 622 data</a:t>
            </a:r>
          </a:p>
          <a:p>
            <a:r>
              <a:rPr lang="en-US" altLang="ko-KR" dirty="0"/>
              <a:t>Test 21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1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8940-295A-17D2-2E0A-AD21A9E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B6B30-3F20-80A1-53B2-E75B3C44F333}"/>
              </a:ext>
            </a:extLst>
          </p:cNvPr>
          <p:cNvSpPr txBox="1"/>
          <p:nvPr/>
        </p:nvSpPr>
        <p:spPr>
          <a:xfrm>
            <a:off x="1057713" y="1808134"/>
            <a:ext cx="315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ResNetV2 + </a:t>
            </a:r>
            <a:r>
              <a:rPr lang="en-US" altLang="ko-KR" sz="2400" dirty="0" err="1"/>
              <a:t>Unet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GAN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Diffusion 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62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8940-295A-17D2-2E0A-AD21A9E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5D2C8-27A3-F362-094D-2C422EDE766F}"/>
              </a:ext>
            </a:extLst>
          </p:cNvPr>
          <p:cNvSpPr txBox="1"/>
          <p:nvPr/>
        </p:nvSpPr>
        <p:spPr>
          <a:xfrm>
            <a:off x="1140902" y="1690688"/>
            <a:ext cx="4955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PSNR(Peak</a:t>
            </a:r>
            <a:r>
              <a:rPr lang="ko-KR" altLang="en-US" b="1" dirty="0"/>
              <a:t> </a:t>
            </a:r>
            <a:r>
              <a:rPr lang="en-US" altLang="ko-KR" b="1" dirty="0"/>
              <a:t>Signal-to-Noise</a:t>
            </a:r>
            <a:r>
              <a:rPr lang="ko-KR" altLang="en-US" b="1" dirty="0"/>
              <a:t> </a:t>
            </a:r>
            <a:r>
              <a:rPr lang="en-US" altLang="ko-KR" b="1" dirty="0"/>
              <a:t>Ratio)</a:t>
            </a:r>
          </a:p>
          <a:p>
            <a:endParaRPr lang="en-US" altLang="ko-KR" b="1" dirty="0"/>
          </a:p>
          <a:p>
            <a:r>
              <a:rPr lang="ko-KR" altLang="en-US" dirty="0"/>
              <a:t>원본 사진과의 화질 차이를 나타내는 지표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5F54A6-FBAA-A751-2882-773E1B3F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42" y="2722889"/>
            <a:ext cx="9300933" cy="32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8940-295A-17D2-2E0A-AD21A9E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5D2C8-27A3-F362-094D-2C422EDE766F}"/>
              </a:ext>
            </a:extLst>
          </p:cNvPr>
          <p:cNvSpPr txBox="1"/>
          <p:nvPr/>
        </p:nvSpPr>
        <p:spPr>
          <a:xfrm>
            <a:off x="1140902" y="1690688"/>
            <a:ext cx="4955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SSIM(Structural similarity index measure)</a:t>
            </a:r>
          </a:p>
          <a:p>
            <a:endParaRPr lang="en-US" altLang="ko-KR" dirty="0"/>
          </a:p>
          <a:p>
            <a:r>
              <a:rPr lang="ko-KR" altLang="en-US" i="0" dirty="0">
                <a:effectLst/>
                <a:latin typeface="Nanum Gothic"/>
              </a:rPr>
              <a:t> 인간의 시각적 화질 차이를 평가</a:t>
            </a:r>
            <a:r>
              <a:rPr lang="ko-KR" altLang="en-US" dirty="0">
                <a:latin typeface="Nanum Gothic"/>
              </a:rPr>
              <a:t>하는 지표</a:t>
            </a:r>
            <a:endParaRPr lang="en-US" altLang="ko-KR" dirty="0">
              <a:latin typeface="Nanum Gothic"/>
            </a:endParaRPr>
          </a:p>
          <a:p>
            <a:endParaRPr lang="en-US" altLang="ko-KR" dirty="0">
              <a:latin typeface="Nanum Gothic"/>
            </a:endParaRPr>
          </a:p>
          <a:p>
            <a:r>
              <a:rPr lang="en-US" altLang="ko-KR" dirty="0">
                <a:latin typeface="Nanum Gothic"/>
              </a:rPr>
              <a:t>  1. </a:t>
            </a:r>
            <a:r>
              <a:rPr lang="ko-KR" altLang="en-US" dirty="0">
                <a:latin typeface="Nanum Gothic"/>
              </a:rPr>
              <a:t>이미지 밝기 비교</a:t>
            </a:r>
            <a:endParaRPr lang="en-US" altLang="ko-KR" dirty="0">
              <a:latin typeface="Nanum Gothic"/>
            </a:endParaRPr>
          </a:p>
          <a:p>
            <a:r>
              <a:rPr lang="en-US" altLang="ko-KR" dirty="0">
                <a:latin typeface="Nanum Gothic"/>
              </a:rPr>
              <a:t>  2. </a:t>
            </a:r>
            <a:r>
              <a:rPr lang="ko-KR" altLang="en-US" dirty="0">
                <a:latin typeface="Nanum Gothic"/>
              </a:rPr>
              <a:t>이미지 표준 편차 값 비교</a:t>
            </a:r>
            <a:endParaRPr lang="en-US" altLang="ko-KR" dirty="0">
              <a:latin typeface="Nanum Gothic"/>
            </a:endParaRPr>
          </a:p>
          <a:p>
            <a:r>
              <a:rPr lang="en-US" altLang="ko-KR" dirty="0"/>
              <a:t> 3. </a:t>
            </a:r>
            <a:r>
              <a:rPr lang="ko-KR" altLang="en-US" dirty="0"/>
              <a:t>이미지 구조 비교 </a:t>
            </a:r>
            <a:r>
              <a:rPr lang="en-US" altLang="ko-KR" dirty="0"/>
              <a:t>(??)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62177-F42E-87AE-0BD5-290B5C4F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37" y="4484259"/>
            <a:ext cx="4967924" cy="195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E1AFA2-B029-6CB6-B542-A91B820BBA71}"/>
              </a:ext>
            </a:extLst>
          </p:cNvPr>
          <p:cNvSpPr txBox="1"/>
          <p:nvPr/>
        </p:nvSpPr>
        <p:spPr>
          <a:xfrm>
            <a:off x="3254927" y="4045904"/>
            <a:ext cx="6006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즉 품질이 좋은 이미지일수록 </a:t>
            </a:r>
            <a:r>
              <a:rPr lang="en-US" altLang="ko-KR" sz="1100" dirty="0"/>
              <a:t>1</a:t>
            </a:r>
            <a:r>
              <a:rPr lang="ko-KR" altLang="en-US" sz="1100" dirty="0"/>
              <a:t>에 가까운 </a:t>
            </a:r>
            <a:r>
              <a:rPr lang="en-US" altLang="ko-KR" sz="1100" dirty="0"/>
              <a:t>SSIM </a:t>
            </a:r>
            <a:r>
              <a:rPr lang="ko-KR" altLang="en-US" sz="1100" dirty="0"/>
              <a:t>품질이 낮을 이미지 일수록 </a:t>
            </a:r>
            <a:r>
              <a:rPr lang="en-US" altLang="ko-KR" sz="1100" dirty="0"/>
              <a:t>1</a:t>
            </a:r>
            <a:r>
              <a:rPr lang="ko-KR" altLang="en-US" sz="1100" dirty="0"/>
              <a:t>에서 멀다 </a:t>
            </a:r>
            <a:r>
              <a:rPr lang="en-US" altLang="ko-KR" sz="1100" dirty="0"/>
              <a:t> </a:t>
            </a:r>
            <a:r>
              <a:rPr lang="ko-KR" altLang="en-US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455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1288-E951-4199-345C-20FAA82E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ResNetV2 + </a:t>
            </a:r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069B21A-E7FA-FEDE-1831-813F50F9ABDB}"/>
              </a:ext>
            </a:extLst>
          </p:cNvPr>
          <p:cNvSpPr/>
          <p:nvPr/>
        </p:nvSpPr>
        <p:spPr>
          <a:xfrm>
            <a:off x="9447524" y="4330393"/>
            <a:ext cx="141093" cy="42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56C78-81CC-E680-7A0E-2C25ADD4D9D5}"/>
              </a:ext>
            </a:extLst>
          </p:cNvPr>
          <p:cNvSpPr txBox="1"/>
          <p:nvPr/>
        </p:nvSpPr>
        <p:spPr>
          <a:xfrm>
            <a:off x="9730346" y="4330393"/>
            <a:ext cx="199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PSNR</a:t>
            </a:r>
            <a:r>
              <a:rPr lang="ko-KR" altLang="en-US" dirty="0"/>
              <a:t> 증가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품질이 더 좋다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C9DC6-3ACF-C2BD-D0B8-1F496DC5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4135371"/>
            <a:ext cx="3307305" cy="25236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559566-DDC3-4872-A3D9-A631B6A4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581" y="4330393"/>
            <a:ext cx="2429214" cy="5048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79673E-91DF-4FA7-AC7E-285E2A11F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835" y="1685617"/>
            <a:ext cx="916432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DB55-03E5-25A9-DD85-AA4E362F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568903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3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DB55-03E5-25A9-DD85-AA4E362F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ko-KR" altLang="en-US" dirty="0"/>
              <a:t>추후 계획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3C2AA-2989-00BE-15FF-96DA7F382D93}"/>
              </a:ext>
            </a:extLst>
          </p:cNvPr>
          <p:cNvSpPr txBox="1"/>
          <p:nvPr/>
        </p:nvSpPr>
        <p:spPr>
          <a:xfrm>
            <a:off x="918977" y="1921363"/>
            <a:ext cx="874971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Diffusion model 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Improved Denoising Diffusion Probabilistic Models </a:t>
            </a:r>
            <a:r>
              <a:rPr lang="ko-KR" altLang="en-US" b="1" dirty="0">
                <a:solidFill>
                  <a:srgbClr val="000000"/>
                </a:solidFill>
                <a:latin typeface="Lucida Grande"/>
              </a:rPr>
              <a:t>논문</a:t>
            </a:r>
            <a:endParaRPr lang="en-US" altLang="ko-KR" b="1" dirty="0">
              <a:solidFill>
                <a:srgbClr val="000000"/>
              </a:solidFill>
              <a:latin typeface="Lucida Grande"/>
            </a:endParaRPr>
          </a:p>
          <a:p>
            <a:pPr algn="l"/>
            <a:r>
              <a:rPr lang="en-US" altLang="ko-KR" i="0" dirty="0">
                <a:solidFill>
                  <a:srgbClr val="000000"/>
                </a:solidFill>
                <a:effectLst/>
                <a:latin typeface="Lucida Grande"/>
              </a:rPr>
              <a:t>Paper code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Lucida Grande"/>
              </a:rPr>
              <a:t>실행을 해 본 결과 본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Lucida Grande"/>
              </a:rPr>
              <a:t>눈문은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ucida Grande"/>
              </a:rPr>
              <a:t>deblur diffusion model</a:t>
            </a:r>
            <a:r>
              <a:rPr lang="ko-KR" altLang="en-US" dirty="0">
                <a:solidFill>
                  <a:srgbClr val="000000"/>
                </a:solidFill>
                <a:latin typeface="Lucida Grande"/>
              </a:rPr>
              <a:t>이 아니므로 학습을 시키지 못하였습니다</a:t>
            </a:r>
            <a:r>
              <a:rPr lang="en-US" altLang="ko-KR" dirty="0">
                <a:solidFill>
                  <a:srgbClr val="000000"/>
                </a:solidFill>
                <a:latin typeface="Lucida Grande"/>
              </a:rPr>
              <a:t>.</a:t>
            </a:r>
          </a:p>
          <a:p>
            <a:pPr algn="l"/>
            <a:endParaRPr lang="en-US" altLang="ko-KR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Deblurring via Stochastic Refinement </a:t>
            </a:r>
            <a:r>
              <a:rPr lang="ko-KR" altLang="en-US" b="1" dirty="0">
                <a:solidFill>
                  <a:srgbClr val="000000"/>
                </a:solidFill>
                <a:latin typeface="Lucida Grande"/>
              </a:rPr>
              <a:t>논문</a:t>
            </a:r>
            <a:endParaRPr lang="en-US" altLang="ko-KR" b="1" dirty="0">
              <a:solidFill>
                <a:srgbClr val="000000"/>
              </a:solidFill>
              <a:latin typeface="Lucida Grande"/>
            </a:endParaRPr>
          </a:p>
          <a:p>
            <a:pPr algn="l"/>
            <a:r>
              <a:rPr lang="en-US" altLang="ko-KR" i="0" dirty="0">
                <a:solidFill>
                  <a:srgbClr val="000000"/>
                </a:solidFill>
                <a:effectLst/>
                <a:latin typeface="Lucida Grande"/>
              </a:rPr>
              <a:t>Paper code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Lucida Grande"/>
              </a:rPr>
              <a:t>를 찾지 못하였습니다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Lucida Grand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Lucida Grande"/>
              </a:rPr>
              <a:t>Hugging face</a:t>
            </a:r>
            <a:r>
              <a:rPr lang="ko-KR" altLang="en-US" dirty="0">
                <a:solidFill>
                  <a:srgbClr val="000000"/>
                </a:solidFill>
                <a:latin typeface="Lucida Grande"/>
              </a:rPr>
              <a:t>의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06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181</Words>
  <Application>Microsoft Office PowerPoint</Application>
  <PresentationFormat>와이드스크린</PresentationFormat>
  <Paragraphs>47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Lucida Grande</vt:lpstr>
      <vt:lpstr>Nanum Gothic</vt:lpstr>
      <vt:lpstr>맑은 고딕</vt:lpstr>
      <vt:lpstr>Arial</vt:lpstr>
      <vt:lpstr>Office 테마</vt:lpstr>
      <vt:lpstr>연구 진척 사항</vt:lpstr>
      <vt:lpstr>주제</vt:lpstr>
      <vt:lpstr>데이터 셋 &amp; 전처리</vt:lpstr>
      <vt:lpstr>실험</vt:lpstr>
      <vt:lpstr>성능 지표</vt:lpstr>
      <vt:lpstr>성능 지표</vt:lpstr>
      <vt:lpstr>ResNetV2 + Unet </vt:lpstr>
      <vt:lpstr>PowerPoint 프레젠테이션</vt:lpstr>
      <vt:lpstr>추후 계획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진척 사항</dc:title>
  <dc:creator>dahae</dc:creator>
  <cp:lastModifiedBy>dahae</cp:lastModifiedBy>
  <cp:revision>3</cp:revision>
  <dcterms:created xsi:type="dcterms:W3CDTF">2023-02-07T05:52:26Z</dcterms:created>
  <dcterms:modified xsi:type="dcterms:W3CDTF">2023-02-08T05:07:25Z</dcterms:modified>
</cp:coreProperties>
</file>