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4660"/>
  </p:normalViewPr>
  <p:slideViewPr>
    <p:cSldViewPr snapToGrid="0">
      <p:cViewPr varScale="1">
        <p:scale>
          <a:sx n="114" d="100"/>
          <a:sy n="114"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olicia.gov.co/grupo-informaci%C3%B3n-criminalidad/estadistica-delictiva" TargetMode="External"/><Relationship Id="rId2" Type="http://schemas.openxmlformats.org/officeDocument/2006/relationships/hyperlink" Target="https://www.medellin.gov.co/irj/portal/medellin" TargetMode="External"/><Relationship Id="rId1" Type="http://schemas.openxmlformats.org/officeDocument/2006/relationships/slideLayout" Target="../slideLayouts/slideLayout2.xml"/><Relationship Id="rId4" Type="http://schemas.openxmlformats.org/officeDocument/2006/relationships/hyperlink" Target="https://github.com/dlema65/Data-Science-Capstone-4th-Week/blob/master/Final%20Work.ipynb"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D334-827C-4308-9851-B88484907EF6}"/>
              </a:ext>
            </a:extLst>
          </p:cNvPr>
          <p:cNvSpPr>
            <a:spLocks noGrp="1"/>
          </p:cNvSpPr>
          <p:nvPr>
            <p:ph type="ctrTitle"/>
          </p:nvPr>
        </p:nvSpPr>
        <p:spPr/>
        <p:txBody>
          <a:bodyPr>
            <a:normAutofit fontScale="90000"/>
          </a:bodyPr>
          <a:lstStyle/>
          <a:p>
            <a:r>
              <a:rPr lang="en-US" dirty="0"/>
              <a:t>Place and Format for Convenience Stores in Medellín - Colombia</a:t>
            </a:r>
          </a:p>
        </p:txBody>
      </p:sp>
      <p:sp>
        <p:nvSpPr>
          <p:cNvPr id="3" name="Subtitle 2">
            <a:extLst>
              <a:ext uri="{FF2B5EF4-FFF2-40B4-BE49-F238E27FC236}">
                <a16:creationId xmlns:a16="http://schemas.microsoft.com/office/drawing/2014/main" id="{F9AAC1D6-8755-40CB-A36E-835926533946}"/>
              </a:ext>
            </a:extLst>
          </p:cNvPr>
          <p:cNvSpPr>
            <a:spLocks noGrp="1"/>
          </p:cNvSpPr>
          <p:nvPr>
            <p:ph type="subTitle" idx="1"/>
          </p:nvPr>
        </p:nvSpPr>
        <p:spPr/>
        <p:txBody>
          <a:bodyPr/>
          <a:lstStyle/>
          <a:p>
            <a:r>
              <a:rPr lang="en-US" dirty="0"/>
              <a:t>Daniel </a:t>
            </a:r>
            <a:r>
              <a:rPr lang="en-US" dirty="0" err="1"/>
              <a:t>lema</a:t>
            </a:r>
            <a:endParaRPr lang="en-US" dirty="0"/>
          </a:p>
          <a:p>
            <a:r>
              <a:rPr lang="en-US"/>
              <a:t>December 2019</a:t>
            </a:r>
            <a:endParaRPr lang="en-US" dirty="0"/>
          </a:p>
        </p:txBody>
      </p:sp>
      <p:pic>
        <p:nvPicPr>
          <p:cNvPr id="4" name="Picture 3">
            <a:extLst>
              <a:ext uri="{FF2B5EF4-FFF2-40B4-BE49-F238E27FC236}">
                <a16:creationId xmlns:a16="http://schemas.microsoft.com/office/drawing/2014/main" id="{30308890-2A4B-42D4-A18D-7C74F061BD3F}"/>
              </a:ext>
            </a:extLst>
          </p:cNvPr>
          <p:cNvPicPr>
            <a:picLocks noChangeAspect="1"/>
          </p:cNvPicPr>
          <p:nvPr/>
        </p:nvPicPr>
        <p:blipFill>
          <a:blip r:embed="rId2"/>
          <a:stretch>
            <a:fillRect/>
          </a:stretch>
        </p:blipFill>
        <p:spPr>
          <a:xfrm>
            <a:off x="7406764" y="3673643"/>
            <a:ext cx="4785237" cy="3184358"/>
          </a:xfrm>
          <a:prstGeom prst="rect">
            <a:avLst/>
          </a:prstGeom>
        </p:spPr>
      </p:pic>
    </p:spTree>
    <p:extLst>
      <p:ext uri="{BB962C8B-B14F-4D97-AF65-F5344CB8AC3E}">
        <p14:creationId xmlns:p14="http://schemas.microsoft.com/office/powerpoint/2010/main" val="148464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3397-B34F-41EB-B68F-6AF1C4D06E3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997A8DE-24FA-43ED-BC4E-3A8EC605ED96}"/>
              </a:ext>
            </a:extLst>
          </p:cNvPr>
          <p:cNvSpPr>
            <a:spLocks noGrp="1"/>
          </p:cNvSpPr>
          <p:nvPr>
            <p:ph idx="1"/>
          </p:nvPr>
        </p:nvSpPr>
        <p:spPr/>
        <p:txBody>
          <a:bodyPr/>
          <a:lstStyle/>
          <a:p>
            <a:r>
              <a:rPr lang="en-US" dirty="0"/>
              <a:t>Introduction</a:t>
            </a:r>
          </a:p>
          <a:p>
            <a:r>
              <a:rPr lang="en-US" dirty="0"/>
              <a:t>Data Gathering and Preparation</a:t>
            </a:r>
          </a:p>
          <a:p>
            <a:r>
              <a:rPr lang="en-US" dirty="0"/>
              <a:t>Results</a:t>
            </a:r>
          </a:p>
          <a:p>
            <a:pPr lvl="1"/>
            <a:r>
              <a:rPr lang="en-US" dirty="0"/>
              <a:t>Population profiling</a:t>
            </a:r>
          </a:p>
          <a:p>
            <a:pPr lvl="1"/>
            <a:r>
              <a:rPr lang="en-US" dirty="0"/>
              <a:t>Criminal profiling</a:t>
            </a:r>
          </a:p>
          <a:p>
            <a:pPr lvl="1"/>
            <a:r>
              <a:rPr lang="en-US" dirty="0"/>
              <a:t>Commercial Profiling</a:t>
            </a:r>
          </a:p>
          <a:p>
            <a:r>
              <a:rPr lang="en-US" dirty="0"/>
              <a:t>Conclusion</a:t>
            </a:r>
          </a:p>
        </p:txBody>
      </p:sp>
    </p:spTree>
    <p:extLst>
      <p:ext uri="{BB962C8B-B14F-4D97-AF65-F5344CB8AC3E}">
        <p14:creationId xmlns:p14="http://schemas.microsoft.com/office/powerpoint/2010/main" val="305654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D007-C60F-4B3D-954A-537A8E0DD0C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0E3772F-0051-4920-A761-F86EDC6B9FFB}"/>
              </a:ext>
            </a:extLst>
          </p:cNvPr>
          <p:cNvSpPr>
            <a:spLocks noGrp="1"/>
          </p:cNvSpPr>
          <p:nvPr>
            <p:ph idx="1"/>
          </p:nvPr>
        </p:nvSpPr>
        <p:spPr/>
        <p:txBody>
          <a:bodyPr>
            <a:normAutofit lnSpcReduction="10000"/>
          </a:bodyPr>
          <a:lstStyle/>
          <a:p>
            <a:r>
              <a:rPr lang="en-US" dirty="0"/>
              <a:t>Colombia is a country located north of South America, with an estimated population of 48 million people, and a GDP of US$744,696 or US$14,943 per capita, on a territory of 1,140,000 km², the area of Portugal, Spain, and France together.  The main cities are Bogotá, the country's capital with a population of 7.1 million people, followed by Medellín with a metropolitan area of 3.7 million people, Cali (2.4 million people), and Barranquilla (1.2 million people).</a:t>
            </a:r>
          </a:p>
          <a:p>
            <a:r>
              <a:rPr lang="en-US" dirty="0"/>
              <a:t>As investors in the convenience store business, we are interested in invest in different Colombian cities, starting by Medellín. We need to determine places to locate our first two to three stores, considering population, and safety.</a:t>
            </a:r>
          </a:p>
          <a:p>
            <a:r>
              <a:rPr lang="en-US" dirty="0"/>
              <a:t>We are also interested in determining the store format to be promoted, being either the European or American store format</a:t>
            </a:r>
          </a:p>
        </p:txBody>
      </p:sp>
    </p:spTree>
    <p:extLst>
      <p:ext uri="{BB962C8B-B14F-4D97-AF65-F5344CB8AC3E}">
        <p14:creationId xmlns:p14="http://schemas.microsoft.com/office/powerpoint/2010/main" val="982620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ACD7-AAC4-4A62-97FE-976AF9994BBB}"/>
              </a:ext>
            </a:extLst>
          </p:cNvPr>
          <p:cNvSpPr>
            <a:spLocks noGrp="1"/>
          </p:cNvSpPr>
          <p:nvPr>
            <p:ph type="title"/>
          </p:nvPr>
        </p:nvSpPr>
        <p:spPr/>
        <p:txBody>
          <a:bodyPr/>
          <a:lstStyle/>
          <a:p>
            <a:r>
              <a:rPr lang="en-US" dirty="0"/>
              <a:t>Data Gathering and Preparation</a:t>
            </a:r>
          </a:p>
        </p:txBody>
      </p:sp>
      <p:sp>
        <p:nvSpPr>
          <p:cNvPr id="3" name="Content Placeholder 2">
            <a:extLst>
              <a:ext uri="{FF2B5EF4-FFF2-40B4-BE49-F238E27FC236}">
                <a16:creationId xmlns:a16="http://schemas.microsoft.com/office/drawing/2014/main" id="{A45A11A2-1037-469C-9F48-87C79561766F}"/>
              </a:ext>
            </a:extLst>
          </p:cNvPr>
          <p:cNvSpPr>
            <a:spLocks noGrp="1"/>
          </p:cNvSpPr>
          <p:nvPr>
            <p:ph idx="1"/>
          </p:nvPr>
        </p:nvSpPr>
        <p:spPr/>
        <p:txBody>
          <a:bodyPr/>
          <a:lstStyle/>
          <a:p>
            <a:r>
              <a:rPr lang="en-US" dirty="0"/>
              <a:t>For this study we used public available information:</a:t>
            </a:r>
          </a:p>
          <a:p>
            <a:pPr lvl="1"/>
            <a:r>
              <a:rPr lang="en-US" dirty="0"/>
              <a:t>Population data and geographic polygons on Medellín administrative divisions: published by Medellín City Bureau and available at </a:t>
            </a:r>
            <a:r>
              <a:rPr lang="en-US" dirty="0">
                <a:hlinkClick r:id="rId2"/>
              </a:rPr>
              <a:t>https://www.medellin.gov.co/irj/portal/medellin</a:t>
            </a:r>
            <a:endParaRPr lang="en-US" dirty="0"/>
          </a:p>
          <a:p>
            <a:pPr lvl="1"/>
            <a:r>
              <a:rPr lang="en-US" dirty="0"/>
              <a:t>National Criminal Records: published by National Police Bureau at </a:t>
            </a:r>
            <a:r>
              <a:rPr lang="en-US" dirty="0">
                <a:hlinkClick r:id="rId3"/>
              </a:rPr>
              <a:t>https://www.policia.gov.co/grupo-informaci%C3%B3n-criminalidad/estadistica-delictiva</a:t>
            </a:r>
            <a:endParaRPr lang="en-US" dirty="0"/>
          </a:p>
          <a:p>
            <a:pPr lvl="1"/>
            <a:r>
              <a:rPr lang="en-US" dirty="0"/>
              <a:t>Commercial information on cities around the world, including Medellín, available at Foursquare.com</a:t>
            </a:r>
          </a:p>
        </p:txBody>
      </p:sp>
      <p:sp>
        <p:nvSpPr>
          <p:cNvPr id="4" name="TextBox 3">
            <a:extLst>
              <a:ext uri="{FF2B5EF4-FFF2-40B4-BE49-F238E27FC236}">
                <a16:creationId xmlns:a16="http://schemas.microsoft.com/office/drawing/2014/main" id="{576B31A0-BD5A-4709-A055-901F45CB6EB9}"/>
              </a:ext>
            </a:extLst>
          </p:cNvPr>
          <p:cNvSpPr txBox="1"/>
          <p:nvPr/>
        </p:nvSpPr>
        <p:spPr>
          <a:xfrm>
            <a:off x="304800" y="5165558"/>
            <a:ext cx="11277600" cy="923330"/>
          </a:xfrm>
          <a:prstGeom prst="rect">
            <a:avLst/>
          </a:prstGeom>
          <a:noFill/>
          <a:ln>
            <a:solidFill>
              <a:schemeClr val="accent2"/>
            </a:solidFill>
          </a:ln>
        </p:spPr>
        <p:txBody>
          <a:bodyPr wrap="square" rtlCol="0">
            <a:spAutoFit/>
          </a:bodyPr>
          <a:lstStyle/>
          <a:p>
            <a:r>
              <a:rPr lang="en-US" dirty="0"/>
              <a:t>For a detailed description of the procedure utilized, consult our </a:t>
            </a:r>
            <a:r>
              <a:rPr lang="en-US" dirty="0" err="1"/>
              <a:t>github</a:t>
            </a:r>
            <a:r>
              <a:rPr lang="en-US" dirty="0"/>
              <a:t> resources at </a:t>
            </a:r>
            <a:r>
              <a:rPr lang="en-US" dirty="0">
                <a:hlinkClick r:id="rId4"/>
              </a:rPr>
              <a:t>https://github.com/dlema65/Data-Science-Capstone-4th-Week/blob/master/Final%20Work.ipynb</a:t>
            </a:r>
            <a:endParaRPr lang="en-US" dirty="0"/>
          </a:p>
          <a:p>
            <a:endParaRPr lang="en-US" dirty="0"/>
          </a:p>
        </p:txBody>
      </p:sp>
    </p:spTree>
    <p:extLst>
      <p:ext uri="{BB962C8B-B14F-4D97-AF65-F5344CB8AC3E}">
        <p14:creationId xmlns:p14="http://schemas.microsoft.com/office/powerpoint/2010/main" val="228119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5602-ABB3-462E-B56A-1C680B270651}"/>
              </a:ext>
            </a:extLst>
          </p:cNvPr>
          <p:cNvSpPr>
            <a:spLocks noGrp="1"/>
          </p:cNvSpPr>
          <p:nvPr>
            <p:ph type="title"/>
          </p:nvPr>
        </p:nvSpPr>
        <p:spPr/>
        <p:txBody>
          <a:bodyPr/>
          <a:lstStyle/>
          <a:p>
            <a:r>
              <a:rPr lang="en-US" dirty="0"/>
              <a:t>Population Profiling</a:t>
            </a:r>
          </a:p>
        </p:txBody>
      </p:sp>
      <p:pic>
        <p:nvPicPr>
          <p:cNvPr id="6" name="Picture 5">
            <a:extLst>
              <a:ext uri="{FF2B5EF4-FFF2-40B4-BE49-F238E27FC236}">
                <a16:creationId xmlns:a16="http://schemas.microsoft.com/office/drawing/2014/main" id="{1E5FB351-74D5-4C1F-AB48-43AD83FE6FC5}"/>
              </a:ext>
            </a:extLst>
          </p:cNvPr>
          <p:cNvPicPr>
            <a:picLocks noChangeAspect="1"/>
          </p:cNvPicPr>
          <p:nvPr/>
        </p:nvPicPr>
        <p:blipFill>
          <a:blip r:embed="rId2"/>
          <a:stretch>
            <a:fillRect/>
          </a:stretch>
        </p:blipFill>
        <p:spPr>
          <a:xfrm>
            <a:off x="805502" y="1483064"/>
            <a:ext cx="9227368" cy="3734887"/>
          </a:xfrm>
          <a:prstGeom prst="rect">
            <a:avLst/>
          </a:prstGeom>
        </p:spPr>
      </p:pic>
      <p:sp>
        <p:nvSpPr>
          <p:cNvPr id="7" name="TextBox 6">
            <a:extLst>
              <a:ext uri="{FF2B5EF4-FFF2-40B4-BE49-F238E27FC236}">
                <a16:creationId xmlns:a16="http://schemas.microsoft.com/office/drawing/2014/main" id="{3E4C2872-1B4D-4279-A6E6-FD6E2479E956}"/>
              </a:ext>
            </a:extLst>
          </p:cNvPr>
          <p:cNvSpPr txBox="1"/>
          <p:nvPr/>
        </p:nvSpPr>
        <p:spPr>
          <a:xfrm>
            <a:off x="805502" y="5481952"/>
            <a:ext cx="10720971"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simple number of population may be misleading, given that different communities may be geographically dispersed (left map)</a:t>
            </a:r>
          </a:p>
          <a:p>
            <a:pPr marL="285750" indent="-285750">
              <a:buFont typeface="Arial" panose="020B0604020202020204" pitchFamily="34" charset="0"/>
              <a:buChar char="•"/>
            </a:pPr>
            <a:r>
              <a:rPr lang="en-US" dirty="0"/>
              <a:t>For this reason we based our study on population density (right map)</a:t>
            </a:r>
          </a:p>
        </p:txBody>
      </p:sp>
      <p:sp>
        <p:nvSpPr>
          <p:cNvPr id="8" name="TextBox 7">
            <a:extLst>
              <a:ext uri="{FF2B5EF4-FFF2-40B4-BE49-F238E27FC236}">
                <a16:creationId xmlns:a16="http://schemas.microsoft.com/office/drawing/2014/main" id="{9990514E-3272-4E9E-8053-EB865180B248}"/>
              </a:ext>
            </a:extLst>
          </p:cNvPr>
          <p:cNvSpPr txBox="1"/>
          <p:nvPr/>
        </p:nvSpPr>
        <p:spPr>
          <a:xfrm>
            <a:off x="6887361" y="2117249"/>
            <a:ext cx="1518364" cy="276999"/>
          </a:xfrm>
          <a:prstGeom prst="rect">
            <a:avLst/>
          </a:prstGeom>
          <a:noFill/>
        </p:spPr>
        <p:txBody>
          <a:bodyPr wrap="none" rtlCol="0">
            <a:spAutoFit/>
          </a:bodyPr>
          <a:lstStyle/>
          <a:p>
            <a:r>
              <a:rPr lang="en-US" sz="1200" dirty="0" err="1">
                <a:solidFill>
                  <a:schemeClr val="bg2">
                    <a:lumMod val="75000"/>
                  </a:schemeClr>
                </a:solidFill>
              </a:rPr>
              <a:t>Doce</a:t>
            </a:r>
            <a:r>
              <a:rPr lang="en-US" sz="1200" dirty="0">
                <a:solidFill>
                  <a:schemeClr val="bg2">
                    <a:lumMod val="75000"/>
                  </a:schemeClr>
                </a:solidFill>
              </a:rPr>
              <a:t> de </a:t>
            </a:r>
            <a:r>
              <a:rPr lang="en-US" sz="1200" dirty="0" err="1">
                <a:solidFill>
                  <a:schemeClr val="bg2">
                    <a:lumMod val="75000"/>
                  </a:schemeClr>
                </a:solidFill>
              </a:rPr>
              <a:t>Octubre</a:t>
            </a:r>
            <a:endParaRPr lang="en-US" sz="1200" dirty="0">
              <a:solidFill>
                <a:schemeClr val="bg2">
                  <a:lumMod val="75000"/>
                </a:schemeClr>
              </a:solidFill>
            </a:endParaRPr>
          </a:p>
        </p:txBody>
      </p:sp>
      <p:sp>
        <p:nvSpPr>
          <p:cNvPr id="9" name="TextBox 8">
            <a:extLst>
              <a:ext uri="{FF2B5EF4-FFF2-40B4-BE49-F238E27FC236}">
                <a16:creationId xmlns:a16="http://schemas.microsoft.com/office/drawing/2014/main" id="{D1C76EB8-5E84-4365-8593-6B4971D90983}"/>
              </a:ext>
            </a:extLst>
          </p:cNvPr>
          <p:cNvSpPr txBox="1"/>
          <p:nvPr/>
        </p:nvSpPr>
        <p:spPr>
          <a:xfrm>
            <a:off x="8229599" y="2519749"/>
            <a:ext cx="994183" cy="276999"/>
          </a:xfrm>
          <a:prstGeom prst="rect">
            <a:avLst/>
          </a:prstGeom>
          <a:noFill/>
        </p:spPr>
        <p:txBody>
          <a:bodyPr wrap="none" rtlCol="0">
            <a:spAutoFit/>
          </a:bodyPr>
          <a:lstStyle>
            <a:defPPr>
              <a:defRPr lang="en-US"/>
            </a:defPPr>
            <a:lvl1pPr>
              <a:defRPr sz="1200">
                <a:solidFill>
                  <a:schemeClr val="bg2">
                    <a:lumMod val="75000"/>
                  </a:schemeClr>
                </a:solidFill>
              </a:defRPr>
            </a:lvl1pPr>
          </a:lstStyle>
          <a:p>
            <a:r>
              <a:rPr lang="en-US" dirty="0"/>
              <a:t>Santa Cruz</a:t>
            </a:r>
          </a:p>
        </p:txBody>
      </p:sp>
      <p:cxnSp>
        <p:nvCxnSpPr>
          <p:cNvPr id="11" name="Straight Connector 10">
            <a:extLst>
              <a:ext uri="{FF2B5EF4-FFF2-40B4-BE49-F238E27FC236}">
                <a16:creationId xmlns:a16="http://schemas.microsoft.com/office/drawing/2014/main" id="{0F9D2A31-62B0-47DE-8B99-B0BE5A23190E}"/>
              </a:ext>
            </a:extLst>
          </p:cNvPr>
          <p:cNvCxnSpPr>
            <a:stCxn id="8" idx="2"/>
          </p:cNvCxnSpPr>
          <p:nvPr/>
        </p:nvCxnSpPr>
        <p:spPr>
          <a:xfrm>
            <a:off x="7646543" y="2394248"/>
            <a:ext cx="104885" cy="489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F5B01A-2C25-4D2B-B39A-4A694AD7B0B6}"/>
              </a:ext>
            </a:extLst>
          </p:cNvPr>
          <p:cNvCxnSpPr>
            <a:stCxn id="9" idx="2"/>
          </p:cNvCxnSpPr>
          <p:nvPr/>
        </p:nvCxnSpPr>
        <p:spPr>
          <a:xfrm flipH="1">
            <a:off x="8097461" y="2796748"/>
            <a:ext cx="629230" cy="156177"/>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F18AAD0-03E7-473A-871B-F848BDFDCD92}"/>
              </a:ext>
            </a:extLst>
          </p:cNvPr>
          <p:cNvSpPr txBox="1"/>
          <p:nvPr/>
        </p:nvSpPr>
        <p:spPr>
          <a:xfrm>
            <a:off x="2090257" y="2156076"/>
            <a:ext cx="1518364" cy="276999"/>
          </a:xfrm>
          <a:prstGeom prst="rect">
            <a:avLst/>
          </a:prstGeom>
          <a:noFill/>
        </p:spPr>
        <p:txBody>
          <a:bodyPr wrap="none" rtlCol="0">
            <a:spAutoFit/>
          </a:bodyPr>
          <a:lstStyle/>
          <a:p>
            <a:r>
              <a:rPr lang="en-US" sz="1200" dirty="0" err="1">
                <a:solidFill>
                  <a:schemeClr val="bg2">
                    <a:lumMod val="75000"/>
                  </a:schemeClr>
                </a:solidFill>
              </a:rPr>
              <a:t>Doce</a:t>
            </a:r>
            <a:r>
              <a:rPr lang="en-US" sz="1200" dirty="0">
                <a:solidFill>
                  <a:schemeClr val="bg2">
                    <a:lumMod val="75000"/>
                  </a:schemeClr>
                </a:solidFill>
              </a:rPr>
              <a:t> de </a:t>
            </a:r>
            <a:r>
              <a:rPr lang="en-US" sz="1200" dirty="0" err="1">
                <a:solidFill>
                  <a:schemeClr val="bg2">
                    <a:lumMod val="75000"/>
                  </a:schemeClr>
                </a:solidFill>
              </a:rPr>
              <a:t>Octubre</a:t>
            </a:r>
            <a:endParaRPr lang="en-US" sz="1200" dirty="0">
              <a:solidFill>
                <a:schemeClr val="bg2">
                  <a:lumMod val="75000"/>
                </a:schemeClr>
              </a:solidFill>
            </a:endParaRPr>
          </a:p>
        </p:txBody>
      </p:sp>
      <p:cxnSp>
        <p:nvCxnSpPr>
          <p:cNvPr id="15" name="Straight Connector 14">
            <a:extLst>
              <a:ext uri="{FF2B5EF4-FFF2-40B4-BE49-F238E27FC236}">
                <a16:creationId xmlns:a16="http://schemas.microsoft.com/office/drawing/2014/main" id="{70DBCB66-A152-4FE2-96D2-3234F578E495}"/>
              </a:ext>
            </a:extLst>
          </p:cNvPr>
          <p:cNvCxnSpPr>
            <a:stCxn id="14" idx="2"/>
          </p:cNvCxnSpPr>
          <p:nvPr/>
        </p:nvCxnSpPr>
        <p:spPr>
          <a:xfrm>
            <a:off x="2849439" y="2433075"/>
            <a:ext cx="104885" cy="48934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5566FCA-9C3F-48B4-A82D-593A40DE4ABC}"/>
              </a:ext>
            </a:extLst>
          </p:cNvPr>
          <p:cNvSpPr txBox="1"/>
          <p:nvPr/>
        </p:nvSpPr>
        <p:spPr>
          <a:xfrm>
            <a:off x="2711042" y="4940952"/>
            <a:ext cx="636165" cy="276999"/>
          </a:xfrm>
          <a:prstGeom prst="rect">
            <a:avLst/>
          </a:prstGeom>
          <a:noFill/>
        </p:spPr>
        <p:txBody>
          <a:bodyPr wrap="square" rtlCol="0">
            <a:spAutoFit/>
          </a:bodyPr>
          <a:lstStyle/>
          <a:p>
            <a:r>
              <a:rPr lang="en-US" sz="1200" dirty="0" err="1">
                <a:solidFill>
                  <a:schemeClr val="bg2">
                    <a:lumMod val="75000"/>
                  </a:schemeClr>
                </a:solidFill>
              </a:rPr>
              <a:t>Belén</a:t>
            </a:r>
            <a:endParaRPr lang="en-US" sz="1200" dirty="0">
              <a:solidFill>
                <a:schemeClr val="bg2">
                  <a:lumMod val="75000"/>
                </a:schemeClr>
              </a:solidFill>
            </a:endParaRPr>
          </a:p>
        </p:txBody>
      </p:sp>
      <p:cxnSp>
        <p:nvCxnSpPr>
          <p:cNvPr id="17" name="Straight Connector 16">
            <a:extLst>
              <a:ext uri="{FF2B5EF4-FFF2-40B4-BE49-F238E27FC236}">
                <a16:creationId xmlns:a16="http://schemas.microsoft.com/office/drawing/2014/main" id="{C9C24F82-897C-46C8-A02C-18E52B80A409}"/>
              </a:ext>
            </a:extLst>
          </p:cNvPr>
          <p:cNvCxnSpPr>
            <a:cxnSpLocks/>
          </p:cNvCxnSpPr>
          <p:nvPr/>
        </p:nvCxnSpPr>
        <p:spPr>
          <a:xfrm>
            <a:off x="2751589" y="3935580"/>
            <a:ext cx="268448" cy="10053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97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42BC-E373-4877-AFD9-221462B65D6D}"/>
              </a:ext>
            </a:extLst>
          </p:cNvPr>
          <p:cNvSpPr>
            <a:spLocks noGrp="1"/>
          </p:cNvSpPr>
          <p:nvPr>
            <p:ph type="title"/>
          </p:nvPr>
        </p:nvSpPr>
        <p:spPr/>
        <p:txBody>
          <a:bodyPr/>
          <a:lstStyle/>
          <a:p>
            <a:r>
              <a:rPr lang="en-US" dirty="0"/>
              <a:t>Criminal Profiling</a:t>
            </a:r>
          </a:p>
        </p:txBody>
      </p:sp>
      <p:pic>
        <p:nvPicPr>
          <p:cNvPr id="3" name="Picture 2">
            <a:extLst>
              <a:ext uri="{FF2B5EF4-FFF2-40B4-BE49-F238E27FC236}">
                <a16:creationId xmlns:a16="http://schemas.microsoft.com/office/drawing/2014/main" id="{04B5488C-2E51-40C5-9B9E-E6E1F01EB21B}"/>
              </a:ext>
            </a:extLst>
          </p:cNvPr>
          <p:cNvPicPr>
            <a:picLocks noChangeAspect="1"/>
          </p:cNvPicPr>
          <p:nvPr/>
        </p:nvPicPr>
        <p:blipFill>
          <a:blip r:embed="rId2"/>
          <a:stretch>
            <a:fillRect/>
          </a:stretch>
        </p:blipFill>
        <p:spPr>
          <a:xfrm>
            <a:off x="646111" y="1340024"/>
            <a:ext cx="5652257" cy="5125222"/>
          </a:xfrm>
          <a:prstGeom prst="rect">
            <a:avLst/>
          </a:prstGeom>
        </p:spPr>
      </p:pic>
      <p:sp>
        <p:nvSpPr>
          <p:cNvPr id="4" name="TextBox 3">
            <a:extLst>
              <a:ext uri="{FF2B5EF4-FFF2-40B4-BE49-F238E27FC236}">
                <a16:creationId xmlns:a16="http://schemas.microsoft.com/office/drawing/2014/main" id="{B216F787-41D4-4B46-A99B-137ADF26D674}"/>
              </a:ext>
            </a:extLst>
          </p:cNvPr>
          <p:cNvSpPr txBox="1"/>
          <p:nvPr/>
        </p:nvSpPr>
        <p:spPr>
          <a:xfrm>
            <a:off x="7004807" y="1526796"/>
            <a:ext cx="4404221" cy="2031325"/>
          </a:xfrm>
          <a:prstGeom prst="rect">
            <a:avLst/>
          </a:prstGeom>
          <a:noFill/>
        </p:spPr>
        <p:txBody>
          <a:bodyPr wrap="square" rtlCol="0">
            <a:spAutoFit/>
          </a:bodyPr>
          <a:lstStyle/>
          <a:p>
            <a:r>
              <a:rPr lang="en-US" dirty="0"/>
              <a:t>Contrary to the common opinion regarding </a:t>
            </a:r>
            <a:r>
              <a:rPr lang="en-US" i="1" dirty="0" err="1"/>
              <a:t>Doce</a:t>
            </a:r>
            <a:r>
              <a:rPr lang="en-US" i="1" dirty="0"/>
              <a:t> de </a:t>
            </a:r>
            <a:r>
              <a:rPr lang="en-US" i="1" dirty="0" err="1"/>
              <a:t>Octubre</a:t>
            </a:r>
            <a:r>
              <a:rPr lang="en-US" dirty="0"/>
              <a:t> and </a:t>
            </a:r>
            <a:r>
              <a:rPr lang="en-US" i="1" dirty="0"/>
              <a:t>Santa Cruz</a:t>
            </a:r>
            <a:r>
              <a:rPr lang="en-US" dirty="0"/>
              <a:t>, their criminal records show that these communities does not have higher criminal activity than others.  In fact, it has less incidence of shoplifting and theft to people.</a:t>
            </a:r>
          </a:p>
        </p:txBody>
      </p:sp>
    </p:spTree>
    <p:extLst>
      <p:ext uri="{BB962C8B-B14F-4D97-AF65-F5344CB8AC3E}">
        <p14:creationId xmlns:p14="http://schemas.microsoft.com/office/powerpoint/2010/main" val="76504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DC6E-80BE-4CBB-99C3-9B6E7C977AB8}"/>
              </a:ext>
            </a:extLst>
          </p:cNvPr>
          <p:cNvSpPr>
            <a:spLocks noGrp="1"/>
          </p:cNvSpPr>
          <p:nvPr>
            <p:ph type="title"/>
          </p:nvPr>
        </p:nvSpPr>
        <p:spPr/>
        <p:txBody>
          <a:bodyPr/>
          <a:lstStyle/>
          <a:p>
            <a:r>
              <a:rPr lang="en-US" dirty="0"/>
              <a:t>Commercial Profiling</a:t>
            </a:r>
          </a:p>
        </p:txBody>
      </p:sp>
      <p:sp>
        <p:nvSpPr>
          <p:cNvPr id="3" name="Content Placeholder 2">
            <a:extLst>
              <a:ext uri="{FF2B5EF4-FFF2-40B4-BE49-F238E27FC236}">
                <a16:creationId xmlns:a16="http://schemas.microsoft.com/office/drawing/2014/main" id="{D972FE81-6993-4730-A1A8-BBD8EE64BB02}"/>
              </a:ext>
            </a:extLst>
          </p:cNvPr>
          <p:cNvSpPr>
            <a:spLocks noGrp="1"/>
          </p:cNvSpPr>
          <p:nvPr>
            <p:ph idx="1"/>
          </p:nvPr>
        </p:nvSpPr>
        <p:spPr/>
        <p:txBody>
          <a:bodyPr>
            <a:normAutofit fontScale="92500" lnSpcReduction="20000"/>
          </a:bodyPr>
          <a:lstStyle/>
          <a:p>
            <a:r>
              <a:rPr lang="en-US" dirty="0"/>
              <a:t>A KNN model was used to classify Medellín according to its commercial profiling</a:t>
            </a:r>
          </a:p>
          <a:p>
            <a:r>
              <a:rPr lang="en-US" dirty="0"/>
              <a:t>Model was trained with the 200 larger cities from Europe and 200 larger cities of United States of America.</a:t>
            </a:r>
          </a:p>
          <a:p>
            <a:r>
              <a:rPr lang="en-US" dirty="0"/>
              <a:t>Venues for these cities were obtained from Foursquare, then, they  were one-hop encoded.  The dataset was split in 80% for training and 20% for testing.</a:t>
            </a:r>
          </a:p>
          <a:p>
            <a:pPr lvl="1"/>
            <a:r>
              <a:rPr lang="en-US" dirty="0"/>
              <a:t>KNN model shows a hit rate of 97% on test data set.</a:t>
            </a:r>
          </a:p>
          <a:p>
            <a:r>
              <a:rPr lang="en-US" dirty="0"/>
              <a:t>Medellín commercial profile was found to be classified to be similar to a USA city</a:t>
            </a:r>
          </a:p>
          <a:p>
            <a:pPr lvl="1"/>
            <a:r>
              <a:rPr lang="en-US" dirty="0"/>
              <a:t>Care must be exercise. This classification only considers the type of venues present in the city.  </a:t>
            </a:r>
          </a:p>
          <a:p>
            <a:pPr lvl="1"/>
            <a:r>
              <a:rPr lang="en-US" dirty="0"/>
              <a:t>No Macroeconomic or demographic information was used to classify the city.</a:t>
            </a:r>
          </a:p>
        </p:txBody>
      </p:sp>
    </p:spTree>
    <p:extLst>
      <p:ext uri="{BB962C8B-B14F-4D97-AF65-F5344CB8AC3E}">
        <p14:creationId xmlns:p14="http://schemas.microsoft.com/office/powerpoint/2010/main" val="2299507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244E-38F4-43B5-988B-5DAD93D4B77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D8DC824-110F-451A-83D0-8E4FE963BDE5}"/>
              </a:ext>
            </a:extLst>
          </p:cNvPr>
          <p:cNvSpPr>
            <a:spLocks noGrp="1"/>
          </p:cNvSpPr>
          <p:nvPr>
            <p:ph idx="1"/>
          </p:nvPr>
        </p:nvSpPr>
        <p:spPr>
          <a:xfrm>
            <a:off x="1103313" y="2052918"/>
            <a:ext cx="6027330" cy="4195481"/>
          </a:xfrm>
        </p:spPr>
        <p:txBody>
          <a:bodyPr/>
          <a:lstStyle/>
          <a:p>
            <a:r>
              <a:rPr lang="en-US" dirty="0"/>
              <a:t>Considering the population density and low crime activity, it is suggested to invest in opening convenience stores in </a:t>
            </a:r>
            <a:r>
              <a:rPr lang="en-US" i="1" dirty="0" err="1"/>
              <a:t>Doce</a:t>
            </a:r>
            <a:r>
              <a:rPr lang="en-US" i="1" dirty="0"/>
              <a:t> de </a:t>
            </a:r>
            <a:r>
              <a:rPr lang="en-US" i="1" dirty="0" err="1"/>
              <a:t>Octubre</a:t>
            </a:r>
            <a:r>
              <a:rPr lang="en-US" dirty="0"/>
              <a:t> and </a:t>
            </a:r>
            <a:r>
              <a:rPr lang="en-US" i="1" dirty="0"/>
              <a:t>Santa Cruz</a:t>
            </a:r>
            <a:r>
              <a:rPr lang="en-US" dirty="0"/>
              <a:t>.</a:t>
            </a:r>
          </a:p>
          <a:p>
            <a:r>
              <a:rPr lang="en-US" dirty="0"/>
              <a:t>Considering the commercial profile for Medellín City, it is suggested to use the USA store format.</a:t>
            </a:r>
          </a:p>
          <a:p>
            <a:r>
              <a:rPr lang="en-US" dirty="0"/>
              <a:t>This procedure may be extended to be used on other Colombian cities, but data sources requires research and handful work, given the lack of consistency on data sources and some quality problems in the original data.</a:t>
            </a:r>
          </a:p>
        </p:txBody>
      </p:sp>
      <p:pic>
        <p:nvPicPr>
          <p:cNvPr id="4" name="Picture 3">
            <a:extLst>
              <a:ext uri="{FF2B5EF4-FFF2-40B4-BE49-F238E27FC236}">
                <a16:creationId xmlns:a16="http://schemas.microsoft.com/office/drawing/2014/main" id="{8DC52A15-5CA9-4D29-B5F9-38E8D0FBDB74}"/>
              </a:ext>
            </a:extLst>
          </p:cNvPr>
          <p:cNvPicPr>
            <a:picLocks noChangeAspect="1"/>
          </p:cNvPicPr>
          <p:nvPr/>
        </p:nvPicPr>
        <p:blipFill>
          <a:blip r:embed="rId2"/>
          <a:stretch>
            <a:fillRect/>
          </a:stretch>
        </p:blipFill>
        <p:spPr>
          <a:xfrm>
            <a:off x="7257625" y="2150419"/>
            <a:ext cx="4220164" cy="3781953"/>
          </a:xfrm>
          <a:prstGeom prst="rect">
            <a:avLst/>
          </a:prstGeom>
        </p:spPr>
      </p:pic>
    </p:spTree>
    <p:extLst>
      <p:ext uri="{BB962C8B-B14F-4D97-AF65-F5344CB8AC3E}">
        <p14:creationId xmlns:p14="http://schemas.microsoft.com/office/powerpoint/2010/main" val="1641558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1271</TotalTime>
  <Words>607</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Place and Format for Convenience Stores in Medellín - Colombia</vt:lpstr>
      <vt:lpstr>Agenda</vt:lpstr>
      <vt:lpstr>Introduction</vt:lpstr>
      <vt:lpstr>Data Gathering and Preparation</vt:lpstr>
      <vt:lpstr>Population Profiling</vt:lpstr>
      <vt:lpstr>Criminal Profiling</vt:lpstr>
      <vt:lpstr>Commercial Profiling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 and Format for Convenience Stores in Medellín - Colombia</dc:title>
  <dc:creator>Daniel Jose Lema Guanziroli</dc:creator>
  <cp:lastModifiedBy>Daniel Jose Lema Guanziroli</cp:lastModifiedBy>
  <cp:revision>8</cp:revision>
  <dcterms:created xsi:type="dcterms:W3CDTF">2019-12-15T15:51:01Z</dcterms:created>
  <dcterms:modified xsi:type="dcterms:W3CDTF">2019-12-16T13:02:58Z</dcterms:modified>
</cp:coreProperties>
</file>