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D47C23-C5E2-43FC-91AB-FB4AA3AC2BD1}" v="47" dt="2020-07-25T14:40:24.8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8" autoAdjust="0"/>
    <p:restoredTop sz="94660"/>
  </p:normalViewPr>
  <p:slideViewPr>
    <p:cSldViewPr snapToGrid="0">
      <p:cViewPr varScale="1">
        <p:scale>
          <a:sx n="69" d="100"/>
          <a:sy n="69" d="100"/>
        </p:scale>
        <p:origin x="4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ck Lemas" userId="5a87caf6b30614cd" providerId="LiveId" clId="{8ED47C23-C5E2-43FC-91AB-FB4AA3AC2BD1}"/>
    <pc:docChg chg="undo custSel addSld modSld">
      <pc:chgData name="Dominick Lemas" userId="5a87caf6b30614cd" providerId="LiveId" clId="{8ED47C23-C5E2-43FC-91AB-FB4AA3AC2BD1}" dt="2020-07-25T14:40:47.883" v="233" actId="1076"/>
      <pc:docMkLst>
        <pc:docMk/>
      </pc:docMkLst>
      <pc:sldChg chg="addSp delSp modSp mod">
        <pc:chgData name="Dominick Lemas" userId="5a87caf6b30614cd" providerId="LiveId" clId="{8ED47C23-C5E2-43FC-91AB-FB4AA3AC2BD1}" dt="2020-07-25T14:40:47.883" v="233" actId="1076"/>
        <pc:sldMkLst>
          <pc:docMk/>
          <pc:sldMk cId="821542727" sldId="256"/>
        </pc:sldMkLst>
        <pc:spChg chg="add mod">
          <ac:chgData name="Dominick Lemas" userId="5a87caf6b30614cd" providerId="LiveId" clId="{8ED47C23-C5E2-43FC-91AB-FB4AA3AC2BD1}" dt="2020-07-25T14:31:30.477" v="166" actId="122"/>
          <ac:spMkLst>
            <pc:docMk/>
            <pc:sldMk cId="821542727" sldId="256"/>
            <ac:spMk id="3" creationId="{06050F34-A8A1-40D6-AA7A-C5C5C237F4C8}"/>
          </ac:spMkLst>
        </pc:spChg>
        <pc:spChg chg="mod">
          <ac:chgData name="Dominick Lemas" userId="5a87caf6b30614cd" providerId="LiveId" clId="{8ED47C23-C5E2-43FC-91AB-FB4AA3AC2BD1}" dt="2020-07-25T14:29:57.763" v="111" actId="1076"/>
          <ac:spMkLst>
            <pc:docMk/>
            <pc:sldMk cId="821542727" sldId="256"/>
            <ac:spMk id="4" creationId="{00000000-0000-0000-0000-000000000000}"/>
          </ac:spMkLst>
        </pc:spChg>
        <pc:spChg chg="mod">
          <ac:chgData name="Dominick Lemas" userId="5a87caf6b30614cd" providerId="LiveId" clId="{8ED47C23-C5E2-43FC-91AB-FB4AA3AC2BD1}" dt="2020-07-25T14:33:40.450" v="169" actId="1076"/>
          <ac:spMkLst>
            <pc:docMk/>
            <pc:sldMk cId="821542727" sldId="256"/>
            <ac:spMk id="5" creationId="{00000000-0000-0000-0000-000000000000}"/>
          </ac:spMkLst>
        </pc:spChg>
        <pc:spChg chg="mod">
          <ac:chgData name="Dominick Lemas" userId="5a87caf6b30614cd" providerId="LiveId" clId="{8ED47C23-C5E2-43FC-91AB-FB4AA3AC2BD1}" dt="2020-07-25T14:40:44.244" v="231" actId="1076"/>
          <ac:spMkLst>
            <pc:docMk/>
            <pc:sldMk cId="821542727" sldId="256"/>
            <ac:spMk id="6" creationId="{00000000-0000-0000-0000-000000000000}"/>
          </ac:spMkLst>
        </pc:spChg>
        <pc:spChg chg="mod">
          <ac:chgData name="Dominick Lemas" userId="5a87caf6b30614cd" providerId="LiveId" clId="{8ED47C23-C5E2-43FC-91AB-FB4AA3AC2BD1}" dt="2020-07-25T14:30:25.122" v="115" actId="14100"/>
          <ac:spMkLst>
            <pc:docMk/>
            <pc:sldMk cId="821542727" sldId="256"/>
            <ac:spMk id="7" creationId="{00000000-0000-0000-0000-000000000000}"/>
          </ac:spMkLst>
        </pc:spChg>
        <pc:spChg chg="mod">
          <ac:chgData name="Dominick Lemas" userId="5a87caf6b30614cd" providerId="LiveId" clId="{8ED47C23-C5E2-43FC-91AB-FB4AA3AC2BD1}" dt="2020-07-25T14:30:28.162" v="116" actId="1076"/>
          <ac:spMkLst>
            <pc:docMk/>
            <pc:sldMk cId="821542727" sldId="256"/>
            <ac:spMk id="8" creationId="{00000000-0000-0000-0000-000000000000}"/>
          </ac:spMkLst>
        </pc:spChg>
        <pc:spChg chg="del">
          <ac:chgData name="Dominick Lemas" userId="5a87caf6b30614cd" providerId="LiveId" clId="{8ED47C23-C5E2-43FC-91AB-FB4AA3AC2BD1}" dt="2020-07-25T14:30:37.410" v="120" actId="478"/>
          <ac:spMkLst>
            <pc:docMk/>
            <pc:sldMk cId="821542727" sldId="256"/>
            <ac:spMk id="9" creationId="{00000000-0000-0000-0000-000000000000}"/>
          </ac:spMkLst>
        </pc:spChg>
        <pc:spChg chg="del mod">
          <ac:chgData name="Dominick Lemas" userId="5a87caf6b30614cd" providerId="LiveId" clId="{8ED47C23-C5E2-43FC-91AB-FB4AA3AC2BD1}" dt="2020-07-25T14:30:34.866" v="119" actId="478"/>
          <ac:spMkLst>
            <pc:docMk/>
            <pc:sldMk cId="821542727" sldId="256"/>
            <ac:spMk id="10" creationId="{00000000-0000-0000-0000-000000000000}"/>
          </ac:spMkLst>
        </pc:spChg>
        <pc:spChg chg="mod">
          <ac:chgData name="Dominick Lemas" userId="5a87caf6b30614cd" providerId="LiveId" clId="{8ED47C23-C5E2-43FC-91AB-FB4AA3AC2BD1}" dt="2020-07-25T14:30:45.483" v="123" actId="1076"/>
          <ac:spMkLst>
            <pc:docMk/>
            <pc:sldMk cId="821542727" sldId="256"/>
            <ac:spMk id="17" creationId="{00000000-0000-0000-0000-000000000000}"/>
          </ac:spMkLst>
        </pc:spChg>
        <pc:spChg chg="add del">
          <ac:chgData name="Dominick Lemas" userId="5a87caf6b30614cd" providerId="LiveId" clId="{8ED47C23-C5E2-43FC-91AB-FB4AA3AC2BD1}" dt="2020-07-25T14:39:10.643" v="212" actId="478"/>
          <ac:spMkLst>
            <pc:docMk/>
            <pc:sldMk cId="821542727" sldId="256"/>
            <ac:spMk id="25" creationId="{10E282D3-F016-4469-9105-D29CA51715D7}"/>
          </ac:spMkLst>
        </pc:spChg>
        <pc:picChg chg="add del mod">
          <ac:chgData name="Dominick Lemas" userId="5a87caf6b30614cd" providerId="LiveId" clId="{8ED47C23-C5E2-43FC-91AB-FB4AA3AC2BD1}" dt="2020-07-25T14:34:58.914" v="189" actId="478"/>
          <ac:picMkLst>
            <pc:docMk/>
            <pc:sldMk cId="821542727" sldId="256"/>
            <ac:picMk id="13" creationId="{8C7CC2C7-BCA3-45D9-BB92-ED0CFEEE42C3}"/>
          </ac:picMkLst>
        </pc:picChg>
        <pc:picChg chg="add mod">
          <ac:chgData name="Dominick Lemas" userId="5a87caf6b30614cd" providerId="LiveId" clId="{8ED47C23-C5E2-43FC-91AB-FB4AA3AC2BD1}" dt="2020-07-25T14:40:45.859" v="232" actId="1076"/>
          <ac:picMkLst>
            <pc:docMk/>
            <pc:sldMk cId="821542727" sldId="256"/>
            <ac:picMk id="18" creationId="{B1CC408F-18BC-4AF0-9C33-3B787FE32E47}"/>
          </ac:picMkLst>
        </pc:picChg>
        <pc:picChg chg="add del mod">
          <ac:chgData name="Dominick Lemas" userId="5a87caf6b30614cd" providerId="LiveId" clId="{8ED47C23-C5E2-43FC-91AB-FB4AA3AC2BD1}" dt="2020-07-25T14:36:07.970" v="200" actId="478"/>
          <ac:picMkLst>
            <pc:docMk/>
            <pc:sldMk cId="821542727" sldId="256"/>
            <ac:picMk id="20" creationId="{8A11C598-C278-4F6F-88BB-FB82C0E3B370}"/>
          </ac:picMkLst>
        </pc:picChg>
        <pc:picChg chg="add del mod">
          <ac:chgData name="Dominick Lemas" userId="5a87caf6b30614cd" providerId="LiveId" clId="{8ED47C23-C5E2-43FC-91AB-FB4AA3AC2BD1}" dt="2020-07-25T14:37:34.979" v="201" actId="478"/>
          <ac:picMkLst>
            <pc:docMk/>
            <pc:sldMk cId="821542727" sldId="256"/>
            <ac:picMk id="22" creationId="{A3726A89-7035-43AB-A409-8FC0C0883DF3}"/>
          </ac:picMkLst>
        </pc:picChg>
        <pc:picChg chg="add del mod">
          <ac:chgData name="Dominick Lemas" userId="5a87caf6b30614cd" providerId="LiveId" clId="{8ED47C23-C5E2-43FC-91AB-FB4AA3AC2BD1}" dt="2020-07-25T14:38:55.875" v="210" actId="478"/>
          <ac:picMkLst>
            <pc:docMk/>
            <pc:sldMk cId="821542727" sldId="256"/>
            <ac:picMk id="24" creationId="{26512DEF-E5CE-4A42-AA66-C2839503C64F}"/>
          </ac:picMkLst>
        </pc:picChg>
        <pc:picChg chg="add del mod">
          <ac:chgData name="Dominick Lemas" userId="5a87caf6b30614cd" providerId="LiveId" clId="{8ED47C23-C5E2-43FC-91AB-FB4AA3AC2BD1}" dt="2020-07-25T14:40:47.883" v="233" actId="1076"/>
          <ac:picMkLst>
            <pc:docMk/>
            <pc:sldMk cId="821542727" sldId="256"/>
            <ac:picMk id="27" creationId="{B7D2BC12-FAE3-4A2F-90C1-FD0FCB83C48E}"/>
          </ac:picMkLst>
        </pc:picChg>
        <pc:picChg chg="add del mod">
          <ac:chgData name="Dominick Lemas" userId="5a87caf6b30614cd" providerId="LiveId" clId="{8ED47C23-C5E2-43FC-91AB-FB4AA3AC2BD1}" dt="2020-07-25T14:39:53.266" v="218" actId="478"/>
          <ac:picMkLst>
            <pc:docMk/>
            <pc:sldMk cId="821542727" sldId="256"/>
            <ac:picMk id="29" creationId="{13D92076-F062-4AF0-AB41-6B7DC96EADA1}"/>
          </ac:picMkLst>
        </pc:picChg>
        <pc:picChg chg="add del mod">
          <ac:chgData name="Dominick Lemas" userId="5a87caf6b30614cd" providerId="LiveId" clId="{8ED47C23-C5E2-43FC-91AB-FB4AA3AC2BD1}" dt="2020-07-25T14:37:58.897" v="205" actId="478"/>
          <ac:picMkLst>
            <pc:docMk/>
            <pc:sldMk cId="821542727" sldId="256"/>
            <ac:picMk id="2050" creationId="{0FF6CAEB-8D1D-4520-BA9C-D0041FC4E4C3}"/>
          </ac:picMkLst>
        </pc:picChg>
        <pc:picChg chg="add del mod">
          <ac:chgData name="Dominick Lemas" userId="5a87caf6b30614cd" providerId="LiveId" clId="{8ED47C23-C5E2-43FC-91AB-FB4AA3AC2BD1}" dt="2020-07-25T14:40:24.802" v="226" actId="478"/>
          <ac:picMkLst>
            <pc:docMk/>
            <pc:sldMk cId="821542727" sldId="256"/>
            <ac:picMk id="2052" creationId="{7BFD4A74-014E-44F4-877C-A53BF695CC2B}"/>
          </ac:picMkLst>
        </pc:picChg>
        <pc:cxnChg chg="mod">
          <ac:chgData name="Dominick Lemas" userId="5a87caf6b30614cd" providerId="LiveId" clId="{8ED47C23-C5E2-43FC-91AB-FB4AA3AC2BD1}" dt="2020-07-25T14:31:36.635" v="167" actId="1076"/>
          <ac:cxnSpMkLst>
            <pc:docMk/>
            <pc:sldMk cId="821542727" sldId="256"/>
            <ac:cxnSpMk id="12" creationId="{00000000-0000-0000-0000-000000000000}"/>
          </ac:cxnSpMkLst>
        </pc:cxnChg>
        <pc:cxnChg chg="mod">
          <ac:chgData name="Dominick Lemas" userId="5a87caf6b30614cd" providerId="LiveId" clId="{8ED47C23-C5E2-43FC-91AB-FB4AA3AC2BD1}" dt="2020-07-25T14:31:39.754" v="168" actId="1076"/>
          <ac:cxnSpMkLst>
            <pc:docMk/>
            <pc:sldMk cId="821542727" sldId="256"/>
            <ac:cxnSpMk id="14" creationId="{00000000-0000-0000-0000-000000000000}"/>
          </ac:cxnSpMkLst>
        </pc:cxnChg>
      </pc:sldChg>
      <pc:sldChg chg="addSp delSp modSp new mod">
        <pc:chgData name="Dominick Lemas" userId="5a87caf6b30614cd" providerId="LiveId" clId="{8ED47C23-C5E2-43FC-91AB-FB4AA3AC2BD1}" dt="2020-07-25T14:28:11.145" v="74" actId="1076"/>
        <pc:sldMkLst>
          <pc:docMk/>
          <pc:sldMk cId="3892135696" sldId="257"/>
        </pc:sldMkLst>
        <pc:spChg chg="mod">
          <ac:chgData name="Dominick Lemas" userId="5a87caf6b30614cd" providerId="LiveId" clId="{8ED47C23-C5E2-43FC-91AB-FB4AA3AC2BD1}" dt="2020-07-25T14:16:54.147" v="29" actId="1076"/>
          <ac:spMkLst>
            <pc:docMk/>
            <pc:sldMk cId="3892135696" sldId="257"/>
            <ac:spMk id="2" creationId="{C27A5051-CD84-4F22-A4EA-040A072A097F}"/>
          </ac:spMkLst>
        </pc:spChg>
        <pc:spChg chg="del">
          <ac:chgData name="Dominick Lemas" userId="5a87caf6b30614cd" providerId="LiveId" clId="{8ED47C23-C5E2-43FC-91AB-FB4AA3AC2BD1}" dt="2020-07-25T14:16:41.369" v="16" actId="478"/>
          <ac:spMkLst>
            <pc:docMk/>
            <pc:sldMk cId="3892135696" sldId="257"/>
            <ac:spMk id="3" creationId="{58A015BE-0A3C-4A00-B73E-452271702931}"/>
          </ac:spMkLst>
        </pc:spChg>
        <pc:picChg chg="add del mod modCrop">
          <ac:chgData name="Dominick Lemas" userId="5a87caf6b30614cd" providerId="LiveId" clId="{8ED47C23-C5E2-43FC-91AB-FB4AA3AC2BD1}" dt="2020-07-25T14:27:37.346" v="67" actId="478"/>
          <ac:picMkLst>
            <pc:docMk/>
            <pc:sldMk cId="3892135696" sldId="257"/>
            <ac:picMk id="5" creationId="{DEBF79F5-8504-4E6A-AAB9-FA9C81240953}"/>
          </ac:picMkLst>
        </pc:picChg>
        <pc:picChg chg="add mod modCrop">
          <ac:chgData name="Dominick Lemas" userId="5a87caf6b30614cd" providerId="LiveId" clId="{8ED47C23-C5E2-43FC-91AB-FB4AA3AC2BD1}" dt="2020-07-25T14:28:11.145" v="74" actId="1076"/>
          <ac:picMkLst>
            <pc:docMk/>
            <pc:sldMk cId="3892135696" sldId="257"/>
            <ac:picMk id="7" creationId="{A03A0974-88F8-4547-88E1-6E5C697D5289}"/>
          </ac:picMkLst>
        </pc:picChg>
        <pc:picChg chg="add mod">
          <ac:chgData name="Dominick Lemas" userId="5a87caf6b30614cd" providerId="LiveId" clId="{8ED47C23-C5E2-43FC-91AB-FB4AA3AC2BD1}" dt="2020-07-25T14:20:30.057" v="58" actId="1076"/>
          <ac:picMkLst>
            <pc:docMk/>
            <pc:sldMk cId="3892135696" sldId="257"/>
            <ac:picMk id="1026" creationId="{383D161B-06FD-4BD5-A214-4498BC36CE05}"/>
          </ac:picMkLst>
        </pc:picChg>
        <pc:picChg chg="add mod">
          <ac:chgData name="Dominick Lemas" userId="5a87caf6b30614cd" providerId="LiveId" clId="{8ED47C23-C5E2-43FC-91AB-FB4AA3AC2BD1}" dt="2020-07-25T14:25:03.377" v="61" actId="1076"/>
          <ac:picMkLst>
            <pc:docMk/>
            <pc:sldMk cId="3892135696" sldId="257"/>
            <ac:picMk id="1028" creationId="{E5BC324D-3121-45E1-94AC-C9303062FE4D}"/>
          </ac:picMkLst>
        </pc:picChg>
        <pc:picChg chg="add mod">
          <ac:chgData name="Dominick Lemas" userId="5a87caf6b30614cd" providerId="LiveId" clId="{8ED47C23-C5E2-43FC-91AB-FB4AA3AC2BD1}" dt="2020-07-25T14:20:25.696" v="56" actId="1076"/>
          <ac:picMkLst>
            <pc:docMk/>
            <pc:sldMk cId="3892135696" sldId="257"/>
            <ac:picMk id="1030" creationId="{66C798BC-7AB4-47F9-8686-1F4FE332AED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EB10-A60C-49B1-88B5-8691CB73173A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3D86-4A0C-4C46-8A1C-1356E4A9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55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EB10-A60C-49B1-88B5-8691CB73173A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3D86-4A0C-4C46-8A1C-1356E4A9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5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EB10-A60C-49B1-88B5-8691CB73173A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3D86-4A0C-4C46-8A1C-1356E4A9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8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EB10-A60C-49B1-88B5-8691CB73173A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3D86-4A0C-4C46-8A1C-1356E4A9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9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EB10-A60C-49B1-88B5-8691CB73173A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3D86-4A0C-4C46-8A1C-1356E4A9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0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EB10-A60C-49B1-88B5-8691CB73173A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3D86-4A0C-4C46-8A1C-1356E4A9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8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EB10-A60C-49B1-88B5-8691CB73173A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3D86-4A0C-4C46-8A1C-1356E4A9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2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EB10-A60C-49B1-88B5-8691CB73173A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3D86-4A0C-4C46-8A1C-1356E4A9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2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EB10-A60C-49B1-88B5-8691CB73173A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3D86-4A0C-4C46-8A1C-1356E4A9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5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EB10-A60C-49B1-88B5-8691CB73173A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3D86-4A0C-4C46-8A1C-1356E4A9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6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EB10-A60C-49B1-88B5-8691CB73173A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3D86-4A0C-4C46-8A1C-1356E4A9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4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5EB10-A60C-49B1-88B5-8691CB73173A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03D86-4A0C-4C46-8A1C-1356E4A9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4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y66s68c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4.svg"/><Relationship Id="rId10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81" y="993198"/>
            <a:ext cx="10515600" cy="184236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home-energy</a:t>
            </a:r>
            <a:r>
              <a:rPr lang="en-US" dirty="0" smtClean="0"/>
              <a:t>: a dashboard to view solar power production and energy home energy consumption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2781" y="2650898"/>
            <a:ext cx="2669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Dominick J. Lemas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dominicklemas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6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855" y="263526"/>
            <a:ext cx="10515600" cy="734002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181" y="997528"/>
            <a:ext cx="11787910" cy="4996872"/>
          </a:xfrm>
        </p:spPr>
        <p:txBody>
          <a:bodyPr>
            <a:normAutofit/>
          </a:bodyPr>
          <a:lstStyle/>
          <a:p>
            <a:r>
              <a:rPr lang="en-US" dirty="0"/>
              <a:t>In 2018, the average annual electricity consumption for a U.S. residential utility customer was 10,972 </a:t>
            </a:r>
            <a:r>
              <a:rPr lang="en-US" dirty="0" err="1"/>
              <a:t>kilowatthours</a:t>
            </a:r>
            <a:r>
              <a:rPr lang="en-US" dirty="0"/>
              <a:t> (kWh), an average of about 914 kWh per </a:t>
            </a:r>
            <a:r>
              <a:rPr lang="en-US" dirty="0" smtClean="0"/>
              <a:t>month (eia.gov). </a:t>
            </a:r>
          </a:p>
          <a:p>
            <a:r>
              <a:rPr lang="en-US" dirty="0"/>
              <a:t>Gainesville Regional </a:t>
            </a:r>
            <a:r>
              <a:rPr lang="en-US" dirty="0" smtClean="0"/>
              <a:t>Utilities (GRU) </a:t>
            </a:r>
            <a:r>
              <a:rPr lang="en-US" dirty="0"/>
              <a:t>has the highest residential electricity bill for municipally-owned utilities in the </a:t>
            </a:r>
            <a:r>
              <a:rPr lang="en-US" dirty="0" smtClean="0"/>
              <a:t>state (GNV Sun).</a:t>
            </a:r>
            <a:endParaRPr lang="en-US" dirty="0"/>
          </a:p>
          <a:p>
            <a:r>
              <a:rPr lang="en-US" dirty="0"/>
              <a:t>At roughly $132 per 1,000 kWh — a standard for monthly usage — it’s almost $24 above the state average, according to the latest Florida Municipal Electric Association data from </a:t>
            </a:r>
            <a:r>
              <a:rPr lang="en-US" dirty="0" smtClean="0"/>
              <a:t>October (GNV Sun).</a:t>
            </a:r>
          </a:p>
          <a:p>
            <a:r>
              <a:rPr lang="en-US" dirty="0" smtClean="0"/>
              <a:t>Florida is a great state for home solar power production.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3181" y="5735782"/>
            <a:ext cx="4417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eia.gov (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tinyurl.com/y66s68cn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GNV Sun (https://</a:t>
            </a:r>
            <a:r>
              <a:rPr lang="en-US" dirty="0" smtClean="0"/>
              <a:t>tinyurl.com/yym8x782)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349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64" y="143454"/>
            <a:ext cx="10515600" cy="789420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508" y="1077479"/>
            <a:ext cx="11397673" cy="4351338"/>
          </a:xfrm>
        </p:spPr>
        <p:txBody>
          <a:bodyPr/>
          <a:lstStyle/>
          <a:p>
            <a:r>
              <a:rPr lang="en-US" dirty="0" smtClean="0"/>
              <a:t>Aim 1: Measure home power consumption using </a:t>
            </a:r>
            <a:r>
              <a:rPr lang="en-US" dirty="0" err="1" smtClean="0"/>
              <a:t>wifi</a:t>
            </a:r>
            <a:r>
              <a:rPr lang="en-US" dirty="0" smtClean="0"/>
              <a:t> enabled device that transmits data to emoncms.org.</a:t>
            </a:r>
          </a:p>
          <a:p>
            <a:endParaRPr lang="en-US" dirty="0"/>
          </a:p>
          <a:p>
            <a:r>
              <a:rPr lang="en-US" dirty="0" smtClean="0"/>
              <a:t>Aim 2:  Measure solar power production using </a:t>
            </a:r>
            <a:r>
              <a:rPr lang="en-US" dirty="0" err="1" smtClean="0"/>
              <a:t>wifi</a:t>
            </a:r>
            <a:r>
              <a:rPr lang="en-US" dirty="0" smtClean="0"/>
              <a:t> enabled device that transmits data to solaredge.org.</a:t>
            </a:r>
          </a:p>
          <a:p>
            <a:endParaRPr lang="en-US" dirty="0"/>
          </a:p>
          <a:p>
            <a:r>
              <a:rPr lang="en-US" dirty="0" smtClean="0"/>
              <a:t>Aim 3: Integrate home power consumption and solar power production into real-time dashboard using shiny and raspberry pi.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7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515816" y="57725"/>
            <a:ext cx="58967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Dashboard Backend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31908" y="5616965"/>
            <a:ext cx="299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Power Consumption (wats)</a:t>
            </a:r>
            <a:endParaRPr lang="en-US" dirty="0"/>
          </a:p>
        </p:txBody>
      </p:sp>
      <p:pic>
        <p:nvPicPr>
          <p:cNvPr id="27" name="Graphic 26" descr="Dim (Smaller Sun)">
            <a:extLst>
              <a:ext uri="{FF2B5EF4-FFF2-40B4-BE49-F238E27FC236}">
                <a16:creationId xmlns:a16="http://schemas.microsoft.com/office/drawing/2014/main" id="{B7D2BC12-FAE3-4A2F-90C1-FD0FCB83C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40789" y="-123469"/>
            <a:ext cx="1901269" cy="1901269"/>
          </a:xfrm>
          <a:prstGeom prst="rect">
            <a:avLst/>
          </a:prstGeom>
        </p:spPr>
      </p:pic>
      <p:pic>
        <p:nvPicPr>
          <p:cNvPr id="1028" name="Picture 4" descr="GRU (@GRU4U) | Twitter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49" b="26303"/>
          <a:stretch/>
        </p:blipFill>
        <p:spPr bwMode="auto">
          <a:xfrm>
            <a:off x="459768" y="5616965"/>
            <a:ext cx="2168686" cy="972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Elbow Connector 10"/>
          <p:cNvCxnSpPr>
            <a:stCxn id="1028" idx="3"/>
            <a:endCxn id="18" idx="3"/>
          </p:cNvCxnSpPr>
          <p:nvPr/>
        </p:nvCxnSpPr>
        <p:spPr>
          <a:xfrm flipV="1">
            <a:off x="2628454" y="2468878"/>
            <a:ext cx="7952839" cy="3634399"/>
          </a:xfrm>
          <a:prstGeom prst="bentConnector3">
            <a:avLst>
              <a:gd name="adj1" fmla="val 10287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Emon cms logo | Free SV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12" b="38734"/>
          <a:stretch/>
        </p:blipFill>
        <p:spPr bwMode="auto">
          <a:xfrm>
            <a:off x="9345122" y="4534527"/>
            <a:ext cx="2561576" cy="5623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1034" name="Picture 10" descr="SolarEdge Logo Vector (.SVG + .PNG)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31" b="28969"/>
          <a:stretch/>
        </p:blipFill>
        <p:spPr bwMode="auto">
          <a:xfrm>
            <a:off x="4336685" y="3308169"/>
            <a:ext cx="2619817" cy="69861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7444161" y="2174255"/>
            <a:ext cx="1835162" cy="4421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6956502" y="921787"/>
            <a:ext cx="3624791" cy="3094182"/>
            <a:chOff x="8567209" y="896438"/>
            <a:chExt cx="3624791" cy="3094182"/>
          </a:xfrm>
        </p:grpSpPr>
        <p:grpSp>
          <p:nvGrpSpPr>
            <p:cNvPr id="31" name="Group 30"/>
            <p:cNvGrpSpPr/>
            <p:nvPr/>
          </p:nvGrpSpPr>
          <p:grpSpPr>
            <a:xfrm>
              <a:off x="9108347" y="925266"/>
              <a:ext cx="1153783" cy="762677"/>
              <a:chOff x="2247739" y="1643438"/>
              <a:chExt cx="1835163" cy="1052418"/>
            </a:xfrm>
          </p:grpSpPr>
          <p:pic>
            <p:nvPicPr>
              <p:cNvPr id="1036" name="Picture 12" descr="Electricity, energy, solar battery, solar panel icon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96" t="44482" b="1"/>
              <a:stretch/>
            </p:blipFill>
            <p:spPr bwMode="auto">
              <a:xfrm>
                <a:off x="2247739" y="1643438"/>
                <a:ext cx="1753528" cy="10524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Rectangle 29"/>
              <p:cNvSpPr/>
              <p:nvPr/>
            </p:nvSpPr>
            <p:spPr>
              <a:xfrm>
                <a:off x="2247740" y="2253673"/>
                <a:ext cx="1835162" cy="442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8567209" y="1439193"/>
              <a:ext cx="1153783" cy="762677"/>
              <a:chOff x="2247739" y="1643438"/>
              <a:chExt cx="1835163" cy="1052418"/>
            </a:xfrm>
          </p:grpSpPr>
          <p:pic>
            <p:nvPicPr>
              <p:cNvPr id="45" name="Picture 12" descr="Electricity, energy, solar battery, solar panel icon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96" t="44482" b="1"/>
              <a:stretch/>
            </p:blipFill>
            <p:spPr bwMode="auto">
              <a:xfrm>
                <a:off x="2247739" y="1643438"/>
                <a:ext cx="1753528" cy="10524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Rectangle 45"/>
              <p:cNvSpPr/>
              <p:nvPr/>
            </p:nvSpPr>
            <p:spPr>
              <a:xfrm>
                <a:off x="2247740" y="2253673"/>
                <a:ext cx="1835162" cy="442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" name="Graphic 17" descr="House">
              <a:extLst>
                <a:ext uri="{FF2B5EF4-FFF2-40B4-BE49-F238E27FC236}">
                  <a16:creationId xmlns:a16="http://schemas.microsoft.com/office/drawing/2014/main" id="{B1CC408F-18BC-4AF0-9C33-3B787FE32E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2523" t="10211" r="3361" b="9358"/>
            <a:stretch/>
          </p:blipFill>
          <p:spPr>
            <a:xfrm>
              <a:off x="8571345" y="896438"/>
              <a:ext cx="3620655" cy="30941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154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A5051-CD84-4F22-A4EA-040A072A0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177" y="0"/>
            <a:ext cx="10515600" cy="854075"/>
          </a:xfrm>
        </p:spPr>
        <p:txBody>
          <a:bodyPr/>
          <a:lstStyle/>
          <a:p>
            <a:r>
              <a:rPr lang="en-US" dirty="0"/>
              <a:t>Dashboard Layout Ideas</a:t>
            </a:r>
          </a:p>
        </p:txBody>
      </p:sp>
      <p:pic>
        <p:nvPicPr>
          <p:cNvPr id="1026" name="Picture 2" descr="Home energy dashboard — Alice Eamsherangkoon">
            <a:extLst>
              <a:ext uri="{FF2B5EF4-FFF2-40B4-BE49-F238E27FC236}">
                <a16:creationId xmlns:a16="http://schemas.microsoft.com/office/drawing/2014/main" id="{383D161B-06FD-4BD5-A214-4498BC36CE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5" t="15037" r="18000" b="14197"/>
          <a:stretch/>
        </p:blipFill>
        <p:spPr bwMode="auto">
          <a:xfrm>
            <a:off x="428731" y="854075"/>
            <a:ext cx="4058129" cy="25422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me energy management systems | CHOICE">
            <a:extLst>
              <a:ext uri="{FF2B5EF4-FFF2-40B4-BE49-F238E27FC236}">
                <a16:creationId xmlns:a16="http://schemas.microsoft.com/office/drawing/2014/main" id="{E5BC324D-3121-45E1-94AC-C9303062F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747" y="2781189"/>
            <a:ext cx="2220217" cy="394705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olar PV - Guide | OpenEnergyMonitor">
            <a:extLst>
              <a:ext uri="{FF2B5EF4-FFF2-40B4-BE49-F238E27FC236}">
                <a16:creationId xmlns:a16="http://schemas.microsoft.com/office/drawing/2014/main" id="{66C798BC-7AB4-47F9-8686-1F4FE332A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31" y="3687745"/>
            <a:ext cx="3793582" cy="304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3A0974-88F8-4547-88E1-6E5C697D528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51" t="15055" r="54176"/>
          <a:stretch/>
        </p:blipFill>
        <p:spPr>
          <a:xfrm>
            <a:off x="7219335" y="170822"/>
            <a:ext cx="4731046" cy="273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35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205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home-energy: a dashboard to view solar power production and energy home energy consumption</vt:lpstr>
      <vt:lpstr>Background</vt:lpstr>
      <vt:lpstr>Objective</vt:lpstr>
      <vt:lpstr>PowerPoint Presentation</vt:lpstr>
      <vt:lpstr>Dashboard Layout Ideas</vt:lpstr>
    </vt:vector>
  </TitlesOfParts>
  <Company>University of Florida Academic Health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Lemas,Dominick</dc:creator>
  <cp:lastModifiedBy>Lemas,Dominick</cp:lastModifiedBy>
  <cp:revision>10</cp:revision>
  <dcterms:created xsi:type="dcterms:W3CDTF">2020-06-08T19:06:34Z</dcterms:created>
  <dcterms:modified xsi:type="dcterms:W3CDTF">2020-08-02T03:25:06Z</dcterms:modified>
</cp:coreProperties>
</file>