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5C856C-9591-41D6-B5A5-BE7FED3FF6B5}">
  <a:tblStyle styleId="{065C856C-9591-41D6-B5A5-BE7FED3FF6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f93873fb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f93873fb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physical information model is created by assigning types</a:t>
            </a:r>
            <a:endParaRPr/>
          </a:p>
          <a:p>
            <a:pPr indent="0" lvl="0" marL="0" rtl="0" algn="l">
              <a:spcBef>
                <a:spcPts val="0"/>
              </a:spcBef>
              <a:spcAft>
                <a:spcPts val="0"/>
              </a:spcAft>
              <a:buClr>
                <a:schemeClr val="dk1"/>
              </a:buClr>
              <a:buSzPts val="1100"/>
              <a:buFont typeface="Arial"/>
              <a:buNone/>
            </a:pPr>
            <a:r>
              <a:rPr lang="en"/>
              <a:t>to each attribute. This is an iterative process starting at</a:t>
            </a:r>
            <a:endParaRPr/>
          </a:p>
          <a:p>
            <a:pPr indent="0" lvl="0" marL="0" rtl="0" algn="l">
              <a:spcBef>
                <a:spcPts val="0"/>
              </a:spcBef>
              <a:spcAft>
                <a:spcPts val="0"/>
              </a:spcAft>
              <a:buClr>
                <a:schemeClr val="dk1"/>
              </a:buClr>
              <a:buSzPts val="1100"/>
              <a:buFont typeface="Arial"/>
              <a:buNone/>
            </a:pPr>
            <a:r>
              <a:rPr lang="en"/>
              <a:t>the top level of each message. Lower level detail can be</a:t>
            </a:r>
            <a:endParaRPr/>
          </a:p>
          <a:p>
            <a:pPr indent="0" lvl="0" marL="0" rtl="0" algn="l">
              <a:spcBef>
                <a:spcPts val="0"/>
              </a:spcBef>
              <a:spcAft>
                <a:spcPts val="0"/>
              </a:spcAft>
              <a:buClr>
                <a:schemeClr val="dk1"/>
              </a:buClr>
              <a:buSzPts val="1100"/>
              <a:buFont typeface="Arial"/>
              <a:buNone/>
            </a:pPr>
            <a:r>
              <a:rPr lang="en"/>
              <a:t>stubbed out, and the data collection experiment</a:t>
            </a:r>
            <a:endParaRPr/>
          </a:p>
          <a:p>
            <a:pPr indent="0" lvl="0" marL="0" rtl="0" algn="l">
              <a:spcBef>
                <a:spcPts val="0"/>
              </a:spcBef>
              <a:spcAft>
                <a:spcPts val="0"/>
              </a:spcAft>
              <a:buClr>
                <a:schemeClr val="dk1"/>
              </a:buClr>
              <a:buSzPts val="1100"/>
              <a:buFont typeface="Arial"/>
              <a:buNone/>
            </a:pPr>
            <a:r>
              <a:rPr lang="en"/>
              <a:t>can be run using what has been specified.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f93873fb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f93873fb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physical data model is generated each time the</a:t>
            </a:r>
            <a:endParaRPr/>
          </a:p>
          <a:p>
            <a:pPr indent="0" lvl="0" marL="0" rtl="0" algn="l">
              <a:spcBef>
                <a:spcPts val="0"/>
              </a:spcBef>
              <a:spcAft>
                <a:spcPts val="0"/>
              </a:spcAft>
              <a:buClr>
                <a:schemeClr val="dk1"/>
              </a:buClr>
              <a:buSzPts val="1100"/>
              <a:buFont typeface="Arial"/>
              <a:buNone/>
            </a:pPr>
            <a:r>
              <a:rPr lang="en"/>
              <a:t>information model is modified, allowing rapid prototyping</a:t>
            </a:r>
            <a:endParaRPr/>
          </a:p>
          <a:p>
            <a:pPr indent="0" lvl="0" marL="0" rtl="0" algn="l">
              <a:spcBef>
                <a:spcPts val="0"/>
              </a:spcBef>
              <a:spcAft>
                <a:spcPts val="0"/>
              </a:spcAft>
              <a:buClr>
                <a:schemeClr val="dk1"/>
              </a:buClr>
              <a:buSzPts val="1100"/>
              <a:buFont typeface="Arial"/>
              <a:buNone/>
            </a:pPr>
            <a:r>
              <a:rPr lang="en"/>
              <a:t>and testing of ideas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520c02e2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520c02e2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f93873f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f93873f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f93873fb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f93873fb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f93873fb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f93873fb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93873fb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f93873fb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4f3b25c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4f3b25c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Open Cybersecurity Alliance is currently in the process</a:t>
            </a:r>
            <a:endParaRPr/>
          </a:p>
          <a:p>
            <a:pPr indent="0" lvl="0" marL="0" rtl="0" algn="l">
              <a:spcBef>
                <a:spcPts val="0"/>
              </a:spcBef>
              <a:spcAft>
                <a:spcPts val="0"/>
              </a:spcAft>
              <a:buClr>
                <a:schemeClr val="dk1"/>
              </a:buClr>
              <a:buSzPts val="1100"/>
              <a:buFont typeface="Arial"/>
              <a:buNone/>
            </a:pPr>
            <a:r>
              <a:rPr lang="en"/>
              <a:t>of developing an architecture, and someone suggested</a:t>
            </a:r>
            <a:endParaRPr/>
          </a:p>
          <a:p>
            <a:pPr indent="0" lvl="0" marL="0" rtl="0" algn="l">
              <a:spcBef>
                <a:spcPts val="0"/>
              </a:spcBef>
              <a:spcAft>
                <a:spcPts val="0"/>
              </a:spcAft>
              <a:buClr>
                <a:schemeClr val="dk1"/>
              </a:buClr>
              <a:buSzPts val="1100"/>
              <a:buFont typeface="Arial"/>
              <a:buNone/>
            </a:pPr>
            <a:r>
              <a:rPr lang="en"/>
              <a:t>investigating how the C4 model might be applied to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According to its description, C4 provides a way for software</a:t>
            </a:r>
            <a:endParaRPr/>
          </a:p>
          <a:p>
            <a:pPr indent="0" lvl="0" marL="0" rtl="0" algn="l">
              <a:spcBef>
                <a:spcPts val="0"/>
              </a:spcBef>
              <a:spcAft>
                <a:spcPts val="0"/>
              </a:spcAft>
              <a:buClr>
                <a:schemeClr val="dk1"/>
              </a:buClr>
              <a:buSzPts val="1100"/>
              <a:buFont typeface="Arial"/>
              <a:buNone/>
            </a:pPr>
            <a:r>
              <a:rPr lang="en"/>
              <a:t>development teams to communicate their software architecture</a:t>
            </a:r>
            <a:endParaRPr/>
          </a:p>
          <a:p>
            <a:pPr indent="0" lvl="0" marL="0" rtl="0" algn="l">
              <a:spcBef>
                <a:spcPts val="0"/>
              </a:spcBef>
              <a:spcAft>
                <a:spcPts val="0"/>
              </a:spcAft>
              <a:buClr>
                <a:schemeClr val="dk1"/>
              </a:buClr>
              <a:buSzPts val="1100"/>
              <a:buFont typeface="Arial"/>
              <a:buNone/>
            </a:pPr>
            <a:r>
              <a:rPr lang="en"/>
              <a:t>at different levels of detail, when doing up-front design or</a:t>
            </a:r>
            <a:endParaRPr/>
          </a:p>
          <a:p>
            <a:pPr indent="0" lvl="0" marL="0" rtl="0" algn="l">
              <a:spcBef>
                <a:spcPts val="0"/>
              </a:spcBef>
              <a:spcAft>
                <a:spcPts val="0"/>
              </a:spcAft>
              <a:buClr>
                <a:schemeClr val="dk1"/>
              </a:buClr>
              <a:buSzPts val="1100"/>
              <a:buFont typeface="Arial"/>
              <a:buNone/>
            </a:pPr>
            <a:r>
              <a:rPr lang="en"/>
              <a:t>documenting an existing codebase.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name refers to its four levels of decomposition: context,</a:t>
            </a:r>
            <a:endParaRPr/>
          </a:p>
          <a:p>
            <a:pPr indent="0" lvl="0" marL="0" rtl="0" algn="l">
              <a:spcBef>
                <a:spcPts val="0"/>
              </a:spcBef>
              <a:spcAft>
                <a:spcPts val="0"/>
              </a:spcAft>
              <a:buClr>
                <a:schemeClr val="dk1"/>
              </a:buClr>
              <a:buSzPts val="1100"/>
              <a:buFont typeface="Arial"/>
              <a:buNone/>
            </a:pPr>
            <a:r>
              <a:rPr lang="en"/>
              <a:t>containers, components, and the code running on a component.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93873f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93873f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C4's premise is that traditional system architecture tools</a:t>
            </a:r>
            <a:endParaRPr/>
          </a:p>
          <a:p>
            <a:pPr indent="0" lvl="0" marL="0" rtl="0" algn="l">
              <a:spcBef>
                <a:spcPts val="0"/>
              </a:spcBef>
              <a:spcAft>
                <a:spcPts val="0"/>
              </a:spcAft>
              <a:buClr>
                <a:schemeClr val="dk1"/>
              </a:buClr>
              <a:buSzPts val="1100"/>
              <a:buFont typeface="Arial"/>
              <a:buNone/>
            </a:pPr>
            <a:r>
              <a:rPr lang="en"/>
              <a:t>are too complex for most teams to understand,</a:t>
            </a:r>
            <a:endParaRPr/>
          </a:p>
          <a:p>
            <a:pPr indent="0" lvl="0" marL="0" rtl="0" algn="l">
              <a:spcBef>
                <a:spcPts val="0"/>
              </a:spcBef>
              <a:spcAft>
                <a:spcPts val="0"/>
              </a:spcAft>
              <a:buClr>
                <a:schemeClr val="dk1"/>
              </a:buClr>
              <a:buSzPts val="1100"/>
              <a:buFont typeface="Arial"/>
              <a:buNone/>
            </a:pPr>
            <a:r>
              <a:rPr lang="en"/>
              <a:t>but that designing complex software can still</a:t>
            </a:r>
            <a:endParaRPr/>
          </a:p>
          <a:p>
            <a:pPr indent="0" lvl="0" marL="0" rtl="0" algn="l">
              <a:spcBef>
                <a:spcPts val="0"/>
              </a:spcBef>
              <a:spcAft>
                <a:spcPts val="0"/>
              </a:spcAft>
              <a:buClr>
                <a:schemeClr val="dk1"/>
              </a:buClr>
              <a:buSzPts val="1100"/>
              <a:buFont typeface="Arial"/>
              <a:buNone/>
            </a:pPr>
            <a:r>
              <a:rPr lang="en"/>
              <a:t>benefit from a common approach to decomposition.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Saying that UML is too complex, however, misses the mark.</a:t>
            </a:r>
            <a:endParaRPr/>
          </a:p>
          <a:p>
            <a:pPr indent="0" lvl="0" marL="0" rtl="0" algn="l">
              <a:spcBef>
                <a:spcPts val="0"/>
              </a:spcBef>
              <a:spcAft>
                <a:spcPts val="0"/>
              </a:spcAft>
              <a:buClr>
                <a:schemeClr val="dk1"/>
              </a:buClr>
              <a:buSzPts val="1100"/>
              <a:buFont typeface="Arial"/>
              <a:buNone/>
            </a:pPr>
            <a:r>
              <a:rPr lang="en"/>
              <a:t>Developers can use as much or as little of UML as they wish,</a:t>
            </a:r>
            <a:endParaRPr/>
          </a:p>
          <a:p>
            <a:pPr indent="0" lvl="0" marL="0" rtl="0" algn="l">
              <a:spcBef>
                <a:spcPts val="0"/>
              </a:spcBef>
              <a:spcAft>
                <a:spcPts val="0"/>
              </a:spcAft>
              <a:buClr>
                <a:schemeClr val="dk1"/>
              </a:buClr>
              <a:buSzPts val="1100"/>
              <a:buFont typeface="Arial"/>
              <a:buNone/>
            </a:pPr>
            <a:r>
              <a:rPr lang="en"/>
              <a:t>and in the simplest case a UML class diagram is itself just</a:t>
            </a:r>
            <a:endParaRPr/>
          </a:p>
          <a:p>
            <a:pPr indent="0" lvl="0" marL="0" rtl="0" algn="l">
              <a:spcBef>
                <a:spcPts val="0"/>
              </a:spcBef>
              <a:spcAft>
                <a:spcPts val="0"/>
              </a:spcAft>
              <a:buClr>
                <a:schemeClr val="dk1"/>
              </a:buClr>
              <a:buSzPts val="1100"/>
              <a:buFont typeface="Arial"/>
              <a:buNone/>
            </a:pPr>
            <a:r>
              <a:rPr lang="en"/>
              <a:t>boxes and lines. And although class methods apply primarily</a:t>
            </a:r>
            <a:endParaRPr/>
          </a:p>
          <a:p>
            <a:pPr indent="0" lvl="0" marL="0" rtl="0" algn="l">
              <a:spcBef>
                <a:spcPts val="0"/>
              </a:spcBef>
              <a:spcAft>
                <a:spcPts val="0"/>
              </a:spcAft>
              <a:buClr>
                <a:schemeClr val="dk1"/>
              </a:buClr>
              <a:buSzPts val="1100"/>
              <a:buFont typeface="Arial"/>
              <a:buNone/>
            </a:pPr>
            <a:r>
              <a:rPr lang="en"/>
              <a:t>to code at the bottom level, the containers and attributes of a</a:t>
            </a:r>
            <a:endParaRPr/>
          </a:p>
          <a:p>
            <a:pPr indent="0" lvl="0" marL="0" rtl="0" algn="l">
              <a:spcBef>
                <a:spcPts val="0"/>
              </a:spcBef>
              <a:spcAft>
                <a:spcPts val="0"/>
              </a:spcAft>
              <a:buClr>
                <a:schemeClr val="dk1"/>
              </a:buClr>
              <a:buSzPts val="1100"/>
              <a:buFont typeface="Arial"/>
              <a:buNone/>
            </a:pPr>
            <a:r>
              <a:rPr lang="en"/>
              <a:t>class diagram can be used at all levels of a C4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C4 also ignores the distinction between code and interfaces.</a:t>
            </a:r>
            <a:endParaRPr/>
          </a:p>
          <a:p>
            <a:pPr indent="0" lvl="0" marL="0" rtl="0" algn="l">
              <a:spcBef>
                <a:spcPts val="0"/>
              </a:spcBef>
              <a:spcAft>
                <a:spcPts val="0"/>
              </a:spcAft>
              <a:buClr>
                <a:schemeClr val="dk1"/>
              </a:buClr>
              <a:buSzPts val="1100"/>
              <a:buFont typeface="Arial"/>
              <a:buNone/>
            </a:pPr>
            <a:r>
              <a:rPr lang="en"/>
              <a:t>Hiding implementation details while designing around testable</a:t>
            </a:r>
            <a:endParaRPr/>
          </a:p>
          <a:p>
            <a:pPr indent="0" lvl="0" marL="0" rtl="0" algn="l">
              <a:spcBef>
                <a:spcPts val="0"/>
              </a:spcBef>
              <a:spcAft>
                <a:spcPts val="0"/>
              </a:spcAft>
              <a:buClr>
                <a:schemeClr val="dk1"/>
              </a:buClr>
              <a:buSzPts val="1100"/>
              <a:buFont typeface="Arial"/>
              <a:buNone/>
            </a:pPr>
            <a:r>
              <a:rPr lang="en"/>
              <a:t>behavior is the foundation of object oriented software.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f3b25c0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f3b25c0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 oriented design uses APIs to create clear contracts</a:t>
            </a:r>
            <a:endParaRPr/>
          </a:p>
          <a:p>
            <a:pPr indent="0" lvl="0" marL="0" rtl="0" algn="l">
              <a:spcBef>
                <a:spcPts val="0"/>
              </a:spcBef>
              <a:spcAft>
                <a:spcPts val="0"/>
              </a:spcAft>
              <a:buClr>
                <a:schemeClr val="dk1"/>
              </a:buClr>
              <a:buSzPts val="1100"/>
              <a:buFont typeface="Arial"/>
              <a:buNone/>
            </a:pPr>
            <a:r>
              <a:rPr lang="en"/>
              <a:t>for services while hiding as much as possible about how those</a:t>
            </a:r>
            <a:endParaRPr/>
          </a:p>
          <a:p>
            <a:pPr indent="0" lvl="0" marL="0" rtl="0" algn="l">
              <a:spcBef>
                <a:spcPts val="0"/>
              </a:spcBef>
              <a:spcAft>
                <a:spcPts val="0"/>
              </a:spcAft>
              <a:buClr>
                <a:schemeClr val="dk1"/>
              </a:buClr>
              <a:buSzPts val="1100"/>
              <a:buFont typeface="Arial"/>
              <a:buNone/>
            </a:pPr>
            <a:r>
              <a:rPr lang="en"/>
              <a:t>services do their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Each line in an architecture diagram represents an API,</a:t>
            </a:r>
            <a:endParaRPr/>
          </a:p>
          <a:p>
            <a:pPr indent="0" lvl="0" marL="0" rtl="0" algn="l">
              <a:spcBef>
                <a:spcPts val="0"/>
              </a:spcBef>
              <a:spcAft>
                <a:spcPts val="0"/>
              </a:spcAft>
              <a:buClr>
                <a:schemeClr val="dk1"/>
              </a:buClr>
              <a:buSzPts val="1100"/>
              <a:buFont typeface="Arial"/>
              <a:buNone/>
            </a:pPr>
            <a:r>
              <a:rPr lang="en"/>
              <a:t>and each API has a purpose. In a banking architecture,</a:t>
            </a:r>
            <a:endParaRPr/>
          </a:p>
          <a:p>
            <a:pPr indent="0" lvl="0" marL="0" rtl="0" algn="l">
              <a:spcBef>
                <a:spcPts val="0"/>
              </a:spcBef>
              <a:spcAft>
                <a:spcPts val="0"/>
              </a:spcAft>
              <a:buClr>
                <a:schemeClr val="dk1"/>
              </a:buClr>
              <a:buSzPts val="1100"/>
              <a:buFont typeface="Arial"/>
              <a:buNone/>
            </a:pPr>
            <a:r>
              <a:rPr lang="en"/>
              <a:t>meaningful purposes could include "Check account balance"</a:t>
            </a:r>
            <a:endParaRPr/>
          </a:p>
          <a:p>
            <a:pPr indent="0" lvl="0" marL="0" rtl="0" algn="l">
              <a:spcBef>
                <a:spcPts val="0"/>
              </a:spcBef>
              <a:spcAft>
                <a:spcPts val="0"/>
              </a:spcAft>
              <a:buClr>
                <a:schemeClr val="dk1"/>
              </a:buClr>
              <a:buSzPts val="1100"/>
              <a:buFont typeface="Arial"/>
              <a:buNone/>
            </a:pPr>
            <a:r>
              <a:rPr lang="en"/>
              <a:t>or "Authenticate user".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a line labelled "Make an API call" does not communicate a</a:t>
            </a:r>
            <a:endParaRPr/>
          </a:p>
          <a:p>
            <a:pPr indent="0" lvl="0" marL="0" rtl="0" algn="l">
              <a:spcBef>
                <a:spcPts val="0"/>
              </a:spcBef>
              <a:spcAft>
                <a:spcPts val="0"/>
              </a:spcAft>
              <a:buClr>
                <a:schemeClr val="dk1"/>
              </a:buClr>
              <a:buSzPts val="1100"/>
              <a:buFont typeface="Arial"/>
              <a:buNone/>
            </a:pPr>
            <a:r>
              <a:rPr lang="en"/>
              <a:t>meaningful purpose.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4f3b25c0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4f3b25c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C4 defines levels of detail based on system composition,</a:t>
            </a:r>
            <a:endParaRPr/>
          </a:p>
          <a:p>
            <a:pPr indent="0" lvl="0" marL="0" rtl="0" algn="l">
              <a:spcBef>
                <a:spcPts val="0"/>
              </a:spcBef>
              <a:spcAft>
                <a:spcPts val="0"/>
              </a:spcAft>
              <a:buClr>
                <a:schemeClr val="dk1"/>
              </a:buClr>
              <a:buSzPts val="1100"/>
              <a:buFont typeface="Arial"/>
              <a:buNone/>
            </a:pPr>
            <a:r>
              <a:rPr lang="en"/>
              <a:t>information modeling uses levels based on data abstraction.</a:t>
            </a:r>
            <a:endParaRPr/>
          </a:p>
          <a:p>
            <a:pPr indent="0" lvl="0" marL="0" rtl="0" algn="l">
              <a:spcBef>
                <a:spcPts val="0"/>
              </a:spcBef>
              <a:spcAft>
                <a:spcPts val="0"/>
              </a:spcAft>
              <a:buClr>
                <a:schemeClr val="dk1"/>
              </a:buClr>
              <a:buSzPts val="1100"/>
              <a:buFont typeface="Arial"/>
              <a:buNone/>
            </a:pPr>
            <a:r>
              <a:rPr lang="en"/>
              <a:t>This approach has long been used in database design in the</a:t>
            </a:r>
            <a:endParaRPr/>
          </a:p>
          <a:p>
            <a:pPr indent="0" lvl="0" marL="0" rtl="0" algn="l">
              <a:spcBef>
                <a:spcPts val="0"/>
              </a:spcBef>
              <a:spcAft>
                <a:spcPts val="0"/>
              </a:spcAft>
              <a:buClr>
                <a:schemeClr val="dk1"/>
              </a:buClr>
              <a:buSzPts val="1100"/>
              <a:buFont typeface="Arial"/>
              <a:buNone/>
            </a:pPr>
            <a:r>
              <a:rPr lang="en"/>
              <a:t>form of entity relationship diagrams.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highest "conceptual" level describes the purpose of</a:t>
            </a:r>
            <a:endParaRPr/>
          </a:p>
          <a:p>
            <a:pPr indent="0" lvl="0" marL="0" rtl="0" algn="l">
              <a:spcBef>
                <a:spcPts val="0"/>
              </a:spcBef>
              <a:spcAft>
                <a:spcPts val="0"/>
              </a:spcAft>
              <a:buClr>
                <a:schemeClr val="dk1"/>
              </a:buClr>
              <a:buSzPts val="1100"/>
              <a:buFont typeface="Arial"/>
              <a:buNone/>
            </a:pPr>
            <a:r>
              <a:rPr lang="en"/>
              <a:t>a relationship or API. Giving a name to all of the APIs in a</a:t>
            </a:r>
            <a:endParaRPr/>
          </a:p>
          <a:p>
            <a:pPr indent="0" lvl="0" marL="0" rtl="0" algn="l">
              <a:spcBef>
                <a:spcPts val="0"/>
              </a:spcBef>
              <a:spcAft>
                <a:spcPts val="0"/>
              </a:spcAft>
              <a:buClr>
                <a:schemeClr val="dk1"/>
              </a:buClr>
              <a:buSzPts val="1100"/>
              <a:buFont typeface="Arial"/>
              <a:buNone/>
            </a:pPr>
            <a:r>
              <a:rPr lang="en"/>
              <a:t>system establishes the baseline on which further detail can</a:t>
            </a:r>
            <a:endParaRPr/>
          </a:p>
          <a:p>
            <a:pPr indent="0" lvl="0" marL="0" rtl="0" algn="l">
              <a:spcBef>
                <a:spcPts val="0"/>
              </a:spcBef>
              <a:spcAft>
                <a:spcPts val="0"/>
              </a:spcAft>
              <a:buClr>
                <a:schemeClr val="dk1"/>
              </a:buClr>
              <a:buSzPts val="1100"/>
              <a:buFont typeface="Arial"/>
              <a:buNone/>
            </a:pPr>
            <a:r>
              <a:rPr lang="en"/>
              <a:t>be added.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second or "logical" level gives names to each information</a:t>
            </a:r>
            <a:endParaRPr/>
          </a:p>
          <a:p>
            <a:pPr indent="0" lvl="0" marL="0" rtl="0" algn="l">
              <a:spcBef>
                <a:spcPts val="0"/>
              </a:spcBef>
              <a:spcAft>
                <a:spcPts val="0"/>
              </a:spcAft>
              <a:buClr>
                <a:schemeClr val="dk1"/>
              </a:buClr>
              <a:buSzPts val="1100"/>
              <a:buFont typeface="Arial"/>
              <a:buNone/>
            </a:pPr>
            <a:r>
              <a:rPr lang="en"/>
              <a:t>item included in an API.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bottom level in a database ERD is the physical model.</a:t>
            </a:r>
            <a:endParaRPr/>
          </a:p>
          <a:p>
            <a:pPr indent="0" lvl="0" marL="0" rtl="0" algn="l">
              <a:spcBef>
                <a:spcPts val="0"/>
              </a:spcBef>
              <a:spcAft>
                <a:spcPts val="0"/>
              </a:spcAft>
              <a:buClr>
                <a:schemeClr val="dk1"/>
              </a:buClr>
              <a:buSzPts val="1100"/>
              <a:buFont typeface="Arial"/>
              <a:buNone/>
            </a:pPr>
            <a:r>
              <a:rPr lang="en"/>
              <a:t>But for the purpose of designing APIs, OpenC2's information</a:t>
            </a:r>
            <a:endParaRPr/>
          </a:p>
          <a:p>
            <a:pPr indent="0" lvl="0" marL="0" rtl="0" algn="l">
              <a:spcBef>
                <a:spcPts val="0"/>
              </a:spcBef>
              <a:spcAft>
                <a:spcPts val="0"/>
              </a:spcAft>
              <a:buClr>
                <a:schemeClr val="dk1"/>
              </a:buClr>
              <a:buSzPts val="1100"/>
              <a:buFont typeface="Arial"/>
              <a:buNone/>
            </a:pPr>
            <a:r>
              <a:rPr lang="en"/>
              <a:t>model breaks that out into two parts.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physical information model defines the structure</a:t>
            </a:r>
            <a:endParaRPr/>
          </a:p>
          <a:p>
            <a:pPr indent="0" lvl="0" marL="0" rtl="0" algn="l">
              <a:spcBef>
                <a:spcPts val="0"/>
              </a:spcBef>
              <a:spcAft>
                <a:spcPts val="0"/>
              </a:spcAft>
              <a:buClr>
                <a:schemeClr val="dk1"/>
              </a:buClr>
              <a:buSzPts val="1100"/>
              <a:buFont typeface="Arial"/>
              <a:buNone/>
            </a:pPr>
            <a:r>
              <a:rPr lang="en"/>
              <a:t>and value constraints of information exchanged over an API.</a:t>
            </a:r>
            <a:endParaRPr/>
          </a:p>
          <a:p>
            <a:pPr indent="0" lvl="0" marL="0" rtl="0" algn="l">
              <a:spcBef>
                <a:spcPts val="0"/>
              </a:spcBef>
              <a:spcAft>
                <a:spcPts val="0"/>
              </a:spcAft>
              <a:buClr>
                <a:schemeClr val="dk1"/>
              </a:buClr>
              <a:buSzPts val="1100"/>
              <a:buFont typeface="Arial"/>
              <a:buNone/>
            </a:pPr>
            <a:r>
              <a:rPr lang="en"/>
              <a:t>These correspond directly to the constraints defined by UML.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physical data model defines how that information is</a:t>
            </a:r>
            <a:endParaRPr/>
          </a:p>
          <a:p>
            <a:pPr indent="0" lvl="0" marL="0" rtl="0" algn="l">
              <a:spcBef>
                <a:spcPts val="0"/>
              </a:spcBef>
              <a:spcAft>
                <a:spcPts val="0"/>
              </a:spcAft>
              <a:buClr>
                <a:schemeClr val="dk1"/>
              </a:buClr>
              <a:buSzPts val="1100"/>
              <a:buFont typeface="Arial"/>
              <a:buNone/>
            </a:pPr>
            <a:r>
              <a:rPr lang="en"/>
              <a:t>represented on the wire using formats such as XML or JSON.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f93873f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f93873f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plugfest includes a comply-to-connect use case, which</a:t>
            </a:r>
            <a:endParaRPr/>
          </a:p>
          <a:p>
            <a:pPr indent="0" lvl="0" marL="0" rtl="0" algn="l">
              <a:spcBef>
                <a:spcPts val="0"/>
              </a:spcBef>
              <a:spcAft>
                <a:spcPts val="0"/>
              </a:spcAft>
              <a:buClr>
                <a:schemeClr val="dk1"/>
              </a:buClr>
              <a:buSzPts val="1100"/>
              <a:buFont typeface="Arial"/>
              <a:buNone/>
            </a:pPr>
            <a:r>
              <a:rPr lang="en"/>
              <a:t>can be exercised by combining the SCAPv2 prototype architecture,</a:t>
            </a:r>
            <a:endParaRPr/>
          </a:p>
          <a:p>
            <a:pPr indent="0" lvl="0" marL="0" rtl="0" algn="l">
              <a:spcBef>
                <a:spcPts val="0"/>
              </a:spcBef>
              <a:spcAft>
                <a:spcPts val="0"/>
              </a:spcAft>
              <a:buClr>
                <a:schemeClr val="dk1"/>
              </a:buClr>
              <a:buSzPts val="1100"/>
              <a:buFont typeface="Arial"/>
              <a:buNone/>
            </a:pPr>
            <a:r>
              <a:rPr lang="en"/>
              <a:t>the OpenC2 protocol, and the JADN information modeling language</a:t>
            </a:r>
            <a:endParaRPr/>
          </a:p>
          <a:p>
            <a:pPr indent="0" lvl="0" marL="0" rtl="0" algn="l">
              <a:spcBef>
                <a:spcPts val="0"/>
              </a:spcBef>
              <a:spcAft>
                <a:spcPts val="0"/>
              </a:spcAft>
              <a:buClr>
                <a:schemeClr val="dk1"/>
              </a:buClr>
              <a:buSzPts val="1100"/>
              <a:buFont typeface="Arial"/>
              <a:buNone/>
            </a:pPr>
            <a:r>
              <a:rPr lang="en"/>
              <a:t>developed for OpenC2.</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93873f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93873f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effort explores how to use the OpenC2 protocol within</a:t>
            </a:r>
            <a:endParaRPr/>
          </a:p>
          <a:p>
            <a:pPr indent="0" lvl="0" marL="0" rtl="0" algn="l">
              <a:spcBef>
                <a:spcPts val="0"/>
              </a:spcBef>
              <a:spcAft>
                <a:spcPts val="0"/>
              </a:spcAft>
              <a:buClr>
                <a:schemeClr val="dk1"/>
              </a:buClr>
              <a:buSzPts val="1100"/>
              <a:buFont typeface="Arial"/>
              <a:buNone/>
            </a:pPr>
            <a:r>
              <a:rPr lang="en"/>
              <a:t>the SCAP prototype.  A separate effort would take the SBOM</a:t>
            </a:r>
            <a:endParaRPr/>
          </a:p>
          <a:p>
            <a:pPr indent="0" lvl="0" marL="0" rtl="0" algn="l">
              <a:spcBef>
                <a:spcPts val="0"/>
              </a:spcBef>
              <a:spcAft>
                <a:spcPts val="0"/>
              </a:spcAft>
              <a:buClr>
                <a:schemeClr val="dk1"/>
              </a:buClr>
              <a:buSzPts val="1100"/>
              <a:buFont typeface="Arial"/>
              <a:buNone/>
            </a:pPr>
            <a:r>
              <a:rPr lang="en"/>
              <a:t>returned by SCAP and use it in a network access decision.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f93873f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f93873f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developed an SCAPv2 architecture document and a system</a:t>
            </a:r>
            <a:endParaRPr/>
          </a:p>
          <a:p>
            <a:pPr indent="0" lvl="0" marL="0" rtl="0" algn="l">
              <a:spcBef>
                <a:spcPts val="0"/>
              </a:spcBef>
              <a:spcAft>
                <a:spcPts val="0"/>
              </a:spcAft>
              <a:buNone/>
            </a:pPr>
            <a:r>
              <a:rPr lang="en"/>
              <a:t>diagram for the Endpoint Data Collection Experiment.</a:t>
            </a:r>
            <a:endParaRPr/>
          </a:p>
          <a:p>
            <a:pPr indent="0" lvl="0" marL="0" rtl="0" algn="l">
              <a:spcBef>
                <a:spcPts val="0"/>
              </a:spcBef>
              <a:spcAft>
                <a:spcPts val="0"/>
              </a:spcAft>
              <a:buNone/>
            </a:pPr>
            <a:r>
              <a:rPr lang="en"/>
              <a:t>The OpenC2 team worked with them to develop a</a:t>
            </a:r>
            <a:endParaRPr/>
          </a:p>
          <a:p>
            <a:pPr indent="0" lvl="0" marL="0" rtl="0" algn="l">
              <a:spcBef>
                <a:spcPts val="0"/>
              </a:spcBef>
              <a:spcAft>
                <a:spcPts val="0"/>
              </a:spcAft>
              <a:buNone/>
            </a:pPr>
            <a:r>
              <a:rPr lang="en"/>
              <a:t>4-level information model for the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conceptual model shown here assigns message names to each</a:t>
            </a:r>
            <a:endParaRPr/>
          </a:p>
          <a:p>
            <a:pPr indent="0" lvl="0" marL="0" rtl="0" algn="l">
              <a:spcBef>
                <a:spcPts val="0"/>
              </a:spcBef>
              <a:spcAft>
                <a:spcPts val="0"/>
              </a:spcAft>
              <a:buNone/>
            </a:pPr>
            <a:r>
              <a:rPr lang="en"/>
              <a:t>of the communications shown in the experiment.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f93873fb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f93873fb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logical design lists attributes of each message by name,</a:t>
            </a:r>
            <a:endParaRPr/>
          </a:p>
          <a:p>
            <a:pPr indent="0" lvl="0" marL="0" rtl="0" algn="l">
              <a:spcBef>
                <a:spcPts val="0"/>
              </a:spcBef>
              <a:spcAft>
                <a:spcPts val="0"/>
              </a:spcAft>
              <a:buClr>
                <a:schemeClr val="dk1"/>
              </a:buClr>
              <a:buSzPts val="1100"/>
              <a:buFont typeface="Arial"/>
              <a:buNone/>
            </a:pPr>
            <a:r>
              <a:rPr lang="en"/>
              <a:t>but with no additional detail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bdFf6qjsgGy1OP9QdtCqfKHB4ONLIlas/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hyperlink" Target="http://drive.google.com/file/d/1QSt3Zh0-cxqqiLWSbQJZ2Vt0b5DlonCg/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0vALIvvjIccl4vAH346vcYDIuvktGtMz/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drive.google.com/file/d/10yq_-3LbMXavTj1XMY57vFk-1R-03fd4/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w3.org/2011/10/integration-workshop/s/ExperienceswithJSONandXMLTransformations.v08.pdf" TargetMode="External"/><Relationship Id="rId4" Type="http://schemas.openxmlformats.org/officeDocument/2006/relationships/hyperlink" Target="https://www.w3.org/2011/10/integration-workshop/s/ExperienceswithJSONandXMLTransformations.v08.pdf" TargetMode="External"/><Relationship Id="rId5" Type="http://schemas.openxmlformats.org/officeDocument/2006/relationships/hyperlink" Target="https://www.w3.org/2011/10/integration-workshop/s/ExperienceswithJSONandXMLTransformations.v08.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oasis-tcs/openc2-usecases/tree/master/SBOM-PoC/Schema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oasis-tcs/openc2-jadn/blob/working/jadn-v1.0-wd01.md" TargetMode="External"/><Relationship Id="rId4" Type="http://schemas.openxmlformats.org/officeDocument/2006/relationships/hyperlink" Target="https://github.com/oasis-tcs/openc2-jadn/issues" TargetMode="External"/><Relationship Id="rId5" Type="http://schemas.openxmlformats.org/officeDocument/2006/relationships/hyperlink" Target="mailto:openc2-comment@lists.oasis-ope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hyperlink" Target="https://en.wikipedia.org/wiki/C4_model" TargetMode="External"/><Relationship Id="rId5" Type="http://schemas.openxmlformats.org/officeDocument/2006/relationships/hyperlink" Target="http://drive.google.com/file/d/1q53JBiuRQSjHUZraEAYS2xNGUol-nzeS/view"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hyperlink" Target="http://drive.google.com/file/d/16Wwewqf92n1VJxmxP0YSVzCWgYZU17Ee/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drive.google.com/file/d/1HenrW6mC9_VJNLhhQtF94Q2ZHmbi_vTQ/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YQiO0Ea8baMORoByJuonudSp7lol7hD5/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hyperlink" Target="http://drive.google.com/file/d/1HQ5iJIW4S9tLn6kNpCZhP6Zb99jtlbrJ/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hyperlink" Target="https://github.com/oasis-tcs/openc2-usecases/tree/master/SBOM-PoC" TargetMode="External"/><Relationship Id="rId5" Type="http://schemas.openxmlformats.org/officeDocument/2006/relationships/image" Target="../media/image8.jpg"/><Relationship Id="rId6" Type="http://schemas.openxmlformats.org/officeDocument/2006/relationships/hyperlink" Target="http://drive.google.com/file/d/1DED7u7XiR4sJbf-yeGF1XccJe3fVOkMq/view" TargetMode="External"/><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hyperlink" Target="http://drive.google.com/file/d/1AXUgx3tMLPGpGImFeJucE7cLdYC89ECA/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hyperlink" Target="http://drive.google.com/file/d/11qJMIiFt1Nnemld6GpjKAW2xka5fDaPl/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C4, OpenC2 Information Models, and SCAPv2</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OpenC2 Plugfest</a:t>
            </a:r>
            <a:endParaRPr/>
          </a:p>
          <a:p>
            <a:pPr indent="0" lvl="0" marL="0" rtl="0" algn="r">
              <a:spcBef>
                <a:spcPts val="0"/>
              </a:spcBef>
              <a:spcAft>
                <a:spcPts val="0"/>
              </a:spcAft>
              <a:buNone/>
            </a:pPr>
            <a:r>
              <a:rPr lang="en" sz="1200"/>
              <a:t>28 October 2020</a:t>
            </a:r>
            <a:endParaRPr sz="1200"/>
          </a:p>
          <a:p>
            <a:pPr indent="0" lvl="0" marL="0" rtl="0" algn="r">
              <a:spcBef>
                <a:spcPts val="0"/>
              </a:spcBef>
              <a:spcAft>
                <a:spcPts val="0"/>
              </a:spcAft>
              <a:buNone/>
            </a:pPr>
            <a:r>
              <a:rPr lang="en" sz="1200"/>
              <a:t>David Kemp, NSA Cybersecurity</a:t>
            </a:r>
            <a:endParaRPr sz="1200"/>
          </a:p>
        </p:txBody>
      </p:sp>
      <p:pic>
        <p:nvPicPr>
          <p:cNvPr id="88" name="Google Shape;88;p13" title="im-s01-25.mp3">
            <a:hlinkClick r:id="rId3"/>
          </p:cNvPr>
          <p:cNvPicPr preferRelativeResize="0"/>
          <p:nvPr/>
        </p:nvPicPr>
        <p:blipFill>
          <a:blip r:embed="rId4">
            <a:alphaModFix/>
          </a:blip>
          <a:stretch>
            <a:fillRect/>
          </a:stretch>
        </p:blipFill>
        <p:spPr>
          <a:xfrm>
            <a:off x="152400" y="38665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4180050" y="1883873"/>
            <a:ext cx="2773200" cy="36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Arial"/>
                <a:ea typeface="Arial"/>
                <a:cs typeface="Arial"/>
                <a:sym typeface="Arial"/>
              </a:rPr>
              <a:t>Make up attribute names and types</a:t>
            </a:r>
            <a:endParaRPr b="1" sz="1200">
              <a:latin typeface="Arial"/>
              <a:ea typeface="Arial"/>
              <a:cs typeface="Arial"/>
              <a:sym typeface="Arial"/>
            </a:endParaRPr>
          </a:p>
          <a:p>
            <a:pPr indent="0" lvl="0" marL="0" rtl="0" algn="l">
              <a:lnSpc>
                <a:spcPct val="100000"/>
              </a:lnSpc>
              <a:spcBef>
                <a:spcPts val="0"/>
              </a:spcBef>
              <a:spcAft>
                <a:spcPts val="0"/>
              </a:spcAft>
              <a:buNone/>
            </a:pPr>
            <a:r>
              <a:t/>
            </a:r>
            <a:endParaRPr b="1" sz="1200">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200" u="sng">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p:txBody>
      </p:sp>
      <p:pic>
        <p:nvPicPr>
          <p:cNvPr id="192" name="Google Shape;192;p22"/>
          <p:cNvPicPr preferRelativeResize="0"/>
          <p:nvPr/>
        </p:nvPicPr>
        <p:blipFill>
          <a:blip r:embed="rId3">
            <a:alphaModFix/>
          </a:blip>
          <a:stretch>
            <a:fillRect/>
          </a:stretch>
        </p:blipFill>
        <p:spPr>
          <a:xfrm>
            <a:off x="7185599" y="663500"/>
            <a:ext cx="1619600" cy="1886700"/>
          </a:xfrm>
          <a:prstGeom prst="rect">
            <a:avLst/>
          </a:prstGeom>
          <a:noFill/>
          <a:ln>
            <a:noFill/>
          </a:ln>
        </p:spPr>
      </p:pic>
      <p:sp>
        <p:nvSpPr>
          <p:cNvPr id="193" name="Google Shape;193;p22"/>
          <p:cNvSpPr txBox="1"/>
          <p:nvPr/>
        </p:nvSpPr>
        <p:spPr>
          <a:xfrm>
            <a:off x="4597000" y="857175"/>
            <a:ext cx="2533200" cy="651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B6D7A8"/>
                </a:highlight>
              </a:rPr>
              <a:t>Initiate Collection</a:t>
            </a:r>
            <a:r>
              <a:rPr lang="en" sz="1000"/>
              <a:t> message:</a:t>
            </a:r>
            <a:endParaRPr sz="1000"/>
          </a:p>
          <a:p>
            <a:pPr indent="0" lvl="0" marL="0" rtl="0" algn="l">
              <a:spcBef>
                <a:spcPts val="0"/>
              </a:spcBef>
              <a:spcAft>
                <a:spcPts val="0"/>
              </a:spcAft>
              <a:buNone/>
            </a:pPr>
            <a:r>
              <a:rPr lang="en" sz="1000"/>
              <a:t>  Target Name: </a:t>
            </a:r>
            <a:r>
              <a:rPr lang="en" sz="1000">
                <a:highlight>
                  <a:srgbClr val="FFE599"/>
                </a:highlight>
              </a:rPr>
              <a:t>Assessment-Instructions</a:t>
            </a:r>
            <a:endParaRPr sz="1000">
              <a:highlight>
                <a:srgbClr val="FFE599"/>
              </a:highlight>
            </a:endParaRPr>
          </a:p>
          <a:p>
            <a:pPr indent="0" lvl="0" marL="0" rtl="0" algn="l">
              <a:spcBef>
                <a:spcPts val="0"/>
              </a:spcBef>
              <a:spcAft>
                <a:spcPts val="0"/>
              </a:spcAft>
              <a:buNone/>
            </a:pPr>
            <a:r>
              <a:rPr lang="en" sz="1000"/>
              <a:t>  Target Type: </a:t>
            </a:r>
            <a:r>
              <a:rPr lang="en" sz="1000">
                <a:highlight>
                  <a:srgbClr val="A4C2F4"/>
                </a:highlight>
              </a:rPr>
              <a:t>Record</a:t>
            </a:r>
            <a:r>
              <a:rPr lang="en" sz="1000"/>
              <a:t> (JSON object)</a:t>
            </a:r>
            <a:endParaRPr sz="1000"/>
          </a:p>
        </p:txBody>
      </p:sp>
      <p:sp>
        <p:nvSpPr>
          <p:cNvPr id="194" name="Google Shape;194;p22"/>
          <p:cNvSpPr txBox="1"/>
          <p:nvPr/>
        </p:nvSpPr>
        <p:spPr>
          <a:xfrm>
            <a:off x="817775" y="1961150"/>
            <a:ext cx="2991300" cy="27921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E599"/>
                </a:highlight>
                <a:latin typeface="Consolas"/>
                <a:ea typeface="Consolas"/>
                <a:cs typeface="Consolas"/>
                <a:sym typeface="Consolas"/>
              </a:rPr>
              <a:t>Assessment-Instructions</a:t>
            </a:r>
            <a:r>
              <a:rPr lang="en" sz="1000">
                <a:latin typeface="Consolas"/>
                <a:ea typeface="Consolas"/>
                <a:cs typeface="Consolas"/>
                <a:sym typeface="Consolas"/>
              </a:rPr>
              <a:t> = </a:t>
            </a:r>
            <a:r>
              <a:rPr lang="en" sz="1000">
                <a:highlight>
                  <a:srgbClr val="A4C2F4"/>
                </a:highlight>
                <a:latin typeface="Consolas"/>
                <a:ea typeface="Consolas"/>
                <a:cs typeface="Consolas"/>
                <a:sym typeface="Consolas"/>
              </a:rPr>
              <a:t>Record</a:t>
            </a:r>
            <a:endParaRPr sz="1000">
              <a:highlight>
                <a:srgbClr val="A4C2F4"/>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1 content     Assessment-Content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2 targets     Assessment-Target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3 oldest      DateTime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4 latest      DateTime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5 refresh     Boolean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6 methods     PCE-Filter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7 formats     Result-Format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8 params      Collection-Parameters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9 requestor   Requestor-ID</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Assessment-Content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Assessment-Target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PCE-Filter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Result-Format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Collection-Parameters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Requestor-ID = Binary /uuid</a:t>
            </a:r>
            <a:endParaRPr sz="1000">
              <a:latin typeface="Consolas"/>
              <a:ea typeface="Consolas"/>
              <a:cs typeface="Consolas"/>
              <a:sym typeface="Consolas"/>
            </a:endParaRPr>
          </a:p>
        </p:txBody>
      </p:sp>
      <p:sp>
        <p:nvSpPr>
          <p:cNvPr id="195" name="Google Shape;195;p22"/>
          <p:cNvSpPr/>
          <p:nvPr/>
        </p:nvSpPr>
        <p:spPr>
          <a:xfrm>
            <a:off x="3967100" y="2081675"/>
            <a:ext cx="3093600" cy="344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4180050" y="2426075"/>
            <a:ext cx="4419900" cy="236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"Content (with IDs)" is from the system description</a:t>
            </a:r>
            <a:endParaRPr sz="1200"/>
          </a:p>
          <a:p>
            <a:pPr indent="0" lvl="0" marL="0" rtl="0" algn="l">
              <a:spcBef>
                <a:spcPts val="0"/>
              </a:spcBef>
              <a:spcAft>
                <a:spcPts val="0"/>
              </a:spcAft>
              <a:buNone/>
            </a:pPr>
            <a:r>
              <a:rPr lang="en" sz="1200"/>
              <a:t>"content" is a (made-up) attribute name (could be better)</a:t>
            </a:r>
            <a:endParaRPr sz="1200"/>
          </a:p>
          <a:p>
            <a:pPr indent="0" lvl="0" marL="0" rtl="0" algn="l">
              <a:lnSpc>
                <a:spcPct val="150000"/>
              </a:lnSpc>
              <a:spcBef>
                <a:spcPts val="0"/>
              </a:spcBef>
              <a:spcAft>
                <a:spcPts val="0"/>
              </a:spcAft>
              <a:buNone/>
            </a:pPr>
            <a:r>
              <a:rPr lang="en" sz="1200"/>
              <a:t>"Assessment-Content" is a (made-up) type name</a:t>
            </a:r>
            <a:endParaRPr sz="1200"/>
          </a:p>
          <a:p>
            <a:pPr indent="0" lvl="0" marL="0" rtl="0" algn="l">
              <a:spcBef>
                <a:spcPts val="0"/>
              </a:spcBef>
              <a:spcAft>
                <a:spcPts val="0"/>
              </a:spcAft>
              <a:buNone/>
            </a:pPr>
            <a:r>
              <a:rPr lang="en" sz="1200"/>
              <a:t>"Targeting" sounds vaguely plural, so give it multiplicity [1..*]</a:t>
            </a:r>
            <a:endParaRPr sz="1200"/>
          </a:p>
          <a:p>
            <a:pPr indent="0" lvl="0" marL="0" rtl="0" algn="l">
              <a:spcBef>
                <a:spcPts val="0"/>
              </a:spcBef>
              <a:spcAft>
                <a:spcPts val="0"/>
              </a:spcAft>
              <a:buNone/>
            </a:pPr>
            <a:r>
              <a:rPr lang="en" sz="1200"/>
              <a:t>"Oldest valid results" sounds like a date-time, but may be more</a:t>
            </a:r>
            <a:endParaRPr sz="1200"/>
          </a:p>
          <a:p>
            <a:pPr indent="0" lvl="0" marL="0" rtl="0" algn="l">
              <a:spcBef>
                <a:spcPts val="0"/>
              </a:spcBef>
              <a:spcAft>
                <a:spcPts val="0"/>
              </a:spcAft>
              <a:buNone/>
            </a:pPr>
            <a:r>
              <a:rPr lang="en" sz="1200"/>
              <a:t>Create stubs (String) for unknown types</a:t>
            </a:r>
            <a:endParaRPr sz="1200"/>
          </a:p>
          <a:p>
            <a:pPr indent="0" lvl="0" marL="0" rtl="0" algn="l">
              <a:lnSpc>
                <a:spcPct val="150000"/>
              </a:lnSpc>
              <a:spcBef>
                <a:spcPts val="0"/>
              </a:spcBef>
              <a:spcAft>
                <a:spcPts val="0"/>
              </a:spcAft>
              <a:buNone/>
            </a:pPr>
            <a:r>
              <a:rPr lang="en" sz="1200"/>
              <a:t>Guess that "Requestor identifier" might be a UUID</a:t>
            </a:r>
            <a:endParaRPr sz="1200"/>
          </a:p>
          <a:p>
            <a:pPr indent="0" lvl="0" marL="0" rtl="0" algn="l">
              <a:lnSpc>
                <a:spcPct val="150000"/>
              </a:lnSpc>
              <a:spcBef>
                <a:spcPts val="0"/>
              </a:spcBef>
              <a:spcAft>
                <a:spcPts val="0"/>
              </a:spcAft>
              <a:buNone/>
            </a:pPr>
            <a:r>
              <a:rPr b="1" lang="en" sz="1200"/>
              <a:t>Do the same for all Messages</a:t>
            </a:r>
            <a:endParaRPr b="1" sz="1200"/>
          </a:p>
          <a:p>
            <a:pPr indent="0" lvl="0" marL="0" rtl="0" algn="l">
              <a:spcBef>
                <a:spcPts val="0"/>
              </a:spcBef>
              <a:spcAft>
                <a:spcPts val="0"/>
              </a:spcAft>
              <a:buNone/>
            </a:pPr>
            <a:r>
              <a:rPr lang="en" sz="1200"/>
              <a:t>OpenC2 schema for Data Collection Experiment is now defined in sufficient detail for experimenting.  Fill in stubs later.</a:t>
            </a:r>
            <a:endParaRPr sz="1200"/>
          </a:p>
        </p:txBody>
      </p:sp>
      <p:sp>
        <p:nvSpPr>
          <p:cNvPr id="197" name="Google Shape;197;p22"/>
          <p:cNvSpPr/>
          <p:nvPr/>
        </p:nvSpPr>
        <p:spPr>
          <a:xfrm>
            <a:off x="3889350" y="4215568"/>
            <a:ext cx="343500" cy="2538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rot="10800000">
            <a:off x="3851193" y="2473875"/>
            <a:ext cx="378300" cy="16401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2977925" y="767950"/>
            <a:ext cx="1399200" cy="613500"/>
          </a:xfrm>
          <a:prstGeom prst="cloudCallout">
            <a:avLst>
              <a:gd fmla="val -14674" name="adj1"/>
              <a:gd fmla="val 127926"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200" name="Google Shape;200;p22"/>
          <p:cNvSpPr txBox="1"/>
          <p:nvPr/>
        </p:nvSpPr>
        <p:spPr>
          <a:xfrm>
            <a:off x="3113875" y="865068"/>
            <a:ext cx="1109400" cy="40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Physical Design (information model with types)</a:t>
            </a:r>
            <a:endParaRPr>
              <a:latin typeface="Lato"/>
              <a:ea typeface="Lato"/>
              <a:cs typeface="Lato"/>
              <a:sym typeface="Lato"/>
            </a:endParaRPr>
          </a:p>
        </p:txBody>
      </p:sp>
      <p:sp>
        <p:nvSpPr>
          <p:cNvPr id="201" name="Google Shape;20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SCAPv2 Actuator Profile</a:t>
            </a:r>
            <a:endParaRPr/>
          </a:p>
        </p:txBody>
      </p:sp>
      <p:sp>
        <p:nvSpPr>
          <p:cNvPr id="202" name="Google Shape;202;p22"/>
          <p:cNvSpPr txBox="1"/>
          <p:nvPr/>
        </p:nvSpPr>
        <p:spPr>
          <a:xfrm>
            <a:off x="817775" y="4700900"/>
            <a:ext cx="2991300" cy="30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OpenC2 JADN Interface Definition Language</a:t>
            </a:r>
            <a:endParaRPr i="1" sz="1000"/>
          </a:p>
        </p:txBody>
      </p:sp>
      <p:pic>
        <p:nvPicPr>
          <p:cNvPr id="203" name="Google Shape;203;p22" title="im-s10-35.mp3">
            <a:hlinkClick r:id="rId4"/>
          </p:cNvPr>
          <p:cNvPicPr preferRelativeResize="0"/>
          <p:nvPr/>
        </p:nvPicPr>
        <p:blipFill>
          <a:blip r:embed="rId5">
            <a:alphaModFix/>
          </a:blip>
          <a:stretch>
            <a:fillRect/>
          </a:stretch>
        </p:blipFill>
        <p:spPr>
          <a:xfrm>
            <a:off x="152400" y="152400"/>
            <a:ext cx="358700" cy="35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p:nvPr/>
        </p:nvSpPr>
        <p:spPr>
          <a:xfrm>
            <a:off x="2977925" y="767950"/>
            <a:ext cx="1399200" cy="613500"/>
          </a:xfrm>
          <a:prstGeom prst="cloudCallout">
            <a:avLst>
              <a:gd fmla="val -14674" name="adj1"/>
              <a:gd fmla="val 127926"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209" name="Google Shape;209;p23"/>
          <p:cNvSpPr txBox="1"/>
          <p:nvPr/>
        </p:nvSpPr>
        <p:spPr>
          <a:xfrm>
            <a:off x="3113875" y="865068"/>
            <a:ext cx="1109400" cy="40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Physical Design (information model with types)</a:t>
            </a:r>
            <a:endParaRPr>
              <a:latin typeface="Lato"/>
              <a:ea typeface="Lato"/>
              <a:cs typeface="Lato"/>
              <a:sym typeface="Lato"/>
            </a:endParaRPr>
          </a:p>
        </p:txBody>
      </p:sp>
      <p:sp>
        <p:nvSpPr>
          <p:cNvPr id="210" name="Google Shape;210;p23"/>
          <p:cNvSpPr/>
          <p:nvPr/>
        </p:nvSpPr>
        <p:spPr>
          <a:xfrm>
            <a:off x="5008075" y="2018600"/>
            <a:ext cx="3691500" cy="2940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5057450" y="2290850"/>
            <a:ext cx="3598200" cy="26184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SCAPv2 Actuator Profile</a:t>
            </a:r>
            <a:endParaRPr/>
          </a:p>
        </p:txBody>
      </p:sp>
      <p:sp>
        <p:nvSpPr>
          <p:cNvPr id="213" name="Google Shape;213;p23"/>
          <p:cNvSpPr txBox="1"/>
          <p:nvPr/>
        </p:nvSpPr>
        <p:spPr>
          <a:xfrm>
            <a:off x="817775" y="1961150"/>
            <a:ext cx="2991300" cy="27921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E599"/>
                </a:highlight>
                <a:latin typeface="Consolas"/>
                <a:ea typeface="Consolas"/>
                <a:cs typeface="Consolas"/>
                <a:sym typeface="Consolas"/>
              </a:rPr>
              <a:t>Assessment-Instructions</a:t>
            </a:r>
            <a:r>
              <a:rPr lang="en" sz="1000">
                <a:latin typeface="Consolas"/>
                <a:ea typeface="Consolas"/>
                <a:cs typeface="Consolas"/>
                <a:sym typeface="Consolas"/>
              </a:rPr>
              <a:t> = </a:t>
            </a:r>
            <a:r>
              <a:rPr lang="en" sz="1000">
                <a:highlight>
                  <a:srgbClr val="A4C2F4"/>
                </a:highlight>
                <a:latin typeface="Consolas"/>
                <a:ea typeface="Consolas"/>
                <a:cs typeface="Consolas"/>
                <a:sym typeface="Consolas"/>
              </a:rPr>
              <a:t>Record</a:t>
            </a:r>
            <a:endParaRPr sz="1000">
              <a:highlight>
                <a:srgbClr val="A4C2F4"/>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1 content     Assessment-Content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2 targets     Assessment-Target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3 oldest      DateTime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4 latest      DateTime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5 refresh     Boolean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6 methods     PCE-Filter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7 formats     Result-Format [1..*]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8 params      Collection-Parameters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9 requestor   Requestor-ID</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Assessment-Content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Assessment-Target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PCE-Filter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Result-Format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Collection-Parameters = String</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Requestor-ID = Binary /uuid</a:t>
            </a:r>
            <a:endParaRPr sz="1000">
              <a:latin typeface="Consolas"/>
              <a:ea typeface="Consolas"/>
              <a:cs typeface="Consolas"/>
              <a:sym typeface="Consolas"/>
            </a:endParaRPr>
          </a:p>
        </p:txBody>
      </p:sp>
      <p:sp>
        <p:nvSpPr>
          <p:cNvPr id="214" name="Google Shape;214;p23"/>
          <p:cNvSpPr txBox="1"/>
          <p:nvPr/>
        </p:nvSpPr>
        <p:spPr>
          <a:xfrm>
            <a:off x="5104275" y="2577275"/>
            <a:ext cx="3504000" cy="2290200"/>
          </a:xfrm>
          <a:prstGeom prst="rect">
            <a:avLst/>
          </a:prstGeom>
          <a:solidFill>
            <a:srgbClr val="FFF2CC"/>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"action": "scan",</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"target":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"scapv2":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"assessment":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"content": "foo",</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"targets": ["foo", "bar"],</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"oldest": "2020-08-23T22:07:48+00:00",</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"latest": "2020-09-23T22:07:48+00:00",</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"refresh": false,</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"formats": ["foo", "bar"],</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"params": "a bunch of stuff",</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"requestor": "22023fda-6596-45c7-96ac-ab31915a7be1"</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p:txBody>
      </p:sp>
      <p:sp>
        <p:nvSpPr>
          <p:cNvPr id="215" name="Google Shape;215;p23"/>
          <p:cNvSpPr/>
          <p:nvPr/>
        </p:nvSpPr>
        <p:spPr>
          <a:xfrm>
            <a:off x="3949075" y="3550175"/>
            <a:ext cx="1015200" cy="34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idx="1" type="body"/>
          </p:nvPr>
        </p:nvSpPr>
        <p:spPr>
          <a:xfrm>
            <a:off x="3949075" y="3079925"/>
            <a:ext cx="1015200" cy="15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Arial"/>
                <a:ea typeface="Arial"/>
                <a:cs typeface="Arial"/>
                <a:sym typeface="Arial"/>
              </a:rPr>
              <a:t>OpenC2 Command</a:t>
            </a:r>
            <a:endParaRPr b="1" sz="1200">
              <a:latin typeface="Arial"/>
              <a:ea typeface="Arial"/>
              <a:cs typeface="Arial"/>
              <a:sym typeface="Arial"/>
            </a:endParaRPr>
          </a:p>
          <a:p>
            <a:pPr indent="0" lvl="0" marL="0" rtl="0" algn="l">
              <a:lnSpc>
                <a:spcPct val="100000"/>
              </a:lnSpc>
              <a:spcBef>
                <a:spcPts val="0"/>
              </a:spcBef>
              <a:spcAft>
                <a:spcPts val="0"/>
              </a:spcAft>
              <a:buNone/>
            </a:pPr>
            <a:r>
              <a:t/>
            </a:r>
            <a:endParaRPr b="1" sz="1200">
              <a:latin typeface="Arial"/>
              <a:ea typeface="Arial"/>
              <a:cs typeface="Arial"/>
              <a:sym typeface="Arial"/>
            </a:endParaRPr>
          </a:p>
          <a:p>
            <a:pPr indent="0" lvl="0" marL="0" rtl="0" algn="l">
              <a:lnSpc>
                <a:spcPct val="100000"/>
              </a:lnSpc>
              <a:spcBef>
                <a:spcPts val="0"/>
              </a:spcBef>
              <a:spcAft>
                <a:spcPts val="0"/>
              </a:spcAft>
              <a:buNone/>
            </a:pPr>
            <a:r>
              <a:t/>
            </a:r>
            <a:endParaRPr b="1" sz="1200">
              <a:latin typeface="Arial"/>
              <a:ea typeface="Arial"/>
              <a:cs typeface="Arial"/>
              <a:sym typeface="Arial"/>
            </a:endParaRPr>
          </a:p>
          <a:p>
            <a:pPr indent="0" lvl="0" marL="0" rtl="0" algn="l">
              <a:lnSpc>
                <a:spcPct val="100000"/>
              </a:lnSpc>
              <a:spcBef>
                <a:spcPts val="0"/>
              </a:spcBef>
              <a:spcAft>
                <a:spcPts val="0"/>
              </a:spcAft>
              <a:buNone/>
            </a:pPr>
            <a:r>
              <a:rPr lang="en" sz="1000">
                <a:latin typeface="Arial"/>
                <a:ea typeface="Arial"/>
                <a:cs typeface="Arial"/>
                <a:sym typeface="Arial"/>
              </a:rPr>
              <a:t>OpenDXL payload serialized as JSON</a:t>
            </a:r>
            <a:endParaRPr sz="1000">
              <a:latin typeface="Arial"/>
              <a:ea typeface="Arial"/>
              <a:cs typeface="Arial"/>
              <a:sym typeface="Arial"/>
            </a:endParaRPr>
          </a:p>
          <a:p>
            <a:pPr indent="0" lvl="0" marL="0" rtl="0" algn="l">
              <a:lnSpc>
                <a:spcPct val="150000"/>
              </a:lnSpc>
              <a:spcBef>
                <a:spcPts val="0"/>
              </a:spcBef>
              <a:spcAft>
                <a:spcPts val="0"/>
              </a:spcAft>
              <a:buNone/>
            </a:pPr>
            <a:r>
              <a:t/>
            </a:r>
            <a:endParaRPr sz="1200" u="sng">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p:txBody>
      </p:sp>
      <p:sp>
        <p:nvSpPr>
          <p:cNvPr id="217" name="Google Shape;217;p23"/>
          <p:cNvSpPr txBox="1"/>
          <p:nvPr/>
        </p:nvSpPr>
        <p:spPr>
          <a:xfrm>
            <a:off x="7931778" y="2577273"/>
            <a:ext cx="676500" cy="2169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Content</a:t>
            </a:r>
            <a:endParaRPr b="1" sz="1000"/>
          </a:p>
        </p:txBody>
      </p:sp>
      <p:sp>
        <p:nvSpPr>
          <p:cNvPr id="218" name="Google Shape;218;p23"/>
          <p:cNvSpPr/>
          <p:nvPr/>
        </p:nvSpPr>
        <p:spPr>
          <a:xfrm>
            <a:off x="5338775" y="1394900"/>
            <a:ext cx="1378800" cy="535200"/>
          </a:xfrm>
          <a:prstGeom prst="cloudCallout">
            <a:avLst>
              <a:gd fmla="val -16464" name="adj1"/>
              <a:gd fmla="val 98603"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219" name="Google Shape;219;p23"/>
          <p:cNvSpPr txBox="1"/>
          <p:nvPr/>
        </p:nvSpPr>
        <p:spPr>
          <a:xfrm>
            <a:off x="5338775" y="1548003"/>
            <a:ext cx="1378800" cy="258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Physical Data Model</a:t>
            </a:r>
            <a:endParaRPr sz="800">
              <a:latin typeface="Comic Sans MS"/>
              <a:ea typeface="Comic Sans MS"/>
              <a:cs typeface="Comic Sans MS"/>
              <a:sym typeface="Comic Sans MS"/>
            </a:endParaRPr>
          </a:p>
          <a:p>
            <a:pPr indent="0" lvl="0" marL="0" rtl="0" algn="ctr">
              <a:spcBef>
                <a:spcPts val="0"/>
              </a:spcBef>
              <a:spcAft>
                <a:spcPts val="0"/>
              </a:spcAft>
              <a:buNone/>
            </a:pPr>
            <a:r>
              <a:rPr lang="en" sz="800">
                <a:latin typeface="Comic Sans MS"/>
                <a:ea typeface="Comic Sans MS"/>
                <a:cs typeface="Comic Sans MS"/>
                <a:sym typeface="Comic Sans MS"/>
              </a:rPr>
              <a:t>(serialized data)</a:t>
            </a:r>
            <a:endParaRPr sz="800">
              <a:latin typeface="Comic Sans MS"/>
              <a:ea typeface="Comic Sans MS"/>
              <a:cs typeface="Comic Sans MS"/>
              <a:sym typeface="Comic Sans MS"/>
            </a:endParaRPr>
          </a:p>
        </p:txBody>
      </p:sp>
      <p:sp>
        <p:nvSpPr>
          <p:cNvPr id="220" name="Google Shape;220;p23"/>
          <p:cNvSpPr txBox="1"/>
          <p:nvPr/>
        </p:nvSpPr>
        <p:spPr>
          <a:xfrm>
            <a:off x="7931775" y="2290850"/>
            <a:ext cx="724800" cy="2169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Message</a:t>
            </a:r>
            <a:endParaRPr b="1" sz="1000"/>
          </a:p>
        </p:txBody>
      </p:sp>
      <p:sp>
        <p:nvSpPr>
          <p:cNvPr id="221" name="Google Shape;221;p23"/>
          <p:cNvSpPr txBox="1"/>
          <p:nvPr/>
        </p:nvSpPr>
        <p:spPr>
          <a:xfrm>
            <a:off x="7974775" y="2018600"/>
            <a:ext cx="724800" cy="2169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Protocol</a:t>
            </a:r>
            <a:endParaRPr b="1" sz="1000"/>
          </a:p>
        </p:txBody>
      </p:sp>
      <p:sp>
        <p:nvSpPr>
          <p:cNvPr id="222" name="Google Shape;222;p23"/>
          <p:cNvSpPr/>
          <p:nvPr/>
        </p:nvSpPr>
        <p:spPr>
          <a:xfrm>
            <a:off x="7037775" y="1394850"/>
            <a:ext cx="1161600" cy="535200"/>
          </a:xfrm>
          <a:prstGeom prst="cloudCallout">
            <a:avLst>
              <a:gd fmla="val -17121" name="adj1"/>
              <a:gd fmla="val 99788"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223" name="Google Shape;223;p23"/>
          <p:cNvSpPr txBox="1"/>
          <p:nvPr/>
        </p:nvSpPr>
        <p:spPr>
          <a:xfrm>
            <a:off x="7037775" y="1460500"/>
            <a:ext cx="1161600" cy="344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carried in</a:t>
            </a:r>
            <a:endParaRPr sz="800">
              <a:latin typeface="Comic Sans MS"/>
              <a:ea typeface="Comic Sans MS"/>
              <a:cs typeface="Comic Sans MS"/>
              <a:sym typeface="Comic Sans MS"/>
            </a:endParaRPr>
          </a:p>
          <a:p>
            <a:pPr indent="0" lvl="0" marL="0" rtl="0" algn="ctr">
              <a:spcBef>
                <a:spcPts val="0"/>
              </a:spcBef>
              <a:spcAft>
                <a:spcPts val="0"/>
              </a:spcAft>
              <a:buNone/>
            </a:pPr>
            <a:r>
              <a:rPr lang="en" sz="800">
                <a:latin typeface="Comic Sans MS"/>
                <a:ea typeface="Comic Sans MS"/>
                <a:cs typeface="Comic Sans MS"/>
                <a:sym typeface="Comic Sans MS"/>
              </a:rPr>
              <a:t>Initiate Collection Message</a:t>
            </a:r>
            <a:endParaRPr>
              <a:latin typeface="Lato"/>
              <a:ea typeface="Lato"/>
              <a:cs typeface="Lato"/>
              <a:sym typeface="Lato"/>
            </a:endParaRPr>
          </a:p>
        </p:txBody>
      </p:sp>
      <p:sp>
        <p:nvSpPr>
          <p:cNvPr id="224" name="Google Shape;224;p23"/>
          <p:cNvSpPr txBox="1"/>
          <p:nvPr/>
        </p:nvSpPr>
        <p:spPr>
          <a:xfrm>
            <a:off x="817775" y="4700900"/>
            <a:ext cx="2991300" cy="30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OpenC2 JADN Interface Definition Language</a:t>
            </a:r>
            <a:endParaRPr i="1" sz="1000"/>
          </a:p>
        </p:txBody>
      </p:sp>
      <p:pic>
        <p:nvPicPr>
          <p:cNvPr id="225" name="Google Shape;225;p23" title="im-s11-35.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End</a:t>
            </a:r>
            <a:br>
              <a:rPr lang="en" sz="2000"/>
            </a:br>
            <a:r>
              <a:rPr b="0" lang="en" sz="1600"/>
              <a:t>(backups follow)</a:t>
            </a:r>
            <a:endParaRPr b="0" sz="1600"/>
          </a:p>
        </p:txBody>
      </p:sp>
      <p:sp>
        <p:nvSpPr>
          <p:cNvPr id="231" name="Google Shape;23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24"/>
          <p:cNvPicPr preferRelativeResize="0"/>
          <p:nvPr/>
        </p:nvPicPr>
        <p:blipFill>
          <a:blip r:embed="rId3">
            <a:alphaModFix/>
          </a:blip>
          <a:stretch>
            <a:fillRect/>
          </a:stretch>
        </p:blipFill>
        <p:spPr>
          <a:xfrm>
            <a:off x="3672837" y="2264150"/>
            <a:ext cx="1801925" cy="1890550"/>
          </a:xfrm>
          <a:prstGeom prst="rect">
            <a:avLst/>
          </a:prstGeom>
          <a:noFill/>
          <a:ln>
            <a:noFill/>
          </a:ln>
        </p:spPr>
      </p:pic>
      <p:pic>
        <p:nvPicPr>
          <p:cNvPr id="233" name="Google Shape;233;p24" title="end..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nvSpPr>
        <p:spPr>
          <a:xfrm>
            <a:off x="4969575" y="1144950"/>
            <a:ext cx="3928800" cy="3370500"/>
          </a:xfrm>
          <a:prstGeom prst="rect">
            <a:avLst/>
          </a:prstGeom>
          <a:solidFill>
            <a:srgbClr val="CFE2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Protocol:</a:t>
            </a:r>
            <a:r>
              <a:rPr lang="en" sz="1000"/>
              <a:t>   http, mqtt, opendxl, …</a:t>
            </a:r>
            <a:endParaRPr sz="1000"/>
          </a:p>
          <a:p>
            <a:pPr indent="0" lvl="0" marL="0" rtl="0" algn="l">
              <a:lnSpc>
                <a:spcPct val="115000"/>
              </a:lnSpc>
              <a:spcBef>
                <a:spcPts val="0"/>
              </a:spcBef>
              <a:spcAft>
                <a:spcPts val="0"/>
              </a:spcAft>
              <a:buNone/>
            </a:pPr>
            <a:r>
              <a:rPr lang="en" sz="1000"/>
              <a:t>    Headers: carried in Protocol or Message</a:t>
            </a:r>
            <a:endParaRPr sz="1000"/>
          </a:p>
          <a:p>
            <a:pPr indent="0" lvl="0" marL="0" rtl="0" algn="l">
              <a:lnSpc>
                <a:spcPct val="115000"/>
              </a:lnSpc>
              <a:spcBef>
                <a:spcPts val="0"/>
              </a:spcBef>
              <a:spcAft>
                <a:spcPts val="0"/>
              </a:spcAft>
              <a:buNone/>
            </a:pPr>
            <a:r>
              <a:rPr lang="en" sz="1000"/>
              <a:t>    Payload: Message or Content (as indicated by media-type)</a:t>
            </a:r>
            <a:endParaRPr sz="1000"/>
          </a:p>
          <a:p>
            <a:pPr indent="0" lvl="0" marL="0" rtl="0" algn="l">
              <a:spcBef>
                <a:spcPts val="0"/>
              </a:spcBef>
              <a:spcAft>
                <a:spcPts val="0"/>
              </a:spcAft>
              <a:buNone/>
            </a:pPr>
            <a:r>
              <a:t/>
            </a:r>
            <a:endParaRPr sz="1000"/>
          </a:p>
        </p:txBody>
      </p:sp>
      <p:sp>
        <p:nvSpPr>
          <p:cNvPr id="239" name="Google Shape;23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OpenC2?</a:t>
            </a:r>
            <a:endParaRPr sz="1400"/>
          </a:p>
        </p:txBody>
      </p:sp>
      <p:sp>
        <p:nvSpPr>
          <p:cNvPr id="240" name="Google Shape;240;p25"/>
          <p:cNvSpPr txBox="1"/>
          <p:nvPr>
            <p:ph idx="1" type="body"/>
          </p:nvPr>
        </p:nvSpPr>
        <p:spPr>
          <a:xfrm>
            <a:off x="378000" y="1853850"/>
            <a:ext cx="4633500" cy="3150300"/>
          </a:xfrm>
          <a:prstGeom prst="rect">
            <a:avLst/>
          </a:prstGeom>
        </p:spPr>
        <p:txBody>
          <a:bodyPr anchorCtr="0" anchor="t" bIns="91425" lIns="91425" spcFirstLastPara="1" rIns="91425" wrap="square" tIns="91425">
            <a:noAutofit/>
          </a:bodyPr>
          <a:lstStyle/>
          <a:p>
            <a:pPr indent="-133350" lvl="0" marL="57150" rtl="0" algn="l">
              <a:lnSpc>
                <a:spcPct val="100000"/>
              </a:lnSpc>
              <a:spcBef>
                <a:spcPts val="0"/>
              </a:spcBef>
              <a:spcAft>
                <a:spcPts val="0"/>
              </a:spcAft>
              <a:buSzPts val="1200"/>
              <a:buFont typeface="Arial"/>
              <a:buChar char="●"/>
            </a:pPr>
            <a:r>
              <a:rPr b="1" lang="en" sz="1200">
                <a:latin typeface="Roboto"/>
                <a:ea typeface="Roboto"/>
                <a:cs typeface="Roboto"/>
                <a:sym typeface="Roboto"/>
              </a:rPr>
              <a:t>Content:</a:t>
            </a:r>
            <a:r>
              <a:rPr lang="en" sz="1200">
                <a:latin typeface="Roboto"/>
                <a:ea typeface="Roboto"/>
                <a:cs typeface="Roboto"/>
                <a:sym typeface="Roboto"/>
              </a:rPr>
              <a:t> control structure and cybersecurity vocabulary for discrete </a:t>
            </a:r>
            <a:r>
              <a:rPr b="1" lang="en" sz="1200">
                <a:solidFill>
                  <a:srgbClr val="34AC00"/>
                </a:solidFill>
                <a:latin typeface="Roboto"/>
                <a:ea typeface="Roboto"/>
                <a:cs typeface="Roboto"/>
                <a:sym typeface="Roboto"/>
              </a:rPr>
              <a:t>actions</a:t>
            </a:r>
            <a:endParaRPr b="1" sz="1200">
              <a:solidFill>
                <a:srgbClr val="34AC00"/>
              </a:solidFill>
              <a:latin typeface="Roboto"/>
              <a:ea typeface="Roboto"/>
              <a:cs typeface="Roboto"/>
              <a:sym typeface="Roboto"/>
            </a:endParaRPr>
          </a:p>
          <a:p>
            <a:pPr indent="-120650" lvl="1" marL="228600" rtl="0" algn="l">
              <a:lnSpc>
                <a:spcPct val="100000"/>
              </a:lnSpc>
              <a:spcBef>
                <a:spcPts val="0"/>
              </a:spcBef>
              <a:spcAft>
                <a:spcPts val="0"/>
              </a:spcAft>
              <a:buSzPts val="1000"/>
              <a:buFont typeface="Arial"/>
              <a:buChar char="○"/>
            </a:pPr>
            <a:r>
              <a:rPr b="1" lang="en" sz="1000">
                <a:latin typeface="Roboto"/>
                <a:ea typeface="Roboto"/>
                <a:cs typeface="Roboto"/>
                <a:sym typeface="Roboto"/>
              </a:rPr>
              <a:t>Action </a:t>
            </a:r>
            <a:r>
              <a:rPr lang="en" sz="1000">
                <a:latin typeface="Roboto"/>
                <a:ea typeface="Roboto"/>
                <a:cs typeface="Roboto"/>
                <a:sym typeface="Roboto"/>
              </a:rPr>
              <a:t>(verb): allow, deny, contain, scan, query, restart, …</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Arial"/>
              <a:buChar char="○"/>
            </a:pPr>
            <a:r>
              <a:rPr b="1" lang="en" sz="1000">
                <a:latin typeface="Roboto"/>
                <a:ea typeface="Roboto"/>
                <a:cs typeface="Roboto"/>
                <a:sym typeface="Roboto"/>
              </a:rPr>
              <a:t>Target </a:t>
            </a:r>
            <a:r>
              <a:rPr lang="en" sz="1000">
                <a:latin typeface="Roboto"/>
                <a:ea typeface="Roboto"/>
                <a:cs typeface="Roboto"/>
                <a:sym typeface="Roboto"/>
              </a:rPr>
              <a:t>(noun): device, file, ip address, ip connection, url, …</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Arial"/>
              <a:buChar char="○"/>
            </a:pPr>
            <a:r>
              <a:rPr b="1" lang="en" sz="1000">
                <a:latin typeface="Roboto"/>
                <a:ea typeface="Roboto"/>
                <a:cs typeface="Roboto"/>
                <a:sym typeface="Roboto"/>
              </a:rPr>
              <a:t>Args</a:t>
            </a:r>
            <a:r>
              <a:rPr lang="en" sz="1000">
                <a:latin typeface="Roboto"/>
                <a:ea typeface="Roboto"/>
                <a:cs typeface="Roboto"/>
                <a:sym typeface="Roboto"/>
              </a:rPr>
              <a:t>: additional details: where and how to perform the action</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Arial"/>
              <a:buChar char="○"/>
            </a:pPr>
            <a:r>
              <a:rPr b="1" lang="en" sz="1000">
                <a:latin typeface="Roboto"/>
                <a:ea typeface="Roboto"/>
                <a:cs typeface="Roboto"/>
                <a:sym typeface="Roboto"/>
              </a:rPr>
              <a:t>Actuator </a:t>
            </a:r>
            <a:r>
              <a:rPr lang="en" sz="1000">
                <a:latin typeface="Roboto"/>
                <a:ea typeface="Roboto"/>
                <a:cs typeface="Roboto"/>
                <a:sym typeface="Roboto"/>
              </a:rPr>
              <a:t>(function): packet filtering, intrusion prevention, assessment, ... </a:t>
            </a:r>
            <a:endParaRPr sz="1000">
              <a:latin typeface="Roboto"/>
              <a:ea typeface="Roboto"/>
              <a:cs typeface="Roboto"/>
              <a:sym typeface="Roboto"/>
            </a:endParaRPr>
          </a:p>
          <a:p>
            <a:pPr indent="-133350" lvl="0" marL="57150" rtl="0" algn="l">
              <a:lnSpc>
                <a:spcPct val="100000"/>
              </a:lnSpc>
              <a:spcBef>
                <a:spcPts val="1000"/>
              </a:spcBef>
              <a:spcAft>
                <a:spcPts val="0"/>
              </a:spcAft>
              <a:buSzPts val="1200"/>
              <a:buFont typeface="Arial"/>
              <a:buChar char="●"/>
            </a:pPr>
            <a:r>
              <a:rPr b="1" lang="en" sz="1200">
                <a:latin typeface="Roboto"/>
                <a:ea typeface="Roboto"/>
                <a:cs typeface="Roboto"/>
                <a:sym typeface="Roboto"/>
              </a:rPr>
              <a:t>Message:</a:t>
            </a:r>
            <a:r>
              <a:rPr lang="en" sz="1200">
                <a:latin typeface="Roboto"/>
                <a:ea typeface="Roboto"/>
                <a:cs typeface="Roboto"/>
                <a:sym typeface="Roboto"/>
              </a:rPr>
              <a:t> content-agnostic payload structure</a:t>
            </a:r>
            <a:endParaRPr sz="12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Headers</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Content-type (openc2), Message-type (request, response, notification)</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Content</a:t>
            </a:r>
            <a:endParaRPr sz="1000">
              <a:latin typeface="Roboto"/>
              <a:ea typeface="Roboto"/>
              <a:cs typeface="Roboto"/>
              <a:sym typeface="Roboto"/>
            </a:endParaRPr>
          </a:p>
          <a:p>
            <a:pPr indent="-133350" lvl="0" marL="57150" rtl="0" algn="l">
              <a:lnSpc>
                <a:spcPct val="100000"/>
              </a:lnSpc>
              <a:spcBef>
                <a:spcPts val="1000"/>
              </a:spcBef>
              <a:spcAft>
                <a:spcPts val="0"/>
              </a:spcAft>
              <a:buSzPts val="1200"/>
              <a:buFont typeface="Arial"/>
              <a:buChar char="●"/>
            </a:pPr>
            <a:r>
              <a:rPr b="1" lang="en" sz="1200">
                <a:latin typeface="Roboto"/>
                <a:ea typeface="Roboto"/>
                <a:cs typeface="Roboto"/>
                <a:sym typeface="Roboto"/>
              </a:rPr>
              <a:t>Protocol:</a:t>
            </a:r>
            <a:r>
              <a:rPr lang="en" sz="1200">
                <a:latin typeface="Roboto"/>
                <a:ea typeface="Roboto"/>
                <a:cs typeface="Roboto"/>
                <a:sym typeface="Roboto"/>
              </a:rPr>
              <a:t> message bindings for transport protocols</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HTTPS, MQTT, OpenDXL, ...</a:t>
            </a:r>
            <a:endParaRPr sz="1000">
              <a:latin typeface="Roboto"/>
              <a:ea typeface="Roboto"/>
              <a:cs typeface="Roboto"/>
              <a:sym typeface="Roboto"/>
            </a:endParaRPr>
          </a:p>
          <a:p>
            <a:pPr indent="-133350" lvl="0" marL="57150" rtl="0" algn="l">
              <a:lnSpc>
                <a:spcPct val="100000"/>
              </a:lnSpc>
              <a:spcBef>
                <a:spcPts val="1000"/>
              </a:spcBef>
              <a:spcAft>
                <a:spcPts val="0"/>
              </a:spcAft>
              <a:buSzPts val="1200"/>
              <a:buFont typeface="Roboto"/>
              <a:buChar char="●"/>
            </a:pPr>
            <a:r>
              <a:rPr b="1" lang="en" sz="1200">
                <a:latin typeface="Roboto"/>
                <a:ea typeface="Roboto"/>
                <a:cs typeface="Roboto"/>
                <a:sym typeface="Roboto"/>
              </a:rPr>
              <a:t>Information Modeling Language</a:t>
            </a:r>
            <a:endParaRPr sz="12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abstract syntax for content in JSON, CBOR, XML, ... formats</a:t>
            </a:r>
            <a:endParaRPr sz="1000">
              <a:latin typeface="Roboto"/>
              <a:ea typeface="Roboto"/>
              <a:cs typeface="Roboto"/>
              <a:sym typeface="Roboto"/>
            </a:endParaRPr>
          </a:p>
          <a:p>
            <a:pPr indent="-120650" lvl="1" marL="228600" rtl="0" algn="l">
              <a:lnSpc>
                <a:spcPct val="100000"/>
              </a:lnSpc>
              <a:spcBef>
                <a:spcPts val="0"/>
              </a:spcBef>
              <a:spcAft>
                <a:spcPts val="0"/>
              </a:spcAft>
              <a:buSzPts val="1000"/>
              <a:buFont typeface="Roboto"/>
              <a:buChar char="○"/>
            </a:pPr>
            <a:r>
              <a:rPr lang="en" sz="1000">
                <a:latin typeface="Roboto"/>
                <a:ea typeface="Roboto"/>
                <a:cs typeface="Roboto"/>
                <a:sym typeface="Roboto"/>
              </a:rPr>
              <a:t>machine-readable schema ⇒ property tables, IDL, UML diagrams, node-edge graphs</a:t>
            </a:r>
            <a:endParaRPr sz="1000">
              <a:latin typeface="Roboto"/>
              <a:ea typeface="Roboto"/>
              <a:cs typeface="Roboto"/>
              <a:sym typeface="Roboto"/>
            </a:endParaRPr>
          </a:p>
        </p:txBody>
      </p:sp>
      <p:sp>
        <p:nvSpPr>
          <p:cNvPr id="241" name="Google Shape;241;p25"/>
          <p:cNvSpPr txBox="1"/>
          <p:nvPr/>
        </p:nvSpPr>
        <p:spPr>
          <a:xfrm>
            <a:off x="5078750" y="1814800"/>
            <a:ext cx="3715200" cy="2598300"/>
          </a:xfrm>
          <a:prstGeom prst="rect">
            <a:avLst/>
          </a:prstGeom>
          <a:solidFill>
            <a:srgbClr val="F4CCCC"/>
          </a:solidFill>
          <a:ln cap="flat" cmpd="sng" w="9525">
            <a:solidFill>
              <a:srgbClr val="666666"/>
            </a:solidFill>
            <a:prstDash val="solid"/>
            <a:round/>
            <a:headEnd len="sm" w="sm" type="none"/>
            <a:tailEnd len="sm" w="sm" type="none"/>
          </a:ln>
        </p:spPr>
        <p:txBody>
          <a:bodyPr anchorCtr="0" anchor="t" bIns="18275" lIns="91425" spcFirstLastPara="1" rIns="91425" wrap="square" tIns="18275">
            <a:noAutofit/>
          </a:bodyPr>
          <a:lstStyle/>
          <a:p>
            <a:pPr indent="0" lvl="0" marL="0" rtl="0" algn="l">
              <a:lnSpc>
                <a:spcPct val="100000"/>
              </a:lnSpc>
              <a:spcBef>
                <a:spcPts val="0"/>
              </a:spcBef>
              <a:spcAft>
                <a:spcPts val="0"/>
              </a:spcAft>
              <a:buNone/>
            </a:pP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"request_id": "32cd9168-338f-11e4-0d01-0050569b7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"body":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"openc2":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"request":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lnSpc>
                <a:spcPct val="100000"/>
              </a:lnSpc>
              <a:spcBef>
                <a:spcPts val="0"/>
              </a:spcBef>
              <a:spcAft>
                <a:spcPts val="0"/>
              </a:spcAft>
              <a:buNone/>
            </a:pPr>
            <a:r>
              <a:t/>
            </a:r>
            <a:endParaRPr sz="1000">
              <a:latin typeface="Consolas"/>
              <a:ea typeface="Consolas"/>
              <a:cs typeface="Consolas"/>
              <a:sym typeface="Consolas"/>
            </a:endParaRPr>
          </a:p>
          <a:p>
            <a:pPr indent="0" lvl="0" marL="0" rtl="0" algn="l">
              <a:lnSpc>
                <a:spcPct val="150000"/>
              </a:lnSpc>
              <a:spcBef>
                <a:spcPts val="0"/>
              </a:spcBef>
              <a:spcAft>
                <a:spcPts val="0"/>
              </a:spcAft>
              <a:buNone/>
            </a:pPr>
            <a:r>
              <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p:txBody>
      </p:sp>
      <p:sp>
        <p:nvSpPr>
          <p:cNvPr id="242" name="Google Shape;242;p25"/>
          <p:cNvSpPr txBox="1"/>
          <p:nvPr/>
        </p:nvSpPr>
        <p:spPr>
          <a:xfrm>
            <a:off x="5640225" y="2766000"/>
            <a:ext cx="2988900" cy="1140600"/>
          </a:xfrm>
          <a:prstGeom prst="rect">
            <a:avLst/>
          </a:prstGeom>
          <a:solidFill>
            <a:srgbClr val="FFF2CC"/>
          </a:solidFill>
          <a:ln cap="flat" cmpd="sng" w="9525">
            <a:solidFill>
              <a:srgbClr val="666666"/>
            </a:solidFill>
            <a:prstDash val="solid"/>
            <a:round/>
            <a:headEnd len="sm" w="sm" type="none"/>
            <a:tailEnd len="sm" w="sm" type="none"/>
          </a:ln>
        </p:spPr>
        <p:txBody>
          <a:bodyPr anchorCtr="0" anchor="t" bIns="18275" lIns="91425" spcFirstLastPara="1" rIns="91425" wrap="square" tIns="18275">
            <a:noAutofit/>
          </a:bodyPr>
          <a:lstStyle/>
          <a:p>
            <a:pPr indent="0" lvl="0" marL="0" rtl="0" algn="l">
              <a:spcBef>
                <a:spcPts val="0"/>
              </a:spcBef>
              <a:spcAft>
                <a:spcPts val="0"/>
              </a:spcAft>
              <a:buNone/>
            </a:pPr>
            <a:r>
              <a:rPr lang="en" sz="1000">
                <a:latin typeface="Consolas"/>
                <a:ea typeface="Consolas"/>
                <a:cs typeface="Consolas"/>
                <a:sym typeface="Consolas"/>
              </a:rPr>
              <a:t>{ "action": "contain",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"target":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"device":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"hostname": "testdevice.local.com"</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p:txBody>
      </p:sp>
      <p:sp>
        <p:nvSpPr>
          <p:cNvPr id="243" name="Google Shape;243;p25"/>
          <p:cNvSpPr txBox="1"/>
          <p:nvPr/>
        </p:nvSpPr>
        <p:spPr>
          <a:xfrm>
            <a:off x="8074625" y="1814800"/>
            <a:ext cx="719400" cy="2376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Message</a:t>
            </a:r>
            <a:endParaRPr b="1" sz="1000"/>
          </a:p>
        </p:txBody>
      </p:sp>
      <p:sp>
        <p:nvSpPr>
          <p:cNvPr id="244" name="Google Shape;244;p25"/>
          <p:cNvSpPr txBox="1"/>
          <p:nvPr/>
        </p:nvSpPr>
        <p:spPr>
          <a:xfrm>
            <a:off x="7952628" y="2765562"/>
            <a:ext cx="676500" cy="2169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Content</a:t>
            </a:r>
            <a:endParaRPr b="1" sz="1000"/>
          </a:p>
        </p:txBody>
      </p:sp>
      <p:cxnSp>
        <p:nvCxnSpPr>
          <p:cNvPr id="245" name="Google Shape;245;p25"/>
          <p:cNvCxnSpPr/>
          <p:nvPr/>
        </p:nvCxnSpPr>
        <p:spPr>
          <a:xfrm flipH="1" rot="10800000">
            <a:off x="4656075" y="2616650"/>
            <a:ext cx="827400" cy="814500"/>
          </a:xfrm>
          <a:prstGeom prst="curvedConnector3">
            <a:avLst>
              <a:gd fmla="val 50000" name="adj1"/>
            </a:avLst>
          </a:prstGeom>
          <a:noFill/>
          <a:ln cap="flat" cmpd="sng" w="19050">
            <a:solidFill>
              <a:srgbClr val="6AA84F"/>
            </a:solidFill>
            <a:prstDash val="solid"/>
            <a:round/>
            <a:headEnd len="med" w="med" type="none"/>
            <a:tailEnd len="med" w="med" type="stealth"/>
          </a:ln>
        </p:spPr>
      </p:cxnSp>
      <p:sp>
        <p:nvSpPr>
          <p:cNvPr id="246" name="Google Shape;246;p25"/>
          <p:cNvSpPr txBox="1"/>
          <p:nvPr/>
        </p:nvSpPr>
        <p:spPr>
          <a:xfrm>
            <a:off x="8178975" y="1144950"/>
            <a:ext cx="719400" cy="2376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Protocol</a:t>
            </a:r>
            <a:endParaRPr b="1" sz="1000"/>
          </a:p>
        </p:txBody>
      </p:sp>
      <p:sp>
        <p:nvSpPr>
          <p:cNvPr id="247" name="Google Shape;247;p25"/>
          <p:cNvSpPr/>
          <p:nvPr/>
        </p:nvSpPr>
        <p:spPr>
          <a:xfrm>
            <a:off x="6252725" y="3737275"/>
            <a:ext cx="2446500" cy="216900"/>
          </a:xfrm>
          <a:prstGeom prst="roundRect">
            <a:avLst>
              <a:gd fmla="val 16667" name="adj"/>
            </a:avLst>
          </a:prstGeom>
          <a:solidFill>
            <a:srgbClr val="D9EAD3"/>
          </a:solidFill>
          <a:ln cap="flat" cmpd="sng" w="9525">
            <a:solidFill>
              <a:srgbClr val="666666"/>
            </a:solidFill>
            <a:prstDash val="solid"/>
            <a:round/>
            <a:headEnd len="sm" w="sm" type="none"/>
            <a:tailEnd len="sm" w="sm" type="none"/>
          </a:ln>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sz="1000">
                <a:latin typeface="Consolas"/>
                <a:ea typeface="Consolas"/>
                <a:cs typeface="Consolas"/>
                <a:sym typeface="Consolas"/>
              </a:rPr>
              <a:t>["contain", "device": {...}]</a:t>
            </a:r>
            <a:endParaRPr sz="1000">
              <a:latin typeface="Consolas"/>
              <a:ea typeface="Consolas"/>
              <a:cs typeface="Consolas"/>
              <a:sym typeface="Consolas"/>
            </a:endParaRPr>
          </a:p>
        </p:txBody>
      </p:sp>
      <p:sp>
        <p:nvSpPr>
          <p:cNvPr id="248" name="Google Shape;248;p25"/>
          <p:cNvSpPr txBox="1"/>
          <p:nvPr/>
        </p:nvSpPr>
        <p:spPr>
          <a:xfrm>
            <a:off x="6816200" y="3561500"/>
            <a:ext cx="1725900" cy="2169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i="1" lang="en" sz="1000">
                <a:solidFill>
                  <a:schemeClr val="dk1"/>
                </a:solidFill>
              </a:rPr>
              <a:t>or using Compact JSON:</a:t>
            </a:r>
            <a:endParaRPr i="1" sz="1000">
              <a:solidFill>
                <a:schemeClr val="dk1"/>
              </a:solidFill>
            </a:endParaRPr>
          </a:p>
        </p:txBody>
      </p:sp>
      <p:sp>
        <p:nvSpPr>
          <p:cNvPr id="249" name="Google Shape;249;p25"/>
          <p:cNvSpPr txBox="1"/>
          <p:nvPr/>
        </p:nvSpPr>
        <p:spPr>
          <a:xfrm>
            <a:off x="4630425" y="4486725"/>
            <a:ext cx="4354500" cy="50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Friendly Encoding</a:t>
            </a:r>
            <a:r>
              <a:rPr lang="en" sz="1000"/>
              <a:t>: </a:t>
            </a:r>
            <a:r>
              <a:rPr lang="en" sz="1000" u="sng">
                <a:solidFill>
                  <a:schemeClr val="hlink"/>
                </a:solidFill>
                <a:hlinkClick r:id="rId3"/>
              </a:rPr>
              <a:t>https://www.w3.org/2011/10/integration-workshop</a:t>
            </a:r>
            <a:br>
              <a:rPr lang="en" sz="1000" u="sng">
                <a:solidFill>
                  <a:schemeClr val="hlink"/>
                </a:solidFill>
                <a:hlinkClick r:id="rId4"/>
              </a:rPr>
            </a:br>
            <a:r>
              <a:rPr lang="en" sz="1000" u="sng">
                <a:solidFill>
                  <a:schemeClr val="hlink"/>
                </a:solidFill>
                <a:hlinkClick r:id="rId5"/>
              </a:rPr>
              <a:t>/s/ExperienceswithJSONandXMLTransformations.v08.pdf</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nvSpPr>
        <p:spPr>
          <a:xfrm>
            <a:off x="4969575" y="1144950"/>
            <a:ext cx="3928800" cy="3370500"/>
          </a:xfrm>
          <a:prstGeom prst="rect">
            <a:avLst/>
          </a:prstGeom>
          <a:solidFill>
            <a:srgbClr val="CFE2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Protocol:</a:t>
            </a:r>
            <a:r>
              <a:rPr lang="en" sz="1000">
                <a:latin typeface="Roboto"/>
                <a:ea typeface="Roboto"/>
                <a:cs typeface="Roboto"/>
                <a:sym typeface="Roboto"/>
              </a:rPr>
              <a:t>   http, mqtt, opendxl,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    Headers: carried in Protocol or Message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    Payload: Message or Content (as indicated by media-type)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
        <p:nvSpPr>
          <p:cNvPr id="255" name="Google Shape;25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OpenC2 Actuator Profiles</a:t>
            </a:r>
            <a:endParaRPr sz="1400"/>
          </a:p>
        </p:txBody>
      </p:sp>
      <p:sp>
        <p:nvSpPr>
          <p:cNvPr id="256" name="Google Shape;256;p26"/>
          <p:cNvSpPr txBox="1"/>
          <p:nvPr>
            <p:ph idx="1" type="body"/>
          </p:nvPr>
        </p:nvSpPr>
        <p:spPr>
          <a:xfrm>
            <a:off x="451000" y="1945250"/>
            <a:ext cx="4308900" cy="3058800"/>
          </a:xfrm>
          <a:prstGeom prst="rect">
            <a:avLst/>
          </a:prstGeom>
        </p:spPr>
        <p:txBody>
          <a:bodyPr anchorCtr="0" anchor="t" bIns="91425" lIns="91425" spcFirstLastPara="1" rIns="91425" wrap="square" tIns="91425">
            <a:noAutofit/>
          </a:bodyPr>
          <a:lstStyle/>
          <a:p>
            <a:pPr indent="-133350" lvl="0" marL="57150" rtl="0" algn="l">
              <a:lnSpc>
                <a:spcPct val="100000"/>
              </a:lnSpc>
              <a:spcBef>
                <a:spcPts val="0"/>
              </a:spcBef>
              <a:spcAft>
                <a:spcPts val="0"/>
              </a:spcAft>
              <a:buSzPts val="1200"/>
              <a:buFont typeface="Arial"/>
              <a:buChar char="●"/>
            </a:pPr>
            <a:r>
              <a:rPr b="1" lang="en" sz="1200">
                <a:latin typeface="Roboto"/>
                <a:ea typeface="Roboto"/>
                <a:cs typeface="Roboto"/>
                <a:sym typeface="Roboto"/>
              </a:rPr>
              <a:t>Language Specification:</a:t>
            </a:r>
            <a:r>
              <a:rPr lang="en" sz="1200">
                <a:latin typeface="Roboto"/>
                <a:ea typeface="Roboto"/>
                <a:cs typeface="Roboto"/>
                <a:sym typeface="Roboto"/>
              </a:rPr>
              <a:t> defines the Content structure and a cybersecurity vocabulary of simple common objects:</a:t>
            </a:r>
            <a:endParaRPr sz="1000">
              <a:latin typeface="Roboto"/>
              <a:ea typeface="Roboto"/>
              <a:cs typeface="Roboto"/>
              <a:sym typeface="Roboto"/>
            </a:endParaRPr>
          </a:p>
          <a:p>
            <a:pPr indent="-133350" lvl="1" marL="228600" rtl="0" algn="l">
              <a:lnSpc>
                <a:spcPct val="100000"/>
              </a:lnSpc>
              <a:spcBef>
                <a:spcPts val="0"/>
              </a:spcBef>
              <a:spcAft>
                <a:spcPts val="0"/>
              </a:spcAft>
              <a:buSzPts val="1200"/>
              <a:buFont typeface="Arial"/>
              <a:buChar char="○"/>
            </a:pPr>
            <a:r>
              <a:rPr b="1" lang="en" sz="1200">
                <a:latin typeface="Roboto"/>
                <a:ea typeface="Roboto"/>
                <a:cs typeface="Roboto"/>
                <a:sym typeface="Roboto"/>
              </a:rPr>
              <a:t>Target </a:t>
            </a:r>
            <a:r>
              <a:rPr lang="en" sz="1200">
                <a:latin typeface="Roboto"/>
                <a:ea typeface="Roboto"/>
                <a:cs typeface="Roboto"/>
                <a:sym typeface="Roboto"/>
              </a:rPr>
              <a:t>(noun): device, file, ip address, ip connection, url, …</a:t>
            </a:r>
            <a:endParaRPr sz="1200">
              <a:latin typeface="Roboto"/>
              <a:ea typeface="Roboto"/>
              <a:cs typeface="Roboto"/>
              <a:sym typeface="Roboto"/>
            </a:endParaRPr>
          </a:p>
          <a:p>
            <a:pPr indent="-133350" lvl="0" marL="57150" rtl="0" algn="l">
              <a:lnSpc>
                <a:spcPct val="100000"/>
              </a:lnSpc>
              <a:spcBef>
                <a:spcPts val="1000"/>
              </a:spcBef>
              <a:spcAft>
                <a:spcPts val="0"/>
              </a:spcAft>
              <a:buSzPts val="1200"/>
              <a:buFont typeface="Arial"/>
              <a:buChar char="●"/>
            </a:pPr>
            <a:r>
              <a:rPr b="1" lang="en" sz="1200">
                <a:latin typeface="Roboto"/>
                <a:ea typeface="Roboto"/>
                <a:cs typeface="Roboto"/>
                <a:sym typeface="Roboto"/>
              </a:rPr>
              <a:t>Actuator Profiles:</a:t>
            </a:r>
            <a:r>
              <a:rPr lang="en" sz="1200">
                <a:latin typeface="Roboto"/>
                <a:ea typeface="Roboto"/>
                <a:cs typeface="Roboto"/>
                <a:sym typeface="Roboto"/>
              </a:rPr>
              <a:t> define application-specific objects that may be simple or complex:</a:t>
            </a:r>
            <a:endParaRPr sz="1200">
              <a:latin typeface="Roboto"/>
              <a:ea typeface="Roboto"/>
              <a:cs typeface="Roboto"/>
              <a:sym typeface="Roboto"/>
            </a:endParaRPr>
          </a:p>
          <a:p>
            <a:pPr indent="-133350" lvl="1" marL="228600" rtl="0" algn="l">
              <a:lnSpc>
                <a:spcPct val="100000"/>
              </a:lnSpc>
              <a:spcBef>
                <a:spcPts val="0"/>
              </a:spcBef>
              <a:spcAft>
                <a:spcPts val="0"/>
              </a:spcAft>
              <a:buSzPts val="1200"/>
              <a:buFont typeface="Arial"/>
              <a:buChar char="○"/>
            </a:pPr>
            <a:r>
              <a:rPr b="1" lang="en" sz="1200">
                <a:latin typeface="Roboto"/>
                <a:ea typeface="Roboto"/>
                <a:cs typeface="Roboto"/>
                <a:sym typeface="Roboto"/>
              </a:rPr>
              <a:t>Target </a:t>
            </a:r>
            <a:r>
              <a:rPr lang="en" sz="1200">
                <a:latin typeface="Roboto"/>
                <a:ea typeface="Roboto"/>
                <a:cs typeface="Roboto"/>
                <a:sym typeface="Roboto"/>
              </a:rPr>
              <a:t>(noun):</a:t>
            </a:r>
            <a:endParaRPr sz="1200">
              <a:latin typeface="Roboto"/>
              <a:ea typeface="Roboto"/>
              <a:cs typeface="Roboto"/>
              <a:sym typeface="Roboto"/>
            </a:endParaRPr>
          </a:p>
          <a:p>
            <a:pPr indent="-190500" lvl="2"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slpf/rule_number</a:t>
            </a:r>
            <a:endParaRPr sz="1200">
              <a:latin typeface="Roboto"/>
              <a:ea typeface="Roboto"/>
              <a:cs typeface="Roboto"/>
              <a:sym typeface="Roboto"/>
            </a:endParaRPr>
          </a:p>
          <a:p>
            <a:pPr indent="-177800" lvl="2" marL="457200" rtl="0" algn="l">
              <a:lnSpc>
                <a:spcPct val="100000"/>
              </a:lnSpc>
              <a:spcBef>
                <a:spcPts val="0"/>
              </a:spcBef>
              <a:spcAft>
                <a:spcPts val="0"/>
              </a:spcAft>
              <a:buSzPts val="1000"/>
              <a:buFont typeface="Roboto"/>
              <a:buChar char="■"/>
            </a:pPr>
            <a:r>
              <a:rPr lang="en" sz="1200">
                <a:latin typeface="Roboto"/>
                <a:ea typeface="Roboto"/>
                <a:cs typeface="Roboto"/>
                <a:sym typeface="Roboto"/>
              </a:rPr>
              <a:t>scap/assessment (to be defined)</a:t>
            </a:r>
            <a:endParaRPr sz="1000">
              <a:latin typeface="Roboto"/>
              <a:ea typeface="Roboto"/>
              <a:cs typeface="Roboto"/>
              <a:sym typeface="Roboto"/>
            </a:endParaRPr>
          </a:p>
          <a:p>
            <a:pPr indent="-133350" lvl="0" marL="57150" rtl="0" algn="l">
              <a:lnSpc>
                <a:spcPct val="100000"/>
              </a:lnSpc>
              <a:spcBef>
                <a:spcPts val="1000"/>
              </a:spcBef>
              <a:spcAft>
                <a:spcPts val="0"/>
              </a:spcAft>
              <a:buSzPts val="1200"/>
              <a:buFont typeface="Arial"/>
              <a:buChar char="●"/>
            </a:pPr>
            <a:r>
              <a:rPr b="1" lang="en" sz="1200">
                <a:latin typeface="Roboto"/>
                <a:ea typeface="Roboto"/>
                <a:cs typeface="Roboto"/>
                <a:sym typeface="Roboto"/>
              </a:rPr>
              <a:t>Device</a:t>
            </a:r>
            <a:r>
              <a:rPr lang="en" sz="1200">
                <a:latin typeface="Roboto"/>
                <a:ea typeface="Roboto"/>
                <a:cs typeface="Roboto"/>
                <a:sym typeface="Roboto"/>
              </a:rPr>
              <a:t> (OpenC2 Consumer) supports parts of the core </a:t>
            </a:r>
            <a:r>
              <a:rPr b="1" lang="en" sz="1200">
                <a:latin typeface="Roboto"/>
                <a:ea typeface="Roboto"/>
                <a:cs typeface="Roboto"/>
                <a:sym typeface="Roboto"/>
              </a:rPr>
              <a:t>Language </a:t>
            </a:r>
            <a:r>
              <a:rPr lang="en" sz="1200">
                <a:latin typeface="Roboto"/>
                <a:ea typeface="Roboto"/>
                <a:cs typeface="Roboto"/>
                <a:sym typeface="Roboto"/>
              </a:rPr>
              <a:t>and one or more </a:t>
            </a:r>
            <a:r>
              <a:rPr b="1" lang="en" sz="1200">
                <a:latin typeface="Roboto"/>
                <a:ea typeface="Roboto"/>
                <a:cs typeface="Roboto"/>
                <a:sym typeface="Roboto"/>
              </a:rPr>
              <a:t>Actuator Profiles</a:t>
            </a:r>
            <a:endParaRPr b="1" sz="1200">
              <a:latin typeface="Roboto"/>
              <a:ea typeface="Roboto"/>
              <a:cs typeface="Roboto"/>
              <a:sym typeface="Roboto"/>
            </a:endParaRPr>
          </a:p>
          <a:p>
            <a:pPr indent="0" lvl="0" marL="0" rtl="0" algn="l">
              <a:lnSpc>
                <a:spcPct val="100000"/>
              </a:lnSpc>
              <a:spcBef>
                <a:spcPts val="1000"/>
              </a:spcBef>
              <a:spcAft>
                <a:spcPts val="0"/>
              </a:spcAft>
              <a:buNone/>
            </a:pPr>
            <a:r>
              <a:rPr lang="en" sz="1000" u="sng">
                <a:solidFill>
                  <a:schemeClr val="hlink"/>
                </a:solidFill>
                <a:latin typeface="Roboto"/>
                <a:ea typeface="Roboto"/>
                <a:cs typeface="Roboto"/>
                <a:sym typeface="Roboto"/>
                <a:hlinkClick r:id="rId3"/>
              </a:rPr>
              <a:t>https://github.com/oasis-tcs/openc2-usecases/tree/master/SBOM-PoC/Schemas</a:t>
            </a:r>
            <a:endParaRPr sz="800">
              <a:latin typeface="Roboto"/>
              <a:ea typeface="Roboto"/>
              <a:cs typeface="Roboto"/>
              <a:sym typeface="Roboto"/>
            </a:endParaRPr>
          </a:p>
        </p:txBody>
      </p:sp>
      <p:sp>
        <p:nvSpPr>
          <p:cNvPr id="257" name="Google Shape;257;p26"/>
          <p:cNvSpPr txBox="1"/>
          <p:nvPr/>
        </p:nvSpPr>
        <p:spPr>
          <a:xfrm>
            <a:off x="5078750" y="1814800"/>
            <a:ext cx="3715200" cy="2598300"/>
          </a:xfrm>
          <a:prstGeom prst="rect">
            <a:avLst/>
          </a:prstGeom>
          <a:solidFill>
            <a:srgbClr val="F4CCCC"/>
          </a:solidFill>
          <a:ln cap="flat" cmpd="sng" w="9525">
            <a:solidFill>
              <a:srgbClr val="666666"/>
            </a:solidFill>
            <a:prstDash val="solid"/>
            <a:round/>
            <a:headEnd len="sm" w="sm" type="none"/>
            <a:tailEnd len="sm" w="sm" type="none"/>
          </a:ln>
        </p:spPr>
        <p:txBody>
          <a:bodyPr anchorCtr="0" anchor="t" bIns="18275" lIns="91425" spcFirstLastPara="1" rIns="91425" wrap="square" tIns="18275">
            <a:noAutofit/>
          </a:bodyPr>
          <a:lstStyle/>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"request_id": "32cd9168-338f-11e4-0d01-0050569b7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"body":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"openc2":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"request":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lnSpc>
                <a:spcPct val="150000"/>
              </a:lnSpc>
              <a:spcBef>
                <a:spcPts val="0"/>
              </a:spcBef>
              <a:spcAft>
                <a:spcPts val="0"/>
              </a:spcAft>
              <a:buNone/>
            </a:pPr>
            <a:r>
              <a:t/>
            </a:r>
            <a:endParaRPr sz="1000">
              <a:latin typeface="Consolas"/>
              <a:ea typeface="Consolas"/>
              <a:cs typeface="Consolas"/>
              <a:sym typeface="Consolas"/>
            </a:endParaRPr>
          </a:p>
          <a:p>
            <a:pPr indent="0" lvl="0" marL="0" rtl="0" algn="l">
              <a:lnSpc>
                <a:spcPct val="100000"/>
              </a:lnSpc>
              <a:spcBef>
                <a:spcPts val="0"/>
              </a:spcBef>
              <a:spcAft>
                <a:spcPts val="0"/>
              </a:spcAft>
              <a:buNone/>
            </a:pPr>
            <a:r>
              <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258" name="Google Shape;258;p26"/>
          <p:cNvSpPr txBox="1"/>
          <p:nvPr/>
        </p:nvSpPr>
        <p:spPr>
          <a:xfrm>
            <a:off x="5640225" y="2768885"/>
            <a:ext cx="2988900" cy="1124100"/>
          </a:xfrm>
          <a:prstGeom prst="rect">
            <a:avLst/>
          </a:prstGeom>
          <a:solidFill>
            <a:srgbClr val="FFF2CC"/>
          </a:solidFill>
          <a:ln cap="flat" cmpd="sng" w="9525">
            <a:solidFill>
              <a:srgbClr val="666666"/>
            </a:solidFill>
            <a:prstDash val="solid"/>
            <a:round/>
            <a:headEnd len="sm" w="sm" type="none"/>
            <a:tailEnd len="sm" w="sm" type="none"/>
          </a:ln>
        </p:spPr>
        <p:txBody>
          <a:bodyPr anchorCtr="0" anchor="t" bIns="18275" lIns="91425" spcFirstLastPara="1" rIns="91425" wrap="square" tIns="18275">
            <a:noAutofit/>
          </a:bodyPr>
          <a:lstStyle/>
          <a:p>
            <a:pPr indent="0" lvl="0" marL="0" rtl="0" algn="l">
              <a:spcBef>
                <a:spcPts val="0"/>
              </a:spcBef>
              <a:spcAft>
                <a:spcPts val="0"/>
              </a:spcAft>
              <a:buNone/>
            </a:pPr>
            <a:r>
              <a:rPr lang="en" sz="1000">
                <a:latin typeface="Consolas"/>
                <a:ea typeface="Consolas"/>
                <a:cs typeface="Consolas"/>
                <a:sym typeface="Consolas"/>
              </a:rPr>
              <a:t>{ "action": "delete",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"target":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"slpf":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"rule_number": 34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p:txBody>
      </p:sp>
      <p:sp>
        <p:nvSpPr>
          <p:cNvPr id="259" name="Google Shape;259;p26"/>
          <p:cNvSpPr txBox="1"/>
          <p:nvPr/>
        </p:nvSpPr>
        <p:spPr>
          <a:xfrm>
            <a:off x="8074625" y="1814800"/>
            <a:ext cx="719400" cy="2376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Message</a:t>
            </a:r>
            <a:endParaRPr b="1" sz="1000"/>
          </a:p>
        </p:txBody>
      </p:sp>
      <p:sp>
        <p:nvSpPr>
          <p:cNvPr id="260" name="Google Shape;260;p26"/>
          <p:cNvSpPr txBox="1"/>
          <p:nvPr/>
        </p:nvSpPr>
        <p:spPr>
          <a:xfrm>
            <a:off x="7952703" y="2768910"/>
            <a:ext cx="676500" cy="2169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Content</a:t>
            </a:r>
            <a:endParaRPr b="1" sz="1000"/>
          </a:p>
        </p:txBody>
      </p:sp>
      <p:cxnSp>
        <p:nvCxnSpPr>
          <p:cNvPr id="261" name="Google Shape;261;p26"/>
          <p:cNvCxnSpPr/>
          <p:nvPr/>
        </p:nvCxnSpPr>
        <p:spPr>
          <a:xfrm flipH="1" rot="10800000">
            <a:off x="2204475" y="3168150"/>
            <a:ext cx="3573900" cy="213000"/>
          </a:xfrm>
          <a:prstGeom prst="curvedConnector3">
            <a:avLst>
              <a:gd fmla="val 50000" name="adj1"/>
            </a:avLst>
          </a:prstGeom>
          <a:noFill/>
          <a:ln cap="flat" cmpd="sng" w="19050">
            <a:solidFill>
              <a:srgbClr val="6AA84F"/>
            </a:solidFill>
            <a:prstDash val="solid"/>
            <a:round/>
            <a:headEnd len="med" w="med" type="none"/>
            <a:tailEnd len="med" w="med" type="stealth"/>
          </a:ln>
        </p:spPr>
      </p:cxnSp>
      <p:sp>
        <p:nvSpPr>
          <p:cNvPr id="262" name="Google Shape;262;p26"/>
          <p:cNvSpPr txBox="1"/>
          <p:nvPr/>
        </p:nvSpPr>
        <p:spPr>
          <a:xfrm>
            <a:off x="8178975" y="1144950"/>
            <a:ext cx="719400" cy="237600"/>
          </a:xfrm>
          <a:prstGeom prst="rect">
            <a:avLst/>
          </a:prstGeom>
          <a:noFill/>
          <a:ln cap="flat" cmpd="sng" w="9525">
            <a:solidFill>
              <a:srgbClr val="666666"/>
            </a:solidFill>
            <a:prstDash val="solid"/>
            <a:round/>
            <a:headEnd len="sm" w="sm" type="none"/>
            <a:tailEnd len="sm" w="sm" type="none"/>
          </a:ln>
        </p:spPr>
        <p:txBody>
          <a:bodyPr anchorCtr="0" anchor="t" bIns="45700" lIns="91425" spcFirstLastPara="1" rIns="91425" wrap="square" tIns="36575">
            <a:noAutofit/>
          </a:bodyPr>
          <a:lstStyle/>
          <a:p>
            <a:pPr indent="0" lvl="0" marL="0" rtl="0" algn="r">
              <a:spcBef>
                <a:spcPts val="0"/>
              </a:spcBef>
              <a:spcAft>
                <a:spcPts val="0"/>
              </a:spcAft>
              <a:buNone/>
            </a:pPr>
            <a:r>
              <a:rPr b="1" lang="en" sz="1000"/>
              <a:t>Protocol</a:t>
            </a:r>
            <a:endParaRPr b="1"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729450" y="1318650"/>
            <a:ext cx="5862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OpenC2 Information Modeling</a:t>
            </a:r>
            <a:endParaRPr/>
          </a:p>
        </p:txBody>
      </p:sp>
      <p:sp>
        <p:nvSpPr>
          <p:cNvPr id="268" name="Google Shape;268;p27"/>
          <p:cNvSpPr txBox="1"/>
          <p:nvPr>
            <p:ph idx="1" type="body"/>
          </p:nvPr>
        </p:nvSpPr>
        <p:spPr>
          <a:xfrm>
            <a:off x="702125" y="1914975"/>
            <a:ext cx="4772100" cy="2686200"/>
          </a:xfrm>
          <a:prstGeom prst="rect">
            <a:avLst/>
          </a:prstGeom>
        </p:spPr>
        <p:txBody>
          <a:bodyPr anchorCtr="0" anchor="t" bIns="91425" lIns="91425" spcFirstLastPara="1" rIns="91425" wrap="square" tIns="91425">
            <a:noAutofit/>
          </a:bodyPr>
          <a:lstStyle/>
          <a:p>
            <a:pPr indent="-190500" lvl="0" marL="228600" rtl="0" algn="l">
              <a:lnSpc>
                <a:spcPct val="100000"/>
              </a:lnSpc>
              <a:spcBef>
                <a:spcPts val="0"/>
              </a:spcBef>
              <a:spcAft>
                <a:spcPts val="0"/>
              </a:spcAft>
              <a:buSzPts val="1200"/>
              <a:buFont typeface="Arial"/>
              <a:buChar char="●"/>
            </a:pPr>
            <a:r>
              <a:rPr lang="en" sz="1200">
                <a:latin typeface="Roboto"/>
                <a:ea typeface="Roboto"/>
                <a:cs typeface="Roboto"/>
                <a:sym typeface="Roboto"/>
              </a:rPr>
              <a:t>OpenC2 created the JADN formal information modeling language based on </a:t>
            </a:r>
            <a:r>
              <a:rPr b="1" lang="en" sz="1200">
                <a:latin typeface="Roboto"/>
                <a:ea typeface="Roboto"/>
                <a:cs typeface="Roboto"/>
                <a:sym typeface="Roboto"/>
              </a:rPr>
              <a:t>information theory</a:t>
            </a:r>
            <a:r>
              <a:rPr lang="en" sz="1200">
                <a:latin typeface="Roboto"/>
                <a:ea typeface="Roboto"/>
                <a:cs typeface="Roboto"/>
                <a:sym typeface="Roboto"/>
              </a:rPr>
              <a:t> and </a:t>
            </a:r>
            <a:r>
              <a:rPr b="1" lang="en" sz="1200">
                <a:latin typeface="Roboto"/>
                <a:ea typeface="Roboto"/>
                <a:cs typeface="Roboto"/>
                <a:sym typeface="Roboto"/>
              </a:rPr>
              <a:t>graph theory</a:t>
            </a:r>
            <a:r>
              <a:rPr lang="en" sz="1200">
                <a:latin typeface="Roboto"/>
                <a:ea typeface="Roboto"/>
                <a:cs typeface="Roboto"/>
                <a:sym typeface="Roboto"/>
              </a:rPr>
              <a:t>.</a:t>
            </a:r>
            <a:endParaRPr sz="1200">
              <a:latin typeface="Roboto"/>
              <a:ea typeface="Roboto"/>
              <a:cs typeface="Roboto"/>
              <a:sym typeface="Roboto"/>
            </a:endParaRPr>
          </a:p>
          <a:p>
            <a:pPr indent="-177800" lvl="1" marL="457200" rtl="0" algn="l">
              <a:lnSpc>
                <a:spcPct val="115000"/>
              </a:lnSpc>
              <a:spcBef>
                <a:spcPts val="0"/>
              </a:spcBef>
              <a:spcAft>
                <a:spcPts val="0"/>
              </a:spcAft>
              <a:buSzPts val="1000"/>
              <a:buFont typeface="Arial"/>
              <a:buChar char="○"/>
            </a:pPr>
            <a:r>
              <a:rPr lang="en" sz="1000">
                <a:latin typeface="Roboto"/>
                <a:ea typeface="Roboto"/>
                <a:cs typeface="Roboto"/>
                <a:sym typeface="Roboto"/>
              </a:rPr>
              <a:t>A </a:t>
            </a:r>
            <a:r>
              <a:rPr b="1" lang="en" sz="1000">
                <a:latin typeface="Roboto"/>
                <a:ea typeface="Roboto"/>
                <a:cs typeface="Roboto"/>
                <a:sym typeface="Roboto"/>
              </a:rPr>
              <a:t>package </a:t>
            </a:r>
            <a:r>
              <a:rPr lang="en" sz="1000">
                <a:latin typeface="Roboto"/>
                <a:ea typeface="Roboto"/>
                <a:cs typeface="Roboto"/>
                <a:sym typeface="Roboto"/>
              </a:rPr>
              <a:t>is a </a:t>
            </a:r>
            <a:r>
              <a:rPr b="1" lang="en" sz="1000">
                <a:latin typeface="Roboto"/>
                <a:ea typeface="Roboto"/>
                <a:cs typeface="Roboto"/>
                <a:sym typeface="Roboto"/>
              </a:rPr>
              <a:t>namespace </a:t>
            </a:r>
            <a:r>
              <a:rPr lang="en" sz="1000">
                <a:latin typeface="Roboto"/>
                <a:ea typeface="Roboto"/>
                <a:cs typeface="Roboto"/>
                <a:sym typeface="Roboto"/>
              </a:rPr>
              <a:t>for a collection of </a:t>
            </a:r>
            <a:r>
              <a:rPr b="1" lang="en" sz="1000">
                <a:latin typeface="Roboto"/>
                <a:ea typeface="Roboto"/>
                <a:cs typeface="Roboto"/>
                <a:sym typeface="Roboto"/>
              </a:rPr>
              <a:t>type definitions</a:t>
            </a:r>
            <a:endParaRPr b="1" sz="1000">
              <a:latin typeface="Roboto"/>
              <a:ea typeface="Roboto"/>
              <a:cs typeface="Roboto"/>
              <a:sym typeface="Roboto"/>
            </a:endParaRPr>
          </a:p>
          <a:p>
            <a:pPr indent="-177800" lvl="1"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Every type definition is a graph node</a:t>
            </a:r>
            <a:endParaRPr sz="1000">
              <a:latin typeface="Roboto"/>
              <a:ea typeface="Roboto"/>
              <a:cs typeface="Roboto"/>
              <a:sym typeface="Roboto"/>
            </a:endParaRPr>
          </a:p>
          <a:p>
            <a:pPr indent="-177800" lvl="1" marL="457200" rtl="0" algn="l">
              <a:lnSpc>
                <a:spcPct val="115000"/>
              </a:lnSpc>
              <a:spcBef>
                <a:spcPts val="0"/>
              </a:spcBef>
              <a:spcAft>
                <a:spcPts val="0"/>
              </a:spcAft>
              <a:buSzPts val="1000"/>
              <a:buFont typeface="Arial"/>
              <a:buChar char="○"/>
            </a:pPr>
            <a:r>
              <a:rPr lang="en" sz="1000">
                <a:latin typeface="Roboto"/>
                <a:ea typeface="Roboto"/>
                <a:cs typeface="Roboto"/>
                <a:sym typeface="Roboto"/>
              </a:rPr>
              <a:t>Types define the </a:t>
            </a:r>
            <a:r>
              <a:rPr b="1" lang="en" sz="1000">
                <a:latin typeface="Roboto"/>
                <a:ea typeface="Roboto"/>
                <a:cs typeface="Roboto"/>
                <a:sym typeface="Roboto"/>
              </a:rPr>
              <a:t>information </a:t>
            </a:r>
            <a:r>
              <a:rPr lang="en" sz="1000">
                <a:latin typeface="Roboto"/>
                <a:ea typeface="Roboto"/>
                <a:cs typeface="Roboto"/>
                <a:sym typeface="Roboto"/>
              </a:rPr>
              <a:t>(entropy) contained in data instances</a:t>
            </a:r>
            <a:endParaRPr sz="1000">
              <a:latin typeface="Roboto"/>
              <a:ea typeface="Roboto"/>
              <a:cs typeface="Roboto"/>
              <a:sym typeface="Roboto"/>
            </a:endParaRPr>
          </a:p>
          <a:p>
            <a:pPr indent="-177800" lvl="1" marL="457200" rtl="0" algn="l">
              <a:lnSpc>
                <a:spcPct val="115000"/>
              </a:lnSpc>
              <a:spcBef>
                <a:spcPts val="0"/>
              </a:spcBef>
              <a:spcAft>
                <a:spcPts val="0"/>
              </a:spcAft>
              <a:buSzPts val="1000"/>
              <a:buFont typeface="Arial"/>
              <a:buChar char="○"/>
            </a:pPr>
            <a:r>
              <a:rPr b="1" lang="en" sz="1000">
                <a:latin typeface="Roboto"/>
                <a:ea typeface="Roboto"/>
                <a:cs typeface="Roboto"/>
                <a:sym typeface="Roboto"/>
              </a:rPr>
              <a:t>Serialization rules </a:t>
            </a:r>
            <a:r>
              <a:rPr lang="en" sz="1000">
                <a:latin typeface="Roboto"/>
                <a:ea typeface="Roboto"/>
                <a:cs typeface="Roboto"/>
                <a:sym typeface="Roboto"/>
              </a:rPr>
              <a:t>define data formats used to represent information instances</a:t>
            </a:r>
            <a:endParaRPr sz="1000">
              <a:latin typeface="Roboto"/>
              <a:ea typeface="Roboto"/>
              <a:cs typeface="Roboto"/>
              <a:sym typeface="Roboto"/>
            </a:endParaRPr>
          </a:p>
          <a:p>
            <a:pPr indent="-190500" lvl="0" marL="228600" rtl="0" algn="l">
              <a:lnSpc>
                <a:spcPct val="100000"/>
              </a:lnSpc>
              <a:spcBef>
                <a:spcPts val="1000"/>
              </a:spcBef>
              <a:spcAft>
                <a:spcPts val="0"/>
              </a:spcAft>
              <a:buSzPts val="1200"/>
              <a:buFont typeface="Roboto"/>
              <a:buChar char="●"/>
            </a:pPr>
            <a:r>
              <a:rPr lang="en" sz="1200">
                <a:latin typeface="Roboto"/>
                <a:ea typeface="Roboto"/>
                <a:cs typeface="Roboto"/>
                <a:sym typeface="Roboto"/>
              </a:rPr>
              <a:t>Graph structure:</a:t>
            </a:r>
            <a:endParaRPr sz="1200">
              <a:latin typeface="Roboto"/>
              <a:ea typeface="Roboto"/>
              <a:cs typeface="Roboto"/>
              <a:sym typeface="Roboto"/>
            </a:endParaRPr>
          </a:p>
          <a:p>
            <a:pPr indent="-177800" lvl="1"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Encourages normalization and reuse of named types</a:t>
            </a:r>
            <a:endParaRPr sz="1000">
              <a:latin typeface="Roboto"/>
              <a:ea typeface="Roboto"/>
              <a:cs typeface="Roboto"/>
              <a:sym typeface="Roboto"/>
            </a:endParaRPr>
          </a:p>
          <a:p>
            <a:pPr indent="-177800" lvl="1"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Supports evolution from conceptual design to concrete schemas.</a:t>
            </a:r>
            <a:endParaRPr sz="1000">
              <a:latin typeface="Roboto"/>
              <a:ea typeface="Roboto"/>
              <a:cs typeface="Roboto"/>
              <a:sym typeface="Roboto"/>
            </a:endParaRPr>
          </a:p>
          <a:p>
            <a:pPr indent="-190500" lvl="0" marL="228600" rtl="0" algn="l">
              <a:lnSpc>
                <a:spcPct val="100000"/>
              </a:lnSpc>
              <a:spcBef>
                <a:spcPts val="1000"/>
              </a:spcBef>
              <a:spcAft>
                <a:spcPts val="0"/>
              </a:spcAft>
              <a:buSzPts val="1200"/>
              <a:buFont typeface="Roboto"/>
              <a:buChar char="●"/>
            </a:pPr>
            <a:r>
              <a:rPr lang="en" sz="1200">
                <a:latin typeface="Roboto"/>
                <a:ea typeface="Roboto"/>
                <a:cs typeface="Roboto"/>
                <a:sym typeface="Roboto"/>
              </a:rPr>
              <a:t>An IM is used to both generate specifications and validate data</a:t>
            </a:r>
            <a:endParaRPr sz="1200">
              <a:latin typeface="Roboto"/>
              <a:ea typeface="Roboto"/>
              <a:cs typeface="Roboto"/>
              <a:sym typeface="Roboto"/>
            </a:endParaRPr>
          </a:p>
          <a:p>
            <a:pPr indent="-177800" lvl="1"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Improves quality and ensures consistency</a:t>
            </a:r>
            <a:endParaRPr sz="1000">
              <a:latin typeface="Roboto"/>
              <a:ea typeface="Roboto"/>
              <a:cs typeface="Roboto"/>
              <a:sym typeface="Roboto"/>
            </a:endParaRPr>
          </a:p>
          <a:p>
            <a:pPr indent="-177800" lvl="1" marL="457200" rtl="0" algn="l">
              <a:lnSpc>
                <a:spcPct val="115000"/>
              </a:lnSpc>
              <a:spcBef>
                <a:spcPts val="0"/>
              </a:spcBef>
              <a:spcAft>
                <a:spcPts val="0"/>
              </a:spcAft>
              <a:buSzPts val="1000"/>
              <a:buFont typeface="Arial"/>
              <a:buChar char="○"/>
            </a:pPr>
            <a:r>
              <a:rPr lang="en" sz="1000">
                <a:latin typeface="Roboto"/>
                <a:ea typeface="Roboto"/>
                <a:cs typeface="Roboto"/>
                <a:sym typeface="Roboto"/>
              </a:rPr>
              <a:t>IM is a </a:t>
            </a:r>
            <a:r>
              <a:rPr b="1" lang="en" sz="1000">
                <a:latin typeface="Roboto"/>
                <a:ea typeface="Roboto"/>
                <a:cs typeface="Roboto"/>
                <a:sym typeface="Roboto"/>
              </a:rPr>
              <a:t>normative </a:t>
            </a:r>
            <a:r>
              <a:rPr lang="en" sz="1000">
                <a:latin typeface="Roboto"/>
                <a:ea typeface="Roboto"/>
                <a:cs typeface="Roboto"/>
                <a:sym typeface="Roboto"/>
              </a:rPr>
              <a:t>definition, not just "a representation of concepts"</a:t>
            </a:r>
            <a:endParaRPr sz="1000">
              <a:latin typeface="Roboto"/>
              <a:ea typeface="Roboto"/>
              <a:cs typeface="Roboto"/>
              <a:sym typeface="Roboto"/>
            </a:endParaRPr>
          </a:p>
        </p:txBody>
      </p:sp>
      <p:sp>
        <p:nvSpPr>
          <p:cNvPr id="269" name="Google Shape;269;p27"/>
          <p:cNvSpPr txBox="1"/>
          <p:nvPr/>
        </p:nvSpPr>
        <p:spPr>
          <a:xfrm>
            <a:off x="5503025" y="2222050"/>
            <a:ext cx="3346800" cy="2403600"/>
          </a:xfrm>
          <a:prstGeom prst="rect">
            <a:avLst/>
          </a:prstGeom>
          <a:solidFill>
            <a:srgbClr val="FFF2CC"/>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An </a:t>
            </a:r>
            <a:r>
              <a:rPr b="1" lang="en" sz="1200">
                <a:solidFill>
                  <a:srgbClr val="222222"/>
                </a:solidFill>
              </a:rPr>
              <a:t>information model</a:t>
            </a:r>
            <a:r>
              <a:rPr lang="en" sz="1200">
                <a:solidFill>
                  <a:srgbClr val="222222"/>
                </a:solidFill>
              </a:rPr>
              <a:t> is a representation of concepts and the relationships, constraints, rules, and operations to specify data semantics for a chosen domain of discourse.</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b="1" lang="en" sz="1200">
                <a:solidFill>
                  <a:srgbClr val="222222"/>
                </a:solidFill>
              </a:rPr>
              <a:t>Information theory</a:t>
            </a:r>
            <a:r>
              <a:rPr lang="en" sz="1200">
                <a:solidFill>
                  <a:srgbClr val="222222"/>
                </a:solidFill>
              </a:rPr>
              <a:t> studies the quantification, storage, and communication of information.</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b="1" lang="en" sz="1200">
                <a:solidFill>
                  <a:srgbClr val="222222"/>
                </a:solidFill>
              </a:rPr>
              <a:t>Graph theory</a:t>
            </a:r>
            <a:r>
              <a:rPr lang="en" sz="1200">
                <a:solidFill>
                  <a:srgbClr val="222222"/>
                </a:solidFill>
              </a:rPr>
              <a:t> is the study of graphs, which are mathematical structures used to model pairwise relations between objects.</a:t>
            </a:r>
            <a:endParaRPr sz="1200">
              <a:solidFill>
                <a:srgbClr val="222222"/>
              </a:solidFill>
            </a:endParaRPr>
          </a:p>
          <a:p>
            <a:pPr indent="0" lvl="0" marL="0" rtl="0" algn="r">
              <a:spcBef>
                <a:spcPts val="0"/>
              </a:spcBef>
              <a:spcAft>
                <a:spcPts val="0"/>
              </a:spcAft>
              <a:buNone/>
            </a:pPr>
            <a:r>
              <a:rPr lang="en" sz="1200">
                <a:solidFill>
                  <a:srgbClr val="222222"/>
                </a:solidFill>
              </a:rPr>
              <a:t>--- Wikipedia</a:t>
            </a:r>
            <a:endParaRPr sz="1200">
              <a:solidFill>
                <a:srgbClr val="222222"/>
              </a:solidFill>
            </a:endParaRPr>
          </a:p>
        </p:txBody>
      </p:sp>
      <p:pic>
        <p:nvPicPr>
          <p:cNvPr id="270" name="Google Shape;270;p27"/>
          <p:cNvPicPr preferRelativeResize="0"/>
          <p:nvPr/>
        </p:nvPicPr>
        <p:blipFill>
          <a:blip r:embed="rId3">
            <a:alphaModFix/>
          </a:blip>
          <a:stretch>
            <a:fillRect/>
          </a:stretch>
        </p:blipFill>
        <p:spPr>
          <a:xfrm>
            <a:off x="6489725" y="705475"/>
            <a:ext cx="1373400" cy="137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JSON Abstract Data Notation (JADN) Status</a:t>
            </a:r>
            <a:endParaRPr sz="2000"/>
          </a:p>
        </p:txBody>
      </p:sp>
      <p:sp>
        <p:nvSpPr>
          <p:cNvPr id="276" name="Google Shape;276;p28"/>
          <p:cNvSpPr txBox="1"/>
          <p:nvPr>
            <p:ph idx="1" type="body"/>
          </p:nvPr>
        </p:nvSpPr>
        <p:spPr>
          <a:xfrm>
            <a:off x="729450" y="2078875"/>
            <a:ext cx="7688700" cy="2649000"/>
          </a:xfrm>
          <a:prstGeom prst="rect">
            <a:avLst/>
          </a:prstGeom>
        </p:spPr>
        <p:txBody>
          <a:bodyPr anchorCtr="0" anchor="t" bIns="91425" lIns="91425" spcFirstLastPara="1" rIns="91425" wrap="square" tIns="91425">
            <a:noAutofit/>
          </a:bodyPr>
          <a:lstStyle/>
          <a:p>
            <a:pPr indent="-190500" lvl="0" marL="228600" rtl="0" algn="l">
              <a:lnSpc>
                <a:spcPct val="115000"/>
              </a:lnSpc>
              <a:spcBef>
                <a:spcPts val="0"/>
              </a:spcBef>
              <a:spcAft>
                <a:spcPts val="0"/>
              </a:spcAft>
              <a:buSzPts val="1200"/>
              <a:buFont typeface="Roboto"/>
              <a:buChar char="●"/>
            </a:pPr>
            <a:r>
              <a:rPr lang="en" sz="1200">
                <a:latin typeface="Roboto"/>
                <a:ea typeface="Roboto"/>
                <a:cs typeface="Roboto"/>
                <a:sym typeface="Roboto"/>
              </a:rPr>
              <a:t>Working Draft 01 about to be published by the OpenC2 Technical Committee</a:t>
            </a:r>
            <a:endParaRPr sz="1200">
              <a:latin typeface="Roboto"/>
              <a:ea typeface="Roboto"/>
              <a:cs typeface="Roboto"/>
              <a:sym typeface="Roboto"/>
            </a:endParaRPr>
          </a:p>
          <a:p>
            <a:pPr indent="-190500" lvl="1" marL="457200" rtl="0" algn="l">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3"/>
              </a:rPr>
              <a:t>https://github.com/oasis-tcs/openc2-jadn/blob/working/jadn-v1.0-wd01.md</a:t>
            </a:r>
            <a:endParaRPr sz="1200">
              <a:latin typeface="Roboto"/>
              <a:ea typeface="Roboto"/>
              <a:cs typeface="Roboto"/>
              <a:sym typeface="Roboto"/>
            </a:endParaRPr>
          </a:p>
          <a:p>
            <a:pPr indent="-190500" lvl="0" marL="228600" rtl="0" algn="l">
              <a:lnSpc>
                <a:spcPct val="115000"/>
              </a:lnSpc>
              <a:spcBef>
                <a:spcPts val="1000"/>
              </a:spcBef>
              <a:spcAft>
                <a:spcPts val="0"/>
              </a:spcAft>
              <a:buSzPts val="1200"/>
              <a:buFont typeface="Roboto"/>
              <a:buChar char="●"/>
            </a:pPr>
            <a:r>
              <a:rPr lang="en" sz="1200">
                <a:latin typeface="Roboto"/>
                <a:ea typeface="Roboto"/>
                <a:cs typeface="Roboto"/>
                <a:sym typeface="Roboto"/>
              </a:rPr>
              <a:t>Public comments</a:t>
            </a:r>
            <a:endParaRPr sz="1200">
              <a:latin typeface="Roboto"/>
              <a:ea typeface="Roboto"/>
              <a:cs typeface="Roboto"/>
              <a:sym typeface="Roboto"/>
            </a:endParaRPr>
          </a:p>
          <a:p>
            <a:pPr indent="-190500" lvl="1" marL="457200" rtl="0" algn="l">
              <a:lnSpc>
                <a:spcPct val="115000"/>
              </a:lnSpc>
              <a:spcBef>
                <a:spcPts val="0"/>
              </a:spcBef>
              <a:spcAft>
                <a:spcPts val="0"/>
              </a:spcAft>
              <a:buSzPts val="1200"/>
              <a:buFont typeface="Roboto"/>
              <a:buChar char="○"/>
            </a:pPr>
            <a:r>
              <a:rPr lang="en" sz="1200">
                <a:solidFill>
                  <a:schemeClr val="accent5"/>
                </a:solidFill>
                <a:latin typeface="Roboto"/>
                <a:ea typeface="Roboto"/>
                <a:cs typeface="Roboto"/>
                <a:sym typeface="Roboto"/>
              </a:rPr>
              <a:t>Github issues: </a:t>
            </a:r>
            <a:r>
              <a:rPr lang="en" sz="1200" u="sng">
                <a:solidFill>
                  <a:schemeClr val="hlink"/>
                </a:solidFill>
                <a:latin typeface="Roboto"/>
                <a:ea typeface="Roboto"/>
                <a:cs typeface="Roboto"/>
                <a:sym typeface="Roboto"/>
                <a:hlinkClick r:id="rId4"/>
              </a:rPr>
              <a:t>https://github.com/oasis-tcs/openc2-jadn/issues</a:t>
            </a:r>
            <a:endParaRPr sz="1200">
              <a:solidFill>
                <a:schemeClr val="accent5"/>
              </a:solidFill>
              <a:latin typeface="Roboto"/>
              <a:ea typeface="Roboto"/>
              <a:cs typeface="Roboto"/>
              <a:sym typeface="Roboto"/>
            </a:endParaRPr>
          </a:p>
          <a:p>
            <a:pPr indent="-190500" lvl="1" marL="457200" rtl="0" algn="l">
              <a:lnSpc>
                <a:spcPct val="115000"/>
              </a:lnSpc>
              <a:spcBef>
                <a:spcPts val="0"/>
              </a:spcBef>
              <a:spcAft>
                <a:spcPts val="0"/>
              </a:spcAft>
              <a:buSzPts val="1200"/>
              <a:buFont typeface="Roboto"/>
              <a:buChar char="○"/>
            </a:pPr>
            <a:r>
              <a:rPr lang="en" sz="1200">
                <a:solidFill>
                  <a:schemeClr val="accent5"/>
                </a:solidFill>
                <a:latin typeface="Roboto"/>
                <a:ea typeface="Roboto"/>
                <a:cs typeface="Roboto"/>
                <a:sym typeface="Roboto"/>
              </a:rPr>
              <a:t>OpenC2 public email list: </a:t>
            </a:r>
            <a:r>
              <a:rPr lang="en" sz="1200" u="sng">
                <a:solidFill>
                  <a:schemeClr val="hlink"/>
                </a:solidFill>
                <a:latin typeface="Roboto"/>
                <a:ea typeface="Roboto"/>
                <a:cs typeface="Roboto"/>
                <a:sym typeface="Roboto"/>
                <a:hlinkClick r:id="rId5"/>
              </a:rPr>
              <a:t>openc2-comment@lists.oasis-open.org</a:t>
            </a:r>
            <a:endParaRPr sz="1200">
              <a:latin typeface="Roboto"/>
              <a:ea typeface="Roboto"/>
              <a:cs typeface="Roboto"/>
              <a:sym typeface="Roboto"/>
            </a:endParaRPr>
          </a:p>
          <a:p>
            <a:pPr indent="-190500" lvl="0" marL="228600" rtl="0" algn="l">
              <a:lnSpc>
                <a:spcPct val="115000"/>
              </a:lnSpc>
              <a:spcBef>
                <a:spcPts val="1000"/>
              </a:spcBef>
              <a:spcAft>
                <a:spcPts val="0"/>
              </a:spcAft>
              <a:buSzPts val="1200"/>
              <a:buFont typeface="Roboto"/>
              <a:buChar char="●"/>
            </a:pPr>
            <a:r>
              <a:rPr lang="en" sz="1200">
                <a:latin typeface="Roboto"/>
                <a:ea typeface="Roboto"/>
                <a:cs typeface="Roboto"/>
                <a:sym typeface="Roboto"/>
              </a:rPr>
              <a:t>Next Steps - apply JADN to a wider set of use cases:</a:t>
            </a:r>
            <a:endParaRPr sz="1200">
              <a:latin typeface="Roboto"/>
              <a:ea typeface="Roboto"/>
              <a:cs typeface="Roboto"/>
              <a:sym typeface="Roboto"/>
            </a:endParaRPr>
          </a:p>
          <a:p>
            <a:pPr indent="-190500" lvl="1" marL="457200" rtl="0" algn="l">
              <a:lnSpc>
                <a:spcPct val="115000"/>
              </a:lnSpc>
              <a:spcBef>
                <a:spcPts val="0"/>
              </a:spcBef>
              <a:spcAft>
                <a:spcPts val="0"/>
              </a:spcAft>
              <a:buSzPts val="1200"/>
              <a:buFont typeface="Roboto"/>
              <a:buChar char="○"/>
            </a:pPr>
            <a:r>
              <a:rPr lang="en" sz="1200">
                <a:solidFill>
                  <a:schemeClr val="hlink"/>
                </a:solidFill>
                <a:latin typeface="Roboto"/>
                <a:ea typeface="Roboto"/>
                <a:cs typeface="Roboto"/>
                <a:sym typeface="Roboto"/>
              </a:rPr>
              <a:t>Security Content Automation Protocol (SCAP) Version 2</a:t>
            </a:r>
            <a:endParaRPr sz="1200">
              <a:solidFill>
                <a:schemeClr val="hlink"/>
              </a:solidFill>
              <a:latin typeface="Roboto"/>
              <a:ea typeface="Roboto"/>
              <a:cs typeface="Roboto"/>
              <a:sym typeface="Roboto"/>
            </a:endParaRPr>
          </a:p>
          <a:p>
            <a:pPr indent="-190500" lvl="1" marL="457200" rtl="0" algn="l">
              <a:lnSpc>
                <a:spcPct val="115000"/>
              </a:lnSpc>
              <a:spcBef>
                <a:spcPts val="0"/>
              </a:spcBef>
              <a:spcAft>
                <a:spcPts val="0"/>
              </a:spcAft>
              <a:buSzPts val="1200"/>
              <a:buFont typeface="Roboto"/>
              <a:buChar char="○"/>
            </a:pPr>
            <a:r>
              <a:rPr lang="en" sz="1200">
                <a:solidFill>
                  <a:schemeClr val="hlink"/>
                </a:solidFill>
                <a:latin typeface="Roboto"/>
                <a:ea typeface="Roboto"/>
                <a:cs typeface="Roboto"/>
                <a:sym typeface="Roboto"/>
              </a:rPr>
              <a:t>SBOM data formats (SPDX, SWID, CycloneDX, …)</a:t>
            </a:r>
            <a:endParaRPr sz="1200">
              <a:solidFill>
                <a:schemeClr val="hlink"/>
              </a:solidFill>
              <a:latin typeface="Roboto"/>
              <a:ea typeface="Roboto"/>
              <a:cs typeface="Roboto"/>
              <a:sym typeface="Roboto"/>
            </a:endParaRPr>
          </a:p>
          <a:p>
            <a:pPr indent="-190500" lvl="1" marL="457200" rtl="0" algn="l">
              <a:lnSpc>
                <a:spcPct val="115000"/>
              </a:lnSpc>
              <a:spcBef>
                <a:spcPts val="0"/>
              </a:spcBef>
              <a:spcAft>
                <a:spcPts val="0"/>
              </a:spcAft>
              <a:buClr>
                <a:schemeClr val="hlink"/>
              </a:buClr>
              <a:buSzPts val="1200"/>
              <a:buFont typeface="Roboto"/>
              <a:buChar char="○"/>
            </a:pPr>
            <a:r>
              <a:rPr lang="en" sz="1200">
                <a:solidFill>
                  <a:schemeClr val="hlink"/>
                </a:solidFill>
                <a:latin typeface="Roboto"/>
                <a:ea typeface="Roboto"/>
                <a:cs typeface="Roboto"/>
                <a:sym typeface="Roboto"/>
              </a:rPr>
              <a:t>...</a:t>
            </a:r>
            <a:endParaRPr sz="1200">
              <a:solidFill>
                <a:schemeClr val="hlink"/>
              </a:solidFill>
              <a:latin typeface="Roboto"/>
              <a:ea typeface="Roboto"/>
              <a:cs typeface="Roboto"/>
              <a:sym typeface="Roboto"/>
            </a:endParaRPr>
          </a:p>
        </p:txBody>
      </p:sp>
      <p:sp>
        <p:nvSpPr>
          <p:cNvPr id="277" name="Google Shape;277;p28"/>
          <p:cNvSpPr txBox="1"/>
          <p:nvPr/>
        </p:nvSpPr>
        <p:spPr>
          <a:xfrm>
            <a:off x="729450" y="4601175"/>
            <a:ext cx="45213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Software Architecture</a:t>
            </a:r>
            <a:endParaRPr sz="2000"/>
          </a:p>
        </p:txBody>
      </p:sp>
      <p:pic>
        <p:nvPicPr>
          <p:cNvPr id="94" name="Google Shape;94;p14"/>
          <p:cNvPicPr preferRelativeResize="0"/>
          <p:nvPr/>
        </p:nvPicPr>
        <p:blipFill rotWithShape="1">
          <a:blip r:embed="rId3">
            <a:alphaModFix/>
          </a:blip>
          <a:srcRect b="0" l="6944" r="4700" t="4012"/>
          <a:stretch/>
        </p:blipFill>
        <p:spPr>
          <a:xfrm>
            <a:off x="3853280" y="1011825"/>
            <a:ext cx="5154846" cy="3652449"/>
          </a:xfrm>
          <a:prstGeom prst="rect">
            <a:avLst/>
          </a:prstGeom>
          <a:noFill/>
          <a:ln>
            <a:noFill/>
          </a:ln>
        </p:spPr>
      </p:pic>
      <p:sp>
        <p:nvSpPr>
          <p:cNvPr id="95" name="Google Shape;95;p14"/>
          <p:cNvSpPr txBox="1"/>
          <p:nvPr>
            <p:ph idx="1" type="body"/>
          </p:nvPr>
        </p:nvSpPr>
        <p:spPr>
          <a:xfrm>
            <a:off x="729450" y="2078875"/>
            <a:ext cx="2849700" cy="1953900"/>
          </a:xfrm>
          <a:prstGeom prst="rect">
            <a:avLst/>
          </a:prstGeom>
          <a:solidFill>
            <a:srgbClr val="FFF2CC"/>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i="1" lang="en" sz="1200"/>
              <a:t>T</a:t>
            </a:r>
            <a:r>
              <a:rPr i="1" lang="en" sz="1200"/>
              <a:t>he C4 model provides a way for software development teams to efficiently and effectively communicate their software architecture, at different levels of detail, telling different stories to different types of audience, when doing up front design or retrospectively documenting an existing codebase.</a:t>
            </a:r>
            <a:endParaRPr i="1" sz="1200"/>
          </a:p>
        </p:txBody>
      </p:sp>
      <p:sp>
        <p:nvSpPr>
          <p:cNvPr id="96" name="Google Shape;96;p14"/>
          <p:cNvSpPr txBox="1"/>
          <p:nvPr/>
        </p:nvSpPr>
        <p:spPr>
          <a:xfrm>
            <a:off x="524700" y="4141350"/>
            <a:ext cx="34116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https://en.wikipedia.org/wiki/C4_model</a:t>
            </a:r>
            <a:endParaRPr/>
          </a:p>
        </p:txBody>
      </p:sp>
      <p:pic>
        <p:nvPicPr>
          <p:cNvPr id="97" name="Google Shape;97;p14" title="im-so2-20.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Complexity</a:t>
            </a:r>
            <a:endParaRPr sz="2000"/>
          </a:p>
        </p:txBody>
      </p:sp>
      <p:sp>
        <p:nvSpPr>
          <p:cNvPr id="103" name="Google Shape;103;p15"/>
          <p:cNvSpPr txBox="1"/>
          <p:nvPr>
            <p:ph idx="1" type="body"/>
          </p:nvPr>
        </p:nvSpPr>
        <p:spPr>
          <a:xfrm>
            <a:off x="729450" y="2002675"/>
            <a:ext cx="4541100" cy="1904400"/>
          </a:xfrm>
          <a:prstGeom prst="rect">
            <a:avLst/>
          </a:prstGeom>
          <a:solidFill>
            <a:srgbClr val="FFF2CC"/>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333333"/>
                </a:solidFill>
              </a:rPr>
              <a:t>Using UML to communicate software architecture is often irrelevant because many teams use much simpler "boxes and lines" diagrams.</a:t>
            </a:r>
            <a:endParaRPr i="1" sz="1200">
              <a:solidFill>
                <a:srgbClr val="333333"/>
              </a:solidFill>
            </a:endParaRPr>
          </a:p>
          <a:p>
            <a:pPr indent="0" lvl="0" marL="0" rtl="0" algn="l">
              <a:spcBef>
                <a:spcPts val="1600"/>
              </a:spcBef>
              <a:spcAft>
                <a:spcPts val="0"/>
              </a:spcAft>
              <a:buNone/>
            </a:pPr>
            <a:r>
              <a:rPr i="1" lang="en" sz="1200">
                <a:solidFill>
                  <a:srgbClr val="333333"/>
                </a:solidFill>
              </a:rPr>
              <a:t>You can zoom in to each component to show how it is implemented as code using UML class diagrams, entity relationship diagrams or similar.</a:t>
            </a:r>
            <a:endParaRPr i="1" sz="1200">
              <a:solidFill>
                <a:srgbClr val="333333"/>
              </a:solidFill>
            </a:endParaRPr>
          </a:p>
          <a:p>
            <a:pPr indent="0" lvl="0" marL="0" rtl="0" algn="l">
              <a:spcBef>
                <a:spcPts val="1600"/>
              </a:spcBef>
              <a:spcAft>
                <a:spcPts val="1600"/>
              </a:spcAft>
              <a:buNone/>
            </a:pPr>
            <a:r>
              <a:rPr i="1" lang="en" sz="1200">
                <a:solidFill>
                  <a:srgbClr val="333333"/>
                </a:solidFill>
              </a:rPr>
              <a:t>This level of detail is </a:t>
            </a:r>
            <a:r>
              <a:rPr b="1" i="1" lang="en" sz="1200">
                <a:solidFill>
                  <a:srgbClr val="000000"/>
                </a:solidFill>
              </a:rPr>
              <a:t>not recommended</a:t>
            </a:r>
            <a:r>
              <a:rPr i="1" lang="en" sz="1200">
                <a:solidFill>
                  <a:srgbClr val="333333"/>
                </a:solidFill>
              </a:rPr>
              <a:t> for anything but the most important or complex components ?</a:t>
            </a:r>
            <a:endParaRPr i="1" sz="1200">
              <a:solidFill>
                <a:srgbClr val="333333"/>
              </a:solidFill>
            </a:endParaRPr>
          </a:p>
        </p:txBody>
      </p:sp>
      <p:pic>
        <p:nvPicPr>
          <p:cNvPr id="104" name="Google Shape;104;p15"/>
          <p:cNvPicPr preferRelativeResize="0"/>
          <p:nvPr/>
        </p:nvPicPr>
        <p:blipFill>
          <a:blip r:embed="rId3">
            <a:alphaModFix/>
          </a:blip>
          <a:stretch>
            <a:fillRect/>
          </a:stretch>
        </p:blipFill>
        <p:spPr>
          <a:xfrm>
            <a:off x="5616275" y="1697900"/>
            <a:ext cx="2945600" cy="2209181"/>
          </a:xfrm>
          <a:prstGeom prst="rect">
            <a:avLst/>
          </a:prstGeom>
          <a:noFill/>
          <a:ln cap="flat" cmpd="sng" w="9525">
            <a:solidFill>
              <a:srgbClr val="666666"/>
            </a:solidFill>
            <a:prstDash val="solid"/>
            <a:round/>
            <a:headEnd len="sm" w="sm" type="none"/>
            <a:tailEnd len="sm" w="sm" type="none"/>
          </a:ln>
        </p:spPr>
      </p:pic>
      <p:pic>
        <p:nvPicPr>
          <p:cNvPr id="105" name="Google Shape;105;p15"/>
          <p:cNvPicPr preferRelativeResize="0"/>
          <p:nvPr/>
        </p:nvPicPr>
        <p:blipFill>
          <a:blip r:embed="rId4">
            <a:alphaModFix/>
          </a:blip>
          <a:stretch>
            <a:fillRect/>
          </a:stretch>
        </p:blipFill>
        <p:spPr>
          <a:xfrm>
            <a:off x="3444834" y="3558225"/>
            <a:ext cx="489439" cy="1145975"/>
          </a:xfrm>
          <a:prstGeom prst="rect">
            <a:avLst/>
          </a:prstGeom>
          <a:noFill/>
          <a:ln>
            <a:noFill/>
          </a:ln>
        </p:spPr>
      </p:pic>
      <p:sp>
        <p:nvSpPr>
          <p:cNvPr id="106" name="Google Shape;106;p15"/>
          <p:cNvSpPr txBox="1"/>
          <p:nvPr/>
        </p:nvSpPr>
        <p:spPr>
          <a:xfrm>
            <a:off x="425300" y="4316300"/>
            <a:ext cx="30195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Yes, but … interfaces are important.</a:t>
            </a:r>
            <a:endParaRPr>
              <a:latin typeface="Roboto"/>
              <a:ea typeface="Roboto"/>
              <a:cs typeface="Roboto"/>
              <a:sym typeface="Roboto"/>
            </a:endParaRPr>
          </a:p>
        </p:txBody>
      </p:sp>
      <p:sp>
        <p:nvSpPr>
          <p:cNvPr id="107" name="Google Shape;107;p15"/>
          <p:cNvSpPr/>
          <p:nvPr/>
        </p:nvSpPr>
        <p:spPr>
          <a:xfrm>
            <a:off x="4071100" y="4240100"/>
            <a:ext cx="489300" cy="387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108" name="Google Shape;108;p15"/>
          <p:cNvSpPr/>
          <p:nvPr/>
        </p:nvSpPr>
        <p:spPr>
          <a:xfrm>
            <a:off x="5279375" y="4240100"/>
            <a:ext cx="489300" cy="387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109" name="Google Shape;109;p15"/>
          <p:cNvSpPr/>
          <p:nvPr/>
        </p:nvSpPr>
        <p:spPr>
          <a:xfrm>
            <a:off x="4606650" y="4268975"/>
            <a:ext cx="623400" cy="1443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606650" y="4453686"/>
            <a:ext cx="623400" cy="144300"/>
          </a:xfrm>
          <a:prstGeom prst="lef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5" title="im-s03-35.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76229" l="35529" r="55035" t="18086"/>
          <a:stretch/>
        </p:blipFill>
        <p:spPr>
          <a:xfrm>
            <a:off x="4077675" y="921650"/>
            <a:ext cx="2031901" cy="1021802"/>
          </a:xfrm>
          <a:prstGeom prst="rect">
            <a:avLst/>
          </a:prstGeom>
          <a:noFill/>
          <a:ln>
            <a:noFill/>
          </a:ln>
        </p:spPr>
      </p:pic>
      <p:sp>
        <p:nvSpPr>
          <p:cNvPr id="117" name="Google Shape;11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Architecture</a:t>
            </a:r>
            <a:endParaRPr sz="2000"/>
          </a:p>
        </p:txBody>
      </p:sp>
      <p:sp>
        <p:nvSpPr>
          <p:cNvPr id="118" name="Google Shape;118;p16"/>
          <p:cNvSpPr txBox="1"/>
          <p:nvPr>
            <p:ph idx="1" type="body"/>
          </p:nvPr>
        </p:nvSpPr>
        <p:spPr>
          <a:xfrm>
            <a:off x="729450" y="1899225"/>
            <a:ext cx="4200600" cy="2919900"/>
          </a:xfrm>
          <a:prstGeom prst="rect">
            <a:avLst/>
          </a:prstGeom>
        </p:spPr>
        <p:txBody>
          <a:bodyPr anchorCtr="0" anchor="t" bIns="91425" lIns="91425" spcFirstLastPara="1" rIns="91425" wrap="square" tIns="91425">
            <a:noAutofit/>
          </a:bodyPr>
          <a:lstStyle/>
          <a:p>
            <a:pPr indent="-187325" lvl="0" marL="114300" rtl="0" algn="l">
              <a:lnSpc>
                <a:spcPct val="100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C4 focuses on software, not data</a:t>
            </a:r>
            <a:endParaRPr sz="1400">
              <a:solidFill>
                <a:srgbClr val="000000"/>
              </a:solidFill>
              <a:latin typeface="Roboto"/>
              <a:ea typeface="Roboto"/>
              <a:cs typeface="Roboto"/>
              <a:sym typeface="Roboto"/>
            </a:endParaRPr>
          </a:p>
          <a:p>
            <a:pPr indent="-187325" lvl="0" marL="114300" rtl="0" algn="l">
              <a:lnSpc>
                <a:spcPct val="100000"/>
              </a:lnSpc>
              <a:spcBef>
                <a:spcPts val="10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But defining data is essential for interoperability between components</a:t>
            </a:r>
            <a:endParaRPr sz="1600">
              <a:solidFill>
                <a:srgbClr val="000000"/>
              </a:solidFill>
              <a:latin typeface="Roboto"/>
              <a:ea typeface="Roboto"/>
              <a:cs typeface="Roboto"/>
              <a:sym typeface="Roboto"/>
            </a:endParaRPr>
          </a:p>
          <a:p>
            <a:pPr indent="-174625" lvl="1" marL="342900" rtl="0" algn="l">
              <a:lnSpc>
                <a:spcPct val="10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"JSON/HTTPS" is not an API</a:t>
            </a:r>
            <a:endParaRPr sz="1400">
              <a:solidFill>
                <a:srgbClr val="000000"/>
              </a:solidFill>
              <a:latin typeface="Roboto"/>
              <a:ea typeface="Roboto"/>
              <a:cs typeface="Roboto"/>
              <a:sym typeface="Roboto"/>
            </a:endParaRPr>
          </a:p>
          <a:p>
            <a:pPr indent="-174625" lvl="1" marL="342900" rtl="0" algn="l">
              <a:lnSpc>
                <a:spcPct val="100000"/>
              </a:lnSpc>
              <a:spcBef>
                <a:spcPts val="0"/>
              </a:spcBef>
              <a:spcAft>
                <a:spcPts val="1000"/>
              </a:spcAft>
              <a:buClr>
                <a:srgbClr val="000000"/>
              </a:buClr>
              <a:buSzPts val="1400"/>
              <a:buFont typeface="Roboto"/>
              <a:buChar char="○"/>
            </a:pPr>
            <a:r>
              <a:rPr lang="en" sz="1400">
                <a:solidFill>
                  <a:srgbClr val="000000"/>
                </a:solidFill>
                <a:latin typeface="Roboto"/>
                <a:ea typeface="Roboto"/>
                <a:cs typeface="Roboto"/>
                <a:sym typeface="Roboto"/>
              </a:rPr>
              <a:t>The content used in an API to must be defined</a:t>
            </a:r>
            <a:endParaRPr sz="1400">
              <a:solidFill>
                <a:srgbClr val="000000"/>
              </a:solidFill>
              <a:latin typeface="Roboto"/>
              <a:ea typeface="Roboto"/>
              <a:cs typeface="Roboto"/>
              <a:sym typeface="Roboto"/>
            </a:endParaRPr>
          </a:p>
        </p:txBody>
      </p:sp>
      <p:pic>
        <p:nvPicPr>
          <p:cNvPr id="119" name="Google Shape;119;p16"/>
          <p:cNvPicPr preferRelativeResize="0"/>
          <p:nvPr/>
        </p:nvPicPr>
        <p:blipFill>
          <a:blip r:embed="rId3">
            <a:alphaModFix/>
          </a:blip>
          <a:stretch>
            <a:fillRect/>
          </a:stretch>
        </p:blipFill>
        <p:spPr>
          <a:xfrm>
            <a:off x="5247200" y="2210950"/>
            <a:ext cx="3620050" cy="2551551"/>
          </a:xfrm>
          <a:prstGeom prst="rect">
            <a:avLst/>
          </a:prstGeom>
          <a:noFill/>
          <a:ln>
            <a:noFill/>
          </a:ln>
        </p:spPr>
      </p:pic>
      <p:sp>
        <p:nvSpPr>
          <p:cNvPr id="120" name="Google Shape;120;p16"/>
          <p:cNvSpPr/>
          <p:nvPr/>
        </p:nvSpPr>
        <p:spPr>
          <a:xfrm>
            <a:off x="6530400" y="2619670"/>
            <a:ext cx="356400" cy="262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6"/>
          <p:cNvCxnSpPr/>
          <p:nvPr/>
        </p:nvCxnSpPr>
        <p:spPr>
          <a:xfrm>
            <a:off x="6000750" y="1206500"/>
            <a:ext cx="879900" cy="1501800"/>
          </a:xfrm>
          <a:prstGeom prst="straightConnector1">
            <a:avLst/>
          </a:prstGeom>
          <a:noFill/>
          <a:ln cap="flat" cmpd="sng" w="9525">
            <a:solidFill>
              <a:srgbClr val="FF0000"/>
            </a:solidFill>
            <a:prstDash val="solid"/>
            <a:round/>
            <a:headEnd len="med" w="med" type="none"/>
            <a:tailEnd len="med" w="med" type="none"/>
          </a:ln>
        </p:spPr>
      </p:cxnSp>
      <p:cxnSp>
        <p:nvCxnSpPr>
          <p:cNvPr id="122" name="Google Shape;122;p16"/>
          <p:cNvCxnSpPr/>
          <p:nvPr/>
        </p:nvCxnSpPr>
        <p:spPr>
          <a:xfrm>
            <a:off x="4661475" y="2167650"/>
            <a:ext cx="1971600" cy="707100"/>
          </a:xfrm>
          <a:prstGeom prst="straightConnector1">
            <a:avLst/>
          </a:prstGeom>
          <a:noFill/>
          <a:ln cap="flat" cmpd="sng" w="9525">
            <a:solidFill>
              <a:srgbClr val="FF0000"/>
            </a:solidFill>
            <a:prstDash val="solid"/>
            <a:round/>
            <a:headEnd len="med" w="med" type="none"/>
            <a:tailEnd len="med" w="med" type="none"/>
          </a:ln>
        </p:spPr>
      </p:cxnSp>
      <p:sp>
        <p:nvSpPr>
          <p:cNvPr id="123" name="Google Shape;123;p16"/>
          <p:cNvSpPr/>
          <p:nvPr/>
        </p:nvSpPr>
        <p:spPr>
          <a:xfrm>
            <a:off x="4591107" y="1594575"/>
            <a:ext cx="432300" cy="2340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300">
                <a:solidFill>
                  <a:srgbClr val="666666"/>
                </a:solidFill>
                <a:latin typeface="Roboto"/>
                <a:ea typeface="Roboto"/>
                <a:cs typeface="Roboto"/>
                <a:sym typeface="Roboto"/>
              </a:rPr>
              <a:t>JSON</a:t>
            </a:r>
            <a:endParaRPr b="1" sz="1300">
              <a:solidFill>
                <a:srgbClr val="666666"/>
              </a:solidFill>
              <a:latin typeface="Roboto"/>
              <a:ea typeface="Roboto"/>
              <a:cs typeface="Roboto"/>
              <a:sym typeface="Roboto"/>
            </a:endParaRPr>
          </a:p>
        </p:txBody>
      </p:sp>
      <p:sp>
        <p:nvSpPr>
          <p:cNvPr id="124" name="Google Shape;124;p16"/>
          <p:cNvSpPr/>
          <p:nvPr/>
        </p:nvSpPr>
        <p:spPr>
          <a:xfrm>
            <a:off x="4018975" y="1803400"/>
            <a:ext cx="294300" cy="275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091625" y="799075"/>
            <a:ext cx="2004000" cy="1435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729450" y="3630000"/>
            <a:ext cx="3177900" cy="1056300"/>
          </a:xfrm>
          <a:prstGeom prst="rect">
            <a:avLst/>
          </a:prstGeom>
          <a:solidFill>
            <a:srgbClr val="FFF2CC"/>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A dynamic diagram can be useful when you want to show how elements in a static model collaborate at runtime to implement a user story, use case, feature, etc. This dynamic diagram is based upon a UML communication diagram.</a:t>
            </a:r>
            <a:endParaRPr i="1" sz="1200">
              <a:latin typeface="Lato"/>
              <a:ea typeface="Lato"/>
              <a:cs typeface="Lato"/>
              <a:sym typeface="Lato"/>
            </a:endParaRPr>
          </a:p>
        </p:txBody>
      </p:sp>
      <p:pic>
        <p:nvPicPr>
          <p:cNvPr id="127" name="Google Shape;127;p16" title="im-s04-35.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Information Modeling and API Design</a:t>
            </a:r>
            <a:endParaRPr sz="2000"/>
          </a:p>
        </p:txBody>
      </p:sp>
      <p:sp>
        <p:nvSpPr>
          <p:cNvPr id="133" name="Google Shape;133;p17"/>
          <p:cNvSpPr txBox="1"/>
          <p:nvPr>
            <p:ph idx="1" type="body"/>
          </p:nvPr>
        </p:nvSpPr>
        <p:spPr>
          <a:xfrm>
            <a:off x="729450" y="1922325"/>
            <a:ext cx="3738600" cy="2880600"/>
          </a:xfrm>
          <a:prstGeom prst="rect">
            <a:avLst/>
          </a:prstGeom>
        </p:spPr>
        <p:txBody>
          <a:bodyPr anchorCtr="0" anchor="t" bIns="91425" lIns="91425" spcFirstLastPara="1" rIns="91425" wrap="square" tIns="91425">
            <a:noAutofit/>
          </a:bodyPr>
          <a:lstStyle/>
          <a:p>
            <a:pPr indent="-161925" lvl="0" marL="114300" rtl="0" algn="l">
              <a:lnSpc>
                <a:spcPct val="10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Problem: C4 focuses on software, not data</a:t>
            </a:r>
            <a:endParaRPr sz="1200">
              <a:solidFill>
                <a:srgbClr val="000000"/>
              </a:solidFill>
              <a:latin typeface="Roboto"/>
              <a:ea typeface="Roboto"/>
              <a:cs typeface="Roboto"/>
              <a:sym typeface="Roboto"/>
            </a:endParaRPr>
          </a:p>
          <a:p>
            <a:pPr indent="-161925" lvl="0" marL="114300" rtl="0" algn="l">
              <a:lnSpc>
                <a:spcPct val="100000"/>
              </a:lnSpc>
              <a:spcBef>
                <a:spcPts val="10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Goal: An Interface/Information/Data model that integrates with any software architecture methodology</a:t>
            </a:r>
            <a:endParaRPr sz="1200">
              <a:solidFill>
                <a:srgbClr val="000000"/>
              </a:solidFill>
              <a:latin typeface="Roboto"/>
              <a:ea typeface="Roboto"/>
              <a:cs typeface="Roboto"/>
              <a:sym typeface="Roboto"/>
            </a:endParaRPr>
          </a:p>
          <a:p>
            <a:pPr indent="-161925" lvl="0" marL="114300" rtl="0" algn="l">
              <a:lnSpc>
                <a:spcPct val="100000"/>
              </a:lnSpc>
              <a:spcBef>
                <a:spcPts val="10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Solution: Enhance traditional "conceptual, logical, physical" entity relationships to support:</a:t>
            </a:r>
            <a:endParaRPr sz="1200">
              <a:solidFill>
                <a:srgbClr val="000000"/>
              </a:solidFill>
              <a:latin typeface="Roboto"/>
              <a:ea typeface="Roboto"/>
              <a:cs typeface="Roboto"/>
              <a:sym typeface="Roboto"/>
            </a:endParaRPr>
          </a:p>
          <a:p>
            <a:pPr indent="-161925" lvl="1" marL="342900" rtl="0" algn="l">
              <a:lnSpc>
                <a:spcPct val="10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concept refinement</a:t>
            </a:r>
            <a:endParaRPr sz="1200">
              <a:solidFill>
                <a:srgbClr val="000000"/>
              </a:solidFill>
              <a:latin typeface="Roboto"/>
              <a:ea typeface="Roboto"/>
              <a:cs typeface="Roboto"/>
              <a:sym typeface="Roboto"/>
            </a:endParaRPr>
          </a:p>
          <a:p>
            <a:pPr indent="-161925" lvl="1" marL="342900" rtl="0" algn="l">
              <a:lnSpc>
                <a:spcPct val="10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information abstraction</a:t>
            </a:r>
            <a:endParaRPr sz="1200">
              <a:solidFill>
                <a:srgbClr val="000000"/>
              </a:solidFill>
              <a:latin typeface="Roboto"/>
              <a:ea typeface="Roboto"/>
              <a:cs typeface="Roboto"/>
              <a:sym typeface="Roboto"/>
            </a:endParaRPr>
          </a:p>
          <a:p>
            <a:pPr indent="0" lvl="0" marL="0" rtl="0" algn="l">
              <a:lnSpc>
                <a:spcPct val="100000"/>
              </a:lnSpc>
              <a:spcBef>
                <a:spcPts val="1000"/>
              </a:spcBef>
              <a:spcAft>
                <a:spcPts val="0"/>
              </a:spcAft>
              <a:buNone/>
            </a:pPr>
            <a:r>
              <a:rPr b="1" lang="en" sz="1200">
                <a:solidFill>
                  <a:srgbClr val="000000"/>
                </a:solidFill>
                <a:latin typeface="Roboto"/>
                <a:ea typeface="Roboto"/>
                <a:cs typeface="Roboto"/>
                <a:sym typeface="Roboto"/>
              </a:rPr>
              <a:t>Information Model</a:t>
            </a:r>
            <a:r>
              <a:rPr lang="en" sz="1200">
                <a:solidFill>
                  <a:srgbClr val="000000"/>
                </a:solidFill>
                <a:latin typeface="Roboto"/>
                <a:ea typeface="Roboto"/>
                <a:cs typeface="Roboto"/>
                <a:sym typeface="Roboto"/>
              </a:rPr>
              <a:t>: defines </a:t>
            </a:r>
            <a:r>
              <a:rPr b="1" lang="en" sz="1200">
                <a:solidFill>
                  <a:srgbClr val="000000"/>
                </a:solidFill>
                <a:latin typeface="Roboto"/>
                <a:ea typeface="Roboto"/>
                <a:cs typeface="Roboto"/>
                <a:sym typeface="Roboto"/>
              </a:rPr>
              <a:t>what </a:t>
            </a:r>
            <a:r>
              <a:rPr lang="en" sz="1200">
                <a:solidFill>
                  <a:srgbClr val="000000"/>
                </a:solidFill>
                <a:latin typeface="Roboto"/>
                <a:ea typeface="Roboto"/>
                <a:cs typeface="Roboto"/>
                <a:sym typeface="Roboto"/>
              </a:rPr>
              <a:t>components </a:t>
            </a:r>
            <a:r>
              <a:rPr lang="en" sz="1200">
                <a:solidFill>
                  <a:srgbClr val="000000"/>
                </a:solidFill>
                <a:latin typeface="Roboto"/>
                <a:ea typeface="Roboto"/>
                <a:cs typeface="Roboto"/>
                <a:sym typeface="Roboto"/>
              </a:rPr>
              <a:t>need independently of </a:t>
            </a:r>
            <a:r>
              <a:rPr b="1" lang="en" sz="1200">
                <a:solidFill>
                  <a:srgbClr val="000000"/>
                </a:solidFill>
                <a:latin typeface="Roboto"/>
                <a:ea typeface="Roboto"/>
                <a:cs typeface="Roboto"/>
                <a:sym typeface="Roboto"/>
              </a:rPr>
              <a:t>how </a:t>
            </a:r>
            <a:r>
              <a:rPr lang="en" sz="1200">
                <a:solidFill>
                  <a:srgbClr val="000000"/>
                </a:solidFill>
                <a:latin typeface="Roboto"/>
                <a:ea typeface="Roboto"/>
                <a:cs typeface="Roboto"/>
                <a:sym typeface="Roboto"/>
              </a:rPr>
              <a:t>it</a:t>
            </a:r>
            <a:r>
              <a:rPr lang="en" sz="1200">
                <a:solidFill>
                  <a:srgbClr val="000000"/>
                </a:solidFill>
                <a:latin typeface="Roboto"/>
                <a:ea typeface="Roboto"/>
                <a:cs typeface="Roboto"/>
                <a:sym typeface="Roboto"/>
              </a:rPr>
              <a:t> is represented using data.</a:t>
            </a:r>
            <a:endParaRPr sz="1200">
              <a:solidFill>
                <a:srgbClr val="000000"/>
              </a:solidFill>
              <a:latin typeface="Roboto"/>
              <a:ea typeface="Roboto"/>
              <a:cs typeface="Roboto"/>
              <a:sym typeface="Roboto"/>
            </a:endParaRPr>
          </a:p>
          <a:p>
            <a:pPr indent="0" lvl="0" marL="0" rtl="0" algn="l">
              <a:lnSpc>
                <a:spcPct val="100000"/>
              </a:lnSpc>
              <a:spcBef>
                <a:spcPts val="1000"/>
              </a:spcBef>
              <a:spcAft>
                <a:spcPts val="1000"/>
              </a:spcAft>
              <a:buNone/>
            </a:pPr>
            <a:r>
              <a:rPr b="1" lang="en" sz="1200">
                <a:solidFill>
                  <a:srgbClr val="000000"/>
                </a:solidFill>
                <a:latin typeface="Roboto"/>
                <a:ea typeface="Roboto"/>
                <a:cs typeface="Roboto"/>
                <a:sym typeface="Roboto"/>
              </a:rPr>
              <a:t>Components:</a:t>
            </a:r>
            <a:r>
              <a:rPr lang="en" sz="1200">
                <a:solidFill>
                  <a:srgbClr val="000000"/>
                </a:solidFill>
                <a:latin typeface="Roboto"/>
                <a:ea typeface="Roboto"/>
                <a:cs typeface="Roboto"/>
                <a:sym typeface="Roboto"/>
              </a:rPr>
              <a:t> exchange PDUs in order to obtain information</a:t>
            </a:r>
            <a:endParaRPr sz="1200">
              <a:solidFill>
                <a:srgbClr val="000000"/>
              </a:solidFill>
              <a:latin typeface="Roboto"/>
              <a:ea typeface="Roboto"/>
              <a:cs typeface="Roboto"/>
              <a:sym typeface="Roboto"/>
            </a:endParaRPr>
          </a:p>
        </p:txBody>
      </p:sp>
      <p:graphicFrame>
        <p:nvGraphicFramePr>
          <p:cNvPr id="134" name="Google Shape;134;p17"/>
          <p:cNvGraphicFramePr/>
          <p:nvPr/>
        </p:nvGraphicFramePr>
        <p:xfrm>
          <a:off x="4620650" y="2483475"/>
          <a:ext cx="3000000" cy="3000000"/>
        </p:xfrm>
        <a:graphic>
          <a:graphicData uri="http://schemas.openxmlformats.org/drawingml/2006/table">
            <a:tbl>
              <a:tblPr>
                <a:noFill/>
                <a:tableStyleId>{065C856C-9591-41D6-B5A5-BE7FED3FF6B5}</a:tableStyleId>
              </a:tblPr>
              <a:tblGrid>
                <a:gridCol w="839250"/>
                <a:gridCol w="810875"/>
                <a:gridCol w="1266750"/>
                <a:gridCol w="1328325"/>
              </a:tblGrid>
              <a:tr h="294400">
                <a:tc>
                  <a:txBody>
                    <a:bodyPr/>
                    <a:lstStyle/>
                    <a:p>
                      <a:pPr indent="0" lvl="0" marL="0" rtl="0" algn="ctr">
                        <a:spcBef>
                          <a:spcPts val="0"/>
                        </a:spcBef>
                        <a:spcAft>
                          <a:spcPts val="0"/>
                        </a:spcAft>
                        <a:buNone/>
                      </a:pPr>
                      <a:r>
                        <a:rPr b="1" lang="en" sz="800"/>
                        <a:t>Level 1</a:t>
                      </a:r>
                      <a:endParaRPr b="1" sz="800"/>
                    </a:p>
                  </a:txBody>
                  <a:tcPr marT="91425" marB="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800"/>
                        <a:t>Level 2</a:t>
                      </a:r>
                      <a:endParaRPr b="1" sz="800"/>
                    </a:p>
                  </a:txBody>
                  <a:tcPr marT="91425" marB="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800"/>
                        <a:t>Level 3</a:t>
                      </a:r>
                      <a:endParaRPr b="1" sz="800"/>
                    </a:p>
                  </a:txBody>
                  <a:tcPr marT="91425" marB="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800"/>
                        <a:t>Level 4</a:t>
                      </a:r>
                      <a:endParaRPr b="1" sz="800"/>
                    </a:p>
                  </a:txBody>
                  <a:tcPr marT="91425" marB="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000">
                          <a:latin typeface="Lato"/>
                          <a:ea typeface="Lato"/>
                          <a:cs typeface="Lato"/>
                          <a:sym typeface="Lato"/>
                        </a:rPr>
                        <a:t>Conceptual Model</a:t>
                      </a:r>
                      <a:endParaRPr b="1" sz="1000">
                        <a:latin typeface="Lato"/>
                        <a:ea typeface="Lato"/>
                        <a:cs typeface="Lato"/>
                        <a:sym typeface="Lato"/>
                      </a:endParaRPr>
                    </a:p>
                  </a:txBody>
                  <a:tcPr marT="0"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Lato"/>
                          <a:ea typeface="Lato"/>
                          <a:cs typeface="Lato"/>
                          <a:sym typeface="Lato"/>
                        </a:rPr>
                        <a:t>Logical Model</a:t>
                      </a:r>
                      <a:endParaRPr b="1" sz="1000">
                        <a:latin typeface="Lato"/>
                        <a:ea typeface="Lato"/>
                        <a:cs typeface="Lato"/>
                        <a:sym typeface="Lato"/>
                      </a:endParaRPr>
                    </a:p>
                  </a:txBody>
                  <a:tcPr marT="0"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Lato"/>
                          <a:ea typeface="Lato"/>
                          <a:cs typeface="Lato"/>
                          <a:sym typeface="Lato"/>
                        </a:rPr>
                        <a:t>Physical Information Model</a:t>
                      </a:r>
                      <a:endParaRPr b="1" sz="1000">
                        <a:latin typeface="Lato"/>
                        <a:ea typeface="Lato"/>
                        <a:cs typeface="Lato"/>
                        <a:sym typeface="Lato"/>
                      </a:endParaRPr>
                    </a:p>
                  </a:txBody>
                  <a:tcPr marT="0"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Lato"/>
                          <a:ea typeface="Lato"/>
                          <a:cs typeface="Lato"/>
                          <a:sym typeface="Lato"/>
                        </a:rPr>
                        <a:t>Physical</a:t>
                      </a:r>
                      <a:br>
                        <a:rPr b="1" lang="en" sz="1000">
                          <a:latin typeface="Lato"/>
                          <a:ea typeface="Lato"/>
                          <a:cs typeface="Lato"/>
                          <a:sym typeface="Lato"/>
                        </a:rPr>
                      </a:br>
                      <a:r>
                        <a:rPr b="1" lang="en" sz="1000">
                          <a:latin typeface="Lato"/>
                          <a:ea typeface="Lato"/>
                          <a:cs typeface="Lato"/>
                          <a:sym typeface="Lato"/>
                        </a:rPr>
                        <a:t>Data Model</a:t>
                      </a:r>
                      <a:endParaRPr b="1" sz="1000">
                        <a:latin typeface="Lato"/>
                        <a:ea typeface="Lato"/>
                        <a:cs typeface="Lato"/>
                        <a:sym typeface="Lato"/>
                      </a:endParaRPr>
                    </a:p>
                  </a:txBody>
                  <a:tcPr marT="0"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800">
                          <a:highlight>
                            <a:srgbClr val="D9EAD3"/>
                          </a:highlight>
                          <a:latin typeface="Lato"/>
                          <a:ea typeface="Lato"/>
                          <a:cs typeface="Lato"/>
                          <a:sym typeface="Lato"/>
                        </a:rPr>
                        <a:t>Get an SBOM</a:t>
                      </a:r>
                      <a:endParaRPr sz="800">
                        <a:highlight>
                          <a:srgbClr val="D9EAD3"/>
                        </a:highlight>
                        <a:latin typeface="Lato"/>
                        <a:ea typeface="Lato"/>
                        <a:cs typeface="Lato"/>
                        <a:sym typeface="Lato"/>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highlight>
                            <a:srgbClr val="FFF2CC"/>
                          </a:highlight>
                          <a:latin typeface="Lato"/>
                          <a:ea typeface="Lato"/>
                          <a:cs typeface="Lato"/>
                          <a:sym typeface="Lato"/>
                        </a:rPr>
                        <a:t>SBOM-Req</a:t>
                      </a:r>
                      <a:endParaRPr sz="800">
                        <a:highlight>
                          <a:srgbClr val="FFF2CC"/>
                        </a:highlight>
                        <a:latin typeface="Lato"/>
                        <a:ea typeface="Lato"/>
                        <a:cs typeface="Lato"/>
                        <a:sym typeface="Lato"/>
                      </a:endParaRPr>
                    </a:p>
                    <a:p>
                      <a:pPr indent="0" lvl="0" marL="0" rtl="0" algn="l">
                        <a:spcBef>
                          <a:spcPts val="0"/>
                        </a:spcBef>
                        <a:spcAft>
                          <a:spcPts val="0"/>
                        </a:spcAft>
                        <a:buNone/>
                      </a:pPr>
                      <a:r>
                        <a:rPr lang="en" sz="800">
                          <a:highlight>
                            <a:srgbClr val="FFF2CC"/>
                          </a:highlight>
                          <a:latin typeface="Lato"/>
                          <a:ea typeface="Lato"/>
                          <a:cs typeface="Lato"/>
                          <a:sym typeface="Lato"/>
                        </a:rPr>
                        <a:t>      device</a:t>
                      </a:r>
                      <a:br>
                        <a:rPr lang="en" sz="800">
                          <a:highlight>
                            <a:srgbClr val="FFF2CC"/>
                          </a:highlight>
                          <a:latin typeface="Lato"/>
                          <a:ea typeface="Lato"/>
                          <a:cs typeface="Lato"/>
                          <a:sym typeface="Lato"/>
                        </a:rPr>
                      </a:br>
                      <a:r>
                        <a:rPr lang="en" sz="800">
                          <a:highlight>
                            <a:srgbClr val="FFF2CC"/>
                          </a:highlight>
                          <a:latin typeface="Lato"/>
                          <a:ea typeface="Lato"/>
                          <a:cs typeface="Lato"/>
                          <a:sym typeface="Lato"/>
                        </a:rPr>
                        <a:t>      format</a:t>
                      </a:r>
                      <a:endParaRPr sz="800">
                        <a:highlight>
                          <a:srgbClr val="FFF2CC"/>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highlight>
                            <a:srgbClr val="C9DAF8"/>
                          </a:highlight>
                          <a:latin typeface="Consolas"/>
                          <a:ea typeface="Consolas"/>
                          <a:cs typeface="Consolas"/>
                          <a:sym typeface="Consolas"/>
                        </a:rPr>
                        <a:t>SBOM-Req = Record</a:t>
                      </a:r>
                      <a:endParaRPr sz="800">
                        <a:highlight>
                          <a:srgbClr val="C9DAF8"/>
                        </a:highlight>
                        <a:latin typeface="Consolas"/>
                        <a:ea typeface="Consolas"/>
                        <a:cs typeface="Consolas"/>
                        <a:sym typeface="Consolas"/>
                      </a:endParaRPr>
                    </a:p>
                    <a:p>
                      <a:pPr indent="0" lvl="0" marL="0" rtl="0" algn="l">
                        <a:spcBef>
                          <a:spcPts val="0"/>
                        </a:spcBef>
                        <a:spcAft>
                          <a:spcPts val="0"/>
                        </a:spcAft>
                        <a:buNone/>
                      </a:pPr>
                      <a:r>
                        <a:rPr lang="en" sz="800">
                          <a:highlight>
                            <a:srgbClr val="C9DAF8"/>
                          </a:highlight>
                          <a:latin typeface="Consolas"/>
                          <a:ea typeface="Consolas"/>
                          <a:cs typeface="Consolas"/>
                          <a:sym typeface="Consolas"/>
                        </a:rPr>
                        <a:t>  1 device  UUID</a:t>
                      </a:r>
                      <a:br>
                        <a:rPr lang="en" sz="800">
                          <a:highlight>
                            <a:srgbClr val="C9DAF8"/>
                          </a:highlight>
                          <a:latin typeface="Consolas"/>
                          <a:ea typeface="Consolas"/>
                          <a:cs typeface="Consolas"/>
                          <a:sym typeface="Consolas"/>
                        </a:rPr>
                      </a:br>
                      <a:r>
                        <a:rPr lang="en" sz="800">
                          <a:highlight>
                            <a:srgbClr val="C9DAF8"/>
                          </a:highlight>
                          <a:latin typeface="Consolas"/>
                          <a:ea typeface="Consolas"/>
                          <a:cs typeface="Consolas"/>
                          <a:sym typeface="Consolas"/>
                        </a:rPr>
                        <a:t>  2 format  Format</a:t>
                      </a:r>
                      <a:endParaRPr sz="800">
                        <a:highlight>
                          <a:srgbClr val="C9DAF8"/>
                        </a:highlight>
                        <a:latin typeface="Consolas"/>
                        <a:ea typeface="Consolas"/>
                        <a:cs typeface="Consolas"/>
                        <a:sym typeface="Consola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highlight>
                            <a:srgbClr val="F4CCCC"/>
                          </a:highlight>
                          <a:latin typeface="Consolas"/>
                          <a:ea typeface="Consolas"/>
                          <a:cs typeface="Consolas"/>
                          <a:sym typeface="Consolas"/>
                        </a:rPr>
                        <a:t>{</a:t>
                      </a:r>
                      <a:br>
                        <a:rPr lang="en" sz="800">
                          <a:highlight>
                            <a:srgbClr val="F4CCCC"/>
                          </a:highlight>
                          <a:latin typeface="Consolas"/>
                          <a:ea typeface="Consolas"/>
                          <a:cs typeface="Consolas"/>
                          <a:sym typeface="Consolas"/>
                        </a:rPr>
                      </a:br>
                      <a:r>
                        <a:rPr lang="en" sz="800">
                          <a:highlight>
                            <a:srgbClr val="F4CCCC"/>
                          </a:highlight>
                          <a:latin typeface="Consolas"/>
                          <a:ea typeface="Consolas"/>
                          <a:cs typeface="Consolas"/>
                          <a:sym typeface="Consolas"/>
                        </a:rPr>
                        <a:t>  "action": "query",</a:t>
                      </a:r>
                      <a:endParaRPr sz="800">
                        <a:highlight>
                          <a:srgbClr val="F4CCCC"/>
                        </a:highlight>
                        <a:latin typeface="Consolas"/>
                        <a:ea typeface="Consolas"/>
                        <a:cs typeface="Consolas"/>
                        <a:sym typeface="Consolas"/>
                      </a:endParaRPr>
                    </a:p>
                    <a:p>
                      <a:pPr indent="0" lvl="0" marL="0" rtl="0" algn="l">
                        <a:spcBef>
                          <a:spcPts val="0"/>
                        </a:spcBef>
                        <a:spcAft>
                          <a:spcPts val="0"/>
                        </a:spcAft>
                        <a:buNone/>
                      </a:pPr>
                      <a:r>
                        <a:rPr lang="en" sz="800">
                          <a:highlight>
                            <a:srgbClr val="F4CCCC"/>
                          </a:highlight>
                          <a:latin typeface="Consolas"/>
                          <a:ea typeface="Consolas"/>
                          <a:cs typeface="Consolas"/>
                          <a:sym typeface="Consolas"/>
                        </a:rPr>
                        <a:t>  "target": {</a:t>
                      </a:r>
                      <a:endParaRPr sz="800">
                        <a:highlight>
                          <a:srgbClr val="F4CCCC"/>
                        </a:highlight>
                        <a:latin typeface="Consolas"/>
                        <a:ea typeface="Consolas"/>
                        <a:cs typeface="Consolas"/>
                        <a:sym typeface="Consolas"/>
                      </a:endParaRPr>
                    </a:p>
                    <a:p>
                      <a:pPr indent="0" lvl="0" marL="0" rtl="0" algn="l">
                        <a:spcBef>
                          <a:spcPts val="0"/>
                        </a:spcBef>
                        <a:spcAft>
                          <a:spcPts val="0"/>
                        </a:spcAft>
                        <a:buNone/>
                      </a:pPr>
                      <a:r>
                        <a:rPr lang="en" sz="800">
                          <a:highlight>
                            <a:srgbClr val="F4CCCC"/>
                          </a:highlight>
                          <a:latin typeface="Consolas"/>
                          <a:ea typeface="Consolas"/>
                          <a:cs typeface="Consolas"/>
                          <a:sym typeface="Consolas"/>
                        </a:rPr>
                        <a:t>    "device": "…",</a:t>
                      </a:r>
                      <a:endParaRPr sz="800">
                        <a:highlight>
                          <a:srgbClr val="F4CCCC"/>
                        </a:highlight>
                        <a:latin typeface="Consolas"/>
                        <a:ea typeface="Consolas"/>
                        <a:cs typeface="Consolas"/>
                        <a:sym typeface="Consolas"/>
                      </a:endParaRPr>
                    </a:p>
                    <a:p>
                      <a:pPr indent="0" lvl="0" marL="0" rtl="0" algn="l">
                        <a:spcBef>
                          <a:spcPts val="0"/>
                        </a:spcBef>
                        <a:spcAft>
                          <a:spcPts val="0"/>
                        </a:spcAft>
                        <a:buNone/>
                      </a:pPr>
                      <a:r>
                        <a:rPr lang="en" sz="800">
                          <a:highlight>
                            <a:srgbClr val="F4CCCC"/>
                          </a:highlight>
                          <a:latin typeface="Consolas"/>
                          <a:ea typeface="Consolas"/>
                          <a:cs typeface="Consolas"/>
                          <a:sym typeface="Consolas"/>
                        </a:rPr>
                        <a:t>    "format": "SWID"</a:t>
                      </a:r>
                      <a:endParaRPr sz="800">
                        <a:highlight>
                          <a:srgbClr val="F4CCCC"/>
                        </a:highlight>
                        <a:latin typeface="Consolas"/>
                        <a:ea typeface="Consolas"/>
                        <a:cs typeface="Consolas"/>
                        <a:sym typeface="Consolas"/>
                      </a:endParaRPr>
                    </a:p>
                    <a:p>
                      <a:pPr indent="0" lvl="0" marL="0" rtl="0" algn="l">
                        <a:spcBef>
                          <a:spcPts val="0"/>
                        </a:spcBef>
                        <a:spcAft>
                          <a:spcPts val="0"/>
                        </a:spcAft>
                        <a:buNone/>
                      </a:pPr>
                      <a:r>
                        <a:rPr lang="en" sz="800">
                          <a:highlight>
                            <a:srgbClr val="F4CCCC"/>
                          </a:highlight>
                          <a:latin typeface="Consolas"/>
                          <a:ea typeface="Consolas"/>
                          <a:cs typeface="Consolas"/>
                          <a:sym typeface="Consolas"/>
                        </a:rPr>
                        <a:t>  }</a:t>
                      </a:r>
                      <a:br>
                        <a:rPr lang="en" sz="800">
                          <a:highlight>
                            <a:srgbClr val="F4CCCC"/>
                          </a:highlight>
                          <a:latin typeface="Consolas"/>
                          <a:ea typeface="Consolas"/>
                          <a:cs typeface="Consolas"/>
                          <a:sym typeface="Consolas"/>
                        </a:rPr>
                      </a:br>
                      <a:r>
                        <a:rPr lang="en" sz="800">
                          <a:highlight>
                            <a:srgbClr val="F4CCCC"/>
                          </a:highlight>
                          <a:latin typeface="Consolas"/>
                          <a:ea typeface="Consolas"/>
                          <a:cs typeface="Consolas"/>
                          <a:sym typeface="Consolas"/>
                        </a:rPr>
                        <a:t>}</a:t>
                      </a:r>
                      <a:endParaRPr sz="800">
                        <a:highlight>
                          <a:srgbClr val="F4CCCC"/>
                        </a:highlight>
                        <a:latin typeface="Consolas"/>
                        <a:ea typeface="Consolas"/>
                        <a:cs typeface="Consolas"/>
                        <a:sym typeface="Consola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bl>
          </a:graphicData>
        </a:graphic>
      </p:graphicFrame>
      <p:sp>
        <p:nvSpPr>
          <p:cNvPr id="135" name="Google Shape;135;p17"/>
          <p:cNvSpPr/>
          <p:nvPr/>
        </p:nvSpPr>
        <p:spPr>
          <a:xfrm>
            <a:off x="4605788" y="2035325"/>
            <a:ext cx="777900" cy="38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Roboto"/>
                <a:ea typeface="Roboto"/>
                <a:cs typeface="Roboto"/>
                <a:sym typeface="Roboto"/>
              </a:rPr>
              <a:t>Messages</a:t>
            </a:r>
            <a:endParaRPr sz="1000">
              <a:latin typeface="Roboto"/>
              <a:ea typeface="Roboto"/>
              <a:cs typeface="Roboto"/>
              <a:sym typeface="Roboto"/>
            </a:endParaRPr>
          </a:p>
        </p:txBody>
      </p:sp>
      <p:sp>
        <p:nvSpPr>
          <p:cNvPr id="136" name="Google Shape;136;p17"/>
          <p:cNvSpPr/>
          <p:nvPr/>
        </p:nvSpPr>
        <p:spPr>
          <a:xfrm>
            <a:off x="5503276" y="2035313"/>
            <a:ext cx="777900" cy="386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Roboto"/>
                <a:ea typeface="Roboto"/>
                <a:cs typeface="Roboto"/>
                <a:sym typeface="Roboto"/>
              </a:rPr>
              <a:t>Attributes</a:t>
            </a:r>
            <a:endParaRPr sz="1000">
              <a:latin typeface="Roboto"/>
              <a:ea typeface="Roboto"/>
              <a:cs typeface="Roboto"/>
              <a:sym typeface="Roboto"/>
            </a:endParaRPr>
          </a:p>
        </p:txBody>
      </p:sp>
      <p:sp>
        <p:nvSpPr>
          <p:cNvPr id="137" name="Google Shape;137;p17"/>
          <p:cNvSpPr/>
          <p:nvPr/>
        </p:nvSpPr>
        <p:spPr>
          <a:xfrm>
            <a:off x="6383125" y="2035325"/>
            <a:ext cx="1046400" cy="3861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Roboto"/>
                <a:ea typeface="Roboto"/>
                <a:cs typeface="Roboto"/>
                <a:sym typeface="Roboto"/>
              </a:rPr>
              <a:t>Abstract Schema</a:t>
            </a:r>
            <a:endParaRPr sz="1000">
              <a:latin typeface="Roboto"/>
              <a:ea typeface="Roboto"/>
              <a:cs typeface="Roboto"/>
              <a:sym typeface="Roboto"/>
            </a:endParaRPr>
          </a:p>
        </p:txBody>
      </p:sp>
      <p:sp>
        <p:nvSpPr>
          <p:cNvPr id="138" name="Google Shape;138;p17"/>
          <p:cNvSpPr/>
          <p:nvPr/>
        </p:nvSpPr>
        <p:spPr>
          <a:xfrm>
            <a:off x="7613725" y="2035325"/>
            <a:ext cx="1155900" cy="3861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Roboto"/>
                <a:ea typeface="Roboto"/>
                <a:cs typeface="Roboto"/>
                <a:sym typeface="Roboto"/>
              </a:rPr>
              <a:t>Protocol</a:t>
            </a:r>
            <a:br>
              <a:rPr lang="en" sz="1000">
                <a:latin typeface="Roboto"/>
                <a:ea typeface="Roboto"/>
                <a:cs typeface="Roboto"/>
                <a:sym typeface="Roboto"/>
              </a:rPr>
            </a:br>
            <a:r>
              <a:rPr lang="en" sz="1000">
                <a:latin typeface="Roboto"/>
                <a:ea typeface="Roboto"/>
                <a:cs typeface="Roboto"/>
                <a:sym typeface="Roboto"/>
              </a:rPr>
              <a:t>Data Unit</a:t>
            </a:r>
            <a:endParaRPr sz="1000">
              <a:latin typeface="Roboto"/>
              <a:ea typeface="Roboto"/>
              <a:cs typeface="Roboto"/>
              <a:sym typeface="Roboto"/>
            </a:endParaRPr>
          </a:p>
        </p:txBody>
      </p:sp>
      <p:pic>
        <p:nvPicPr>
          <p:cNvPr id="139" name="Google Shape;139;p17" title="im-s05-35.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SBOM Use Case using SCAPv2 Prototype</a:t>
            </a:r>
            <a:endParaRPr sz="1600"/>
          </a:p>
        </p:txBody>
      </p:sp>
      <p:sp>
        <p:nvSpPr>
          <p:cNvPr id="145" name="Google Shape;14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Comply-to-Connect, using</a:t>
            </a:r>
            <a:r>
              <a:rPr lang="en" sz="1600">
                <a:latin typeface="Roboto"/>
                <a:ea typeface="Roboto"/>
                <a:cs typeface="Roboto"/>
                <a:sym typeface="Roboto"/>
              </a:rPr>
              <a:t>:</a:t>
            </a:r>
            <a:endParaRPr sz="1400">
              <a:latin typeface="Roboto"/>
              <a:ea typeface="Roboto"/>
              <a:cs typeface="Roboto"/>
              <a:sym typeface="Roboto"/>
            </a:endParaRPr>
          </a:p>
          <a:p>
            <a:pPr indent="-203200" lvl="0" marL="400050" rtl="0" algn="l">
              <a:spcBef>
                <a:spcPts val="0"/>
              </a:spcBef>
              <a:spcAft>
                <a:spcPts val="0"/>
              </a:spcAft>
              <a:buSzPts val="1400"/>
              <a:buFont typeface="Roboto"/>
              <a:buChar char="●"/>
            </a:pPr>
            <a:r>
              <a:rPr lang="en" sz="1400">
                <a:latin typeface="Roboto"/>
                <a:ea typeface="Roboto"/>
                <a:cs typeface="Roboto"/>
                <a:sym typeface="Roboto"/>
              </a:rPr>
              <a:t>SCAPv2 Prototype Architecture		-- endpoint data collection components</a:t>
            </a:r>
            <a:endParaRPr sz="1400">
              <a:latin typeface="Roboto"/>
              <a:ea typeface="Roboto"/>
              <a:cs typeface="Roboto"/>
              <a:sym typeface="Roboto"/>
            </a:endParaRPr>
          </a:p>
          <a:p>
            <a:pPr indent="-203200" lvl="0" marL="400050" rtl="0" algn="l">
              <a:spcBef>
                <a:spcPts val="0"/>
              </a:spcBef>
              <a:spcAft>
                <a:spcPts val="0"/>
              </a:spcAft>
              <a:buSzPts val="1400"/>
              <a:buFont typeface="Roboto"/>
              <a:buChar char="●"/>
            </a:pPr>
            <a:r>
              <a:rPr lang="en" sz="1400">
                <a:latin typeface="Roboto"/>
                <a:ea typeface="Roboto"/>
                <a:cs typeface="Roboto"/>
                <a:sym typeface="Roboto"/>
              </a:rPr>
              <a:t>OpenC2 Protocol					-- message and content framework</a:t>
            </a:r>
            <a:endParaRPr sz="1400">
              <a:latin typeface="Roboto"/>
              <a:ea typeface="Roboto"/>
              <a:cs typeface="Roboto"/>
              <a:sym typeface="Roboto"/>
            </a:endParaRPr>
          </a:p>
          <a:p>
            <a:pPr indent="-203200" lvl="0" marL="400050" rtl="0" algn="l">
              <a:spcBef>
                <a:spcPts val="0"/>
              </a:spcBef>
              <a:spcAft>
                <a:spcPts val="0"/>
              </a:spcAft>
              <a:buSzPts val="1400"/>
              <a:buFont typeface="Roboto"/>
              <a:buChar char="●"/>
            </a:pPr>
            <a:r>
              <a:rPr lang="en" sz="1400">
                <a:latin typeface="Roboto"/>
                <a:ea typeface="Roboto"/>
                <a:cs typeface="Roboto"/>
                <a:sym typeface="Roboto"/>
              </a:rPr>
              <a:t>JADN Information Modeling Language	-- content definition and refinement</a:t>
            </a:r>
            <a:endParaRPr sz="1400">
              <a:latin typeface="Roboto"/>
              <a:ea typeface="Roboto"/>
              <a:cs typeface="Roboto"/>
              <a:sym typeface="Roboto"/>
            </a:endParaRPr>
          </a:p>
        </p:txBody>
      </p:sp>
      <p:pic>
        <p:nvPicPr>
          <p:cNvPr id="146" name="Google Shape;146;p18"/>
          <p:cNvPicPr preferRelativeResize="0"/>
          <p:nvPr/>
        </p:nvPicPr>
        <p:blipFill>
          <a:blip r:embed="rId3">
            <a:alphaModFix/>
          </a:blip>
          <a:stretch>
            <a:fillRect/>
          </a:stretch>
        </p:blipFill>
        <p:spPr>
          <a:xfrm>
            <a:off x="4495800" y="3528625"/>
            <a:ext cx="3903150" cy="1235400"/>
          </a:xfrm>
          <a:prstGeom prst="rect">
            <a:avLst/>
          </a:prstGeom>
          <a:noFill/>
          <a:ln cap="flat" cmpd="sng" w="9525">
            <a:solidFill>
              <a:srgbClr val="999999"/>
            </a:solidFill>
            <a:prstDash val="solid"/>
            <a:round/>
            <a:headEnd len="sm" w="sm" type="none"/>
            <a:tailEnd len="sm" w="sm" type="none"/>
          </a:ln>
        </p:spPr>
      </p:pic>
      <p:pic>
        <p:nvPicPr>
          <p:cNvPr id="147" name="Google Shape;147;p18"/>
          <p:cNvPicPr preferRelativeResize="0"/>
          <p:nvPr/>
        </p:nvPicPr>
        <p:blipFill>
          <a:blip r:embed="rId4">
            <a:alphaModFix/>
          </a:blip>
          <a:stretch>
            <a:fillRect/>
          </a:stretch>
        </p:blipFill>
        <p:spPr>
          <a:xfrm>
            <a:off x="1094825" y="3528623"/>
            <a:ext cx="2892900" cy="1334100"/>
          </a:xfrm>
          <a:prstGeom prst="rect">
            <a:avLst/>
          </a:prstGeom>
          <a:noFill/>
          <a:ln cap="flat" cmpd="sng" w="9525">
            <a:solidFill>
              <a:srgbClr val="999999"/>
            </a:solidFill>
            <a:prstDash val="solid"/>
            <a:round/>
            <a:headEnd len="sm" w="sm" type="none"/>
            <a:tailEnd len="sm" w="sm" type="none"/>
          </a:ln>
        </p:spPr>
      </p:pic>
      <p:pic>
        <p:nvPicPr>
          <p:cNvPr id="148" name="Google Shape;148;p18" title="im-so6-35.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Projects</a:t>
            </a:r>
            <a:endParaRPr/>
          </a:p>
        </p:txBody>
      </p:sp>
      <p:pic>
        <p:nvPicPr>
          <p:cNvPr id="154" name="Google Shape;154;p19"/>
          <p:cNvPicPr preferRelativeResize="0"/>
          <p:nvPr/>
        </p:nvPicPr>
        <p:blipFill>
          <a:blip r:embed="rId3">
            <a:alphaModFix/>
          </a:blip>
          <a:stretch>
            <a:fillRect/>
          </a:stretch>
        </p:blipFill>
        <p:spPr>
          <a:xfrm>
            <a:off x="4969825" y="1472850"/>
            <a:ext cx="3525251" cy="2782950"/>
          </a:xfrm>
          <a:prstGeom prst="rect">
            <a:avLst/>
          </a:prstGeom>
          <a:noFill/>
          <a:ln>
            <a:noFill/>
          </a:ln>
        </p:spPr>
      </p:pic>
      <p:sp>
        <p:nvSpPr>
          <p:cNvPr id="155" name="Google Shape;155;p19"/>
          <p:cNvSpPr txBox="1"/>
          <p:nvPr/>
        </p:nvSpPr>
        <p:spPr>
          <a:xfrm>
            <a:off x="4646250" y="4255800"/>
            <a:ext cx="4172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OpenC2 Software Bill of Materials Proof of Concept</a:t>
            </a:r>
            <a:endParaRPr sz="1200"/>
          </a:p>
          <a:p>
            <a:pPr indent="0" lvl="0" marL="0" rtl="0" algn="l">
              <a:spcBef>
                <a:spcPts val="1000"/>
              </a:spcBef>
              <a:spcAft>
                <a:spcPts val="0"/>
              </a:spcAft>
              <a:buNone/>
            </a:pPr>
            <a:r>
              <a:rPr lang="en" sz="1000" u="sng">
                <a:solidFill>
                  <a:schemeClr val="hlink"/>
                </a:solidFill>
                <a:hlinkClick r:id="rId4"/>
              </a:rPr>
              <a:t>https://github.com/oasis-tcs/openc2-usecases/tree/master/SBOM-PoC</a:t>
            </a:r>
            <a:endParaRPr sz="1000"/>
          </a:p>
        </p:txBody>
      </p:sp>
      <p:pic>
        <p:nvPicPr>
          <p:cNvPr id="156" name="Google Shape;156;p19"/>
          <p:cNvPicPr preferRelativeResize="0"/>
          <p:nvPr/>
        </p:nvPicPr>
        <p:blipFill>
          <a:blip r:embed="rId5">
            <a:alphaModFix/>
          </a:blip>
          <a:stretch>
            <a:fillRect/>
          </a:stretch>
        </p:blipFill>
        <p:spPr>
          <a:xfrm>
            <a:off x="694875" y="2261297"/>
            <a:ext cx="3897875" cy="1634175"/>
          </a:xfrm>
          <a:prstGeom prst="rect">
            <a:avLst/>
          </a:prstGeom>
          <a:noFill/>
          <a:ln>
            <a:noFill/>
          </a:ln>
        </p:spPr>
      </p:pic>
      <p:sp>
        <p:nvSpPr>
          <p:cNvPr id="157" name="Google Shape;157;p19"/>
          <p:cNvSpPr txBox="1"/>
          <p:nvPr/>
        </p:nvSpPr>
        <p:spPr>
          <a:xfrm>
            <a:off x="1210425" y="4255800"/>
            <a:ext cx="28668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SCAPv2 Data Collection Prototype</a:t>
            </a:r>
            <a:endParaRPr sz="1200"/>
          </a:p>
        </p:txBody>
      </p:sp>
      <p:sp>
        <p:nvSpPr>
          <p:cNvPr id="158" name="Google Shape;158;p19"/>
          <p:cNvSpPr/>
          <p:nvPr/>
        </p:nvSpPr>
        <p:spPr>
          <a:xfrm>
            <a:off x="3636375" y="2448375"/>
            <a:ext cx="2097300" cy="431100"/>
          </a:xfrm>
          <a:prstGeom prst="ellipse">
            <a:avLst/>
          </a:prstGeom>
          <a:noFill/>
          <a:ln cap="flat" cmpd="sng" w="19050">
            <a:solidFill>
              <a:srgbClr val="34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2007375" y="2390647"/>
            <a:ext cx="1391700" cy="1038900"/>
          </a:xfrm>
          <a:prstGeom prst="ellipse">
            <a:avLst/>
          </a:prstGeom>
          <a:noFill/>
          <a:ln cap="flat" cmpd="sng" w="19050">
            <a:solidFill>
              <a:srgbClr val="34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1874175" y="1984982"/>
            <a:ext cx="15393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4AC00"/>
                </a:solidFill>
              </a:rPr>
              <a:t>OpenC2 Messaging</a:t>
            </a:r>
            <a:endParaRPr sz="1200">
              <a:solidFill>
                <a:srgbClr val="34AC00"/>
              </a:solidFill>
            </a:endParaRPr>
          </a:p>
        </p:txBody>
      </p:sp>
      <p:sp>
        <p:nvSpPr>
          <p:cNvPr id="161" name="Google Shape;161;p19"/>
          <p:cNvSpPr txBox="1"/>
          <p:nvPr/>
        </p:nvSpPr>
        <p:spPr>
          <a:xfrm>
            <a:off x="3636375" y="2828928"/>
            <a:ext cx="16611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4AC00"/>
                </a:solidFill>
              </a:rPr>
              <a:t>SCAPv2 Application</a:t>
            </a:r>
            <a:endParaRPr sz="1200">
              <a:solidFill>
                <a:srgbClr val="34AC00"/>
              </a:solidFill>
            </a:endParaRPr>
          </a:p>
        </p:txBody>
      </p:sp>
      <p:pic>
        <p:nvPicPr>
          <p:cNvPr id="162" name="Google Shape;162;p19" title="im-so7-35.mp3">
            <a:hlinkClick r:id="rId6"/>
          </p:cNvPr>
          <p:cNvPicPr preferRelativeResize="0"/>
          <p:nvPr/>
        </p:nvPicPr>
        <p:blipFill>
          <a:blip r:embed="rId7">
            <a:alphaModFix/>
          </a:blip>
          <a:stretch>
            <a:fillRect/>
          </a:stretch>
        </p:blipFill>
        <p:spPr>
          <a:xfrm>
            <a:off x="152400" y="1524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SCAPv2</a:t>
            </a:r>
            <a:endParaRPr/>
          </a:p>
          <a:p>
            <a:pPr indent="0" lvl="0" marL="0" rtl="0" algn="l">
              <a:spcBef>
                <a:spcPts val="0"/>
              </a:spcBef>
              <a:spcAft>
                <a:spcPts val="0"/>
              </a:spcAft>
              <a:buNone/>
            </a:pPr>
            <a:r>
              <a:rPr lang="en" sz="1800"/>
              <a:t>Data Collection Experiment</a:t>
            </a:r>
            <a:endParaRPr sz="1800"/>
          </a:p>
        </p:txBody>
      </p:sp>
      <p:sp>
        <p:nvSpPr>
          <p:cNvPr id="168" name="Google Shape;168;p20"/>
          <p:cNvSpPr txBox="1"/>
          <p:nvPr>
            <p:ph idx="1" type="body"/>
          </p:nvPr>
        </p:nvSpPr>
        <p:spPr>
          <a:xfrm>
            <a:off x="729450" y="2175175"/>
            <a:ext cx="4358400" cy="275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u="sng">
                <a:latin typeface="Roboto"/>
                <a:ea typeface="Roboto"/>
                <a:cs typeface="Roboto"/>
                <a:sym typeface="Roboto"/>
              </a:rPr>
              <a:t>List each Message sent between components</a:t>
            </a:r>
            <a:endParaRPr b="1" u="sng">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1a. Initiate Collection</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1b. Request Acknowledgement</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2. Store (collection instructions)</a:t>
            </a:r>
            <a:endParaRPr sz="12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3a. Query (Applicability)</a:t>
            </a:r>
            <a:endParaRPr sz="12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3b. Query Results (Applicable Targets)</a:t>
            </a:r>
            <a:endParaRPr sz="1200">
              <a:latin typeface="Roboto"/>
              <a:ea typeface="Roboto"/>
              <a:cs typeface="Roboto"/>
              <a:sym typeface="Roboto"/>
            </a:endParaRPr>
          </a:p>
          <a:p>
            <a:pPr indent="0" lvl="0" marL="0" rtl="0" algn="l">
              <a:lnSpc>
                <a:spcPct val="100000"/>
              </a:lnSpc>
              <a:spcBef>
                <a:spcPts val="0"/>
              </a:spcBef>
              <a:spcAft>
                <a:spcPts val="0"/>
              </a:spcAft>
              <a:buNone/>
            </a:pPr>
            <a:r>
              <a:t/>
            </a:r>
            <a:endParaRPr sz="1000">
              <a:latin typeface="Roboto"/>
              <a:ea typeface="Roboto"/>
              <a:cs typeface="Roboto"/>
              <a:sym typeface="Roboto"/>
            </a:endParaRPr>
          </a:p>
          <a:p>
            <a:pPr indent="0" lvl="0" marL="0" rtl="0" algn="l">
              <a:lnSpc>
                <a:spcPct val="150000"/>
              </a:lnSpc>
              <a:spcBef>
                <a:spcPts val="0"/>
              </a:spcBef>
              <a:spcAft>
                <a:spcPts val="0"/>
              </a:spcAft>
              <a:buNone/>
            </a:pPr>
            <a:r>
              <a:rPr b="1" lang="en" u="sng">
                <a:latin typeface="Roboto"/>
                <a:ea typeface="Roboto"/>
                <a:cs typeface="Roboto"/>
                <a:sym typeface="Roboto"/>
              </a:rPr>
              <a:t>Every Message needs a unique name</a:t>
            </a:r>
            <a:endParaRPr b="1" u="sng">
              <a:latin typeface="Roboto"/>
              <a:ea typeface="Roboto"/>
              <a:cs typeface="Roboto"/>
              <a:sym typeface="Roboto"/>
            </a:endParaRPr>
          </a:p>
          <a:p>
            <a:pPr indent="-190500" lvl="0" marL="228600" rtl="0" algn="l">
              <a:lnSpc>
                <a:spcPct val="100000"/>
              </a:lnSpc>
              <a:spcBef>
                <a:spcPts val="0"/>
              </a:spcBef>
              <a:spcAft>
                <a:spcPts val="0"/>
              </a:spcAft>
              <a:buSzPts val="1200"/>
              <a:buFont typeface="Roboto"/>
              <a:buChar char="●"/>
            </a:pPr>
            <a:r>
              <a:rPr lang="en" sz="1200">
                <a:latin typeface="Roboto"/>
                <a:ea typeface="Roboto"/>
                <a:cs typeface="Roboto"/>
                <a:sym typeface="Roboto"/>
              </a:rPr>
              <a:t>Message names used by SCAPv2 team ("Initiate Collection") reflect purpose (verb)</a:t>
            </a:r>
            <a:endParaRPr sz="1200">
              <a:latin typeface="Roboto"/>
              <a:ea typeface="Roboto"/>
              <a:cs typeface="Roboto"/>
              <a:sym typeface="Roboto"/>
            </a:endParaRPr>
          </a:p>
          <a:p>
            <a:pPr indent="-190500" lvl="0" marL="228600" rtl="0" algn="l">
              <a:lnSpc>
                <a:spcPct val="100000"/>
              </a:lnSpc>
              <a:spcBef>
                <a:spcPts val="0"/>
              </a:spcBef>
              <a:spcAft>
                <a:spcPts val="0"/>
              </a:spcAft>
              <a:buSzPts val="1200"/>
              <a:buFont typeface="Roboto"/>
              <a:buChar char="●"/>
            </a:pPr>
            <a:r>
              <a:rPr lang="en" sz="1200">
                <a:latin typeface="Roboto"/>
                <a:ea typeface="Roboto"/>
                <a:cs typeface="Roboto"/>
                <a:sym typeface="Roboto"/>
              </a:rPr>
              <a:t>Content names ("Assessment-Instructions") refer to data structure (noun)</a:t>
            </a:r>
            <a:endParaRPr sz="1200">
              <a:latin typeface="Roboto"/>
              <a:ea typeface="Roboto"/>
              <a:cs typeface="Roboto"/>
              <a:sym typeface="Roboto"/>
            </a:endParaRPr>
          </a:p>
        </p:txBody>
      </p:sp>
      <p:pic>
        <p:nvPicPr>
          <p:cNvPr id="169" name="Google Shape;169;p20"/>
          <p:cNvPicPr preferRelativeResize="0"/>
          <p:nvPr/>
        </p:nvPicPr>
        <p:blipFill rotWithShape="1">
          <a:blip r:embed="rId3">
            <a:alphaModFix/>
          </a:blip>
          <a:srcRect b="29324" l="0" r="0" t="5770"/>
          <a:stretch/>
        </p:blipFill>
        <p:spPr>
          <a:xfrm>
            <a:off x="5087925" y="1216825"/>
            <a:ext cx="3814200" cy="2500825"/>
          </a:xfrm>
          <a:prstGeom prst="rect">
            <a:avLst/>
          </a:prstGeom>
          <a:noFill/>
          <a:ln cap="flat" cmpd="sng" w="9525">
            <a:solidFill>
              <a:srgbClr val="999999"/>
            </a:solidFill>
            <a:prstDash val="solid"/>
            <a:round/>
            <a:headEnd len="sm" w="sm" type="none"/>
            <a:tailEnd len="sm" w="sm" type="none"/>
          </a:ln>
        </p:spPr>
      </p:pic>
      <p:sp>
        <p:nvSpPr>
          <p:cNvPr id="170" name="Google Shape;170;p20"/>
          <p:cNvSpPr/>
          <p:nvPr/>
        </p:nvSpPr>
        <p:spPr>
          <a:xfrm>
            <a:off x="1932150" y="710500"/>
            <a:ext cx="1512000" cy="812100"/>
          </a:xfrm>
          <a:prstGeom prst="cloudCallout">
            <a:avLst>
              <a:gd fmla="val -26045" name="adj1"/>
              <a:gd fmla="val 85728" name="adj2"/>
            </a:avLst>
          </a:prstGeom>
          <a:solidFill>
            <a:srgbClr val="CFE2F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t/>
            </a:r>
            <a:endParaRPr sz="1000">
              <a:latin typeface="Comic Sans MS"/>
              <a:ea typeface="Comic Sans MS"/>
              <a:cs typeface="Comic Sans MS"/>
              <a:sym typeface="Comic Sans MS"/>
            </a:endParaRPr>
          </a:p>
        </p:txBody>
      </p:sp>
      <p:sp>
        <p:nvSpPr>
          <p:cNvPr id="171" name="Google Shape;171;p20"/>
          <p:cNvSpPr/>
          <p:nvPr/>
        </p:nvSpPr>
        <p:spPr>
          <a:xfrm>
            <a:off x="2103549" y="830130"/>
            <a:ext cx="1086300" cy="535200"/>
          </a:xfrm>
          <a:prstGeom prst="roundRect">
            <a:avLst>
              <a:gd fmla="val 16667" name="adj"/>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100">
                <a:latin typeface="Comic Sans MS"/>
                <a:ea typeface="Comic Sans MS"/>
                <a:cs typeface="Comic Sans MS"/>
                <a:sym typeface="Comic Sans MS"/>
              </a:rPr>
              <a:t>or: "How to OpenC2-ize a system spec"</a:t>
            </a:r>
            <a:endParaRPr sz="1100">
              <a:latin typeface="Comic Sans MS"/>
              <a:ea typeface="Comic Sans MS"/>
              <a:cs typeface="Comic Sans MS"/>
              <a:sym typeface="Comic Sans MS"/>
            </a:endParaRPr>
          </a:p>
        </p:txBody>
      </p:sp>
      <p:sp>
        <p:nvSpPr>
          <p:cNvPr id="172" name="Google Shape;172;p20"/>
          <p:cNvSpPr/>
          <p:nvPr/>
        </p:nvSpPr>
        <p:spPr>
          <a:xfrm>
            <a:off x="3747075" y="909975"/>
            <a:ext cx="1161600" cy="565200"/>
          </a:xfrm>
          <a:prstGeom prst="cloudCallout">
            <a:avLst>
              <a:gd fmla="val 71978" name="adj1"/>
              <a:gd fmla="val 44635"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173" name="Google Shape;173;p20"/>
          <p:cNvSpPr txBox="1"/>
          <p:nvPr/>
        </p:nvSpPr>
        <p:spPr>
          <a:xfrm>
            <a:off x="3747125" y="1063275"/>
            <a:ext cx="1161600" cy="25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Conceptual Design (messages)</a:t>
            </a:r>
            <a:endParaRPr>
              <a:latin typeface="Lato"/>
              <a:ea typeface="Lato"/>
              <a:cs typeface="Lato"/>
              <a:sym typeface="Lato"/>
            </a:endParaRPr>
          </a:p>
        </p:txBody>
      </p:sp>
      <p:pic>
        <p:nvPicPr>
          <p:cNvPr id="174" name="Google Shape;174;p20" title="im-s08-35.mp3">
            <a:hlinkClick r:id="rId4"/>
          </p:cNvPr>
          <p:cNvPicPr preferRelativeResize="0"/>
          <p:nvPr/>
        </p:nvPicPr>
        <p:blipFill>
          <a:blip r:embed="rId5">
            <a:alphaModFix/>
          </a:blip>
          <a:stretch>
            <a:fillRect/>
          </a:stretch>
        </p:blipFill>
        <p:spPr>
          <a:xfrm>
            <a:off x="152400" y="152400"/>
            <a:ext cx="405700" cy="40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729450" y="2078875"/>
            <a:ext cx="4358400" cy="284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u="sng">
                <a:latin typeface="Roboto"/>
                <a:ea typeface="Roboto"/>
                <a:cs typeface="Roboto"/>
                <a:sym typeface="Roboto"/>
              </a:rPr>
              <a:t>Assign Content name used in each Message</a:t>
            </a:r>
            <a:endParaRPr b="1" u="sng">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1a. </a:t>
            </a:r>
            <a:r>
              <a:rPr b="1" lang="en" sz="1000">
                <a:latin typeface="Roboto"/>
                <a:ea typeface="Roboto"/>
                <a:cs typeface="Roboto"/>
                <a:sym typeface="Roboto"/>
              </a:rPr>
              <a:t>Initiate Collection</a:t>
            </a:r>
            <a:r>
              <a:rPr lang="en" sz="1000">
                <a:latin typeface="Roboto"/>
                <a:ea typeface="Roboto"/>
                <a:cs typeface="Roboto"/>
                <a:sym typeface="Roboto"/>
              </a:rPr>
              <a:t> is a request message with specified content</a:t>
            </a:r>
            <a:endParaRPr sz="1000">
              <a:latin typeface="Roboto"/>
              <a:ea typeface="Roboto"/>
              <a:cs typeface="Roboto"/>
              <a:sym typeface="Roboto"/>
            </a:endParaRPr>
          </a:p>
          <a:p>
            <a:pPr indent="0" lvl="0" marL="0" rtl="0" algn="l">
              <a:lnSpc>
                <a:spcPct val="150000"/>
              </a:lnSpc>
              <a:spcBef>
                <a:spcPts val="0"/>
              </a:spcBef>
              <a:spcAft>
                <a:spcPts val="0"/>
              </a:spcAft>
              <a:buNone/>
            </a:pPr>
            <a:r>
              <a:rPr lang="en" sz="1000">
                <a:latin typeface="Roboto"/>
                <a:ea typeface="Roboto"/>
                <a:cs typeface="Roboto"/>
                <a:sym typeface="Roboto"/>
              </a:rPr>
              <a:t>1b. </a:t>
            </a:r>
            <a:r>
              <a:rPr b="1" lang="en" sz="1000">
                <a:latin typeface="Roboto"/>
                <a:ea typeface="Roboto"/>
                <a:cs typeface="Roboto"/>
                <a:sym typeface="Roboto"/>
              </a:rPr>
              <a:t>Request Acknowledgement</a:t>
            </a:r>
            <a:r>
              <a:rPr lang="en" sz="1000">
                <a:latin typeface="Roboto"/>
                <a:ea typeface="Roboto"/>
                <a:cs typeface="Roboto"/>
                <a:sym typeface="Roboto"/>
              </a:rPr>
              <a:t> is a response message, no content</a:t>
            </a:r>
            <a:endParaRPr sz="1000">
              <a:latin typeface="Roboto"/>
              <a:ea typeface="Roboto"/>
              <a:cs typeface="Roboto"/>
              <a:sym typeface="Roboto"/>
            </a:endParaRPr>
          </a:p>
          <a:p>
            <a:pPr indent="0" lvl="0" marL="0" rtl="0" algn="l">
              <a:lnSpc>
                <a:spcPct val="150000"/>
              </a:lnSpc>
              <a:spcBef>
                <a:spcPts val="0"/>
              </a:spcBef>
              <a:spcAft>
                <a:spcPts val="0"/>
              </a:spcAft>
              <a:buNone/>
            </a:pPr>
            <a:r>
              <a:rPr lang="en" sz="1000">
                <a:latin typeface="Roboto"/>
                <a:ea typeface="Roboto"/>
                <a:cs typeface="Roboto"/>
                <a:sym typeface="Roboto"/>
              </a:rPr>
              <a:t>2. </a:t>
            </a:r>
            <a:r>
              <a:rPr b="1" lang="en" sz="1000">
                <a:latin typeface="Roboto"/>
                <a:ea typeface="Roboto"/>
                <a:cs typeface="Roboto"/>
                <a:sym typeface="Roboto"/>
              </a:rPr>
              <a:t>Store (collection instructions)</a:t>
            </a:r>
            <a:r>
              <a:rPr lang="en" sz="1000">
                <a:latin typeface="Roboto"/>
                <a:ea typeface="Roboto"/>
                <a:cs typeface="Roboto"/>
                <a:sym typeface="Roboto"/>
              </a:rPr>
              <a:t> shown as event, but may need ack</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3a. </a:t>
            </a:r>
            <a:r>
              <a:rPr b="1" lang="en" sz="1000">
                <a:latin typeface="Roboto"/>
                <a:ea typeface="Roboto"/>
                <a:cs typeface="Roboto"/>
                <a:sym typeface="Roboto"/>
              </a:rPr>
              <a:t>Query (Applicability)</a:t>
            </a:r>
            <a:r>
              <a:rPr lang="en" sz="1000">
                <a:latin typeface="Roboto"/>
                <a:ea typeface="Roboto"/>
                <a:cs typeface="Roboto"/>
                <a:sym typeface="Roboto"/>
              </a:rPr>
              <a:t> is a request, need content</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3b. </a:t>
            </a:r>
            <a:r>
              <a:rPr b="1" lang="en" sz="1000">
                <a:latin typeface="Roboto"/>
                <a:ea typeface="Roboto"/>
                <a:cs typeface="Roboto"/>
                <a:sym typeface="Roboto"/>
              </a:rPr>
              <a:t>Query Results (Applicable Targets)</a:t>
            </a:r>
            <a:r>
              <a:rPr lang="en" sz="1000">
                <a:latin typeface="Roboto"/>
                <a:ea typeface="Roboto"/>
                <a:cs typeface="Roboto"/>
                <a:sym typeface="Roboto"/>
              </a:rPr>
              <a:t> is a response, need content</a:t>
            </a:r>
            <a:endParaRPr sz="1000">
              <a:latin typeface="Roboto"/>
              <a:ea typeface="Roboto"/>
              <a:cs typeface="Roboto"/>
              <a:sym typeface="Roboto"/>
            </a:endParaRPr>
          </a:p>
          <a:p>
            <a:pPr indent="0" lvl="0" marL="0" rtl="0" algn="l">
              <a:lnSpc>
                <a:spcPct val="100000"/>
              </a:lnSpc>
              <a:spcBef>
                <a:spcPts val="0"/>
              </a:spcBef>
              <a:spcAft>
                <a:spcPts val="0"/>
              </a:spcAft>
              <a:buNone/>
            </a:pPr>
            <a:r>
              <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4a.  …</a:t>
            </a:r>
            <a:endParaRPr sz="1000">
              <a:latin typeface="Roboto"/>
              <a:ea typeface="Roboto"/>
              <a:cs typeface="Roboto"/>
              <a:sym typeface="Roboto"/>
            </a:endParaRPr>
          </a:p>
          <a:p>
            <a:pPr indent="0" lvl="0" marL="0" rtl="0" algn="l">
              <a:lnSpc>
                <a:spcPct val="100000"/>
              </a:lnSpc>
              <a:spcBef>
                <a:spcPts val="0"/>
              </a:spcBef>
              <a:spcAft>
                <a:spcPts val="0"/>
              </a:spcAft>
              <a:buNone/>
            </a:pPr>
            <a:r>
              <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For each </a:t>
            </a:r>
            <a:r>
              <a:rPr lang="en" sz="1000">
                <a:solidFill>
                  <a:srgbClr val="000000"/>
                </a:solidFill>
                <a:highlight>
                  <a:srgbClr val="B6D7A8"/>
                </a:highlight>
                <a:latin typeface="Roboto"/>
                <a:ea typeface="Roboto"/>
                <a:cs typeface="Roboto"/>
                <a:sym typeface="Roboto"/>
              </a:rPr>
              <a:t>Message</a:t>
            </a: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 pick an Action(verb) for each request.  Target(noun) = </a:t>
            </a:r>
            <a:r>
              <a:rPr lang="en" sz="1000">
                <a:solidFill>
                  <a:srgbClr val="000000"/>
                </a:solidFill>
                <a:highlight>
                  <a:srgbClr val="FFE599"/>
                </a:highlight>
                <a:latin typeface="Roboto"/>
                <a:ea typeface="Roboto"/>
                <a:cs typeface="Roboto"/>
                <a:sym typeface="Roboto"/>
              </a:rPr>
              <a:t>name of content</a:t>
            </a:r>
            <a:endParaRPr sz="1000">
              <a:solidFill>
                <a:srgbClr val="000000"/>
              </a:solidFill>
              <a:highlight>
                <a:srgbClr val="FFE599"/>
              </a:highlight>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 define content types and attributes</a:t>
            </a:r>
            <a:endParaRPr sz="1000">
              <a:latin typeface="Roboto"/>
              <a:ea typeface="Roboto"/>
              <a:cs typeface="Roboto"/>
              <a:sym typeface="Roboto"/>
            </a:endParaRPr>
          </a:p>
          <a:p>
            <a:pPr indent="0" lvl="0" marL="0" rtl="0" algn="l">
              <a:lnSpc>
                <a:spcPct val="100000"/>
              </a:lnSpc>
              <a:spcBef>
                <a:spcPts val="0"/>
              </a:spcBef>
              <a:spcAft>
                <a:spcPts val="0"/>
              </a:spcAft>
              <a:buNone/>
            </a:pPr>
            <a:r>
              <a:t/>
            </a:r>
            <a:endParaRPr sz="1000">
              <a:latin typeface="Roboto"/>
              <a:ea typeface="Roboto"/>
              <a:cs typeface="Roboto"/>
              <a:sym typeface="Roboto"/>
            </a:endParaRPr>
          </a:p>
          <a:p>
            <a:pPr indent="0" lvl="0" marL="0" rtl="0" algn="l">
              <a:lnSpc>
                <a:spcPct val="100000"/>
              </a:lnSpc>
              <a:spcBef>
                <a:spcPts val="0"/>
              </a:spcBef>
              <a:spcAft>
                <a:spcPts val="0"/>
              </a:spcAft>
              <a:buNone/>
            </a:pPr>
            <a:r>
              <a:rPr lang="en" sz="1000">
                <a:latin typeface="Roboto"/>
                <a:ea typeface="Roboto"/>
                <a:cs typeface="Roboto"/>
                <a:sym typeface="Roboto"/>
              </a:rPr>
              <a:t>Example: 1a: </a:t>
            </a:r>
            <a:r>
              <a:rPr lang="en" sz="1000">
                <a:solidFill>
                  <a:srgbClr val="000000"/>
                </a:solidFill>
                <a:highlight>
                  <a:srgbClr val="B6D7A8"/>
                </a:highlight>
                <a:latin typeface="Roboto"/>
                <a:ea typeface="Roboto"/>
                <a:cs typeface="Roboto"/>
                <a:sym typeface="Roboto"/>
              </a:rPr>
              <a:t>Initiate Collection</a:t>
            </a:r>
            <a:r>
              <a:rPr lang="en" sz="1000">
                <a:latin typeface="Roboto"/>
                <a:ea typeface="Roboto"/>
                <a:cs typeface="Roboto"/>
                <a:sym typeface="Roboto"/>
              </a:rPr>
              <a:t> message might contain</a:t>
            </a:r>
            <a:endParaRPr sz="1000">
              <a:latin typeface="Roboto"/>
              <a:ea typeface="Roboto"/>
              <a:cs typeface="Roboto"/>
              <a:sym typeface="Roboto"/>
            </a:endParaRPr>
          </a:p>
          <a:p>
            <a:pPr indent="0" lvl="0" marL="0" rtl="0" algn="l">
              <a:lnSpc>
                <a:spcPct val="100000"/>
              </a:lnSpc>
              <a:spcBef>
                <a:spcPts val="0"/>
              </a:spcBef>
              <a:spcAft>
                <a:spcPts val="0"/>
              </a:spcAft>
              <a:buNone/>
            </a:pPr>
            <a:r>
              <a:rPr b="1" lang="en" sz="1000">
                <a:latin typeface="Roboto"/>
                <a:ea typeface="Roboto"/>
                <a:cs typeface="Roboto"/>
                <a:sym typeface="Roboto"/>
              </a:rPr>
              <a:t>Action </a:t>
            </a:r>
            <a:r>
              <a:rPr lang="en" sz="1000">
                <a:latin typeface="Roboto"/>
                <a:ea typeface="Roboto"/>
                <a:cs typeface="Roboto"/>
                <a:sym typeface="Roboto"/>
              </a:rPr>
              <a:t>= scan,  </a:t>
            </a:r>
            <a:r>
              <a:rPr b="1" lang="en" sz="1000">
                <a:latin typeface="Roboto"/>
                <a:ea typeface="Roboto"/>
                <a:cs typeface="Roboto"/>
                <a:sym typeface="Roboto"/>
              </a:rPr>
              <a:t>Target </a:t>
            </a:r>
            <a:r>
              <a:rPr lang="en" sz="1000">
                <a:latin typeface="Roboto"/>
                <a:ea typeface="Roboto"/>
                <a:cs typeface="Roboto"/>
                <a:sym typeface="Roboto"/>
              </a:rPr>
              <a:t>= </a:t>
            </a:r>
            <a:r>
              <a:rPr lang="en" sz="1000">
                <a:solidFill>
                  <a:srgbClr val="000000"/>
                </a:solidFill>
                <a:highlight>
                  <a:srgbClr val="FFE599"/>
                </a:highlight>
                <a:latin typeface="Roboto"/>
                <a:ea typeface="Roboto"/>
                <a:cs typeface="Roboto"/>
                <a:sym typeface="Roboto"/>
              </a:rPr>
              <a:t>Assessment-Instructions</a:t>
            </a:r>
            <a:endParaRPr sz="1000">
              <a:latin typeface="Roboto"/>
              <a:ea typeface="Roboto"/>
              <a:cs typeface="Roboto"/>
              <a:sym typeface="Roboto"/>
            </a:endParaRPr>
          </a:p>
        </p:txBody>
      </p:sp>
      <p:pic>
        <p:nvPicPr>
          <p:cNvPr id="180" name="Google Shape;180;p21"/>
          <p:cNvPicPr preferRelativeResize="0"/>
          <p:nvPr/>
        </p:nvPicPr>
        <p:blipFill>
          <a:blip r:embed="rId3">
            <a:alphaModFix/>
          </a:blip>
          <a:stretch>
            <a:fillRect/>
          </a:stretch>
        </p:blipFill>
        <p:spPr>
          <a:xfrm>
            <a:off x="5087950" y="994475"/>
            <a:ext cx="3814176" cy="3852899"/>
          </a:xfrm>
          <a:prstGeom prst="rect">
            <a:avLst/>
          </a:prstGeom>
          <a:noFill/>
          <a:ln cap="flat" cmpd="sng" w="9525">
            <a:solidFill>
              <a:srgbClr val="999999"/>
            </a:solidFill>
            <a:prstDash val="solid"/>
            <a:round/>
            <a:headEnd len="sm" w="sm" type="none"/>
            <a:tailEnd len="sm" w="sm" type="none"/>
          </a:ln>
        </p:spPr>
      </p:pic>
      <p:sp>
        <p:nvSpPr>
          <p:cNvPr id="181" name="Google Shape;18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SCAPv2</a:t>
            </a:r>
            <a:endParaRPr/>
          </a:p>
          <a:p>
            <a:pPr indent="0" lvl="0" marL="0" rtl="0" algn="l">
              <a:spcBef>
                <a:spcPts val="0"/>
              </a:spcBef>
              <a:spcAft>
                <a:spcPts val="0"/>
              </a:spcAft>
              <a:buNone/>
            </a:pPr>
            <a:r>
              <a:rPr lang="en" sz="1800"/>
              <a:t>Data Collection Experiment</a:t>
            </a:r>
            <a:endParaRPr sz="1800"/>
          </a:p>
        </p:txBody>
      </p:sp>
      <p:sp>
        <p:nvSpPr>
          <p:cNvPr id="182" name="Google Shape;182;p21"/>
          <p:cNvSpPr/>
          <p:nvPr/>
        </p:nvSpPr>
        <p:spPr>
          <a:xfrm>
            <a:off x="4219375" y="4417875"/>
            <a:ext cx="1161600" cy="565200"/>
          </a:xfrm>
          <a:prstGeom prst="cloudCallout">
            <a:avLst>
              <a:gd fmla="val 78540" name="adj1"/>
              <a:gd fmla="val -42259"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183" name="Google Shape;183;p21"/>
          <p:cNvSpPr txBox="1"/>
          <p:nvPr/>
        </p:nvSpPr>
        <p:spPr>
          <a:xfrm>
            <a:off x="4219375" y="4571175"/>
            <a:ext cx="1161600" cy="25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Logical Design (attributes)</a:t>
            </a:r>
            <a:endParaRPr>
              <a:latin typeface="Lato"/>
              <a:ea typeface="Lato"/>
              <a:cs typeface="Lato"/>
              <a:sym typeface="Lato"/>
            </a:endParaRPr>
          </a:p>
        </p:txBody>
      </p:sp>
      <p:sp>
        <p:nvSpPr>
          <p:cNvPr id="184" name="Google Shape;184;p21"/>
          <p:cNvSpPr/>
          <p:nvPr/>
        </p:nvSpPr>
        <p:spPr>
          <a:xfrm>
            <a:off x="3747075" y="909975"/>
            <a:ext cx="1161600" cy="565200"/>
          </a:xfrm>
          <a:prstGeom prst="cloudCallout">
            <a:avLst>
              <a:gd fmla="val 71978" name="adj1"/>
              <a:gd fmla="val 44635"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Comic Sans MS"/>
              <a:ea typeface="Comic Sans MS"/>
              <a:cs typeface="Comic Sans MS"/>
              <a:sym typeface="Comic Sans MS"/>
            </a:endParaRPr>
          </a:p>
        </p:txBody>
      </p:sp>
      <p:sp>
        <p:nvSpPr>
          <p:cNvPr id="185" name="Google Shape;185;p21"/>
          <p:cNvSpPr txBox="1"/>
          <p:nvPr/>
        </p:nvSpPr>
        <p:spPr>
          <a:xfrm>
            <a:off x="3747125" y="1063275"/>
            <a:ext cx="1161600" cy="25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800">
                <a:latin typeface="Comic Sans MS"/>
                <a:ea typeface="Comic Sans MS"/>
                <a:cs typeface="Comic Sans MS"/>
                <a:sym typeface="Comic Sans MS"/>
              </a:rPr>
              <a:t>Conceptual Design (messages)</a:t>
            </a:r>
            <a:endParaRPr>
              <a:latin typeface="Lato"/>
              <a:ea typeface="Lato"/>
              <a:cs typeface="Lato"/>
              <a:sym typeface="Lato"/>
            </a:endParaRPr>
          </a:p>
        </p:txBody>
      </p:sp>
      <p:pic>
        <p:nvPicPr>
          <p:cNvPr id="186" name="Google Shape;186;p21" title="im-s09-35.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