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Lst>
  <p:notesMasterIdLst>
    <p:notesMasterId r:id="rId23"/>
  </p:notesMasterIdLst>
  <p:sldIdLst>
    <p:sldId id="451" r:id="rId6"/>
    <p:sldId id="424" r:id="rId7"/>
    <p:sldId id="458" r:id="rId8"/>
    <p:sldId id="484"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66" r:id="rId22"/>
  </p:sldIdLst>
  <p:sldSz cx="9144000" cy="5143500" type="screen16x9"/>
  <p:notesSz cx="6858000" cy="9144000"/>
  <p:defaultTextStyle>
    <a:defPPr>
      <a:defRPr lang="en-US"/>
    </a:defPPr>
    <a:lvl1pPr marL="0" algn="l" defTabSz="411470" rtl="0" eaLnBrk="1" latinLnBrk="0" hangingPunct="1">
      <a:defRPr sz="1620" kern="1200">
        <a:solidFill>
          <a:schemeClr val="tx1"/>
        </a:solidFill>
        <a:latin typeface="+mn-lt"/>
        <a:ea typeface="+mn-ea"/>
        <a:cs typeface="+mn-cs"/>
      </a:defRPr>
    </a:lvl1pPr>
    <a:lvl2pPr marL="411470" algn="l" defTabSz="411470" rtl="0" eaLnBrk="1" latinLnBrk="0" hangingPunct="1">
      <a:defRPr sz="1620" kern="1200">
        <a:solidFill>
          <a:schemeClr val="tx1"/>
        </a:solidFill>
        <a:latin typeface="+mn-lt"/>
        <a:ea typeface="+mn-ea"/>
        <a:cs typeface="+mn-cs"/>
      </a:defRPr>
    </a:lvl2pPr>
    <a:lvl3pPr marL="822940" algn="l" defTabSz="411470" rtl="0" eaLnBrk="1" latinLnBrk="0" hangingPunct="1">
      <a:defRPr sz="1620" kern="1200">
        <a:solidFill>
          <a:schemeClr val="tx1"/>
        </a:solidFill>
        <a:latin typeface="+mn-lt"/>
        <a:ea typeface="+mn-ea"/>
        <a:cs typeface="+mn-cs"/>
      </a:defRPr>
    </a:lvl3pPr>
    <a:lvl4pPr marL="1234409" algn="l" defTabSz="411470" rtl="0" eaLnBrk="1" latinLnBrk="0" hangingPunct="1">
      <a:defRPr sz="1620" kern="1200">
        <a:solidFill>
          <a:schemeClr val="tx1"/>
        </a:solidFill>
        <a:latin typeface="+mn-lt"/>
        <a:ea typeface="+mn-ea"/>
        <a:cs typeface="+mn-cs"/>
      </a:defRPr>
    </a:lvl4pPr>
    <a:lvl5pPr marL="1645879" algn="l" defTabSz="411470" rtl="0" eaLnBrk="1" latinLnBrk="0" hangingPunct="1">
      <a:defRPr sz="1620" kern="1200">
        <a:solidFill>
          <a:schemeClr val="tx1"/>
        </a:solidFill>
        <a:latin typeface="+mn-lt"/>
        <a:ea typeface="+mn-ea"/>
        <a:cs typeface="+mn-cs"/>
      </a:defRPr>
    </a:lvl5pPr>
    <a:lvl6pPr marL="2057348" algn="l" defTabSz="411470" rtl="0" eaLnBrk="1" latinLnBrk="0" hangingPunct="1">
      <a:defRPr sz="1620" kern="1200">
        <a:solidFill>
          <a:schemeClr val="tx1"/>
        </a:solidFill>
        <a:latin typeface="+mn-lt"/>
        <a:ea typeface="+mn-ea"/>
        <a:cs typeface="+mn-cs"/>
      </a:defRPr>
    </a:lvl6pPr>
    <a:lvl7pPr marL="2468819" algn="l" defTabSz="411470" rtl="0" eaLnBrk="1" latinLnBrk="0" hangingPunct="1">
      <a:defRPr sz="1620" kern="1200">
        <a:solidFill>
          <a:schemeClr val="tx1"/>
        </a:solidFill>
        <a:latin typeface="+mn-lt"/>
        <a:ea typeface="+mn-ea"/>
        <a:cs typeface="+mn-cs"/>
      </a:defRPr>
    </a:lvl7pPr>
    <a:lvl8pPr marL="2880288" algn="l" defTabSz="411470" rtl="0" eaLnBrk="1" latinLnBrk="0" hangingPunct="1">
      <a:defRPr sz="1620" kern="1200">
        <a:solidFill>
          <a:schemeClr val="tx1"/>
        </a:solidFill>
        <a:latin typeface="+mn-lt"/>
        <a:ea typeface="+mn-ea"/>
        <a:cs typeface="+mn-cs"/>
      </a:defRPr>
    </a:lvl8pPr>
    <a:lvl9pPr marL="3291758" algn="l" defTabSz="41147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utt, Chloe M [US] (CO)" initials="SCM[(" lastIdx="15" clrIdx="0">
    <p:extLst>
      <p:ext uri="{19B8F6BF-5375-455C-9EA6-DF929625EA0E}">
        <p15:presenceInfo xmlns:p15="http://schemas.microsoft.com/office/powerpoint/2012/main" userId="Scutt, Chloe M [US] (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202020"/>
    <a:srgbClr val="414141"/>
    <a:srgbClr val="757575"/>
    <a:srgbClr val="BDBDBD"/>
    <a:srgbClr val="000000"/>
    <a:srgbClr val="00269A"/>
    <a:srgbClr val="E7E6E6"/>
    <a:srgbClr val="FCFCFC"/>
    <a:srgbClr val="F3A3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384" autoAdjust="0"/>
  </p:normalViewPr>
  <p:slideViewPr>
    <p:cSldViewPr snapToGrid="0" snapToObjects="1">
      <p:cViewPr>
        <p:scale>
          <a:sx n="86" d="100"/>
          <a:sy n="86" d="100"/>
        </p:scale>
        <p:origin x="960" y="1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19598-7378-4D06-855F-92B3953E18A9}" type="datetimeFigureOut">
              <a:rPr lang="en-US" smtClean="0"/>
              <a:t>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C1899-0281-4675-B394-61ED49C54BA2}" type="slidenum">
              <a:rPr lang="en-US" smtClean="0"/>
              <a:t>‹#›</a:t>
            </a:fld>
            <a:endParaRPr lang="en-US" dirty="0"/>
          </a:p>
        </p:txBody>
      </p:sp>
    </p:spTree>
    <p:extLst>
      <p:ext uri="{BB962C8B-B14F-4D97-AF65-F5344CB8AC3E}">
        <p14:creationId xmlns:p14="http://schemas.microsoft.com/office/powerpoint/2010/main" val="335158508"/>
      </p:ext>
    </p:extLst>
  </p:cSld>
  <p:clrMap bg1="lt1" tx1="dk1" bg2="lt2" tx2="dk2" accent1="accent1" accent2="accent2" accent3="accent3" accent4="accent4" accent5="accent5" accent6="accent6" hlink="hlink" folHlink="folHlink"/>
  <p:notesStyle>
    <a:lvl1pPr marL="0" algn="l" defTabSz="822940" rtl="0" eaLnBrk="1" latinLnBrk="0" hangingPunct="1">
      <a:defRPr sz="1080" kern="1200">
        <a:solidFill>
          <a:schemeClr val="tx1"/>
        </a:solidFill>
        <a:latin typeface="+mn-lt"/>
        <a:ea typeface="+mn-ea"/>
        <a:cs typeface="+mn-cs"/>
      </a:defRPr>
    </a:lvl1pPr>
    <a:lvl2pPr marL="411470" algn="l" defTabSz="822940" rtl="0" eaLnBrk="1" latinLnBrk="0" hangingPunct="1">
      <a:defRPr sz="1080" kern="1200">
        <a:solidFill>
          <a:schemeClr val="tx1"/>
        </a:solidFill>
        <a:latin typeface="+mn-lt"/>
        <a:ea typeface="+mn-ea"/>
        <a:cs typeface="+mn-cs"/>
      </a:defRPr>
    </a:lvl2pPr>
    <a:lvl3pPr marL="822940" algn="l" defTabSz="822940" rtl="0" eaLnBrk="1" latinLnBrk="0" hangingPunct="1">
      <a:defRPr sz="1080" kern="1200">
        <a:solidFill>
          <a:schemeClr val="tx1"/>
        </a:solidFill>
        <a:latin typeface="+mn-lt"/>
        <a:ea typeface="+mn-ea"/>
        <a:cs typeface="+mn-cs"/>
      </a:defRPr>
    </a:lvl3pPr>
    <a:lvl4pPr marL="1234409" algn="l" defTabSz="822940" rtl="0" eaLnBrk="1" latinLnBrk="0" hangingPunct="1">
      <a:defRPr sz="1080" kern="1200">
        <a:solidFill>
          <a:schemeClr val="tx1"/>
        </a:solidFill>
        <a:latin typeface="+mn-lt"/>
        <a:ea typeface="+mn-ea"/>
        <a:cs typeface="+mn-cs"/>
      </a:defRPr>
    </a:lvl4pPr>
    <a:lvl5pPr marL="1645879" algn="l" defTabSz="822940" rtl="0" eaLnBrk="1" latinLnBrk="0" hangingPunct="1">
      <a:defRPr sz="1080" kern="1200">
        <a:solidFill>
          <a:schemeClr val="tx1"/>
        </a:solidFill>
        <a:latin typeface="+mn-lt"/>
        <a:ea typeface="+mn-ea"/>
        <a:cs typeface="+mn-cs"/>
      </a:defRPr>
    </a:lvl5pPr>
    <a:lvl6pPr marL="2057348" algn="l" defTabSz="822940" rtl="0" eaLnBrk="1" latinLnBrk="0" hangingPunct="1">
      <a:defRPr sz="1080" kern="1200">
        <a:solidFill>
          <a:schemeClr val="tx1"/>
        </a:solidFill>
        <a:latin typeface="+mn-lt"/>
        <a:ea typeface="+mn-ea"/>
        <a:cs typeface="+mn-cs"/>
      </a:defRPr>
    </a:lvl6pPr>
    <a:lvl7pPr marL="2468819" algn="l" defTabSz="822940" rtl="0" eaLnBrk="1" latinLnBrk="0" hangingPunct="1">
      <a:defRPr sz="1080" kern="1200">
        <a:solidFill>
          <a:schemeClr val="tx1"/>
        </a:solidFill>
        <a:latin typeface="+mn-lt"/>
        <a:ea typeface="+mn-ea"/>
        <a:cs typeface="+mn-cs"/>
      </a:defRPr>
    </a:lvl7pPr>
    <a:lvl8pPr marL="2880288" algn="l" defTabSz="822940" rtl="0" eaLnBrk="1" latinLnBrk="0" hangingPunct="1">
      <a:defRPr sz="1080" kern="1200">
        <a:solidFill>
          <a:schemeClr val="tx1"/>
        </a:solidFill>
        <a:latin typeface="+mn-lt"/>
        <a:ea typeface="+mn-ea"/>
        <a:cs typeface="+mn-cs"/>
      </a:defRPr>
    </a:lvl8pPr>
    <a:lvl9pPr marL="3291758" algn="l" defTabSz="82294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1</a:t>
            </a:fld>
            <a:endParaRPr lang="en-US" dirty="0"/>
          </a:p>
        </p:txBody>
      </p:sp>
    </p:spTree>
    <p:extLst>
      <p:ext uri="{BB962C8B-B14F-4D97-AF65-F5344CB8AC3E}">
        <p14:creationId xmlns:p14="http://schemas.microsoft.com/office/powerpoint/2010/main" val="8132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t>With</a:t>
            </a:r>
            <a:r>
              <a:rPr lang="en-US" sz="1200" baseline="0" dirty="0" smtClean="0"/>
              <a:t> the second</a:t>
            </a:r>
            <a:r>
              <a:rPr lang="en-US" sz="1200" dirty="0" smtClean="0"/>
              <a:t> use case we</a:t>
            </a:r>
            <a:r>
              <a:rPr lang="en-US" sz="1200" baseline="0" dirty="0" smtClean="0"/>
              <a:t> show how to fix non-compliant OS settings on endpoints upon discovery and maintain good cyber hygiene.</a:t>
            </a:r>
          </a:p>
        </p:txBody>
      </p:sp>
      <p:sp>
        <p:nvSpPr>
          <p:cNvPr id="4" name="Slide Number Placeholder 3"/>
          <p:cNvSpPr>
            <a:spLocks noGrp="1"/>
          </p:cNvSpPr>
          <p:nvPr>
            <p:ph type="sldNum" sz="quarter" idx="10"/>
          </p:nvPr>
        </p:nvSpPr>
        <p:spPr/>
        <p:txBody>
          <a:bodyPr/>
          <a:lstStyle/>
          <a:p>
            <a:fld id="{657C1899-0281-4675-B394-61ED49C54BA2}" type="slidenum">
              <a:rPr lang="en-US" smtClean="0"/>
              <a:t>10</a:t>
            </a:fld>
            <a:endParaRPr lang="en-US" dirty="0"/>
          </a:p>
        </p:txBody>
      </p:sp>
    </p:spTree>
    <p:extLst>
      <p:ext uri="{BB962C8B-B14F-4D97-AF65-F5344CB8AC3E}">
        <p14:creationId xmlns:p14="http://schemas.microsoft.com/office/powerpoint/2010/main" val="418593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workflow of use case 2: (1) scan endpoints against the select OS checklists; (2) ingest the scan results to Data Lake; (3) report the non-compliant settings to SOAR for action; (4) automated initiation of playbooks in OpenC2 to correct the non-compliant settings on the endpoints; (5,6) report the non-compliant settings with actions taken, and display results on dashboards.</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11</a:t>
            </a:fld>
            <a:endParaRPr lang="en-US" dirty="0"/>
          </a:p>
        </p:txBody>
      </p:sp>
    </p:spTree>
    <p:extLst>
      <p:ext uri="{BB962C8B-B14F-4D97-AF65-F5344CB8AC3E}">
        <p14:creationId xmlns:p14="http://schemas.microsoft.com/office/powerpoint/2010/main" val="196980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This is a</a:t>
            </a:r>
            <a:r>
              <a:rPr lang="en-US" baseline="0" dirty="0" smtClean="0"/>
              <a:t> screenshot of the use case 2 playbook in OpenC2 commands. </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12</a:t>
            </a:fld>
            <a:endParaRPr lang="en-US" dirty="0"/>
          </a:p>
        </p:txBody>
      </p:sp>
    </p:spTree>
    <p:extLst>
      <p:ext uri="{BB962C8B-B14F-4D97-AF65-F5344CB8AC3E}">
        <p14:creationId xmlns:p14="http://schemas.microsoft.com/office/powerpoint/2010/main" val="152882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t>With</a:t>
            </a:r>
            <a:r>
              <a:rPr lang="en-US" sz="1200" baseline="0" dirty="0" smtClean="0"/>
              <a:t> the third</a:t>
            </a:r>
            <a:r>
              <a:rPr lang="en-US" sz="1200" dirty="0" smtClean="0"/>
              <a:t> use case we</a:t>
            </a:r>
            <a:r>
              <a:rPr lang="en-US" sz="1200" baseline="0" dirty="0" smtClean="0"/>
              <a:t> show how to block data exfiltration attempts via hidden DNS tunnel upon detection using advanced analytics. Again, we use OpenC2 to block the domain name on the receiving end.</a:t>
            </a:r>
          </a:p>
        </p:txBody>
      </p:sp>
      <p:sp>
        <p:nvSpPr>
          <p:cNvPr id="4" name="Slide Number Placeholder 3"/>
          <p:cNvSpPr>
            <a:spLocks noGrp="1"/>
          </p:cNvSpPr>
          <p:nvPr>
            <p:ph type="sldNum" sz="quarter" idx="10"/>
          </p:nvPr>
        </p:nvSpPr>
        <p:spPr/>
        <p:txBody>
          <a:bodyPr/>
          <a:lstStyle/>
          <a:p>
            <a:fld id="{657C1899-0281-4675-B394-61ED49C54BA2}" type="slidenum">
              <a:rPr lang="en-US" smtClean="0"/>
              <a:t>13</a:t>
            </a:fld>
            <a:endParaRPr lang="en-US" dirty="0"/>
          </a:p>
        </p:txBody>
      </p:sp>
    </p:spTree>
    <p:extLst>
      <p:ext uri="{BB962C8B-B14F-4D97-AF65-F5344CB8AC3E}">
        <p14:creationId xmlns:p14="http://schemas.microsoft.com/office/powerpoint/2010/main" val="376312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workflow of use case 3: (1) ingest of DNS logs to Data Lake; (2) forward/stream DNS logs to DNS Anomaly Analyzer; (3) report DNS anomaly alerts to Data Lake; (4) forward anomaly alerts to SOAR for action; (5) automated initiation of playbooks in OpenC2 to block the hidden DNS tunnel, effectively stopping the data exfiltration; (6,7) report the cyber threats with actions taken, and display results on dashboards.</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14</a:t>
            </a:fld>
            <a:endParaRPr lang="en-US" dirty="0"/>
          </a:p>
        </p:txBody>
      </p:sp>
    </p:spTree>
    <p:extLst>
      <p:ext uri="{BB962C8B-B14F-4D97-AF65-F5344CB8AC3E}">
        <p14:creationId xmlns:p14="http://schemas.microsoft.com/office/powerpoint/2010/main" val="199430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This is a</a:t>
            </a:r>
            <a:r>
              <a:rPr lang="en-US" baseline="0" dirty="0" smtClean="0"/>
              <a:t> screenshot of the use case 3 playbook in OpenC2 commands. </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15</a:t>
            </a:fld>
            <a:endParaRPr lang="en-US" dirty="0"/>
          </a:p>
        </p:txBody>
      </p:sp>
    </p:spTree>
    <p:extLst>
      <p:ext uri="{BB962C8B-B14F-4D97-AF65-F5344CB8AC3E}">
        <p14:creationId xmlns:p14="http://schemas.microsoft.com/office/powerpoint/2010/main" val="170574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aseline="0" dirty="0" smtClean="0"/>
              <a:t>Our lessons learned. The conclusion – OpenC2 has a great potential! </a:t>
            </a:r>
            <a:endParaRPr lang="en-US" sz="1200" dirty="0"/>
          </a:p>
        </p:txBody>
      </p:sp>
      <p:sp>
        <p:nvSpPr>
          <p:cNvPr id="4" name="Slide Number Placeholder 3"/>
          <p:cNvSpPr>
            <a:spLocks noGrp="1"/>
          </p:cNvSpPr>
          <p:nvPr>
            <p:ph type="sldNum" sz="quarter" idx="10"/>
          </p:nvPr>
        </p:nvSpPr>
        <p:spPr/>
        <p:txBody>
          <a:bodyPr/>
          <a:lstStyle/>
          <a:p>
            <a:fld id="{657C1899-0281-4675-B394-61ED49C54BA2}" type="slidenum">
              <a:rPr lang="en-US" smtClean="0"/>
              <a:t>16</a:t>
            </a:fld>
            <a:endParaRPr lang="en-US" dirty="0"/>
          </a:p>
        </p:txBody>
      </p:sp>
    </p:spTree>
    <p:extLst>
      <p:ext uri="{BB962C8B-B14F-4D97-AF65-F5344CB8AC3E}">
        <p14:creationId xmlns:p14="http://schemas.microsoft.com/office/powerpoint/2010/main" val="219917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UCAP</a:t>
            </a:r>
            <a:r>
              <a:rPr lang="en-US" baseline="0" dirty="0" smtClean="0"/>
              <a:t> is a Cyber Ecosystem developed by Northrop Grumman. It leverages OpenC2 for Active DCO. See the lists for features and benefits.</a:t>
            </a:r>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2</a:t>
            </a:fld>
            <a:endParaRPr lang="en-US" dirty="0"/>
          </a:p>
        </p:txBody>
      </p:sp>
    </p:spTree>
    <p:extLst>
      <p:ext uri="{BB962C8B-B14F-4D97-AF65-F5344CB8AC3E}">
        <p14:creationId xmlns:p14="http://schemas.microsoft.com/office/powerpoint/2010/main" val="374828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UCAP Framework, consisting multiple system components. </a:t>
            </a:r>
          </a:p>
          <a:p>
            <a:r>
              <a:rPr lang="en-US" baseline="0" dirty="0" smtClean="0"/>
              <a:t>Data Lake: ingest data in any format, support data streaming</a:t>
            </a:r>
          </a:p>
          <a:p>
            <a:r>
              <a:rPr lang="en-US" baseline="0" dirty="0" smtClean="0"/>
              <a:t>Cognitive Analytics: run on Data Lake, detect and predict cyber threats and risks</a:t>
            </a:r>
          </a:p>
          <a:p>
            <a:r>
              <a:rPr lang="en-US" baseline="0" dirty="0" smtClean="0"/>
              <a:t>Playbooks in OpenC2: mitigate the risks in real-time through communication with Actuators</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3</a:t>
            </a:fld>
            <a:endParaRPr lang="en-US" dirty="0"/>
          </a:p>
        </p:txBody>
      </p:sp>
    </p:spTree>
    <p:extLst>
      <p:ext uri="{BB962C8B-B14F-4D97-AF65-F5344CB8AC3E}">
        <p14:creationId xmlns:p14="http://schemas.microsoft.com/office/powerpoint/2010/main" val="327029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This</a:t>
            </a:r>
            <a:r>
              <a:rPr lang="en-US" sz="1100" baseline="0" dirty="0" smtClean="0"/>
              <a:t> diagram shows typical data processing steps between Data Lake components:</a:t>
            </a:r>
          </a:p>
          <a:p>
            <a:r>
              <a:rPr lang="en-US" sz="1100" baseline="0" dirty="0" smtClean="0"/>
              <a:t>(1) data ingest from tools/sensors; (2) all events are saved to Elastic for storage and dashboard; (3) select types of events are forwarded to Kafka for stream data processing; (4) some events are forwarded immediately to SOAR for actions; (5,6,7) other events are processed with analytics with results being sent to SOAR for actions.</a:t>
            </a:r>
            <a:endParaRPr lang="en-US" sz="1100"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4</a:t>
            </a:fld>
            <a:endParaRPr lang="en-US" dirty="0"/>
          </a:p>
        </p:txBody>
      </p:sp>
    </p:spTree>
    <p:extLst>
      <p:ext uri="{BB962C8B-B14F-4D97-AF65-F5344CB8AC3E}">
        <p14:creationId xmlns:p14="http://schemas.microsoft.com/office/powerpoint/2010/main" val="19260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sz="1100" dirty="0" smtClean="0"/>
              <a:t>We</a:t>
            </a:r>
            <a:r>
              <a:rPr lang="en-US" sz="1100" baseline="0" dirty="0" smtClean="0"/>
              <a:t> take a layered approach to OpenC2 implementation: (SOAR layer) Playbooks are developed in OpenC2 commands, which are actuator agnostic and easily portable; (OpenC2 Proxy layer) OpenC2 Command is interpreted on OpenC2 Proxy, converted to actuator specific commands, and sent to the intended actuator for execution; (Actuator layer) where platform specific commands are executed on the actuator for the desired functions, e.g. deny an IP address, delete a file, block a domain name, and etc.</a:t>
            </a:r>
            <a:endParaRPr lang="en-US" sz="1100"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5</a:t>
            </a:fld>
            <a:endParaRPr lang="en-US" dirty="0"/>
          </a:p>
        </p:txBody>
      </p:sp>
    </p:spTree>
    <p:extLst>
      <p:ext uri="{BB962C8B-B14F-4D97-AF65-F5344CB8AC3E}">
        <p14:creationId xmlns:p14="http://schemas.microsoft.com/office/powerpoint/2010/main" val="405458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t>Here are three(3) use cases leveraging</a:t>
            </a:r>
            <a:r>
              <a:rPr lang="en-US" sz="1200" baseline="0" dirty="0" smtClean="0"/>
              <a:t> OpenC2 standard.</a:t>
            </a:r>
            <a:endParaRPr lang="en-US" sz="1200" dirty="0"/>
          </a:p>
        </p:txBody>
      </p:sp>
      <p:sp>
        <p:nvSpPr>
          <p:cNvPr id="4" name="Slide Number Placeholder 3"/>
          <p:cNvSpPr>
            <a:spLocks noGrp="1"/>
          </p:cNvSpPr>
          <p:nvPr>
            <p:ph type="sldNum" sz="quarter" idx="10"/>
          </p:nvPr>
        </p:nvSpPr>
        <p:spPr/>
        <p:txBody>
          <a:bodyPr/>
          <a:lstStyle/>
          <a:p>
            <a:fld id="{657C1899-0281-4675-B394-61ED49C54BA2}" type="slidenum">
              <a:rPr lang="en-US" smtClean="0"/>
              <a:t>6</a:t>
            </a:fld>
            <a:endParaRPr lang="en-US" dirty="0"/>
          </a:p>
        </p:txBody>
      </p:sp>
    </p:spTree>
    <p:extLst>
      <p:ext uri="{BB962C8B-B14F-4D97-AF65-F5344CB8AC3E}">
        <p14:creationId xmlns:p14="http://schemas.microsoft.com/office/powerpoint/2010/main" val="380728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t>With</a:t>
            </a:r>
            <a:r>
              <a:rPr lang="en-US" sz="1200" baseline="0" dirty="0" smtClean="0"/>
              <a:t> the </a:t>
            </a:r>
            <a:r>
              <a:rPr lang="en-US" sz="1200" dirty="0" smtClean="0"/>
              <a:t>first use case we</a:t>
            </a:r>
            <a:r>
              <a:rPr lang="en-US" sz="1200" baseline="0" dirty="0" smtClean="0"/>
              <a:t> show how to hunt and respond to emerging cyber threats with playbooks in OpenC2.</a:t>
            </a:r>
            <a:endParaRPr lang="en-US" sz="1200" dirty="0"/>
          </a:p>
        </p:txBody>
      </p:sp>
      <p:sp>
        <p:nvSpPr>
          <p:cNvPr id="4" name="Slide Number Placeholder 3"/>
          <p:cNvSpPr>
            <a:spLocks noGrp="1"/>
          </p:cNvSpPr>
          <p:nvPr>
            <p:ph type="sldNum" sz="quarter" idx="10"/>
          </p:nvPr>
        </p:nvSpPr>
        <p:spPr/>
        <p:txBody>
          <a:bodyPr/>
          <a:lstStyle/>
          <a:p>
            <a:fld id="{657C1899-0281-4675-B394-61ED49C54BA2}" type="slidenum">
              <a:rPr lang="en-US" smtClean="0"/>
              <a:t>7</a:t>
            </a:fld>
            <a:endParaRPr lang="en-US" dirty="0"/>
          </a:p>
        </p:txBody>
      </p:sp>
    </p:spTree>
    <p:extLst>
      <p:ext uri="{BB962C8B-B14F-4D97-AF65-F5344CB8AC3E}">
        <p14:creationId xmlns:p14="http://schemas.microsoft.com/office/powerpoint/2010/main" val="135998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workflow of use case 1: (1) ingest of a cyber IOC in STIX/TAXII; (2) query endpoints to detect existence of the cyber threats specified in the IOC; (3) report detection of the cyber threats to SOAR for action; (4) automated initiation of playbooks in OpenC2 to neutralize the cyber threats; (5,6) report the cyber threats with actions taken, and display results on dashboards </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8</a:t>
            </a:fld>
            <a:endParaRPr lang="en-US" dirty="0"/>
          </a:p>
        </p:txBody>
      </p:sp>
    </p:spTree>
    <p:extLst>
      <p:ext uri="{BB962C8B-B14F-4D97-AF65-F5344CB8AC3E}">
        <p14:creationId xmlns:p14="http://schemas.microsoft.com/office/powerpoint/2010/main" val="188794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22940" rtl="0" eaLnBrk="1" fontAlgn="auto" latinLnBrk="0" hangingPunct="1">
              <a:lnSpc>
                <a:spcPct val="100000"/>
              </a:lnSpc>
              <a:spcBef>
                <a:spcPts val="0"/>
              </a:spcBef>
              <a:spcAft>
                <a:spcPts val="0"/>
              </a:spcAft>
              <a:buClrTx/>
              <a:buSzTx/>
              <a:buFontTx/>
              <a:buNone/>
              <a:tabLst/>
              <a:defRPr/>
            </a:pPr>
            <a:r>
              <a:rPr lang="en-US" dirty="0" smtClean="0"/>
              <a:t>This is a</a:t>
            </a:r>
            <a:r>
              <a:rPr lang="en-US" baseline="0" dirty="0" smtClean="0"/>
              <a:t> screenshot of the use case 1 playbook in OpenC2 commands. </a:t>
            </a:r>
            <a:endParaRPr lang="en-US" dirty="0" smtClean="0"/>
          </a:p>
          <a:p>
            <a:endParaRPr lang="en-US" dirty="0"/>
          </a:p>
        </p:txBody>
      </p:sp>
      <p:sp>
        <p:nvSpPr>
          <p:cNvPr id="4" name="Slide Number Placeholder 3"/>
          <p:cNvSpPr>
            <a:spLocks noGrp="1"/>
          </p:cNvSpPr>
          <p:nvPr>
            <p:ph type="sldNum" sz="quarter" idx="10"/>
          </p:nvPr>
        </p:nvSpPr>
        <p:spPr/>
        <p:txBody>
          <a:bodyPr/>
          <a:lstStyle/>
          <a:p>
            <a:fld id="{657C1899-0281-4675-B394-61ED49C54BA2}" type="slidenum">
              <a:rPr lang="en-US" smtClean="0"/>
              <a:t>9</a:t>
            </a:fld>
            <a:endParaRPr lang="en-US" dirty="0"/>
          </a:p>
        </p:txBody>
      </p:sp>
    </p:spTree>
    <p:extLst>
      <p:ext uri="{BB962C8B-B14F-4D97-AF65-F5344CB8AC3E}">
        <p14:creationId xmlns:p14="http://schemas.microsoft.com/office/powerpoint/2010/main" val="2992900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Option A">
    <p:spTree>
      <p:nvGrpSpPr>
        <p:cNvPr id="1" name=""/>
        <p:cNvGrpSpPr/>
        <p:nvPr/>
      </p:nvGrpSpPr>
      <p:grpSpPr>
        <a:xfrm>
          <a:off x="0" y="0"/>
          <a:ext cx="0" cy="0"/>
          <a:chOff x="0" y="0"/>
          <a:chExt cx="0" cy="0"/>
        </a:xfrm>
      </p:grpSpPr>
      <p:sp>
        <p:nvSpPr>
          <p:cNvPr id="30" name="Text Placeholder 26">
            <a:extLst>
              <a:ext uri="{FF2B5EF4-FFF2-40B4-BE49-F238E27FC236}">
                <a16:creationId xmlns:a16="http://schemas.microsoft.com/office/drawing/2014/main" xmlns="" id="{283A894A-A7CA-2746-BA3E-4F6D8654CA1D}"/>
              </a:ext>
            </a:extLst>
          </p:cNvPr>
          <p:cNvSpPr>
            <a:spLocks noGrp="1"/>
          </p:cNvSpPr>
          <p:nvPr>
            <p:ph type="body" sz="quarter" idx="16" hasCustomPrompt="1"/>
          </p:nvPr>
        </p:nvSpPr>
        <p:spPr>
          <a:xfrm>
            <a:off x="5137041" y="3841534"/>
            <a:ext cx="3665646" cy="369752"/>
          </a:xfrm>
        </p:spPr>
        <p:txBody>
          <a:bodyPr anchor="b" anchorCtr="0">
            <a:noAutofit/>
          </a:bodyPr>
          <a:lstStyle>
            <a:lvl1pPr marL="0" indent="0" algn="r">
              <a:lnSpc>
                <a:spcPct val="100000"/>
              </a:lnSpc>
              <a:buFontTx/>
              <a:buNone/>
              <a:defRPr sz="1800" b="1">
                <a:solidFill>
                  <a:schemeClr val="tx1"/>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dirty="0" smtClean="0">
                <a:ea typeface="Futura Maxi Book" charset="0"/>
              </a:rPr>
              <a:t>Speaker’s name, </a:t>
            </a:r>
            <a:r>
              <a:rPr lang="en-US" b="1" dirty="0">
                <a:ea typeface="Futura Maxi Book" charset="0"/>
              </a:rPr>
              <a:t>Arial Bold 18pt</a:t>
            </a:r>
          </a:p>
        </p:txBody>
      </p:sp>
      <p:sp>
        <p:nvSpPr>
          <p:cNvPr id="37" name="Text Placeholder 36">
            <a:extLst>
              <a:ext uri="{FF2B5EF4-FFF2-40B4-BE49-F238E27FC236}">
                <a16:creationId xmlns:a16="http://schemas.microsoft.com/office/drawing/2014/main" xmlns="" id="{68FECBAD-8692-5845-BDBF-298A3C12C1C1}"/>
              </a:ext>
            </a:extLst>
          </p:cNvPr>
          <p:cNvSpPr>
            <a:spLocks noGrp="1"/>
          </p:cNvSpPr>
          <p:nvPr>
            <p:ph type="body" sz="quarter" idx="18" hasCustomPrompt="1"/>
          </p:nvPr>
        </p:nvSpPr>
        <p:spPr>
          <a:xfrm>
            <a:off x="5137045" y="4460905"/>
            <a:ext cx="3665646" cy="210398"/>
          </a:xfrm>
        </p:spPr>
        <p:txBody>
          <a:bodyPr anchor="ctr" anchorCtr="0">
            <a:noAutofit/>
          </a:bodyPr>
          <a:lstStyle>
            <a:lvl1pPr marL="0" indent="0" algn="r">
              <a:buNone/>
              <a:defRPr sz="1200">
                <a:solidFill>
                  <a:schemeClr val="tx1"/>
                </a:solidFill>
              </a:defRPr>
            </a:lvl1pPr>
          </a:lstStyle>
          <a:p>
            <a:pPr lvl="0"/>
            <a:r>
              <a:rPr lang="en-US" dirty="0" smtClean="0"/>
              <a:t>Date, Arial 12pt</a:t>
            </a:r>
            <a:endParaRPr lang="en-US" dirty="0"/>
          </a:p>
        </p:txBody>
      </p:sp>
      <p:sp>
        <p:nvSpPr>
          <p:cNvPr id="39" name="Text Placeholder 38">
            <a:extLst>
              <a:ext uri="{FF2B5EF4-FFF2-40B4-BE49-F238E27FC236}">
                <a16:creationId xmlns:a16="http://schemas.microsoft.com/office/drawing/2014/main" xmlns="" id="{35513F1C-CBA6-2F47-B850-080671ECD04C}"/>
              </a:ext>
            </a:extLst>
          </p:cNvPr>
          <p:cNvSpPr>
            <a:spLocks noGrp="1"/>
          </p:cNvSpPr>
          <p:nvPr>
            <p:ph type="body" sz="quarter" idx="19" hasCustomPrompt="1"/>
          </p:nvPr>
        </p:nvSpPr>
        <p:spPr>
          <a:xfrm>
            <a:off x="5137047" y="4136721"/>
            <a:ext cx="3665647" cy="284044"/>
          </a:xfrm>
        </p:spPr>
        <p:txBody>
          <a:bodyPr anchor="t" anchorCtr="0">
            <a:noAutofit/>
          </a:bodyPr>
          <a:lstStyle>
            <a:lvl1pPr marL="0" indent="0" algn="r">
              <a:buNone/>
              <a:defRPr sz="1400">
                <a:solidFill>
                  <a:schemeClr val="tx1"/>
                </a:solidFill>
              </a:defRPr>
            </a:lvl1pPr>
          </a:lstStyle>
          <a:p>
            <a:pPr lvl="0"/>
            <a:r>
              <a:rPr lang="en-US" dirty="0"/>
              <a:t>Speaker’s </a:t>
            </a:r>
            <a:r>
              <a:rPr lang="en-US" dirty="0" smtClean="0"/>
              <a:t>Title, </a:t>
            </a:r>
            <a:r>
              <a:rPr lang="en-US" dirty="0"/>
              <a:t>Arial 14pt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2" name="Title 1"/>
          <p:cNvSpPr>
            <a:spLocks noGrp="1"/>
          </p:cNvSpPr>
          <p:nvPr>
            <p:ph type="ctrTitle" hasCustomPrompt="1"/>
          </p:nvPr>
        </p:nvSpPr>
        <p:spPr>
          <a:xfrm>
            <a:off x="427422" y="956990"/>
            <a:ext cx="7518725" cy="1790700"/>
          </a:xfrm>
        </p:spPr>
        <p:txBody>
          <a:bodyPr anchor="b">
            <a:normAutofit/>
          </a:bodyPr>
          <a:lstStyle>
            <a:lvl1pPr algn="l">
              <a:defRPr sz="3200" baseline="0">
                <a:latin typeface="Arial" panose="020B0604020202020204" pitchFamily="34" charset="0"/>
                <a:cs typeface="Arial" panose="020B0604020202020204" pitchFamily="34" charset="0"/>
              </a:defRPr>
            </a:lvl1pPr>
          </a:lstStyle>
          <a:p>
            <a:r>
              <a:rPr lang="en-US" dirty="0">
                <a:ea typeface="Futura Maxi" charset="0"/>
              </a:rPr>
              <a:t>Main Title Slide: Option A  </a:t>
            </a:r>
            <a:br>
              <a:rPr lang="en-US" dirty="0">
                <a:ea typeface="Futura Maxi" charset="0"/>
              </a:rPr>
            </a:br>
            <a:r>
              <a:rPr lang="en-US" dirty="0">
                <a:ea typeface="Futura Maxi" charset="0"/>
              </a:rPr>
              <a:t>Arial Bold 32pt</a:t>
            </a:r>
            <a:r>
              <a:rPr lang="en-US" dirty="0" smtClean="0">
                <a:ea typeface="Futura Maxi" charset="0"/>
              </a:rPr>
              <a:t>. Capitalize Each Word</a:t>
            </a:r>
            <a:endParaRPr lang="en-US" dirty="0">
              <a:ea typeface="Futura Maxi" charset="0"/>
            </a:endParaRPr>
          </a:p>
        </p:txBody>
      </p:sp>
      <p:sp>
        <p:nvSpPr>
          <p:cNvPr id="9" name="Rectangle 8">
            <a:extLst>
              <a:ext uri="{FF2B5EF4-FFF2-40B4-BE49-F238E27FC236}">
                <a16:creationId xmlns:a16="http://schemas.microsoft.com/office/drawing/2014/main" xmlns="" id="{DB28807C-599E-FE40-B4B6-C20841F7EC16}"/>
              </a:ext>
            </a:extLst>
          </p:cNvPr>
          <p:cNvSpPr/>
          <p:nvPr userDrawn="1"/>
        </p:nvSpPr>
        <p:spPr>
          <a:xfrm>
            <a:off x="547309" y="3006166"/>
            <a:ext cx="430714" cy="54410"/>
          </a:xfrm>
          <a:prstGeom prst="rect">
            <a:avLst/>
          </a:prstGeom>
          <a:solidFill>
            <a:srgbClr val="0026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solidFill>
                <a:srgbClr val="00269A"/>
              </a:solidFill>
            </a:endParaRPr>
          </a:p>
        </p:txBody>
      </p:sp>
      <p:sp>
        <p:nvSpPr>
          <p:cNvPr id="41" name="Footer Placeholder 4">
            <a:extLst>
              <a:ext uri="{FF2B5EF4-FFF2-40B4-BE49-F238E27FC236}">
                <a16:creationId xmlns:a16="http://schemas.microsoft.com/office/drawing/2014/main" xmlns="" id="{4CB70EB1-08D5-5E4A-9302-42CECF764299}"/>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sp>
        <p:nvSpPr>
          <p:cNvPr id="42" name="Slide Number Placeholder 1">
            <a:extLst>
              <a:ext uri="{FF2B5EF4-FFF2-40B4-BE49-F238E27FC236}">
                <a16:creationId xmlns:a16="http://schemas.microsoft.com/office/drawing/2014/main" xmlns=""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8" name="Text Placeholder 7"/>
          <p:cNvSpPr>
            <a:spLocks noGrp="1"/>
          </p:cNvSpPr>
          <p:nvPr>
            <p:ph type="body" sz="quarter" idx="20" hasCustomPrompt="1"/>
          </p:nvPr>
        </p:nvSpPr>
        <p:spPr>
          <a:xfrm>
            <a:off x="427422" y="3228285"/>
            <a:ext cx="7518400" cy="490538"/>
          </a:xfrm>
        </p:spPr>
        <p:txBody>
          <a:bodyPr>
            <a:normAutofit/>
          </a:bodyPr>
          <a:lstStyle>
            <a:lvl1pPr marL="0" indent="0">
              <a:buNone/>
              <a:defRPr sz="1800" b="0"/>
            </a:lvl1pPr>
          </a:lstStyle>
          <a:p>
            <a:pPr lvl="0"/>
            <a:r>
              <a:rPr lang="en-US" dirty="0" smtClean="0"/>
              <a:t>No Pic Option Subtitle, Arial 18pt</a:t>
            </a:r>
          </a:p>
        </p:txBody>
      </p:sp>
    </p:spTree>
    <p:extLst>
      <p:ext uri="{BB962C8B-B14F-4D97-AF65-F5344CB8AC3E}">
        <p14:creationId xmlns:p14="http://schemas.microsoft.com/office/powerpoint/2010/main" val="314527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Small Amount of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40076" y="983768"/>
            <a:ext cx="7544093" cy="3343709"/>
          </a:xfrm>
        </p:spPr>
        <p:txBody>
          <a:bodyPr anchor="ctr">
            <a:normAutofit/>
          </a:bodyPr>
          <a:lstStyle>
            <a:lvl1pPr marL="0" indent="0">
              <a:buNone/>
              <a:defRPr sz="2700">
                <a:solidFill>
                  <a:schemeClr val="tx2"/>
                </a:solidFill>
              </a:defRPr>
            </a:lvl1pPr>
            <a:lvl2pPr marL="308582" indent="0">
              <a:buNone/>
              <a:defRPr sz="1350">
                <a:solidFill>
                  <a:schemeClr val="tx1">
                    <a:tint val="75000"/>
                  </a:schemeClr>
                </a:solidFill>
              </a:defRPr>
            </a:lvl2pPr>
            <a:lvl3pPr marL="617162" indent="0">
              <a:buNone/>
              <a:defRPr sz="1215">
                <a:solidFill>
                  <a:schemeClr val="tx1">
                    <a:tint val="75000"/>
                  </a:schemeClr>
                </a:solidFill>
              </a:defRPr>
            </a:lvl3pPr>
            <a:lvl4pPr marL="925742" indent="0">
              <a:buNone/>
              <a:defRPr sz="1080">
                <a:solidFill>
                  <a:schemeClr val="tx1">
                    <a:tint val="75000"/>
                  </a:schemeClr>
                </a:solidFill>
              </a:defRPr>
            </a:lvl4pPr>
            <a:lvl5pPr marL="1234325" indent="0">
              <a:buNone/>
              <a:defRPr sz="1080">
                <a:solidFill>
                  <a:schemeClr val="tx1">
                    <a:tint val="75000"/>
                  </a:schemeClr>
                </a:solidFill>
              </a:defRPr>
            </a:lvl5pPr>
            <a:lvl6pPr marL="1542905" indent="0">
              <a:buNone/>
              <a:defRPr sz="1080">
                <a:solidFill>
                  <a:schemeClr val="tx1">
                    <a:tint val="75000"/>
                  </a:schemeClr>
                </a:solidFill>
              </a:defRPr>
            </a:lvl6pPr>
            <a:lvl7pPr marL="1851484" indent="0">
              <a:buNone/>
              <a:defRPr sz="1080">
                <a:solidFill>
                  <a:schemeClr val="tx1">
                    <a:tint val="75000"/>
                  </a:schemeClr>
                </a:solidFill>
              </a:defRPr>
            </a:lvl7pPr>
            <a:lvl8pPr marL="2160065" indent="0">
              <a:buNone/>
              <a:defRPr sz="1080">
                <a:solidFill>
                  <a:schemeClr val="tx1">
                    <a:tint val="75000"/>
                  </a:schemeClr>
                </a:solidFill>
              </a:defRPr>
            </a:lvl8pPr>
            <a:lvl9pPr marL="2468646" indent="0">
              <a:buNone/>
              <a:defRPr sz="1080">
                <a:solidFill>
                  <a:schemeClr val="tx1">
                    <a:tint val="75000"/>
                  </a:schemeClr>
                </a:solidFill>
              </a:defRPr>
            </a:lvl9pPr>
          </a:lstStyle>
          <a:p>
            <a:r>
              <a:rPr lang="en-US" dirty="0" smtClean="0"/>
              <a:t>Sometimes, all you need on a slide is one, large thought. </a:t>
            </a:r>
          </a:p>
          <a:p>
            <a:r>
              <a:rPr lang="en-US" dirty="0" smtClean="0"/>
              <a:t/>
            </a:r>
            <a:br>
              <a:rPr lang="en-US" dirty="0" smtClean="0"/>
            </a:br>
            <a:r>
              <a:rPr lang="en-US" dirty="0" smtClean="0"/>
              <a:t>Use Arial 30pt. Notice the white space on the right.</a:t>
            </a:r>
          </a:p>
        </p:txBody>
      </p:sp>
      <p:sp>
        <p:nvSpPr>
          <p:cNvPr id="8" name="Footer Placeholder 4">
            <a:extLst>
              <a:ext uri="{FF2B5EF4-FFF2-40B4-BE49-F238E27FC236}">
                <a16:creationId xmlns:a16="http://schemas.microsoft.com/office/drawing/2014/main" xmlns=""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9" name="Slide Number Placeholder 1">
            <a:extLst>
              <a:ext uri="{FF2B5EF4-FFF2-40B4-BE49-F238E27FC236}">
                <a16:creationId xmlns:a16="http://schemas.microsoft.com/office/drawing/2014/main" xmlns=""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16" name="Title 1">
            <a:extLst>
              <a:ext uri="{FF2B5EF4-FFF2-40B4-BE49-F238E27FC236}">
                <a16:creationId xmlns:a16="http://schemas.microsoft.com/office/drawing/2014/main" xmlns="" id="{35E095C2-C635-DA4D-ABA6-B9EFFB7DB553}"/>
              </a:ext>
            </a:extLst>
          </p:cNvPr>
          <p:cNvSpPr>
            <a:spLocks noGrp="1"/>
          </p:cNvSpPr>
          <p:nvPr>
            <p:ph type="title" hasCustomPrompt="1"/>
          </p:nvPr>
        </p:nvSpPr>
        <p:spPr>
          <a:xfrm>
            <a:off x="340066" y="105511"/>
            <a:ext cx="7203734" cy="691286"/>
          </a:xfrm>
        </p:spPr>
        <p:txBody>
          <a:bodyPr anchor="b">
            <a:normAutofit/>
          </a:bodyPr>
          <a:lstStyle>
            <a:lvl1pPr>
              <a:defRPr sz="2400"/>
            </a:lvl1pPr>
          </a:lstStyle>
          <a:p>
            <a:r>
              <a:rPr lang="en-US" dirty="0"/>
              <a:t>Main H Font: Arial Bold 24pt.</a:t>
            </a:r>
          </a:p>
        </p:txBody>
      </p:sp>
      <p:cxnSp>
        <p:nvCxnSpPr>
          <p:cNvPr id="19" name="Straight Connector 18">
            <a:extLst>
              <a:ext uri="{FF2B5EF4-FFF2-40B4-BE49-F238E27FC236}">
                <a16:creationId xmlns:a16="http://schemas.microsoft.com/office/drawing/2014/main" xmlns=""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2337840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Blank Canva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xmlns=""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9" name="Slide Number Placeholder 1">
            <a:extLst>
              <a:ext uri="{FF2B5EF4-FFF2-40B4-BE49-F238E27FC236}">
                <a16:creationId xmlns:a16="http://schemas.microsoft.com/office/drawing/2014/main" xmlns=""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16" name="Title 1">
            <a:extLst>
              <a:ext uri="{FF2B5EF4-FFF2-40B4-BE49-F238E27FC236}">
                <a16:creationId xmlns:a16="http://schemas.microsoft.com/office/drawing/2014/main" xmlns="" id="{35E095C2-C635-DA4D-ABA6-B9EFFB7DB553}"/>
              </a:ext>
            </a:extLst>
          </p:cNvPr>
          <p:cNvSpPr>
            <a:spLocks noGrp="1"/>
          </p:cNvSpPr>
          <p:nvPr>
            <p:ph type="title" hasCustomPrompt="1"/>
          </p:nvPr>
        </p:nvSpPr>
        <p:spPr>
          <a:xfrm>
            <a:off x="340076" y="105511"/>
            <a:ext cx="7279933" cy="691286"/>
          </a:xfrm>
        </p:spPr>
        <p:txBody>
          <a:bodyPr anchor="b">
            <a:normAutofit/>
          </a:bodyPr>
          <a:lstStyle>
            <a:lvl1pPr>
              <a:defRPr sz="2400"/>
            </a:lvl1pPr>
          </a:lstStyle>
          <a:p>
            <a:r>
              <a:rPr lang="en-US" dirty="0"/>
              <a:t>Main H Font: Arial Bold 24pt.</a:t>
            </a:r>
          </a:p>
        </p:txBody>
      </p:sp>
      <p:cxnSp>
        <p:nvCxnSpPr>
          <p:cNvPr id="19" name="Straight Connector 18">
            <a:extLst>
              <a:ext uri="{FF2B5EF4-FFF2-40B4-BE49-F238E27FC236}">
                <a16:creationId xmlns:a16="http://schemas.microsoft.com/office/drawing/2014/main" xmlns=""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2441997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Two Content Sections">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xmlns="" id="{130024A6-45DD-0545-B18F-3DACE75CF9B6}"/>
              </a:ext>
            </a:extLst>
          </p:cNvPr>
          <p:cNvSpPr/>
          <p:nvPr userDrawn="1"/>
        </p:nvSpPr>
        <p:spPr>
          <a:xfrm>
            <a:off x="4648599"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20" dirty="0">
              <a:solidFill>
                <a:schemeClr val="tx2"/>
              </a:solidFill>
            </a:endParaRPr>
          </a:p>
        </p:txBody>
      </p:sp>
      <p:sp>
        <p:nvSpPr>
          <p:cNvPr id="30" name="Title 1">
            <a:extLst>
              <a:ext uri="{FF2B5EF4-FFF2-40B4-BE49-F238E27FC236}">
                <a16:creationId xmlns:a16="http://schemas.microsoft.com/office/drawing/2014/main" xmlns="" id="{F4B6BF58-08A5-5A49-B149-F4FEA70A5BB8}"/>
              </a:ext>
            </a:extLst>
          </p:cNvPr>
          <p:cNvSpPr>
            <a:spLocks noGrp="1"/>
          </p:cNvSpPr>
          <p:nvPr>
            <p:ph type="title" hasCustomPrompt="1"/>
          </p:nvPr>
        </p:nvSpPr>
        <p:spPr>
          <a:xfrm>
            <a:off x="340079" y="105511"/>
            <a:ext cx="7127533" cy="689821"/>
          </a:xfrm>
        </p:spPr>
        <p:txBody>
          <a:bodyPr anchor="b">
            <a:normAutofit/>
          </a:bodyPr>
          <a:lstStyle>
            <a:lvl1pPr algn="l">
              <a:defRPr sz="2400"/>
            </a:lvl1pPr>
          </a:lstStyle>
          <a:p>
            <a:r>
              <a:rPr lang="en-US" dirty="0"/>
              <a:t>Main H Font: Arial Bold 24pt.</a:t>
            </a:r>
          </a:p>
        </p:txBody>
      </p:sp>
      <p:cxnSp>
        <p:nvCxnSpPr>
          <p:cNvPr id="32" name="Straight Connector 31">
            <a:extLst>
              <a:ext uri="{FF2B5EF4-FFF2-40B4-BE49-F238E27FC236}">
                <a16:creationId xmlns:a16="http://schemas.microsoft.com/office/drawing/2014/main" xmlns="" id="{76D8B157-FE2B-D543-A835-A1582600B25E}"/>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Footer Placeholder 4">
            <a:extLst>
              <a:ext uri="{FF2B5EF4-FFF2-40B4-BE49-F238E27FC236}">
                <a16:creationId xmlns:a16="http://schemas.microsoft.com/office/drawing/2014/main" xmlns="" id="{8D94ECF5-ABBD-B64E-AF2E-19206AB36876}"/>
              </a:ext>
            </a:extLst>
          </p:cNvPr>
          <p:cNvSpPr>
            <a:spLocks noGrp="1"/>
          </p:cNvSpPr>
          <p:nvPr>
            <p:ph type="ftr" sz="quarter" idx="11"/>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42" name="Picture Placeholder 39">
            <a:extLst>
              <a:ext uri="{FF2B5EF4-FFF2-40B4-BE49-F238E27FC236}">
                <a16:creationId xmlns:a16="http://schemas.microsoft.com/office/drawing/2014/main" xmlns="" id="{9F884766-BB2E-6040-A770-08374D6B2525}"/>
              </a:ext>
            </a:extLst>
          </p:cNvPr>
          <p:cNvSpPr>
            <a:spLocks noGrp="1"/>
          </p:cNvSpPr>
          <p:nvPr>
            <p:ph type="pic" sz="quarter" idx="12"/>
          </p:nvPr>
        </p:nvSpPr>
        <p:spPr>
          <a:xfrm>
            <a:off x="4895086" y="3533893"/>
            <a:ext cx="1804994" cy="1195340"/>
          </a:xfrm>
        </p:spPr>
        <p:txBody>
          <a:bodyPr/>
          <a:lstStyle/>
          <a:p>
            <a:r>
              <a:rPr lang="en-US" smtClean="0"/>
              <a:t>Click icon to add picture</a:t>
            </a:r>
            <a:endParaRPr lang="en-US" dirty="0"/>
          </a:p>
        </p:txBody>
      </p:sp>
      <p:sp>
        <p:nvSpPr>
          <p:cNvPr id="43" name="Picture Placeholder 39">
            <a:extLst>
              <a:ext uri="{FF2B5EF4-FFF2-40B4-BE49-F238E27FC236}">
                <a16:creationId xmlns:a16="http://schemas.microsoft.com/office/drawing/2014/main" xmlns="" id="{8DFB1736-7A4A-5B42-ADF4-63E5C1749CF8}"/>
              </a:ext>
            </a:extLst>
          </p:cNvPr>
          <p:cNvSpPr>
            <a:spLocks noGrp="1"/>
          </p:cNvSpPr>
          <p:nvPr>
            <p:ph type="pic" sz="quarter" idx="13"/>
          </p:nvPr>
        </p:nvSpPr>
        <p:spPr>
          <a:xfrm>
            <a:off x="6980248" y="3525774"/>
            <a:ext cx="1804994" cy="1195340"/>
          </a:xfrm>
        </p:spPr>
        <p:txBody>
          <a:bodyPr/>
          <a:lstStyle/>
          <a:p>
            <a:r>
              <a:rPr lang="en-US" smtClean="0"/>
              <a:t>Click icon to add picture</a:t>
            </a:r>
            <a:endParaRPr lang="en-US" dirty="0"/>
          </a:p>
        </p:txBody>
      </p:sp>
      <p:sp>
        <p:nvSpPr>
          <p:cNvPr id="52" name="Rectangle 51">
            <a:extLst>
              <a:ext uri="{FF2B5EF4-FFF2-40B4-BE49-F238E27FC236}">
                <a16:creationId xmlns:a16="http://schemas.microsoft.com/office/drawing/2014/main" xmlns="" id="{63FD4122-F672-4A49-A4BA-7ECE442097D6}"/>
              </a:ext>
            </a:extLst>
          </p:cNvPr>
          <p:cNvSpPr/>
          <p:nvPr userDrawn="1"/>
        </p:nvSpPr>
        <p:spPr>
          <a:xfrm>
            <a:off x="156377"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20" dirty="0">
              <a:solidFill>
                <a:schemeClr val="tx2"/>
              </a:solidFill>
            </a:endParaRPr>
          </a:p>
        </p:txBody>
      </p:sp>
      <p:sp>
        <p:nvSpPr>
          <p:cNvPr id="54" name="Slide Number Placeholder 1">
            <a:extLst>
              <a:ext uri="{FF2B5EF4-FFF2-40B4-BE49-F238E27FC236}">
                <a16:creationId xmlns:a16="http://schemas.microsoft.com/office/drawing/2014/main" xmlns="" id="{E8E071F5-25FE-5243-BBB3-9F391F16C0BF}"/>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60" name="Text Placeholder 47">
            <a:extLst>
              <a:ext uri="{FF2B5EF4-FFF2-40B4-BE49-F238E27FC236}">
                <a16:creationId xmlns:a16="http://schemas.microsoft.com/office/drawing/2014/main" xmlns="" id="{2833EC62-DAF5-3042-ACF0-B7E454A2B4D9}"/>
              </a:ext>
            </a:extLst>
          </p:cNvPr>
          <p:cNvSpPr>
            <a:spLocks noGrp="1"/>
          </p:cNvSpPr>
          <p:nvPr>
            <p:ph type="body" sz="quarter" idx="18" hasCustomPrompt="1"/>
          </p:nvPr>
        </p:nvSpPr>
        <p:spPr>
          <a:xfrm>
            <a:off x="4812650" y="1463752"/>
            <a:ext cx="4010933" cy="1791419"/>
          </a:xfrm>
        </p:spPr>
        <p:txBody>
          <a:bodyPr>
            <a:normAutofit/>
          </a:bodyPr>
          <a:lstStyle>
            <a:lvl1pPr marL="0" indent="0">
              <a:lnSpc>
                <a:spcPct val="100000"/>
              </a:lnSpc>
              <a:buNone/>
              <a:defRPr sz="1260"/>
            </a:lvl1pPr>
          </a:lstStyle>
          <a:p>
            <a:r>
              <a:rPr lang="en-US" sz="1260" dirty="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photos without making things look too busy. And remember, it’s ok to not take up ALL of the space. Leave some breathing room.</a:t>
            </a:r>
          </a:p>
        </p:txBody>
      </p:sp>
      <p:sp>
        <p:nvSpPr>
          <p:cNvPr id="70" name="Text Placeholder 47">
            <a:extLst>
              <a:ext uri="{FF2B5EF4-FFF2-40B4-BE49-F238E27FC236}">
                <a16:creationId xmlns:a16="http://schemas.microsoft.com/office/drawing/2014/main" xmlns="" id="{5FBFCF6E-5414-4E44-9368-01495F7D6D10}"/>
              </a:ext>
            </a:extLst>
          </p:cNvPr>
          <p:cNvSpPr>
            <a:spLocks noGrp="1"/>
          </p:cNvSpPr>
          <p:nvPr>
            <p:ph type="body" sz="quarter" idx="20" hasCustomPrompt="1"/>
          </p:nvPr>
        </p:nvSpPr>
        <p:spPr>
          <a:xfrm>
            <a:off x="340073" y="1463738"/>
            <a:ext cx="4010933" cy="1968971"/>
          </a:xfrm>
        </p:spPr>
        <p:txBody>
          <a:bodyPr>
            <a:normAutofit/>
          </a:bodyPr>
          <a:lstStyle>
            <a:lvl1pPr marL="0" indent="0">
              <a:lnSpc>
                <a:spcPct val="100000"/>
              </a:lnSpc>
              <a:buNone/>
              <a:defRPr sz="1200"/>
            </a:lvl1pPr>
          </a:lstStyle>
          <a:p>
            <a:r>
              <a:rPr lang="en-US" sz="1260" dirty="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 Sometimes, you need to show two things on a page. By using duplicate gray box backgrounds, we help to create a hierarchy of content that is easy for the reader to consume. Again, this will help with legibility.</a:t>
            </a:r>
          </a:p>
          <a:p>
            <a:endParaRPr lang="en-US" sz="1260" dirty="0">
              <a:latin typeface="Arial" panose="020B0604020202020204" pitchFamily="34" charset="0"/>
              <a:cs typeface="Arial" panose="020B0604020202020204" pitchFamily="34" charset="0"/>
            </a:endParaRPr>
          </a:p>
        </p:txBody>
      </p:sp>
      <p:pic>
        <p:nvPicPr>
          <p:cNvPr id="15" name="Picture 14"/>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5" name="Text Placeholder 4"/>
          <p:cNvSpPr>
            <a:spLocks noGrp="1"/>
          </p:cNvSpPr>
          <p:nvPr>
            <p:ph type="body" sz="quarter" idx="21" hasCustomPrompt="1"/>
          </p:nvPr>
        </p:nvSpPr>
        <p:spPr>
          <a:xfrm>
            <a:off x="339725" y="1063134"/>
            <a:ext cx="4011613" cy="317789"/>
          </a:xfrm>
        </p:spPr>
        <p:txBody>
          <a:bodyPr>
            <a:normAutofit/>
          </a:bodyPr>
          <a:lstStyle>
            <a:lvl1pPr marL="0" indent="0">
              <a:buNone/>
              <a:defRPr sz="1600">
                <a:solidFill>
                  <a:schemeClr val="tx1"/>
                </a:solidFill>
              </a:defRPr>
            </a:lvl1pPr>
          </a:lstStyle>
          <a:p>
            <a:pPr lvl="0"/>
            <a:r>
              <a:rPr lang="en-US" dirty="0" smtClean="0"/>
              <a:t>Header: Arial Regular 16pt.</a:t>
            </a:r>
          </a:p>
        </p:txBody>
      </p:sp>
      <p:sp>
        <p:nvSpPr>
          <p:cNvPr id="19" name="Text Placeholder 4"/>
          <p:cNvSpPr>
            <a:spLocks noGrp="1"/>
          </p:cNvSpPr>
          <p:nvPr>
            <p:ph type="body" sz="quarter" idx="22" hasCustomPrompt="1"/>
          </p:nvPr>
        </p:nvSpPr>
        <p:spPr>
          <a:xfrm>
            <a:off x="4803744" y="1063134"/>
            <a:ext cx="4011613" cy="317789"/>
          </a:xfrm>
        </p:spPr>
        <p:txBody>
          <a:bodyPr>
            <a:normAutofit/>
          </a:bodyPr>
          <a:lstStyle>
            <a:lvl1pPr marL="0" indent="0">
              <a:buNone/>
              <a:defRPr sz="1600">
                <a:solidFill>
                  <a:schemeClr val="tx1"/>
                </a:solidFill>
              </a:defRPr>
            </a:lvl1pPr>
          </a:lstStyle>
          <a:p>
            <a:pPr lvl="0"/>
            <a:r>
              <a:rPr lang="en-US" dirty="0" smtClean="0"/>
              <a:t>Header: Arial Regular 16pt.</a:t>
            </a:r>
          </a:p>
        </p:txBody>
      </p:sp>
    </p:spTree>
    <p:extLst>
      <p:ext uri="{BB962C8B-B14F-4D97-AF65-F5344CB8AC3E}">
        <p14:creationId xmlns:p14="http://schemas.microsoft.com/office/powerpoint/2010/main" val="15903274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04605" y="1703543"/>
            <a:ext cx="6797864" cy="1736417"/>
          </a:xfrm>
        </p:spPr>
        <p:txBody>
          <a:bodyPr anchor="ctr">
            <a:noAutofit/>
          </a:bodyPr>
          <a:lstStyle>
            <a:lvl1pPr marL="0" marR="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sz="3200" b="1" baseline="0">
                <a:solidFill>
                  <a:sysClr val="windowText" lastClr="000000"/>
                </a:solidFill>
              </a:defRPr>
            </a:lvl1pPr>
            <a:lvl2pPr marL="308582" indent="0">
              <a:buNone/>
              <a:defRPr sz="945"/>
            </a:lvl2pPr>
            <a:lvl3pPr marL="617162" indent="0">
              <a:buNone/>
              <a:defRPr sz="810"/>
            </a:lvl3pPr>
            <a:lvl4pPr marL="925742" indent="0">
              <a:buNone/>
              <a:defRPr sz="675"/>
            </a:lvl4pPr>
            <a:lvl5pPr marL="1234325" indent="0">
              <a:buNone/>
              <a:defRPr sz="675"/>
            </a:lvl5pPr>
            <a:lvl6pPr marL="1542905" indent="0">
              <a:buNone/>
              <a:defRPr sz="675"/>
            </a:lvl6pPr>
            <a:lvl7pPr marL="1851484" indent="0">
              <a:buNone/>
              <a:defRPr sz="675"/>
            </a:lvl7pPr>
            <a:lvl8pPr marL="2160065" indent="0">
              <a:buNone/>
              <a:defRPr sz="675"/>
            </a:lvl8pPr>
            <a:lvl9pPr marL="2468646" indent="0">
              <a:buNone/>
              <a:defRPr sz="675"/>
            </a:lvl9pPr>
          </a:lstStyle>
          <a:p>
            <a:pPr marL="0" marR="0" lvl="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a:pPr>
            <a:r>
              <a:rPr lang="en-US" dirty="0" smtClean="0"/>
              <a:t>Section Break</a:t>
            </a:r>
          </a:p>
        </p:txBody>
      </p:sp>
      <p:sp>
        <p:nvSpPr>
          <p:cNvPr id="20" name="Footer Placeholder 4">
            <a:extLst>
              <a:ext uri="{FF2B5EF4-FFF2-40B4-BE49-F238E27FC236}">
                <a16:creationId xmlns:a16="http://schemas.microsoft.com/office/drawing/2014/main" xmlns="" id="{E2EB9F30-CF4B-CE43-A3E3-FC2B82FB8A17}"/>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sp>
        <p:nvSpPr>
          <p:cNvPr id="8" name="Slide Number Placeholder 1">
            <a:extLst>
              <a:ext uri="{FF2B5EF4-FFF2-40B4-BE49-F238E27FC236}">
                <a16:creationId xmlns:a16="http://schemas.microsoft.com/office/drawing/2014/main" xmlns=""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pic>
        <p:nvPicPr>
          <p:cNvPr id="6" name="Picture 5">
            <a:extLst>
              <a:ext uri="{FF2B5EF4-FFF2-40B4-BE49-F238E27FC236}">
                <a16:creationId xmlns:a16="http://schemas.microsoft.com/office/drawing/2014/main" xmlns="" id="{23513D57-A2F1-9B49-A359-6471C2C9E296}"/>
              </a:ext>
            </a:extLst>
          </p:cNvPr>
          <p:cNvPicPr>
            <a:picLocks/>
          </p:cNvPicPr>
          <p:nvPr userDrawn="1"/>
        </p:nvPicPr>
        <p:blipFill>
          <a:blip r:embed="rId2"/>
          <a:stretch>
            <a:fillRect/>
          </a:stretch>
        </p:blipFill>
        <p:spPr>
          <a:xfrm>
            <a:off x="8343187" y="153768"/>
            <a:ext cx="658616" cy="647917"/>
          </a:xfrm>
          <a:prstGeom prst="rect">
            <a:avLst/>
          </a:prstGeom>
        </p:spPr>
      </p:pic>
    </p:spTree>
    <p:extLst>
      <p:ext uri="{BB962C8B-B14F-4D97-AF65-F5344CB8AC3E}">
        <p14:creationId xmlns:p14="http://schemas.microsoft.com/office/powerpoint/2010/main" val="6232868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32625D5C-AEDE-114B-B3DF-721CCF78433A}"/>
              </a:ext>
            </a:extLst>
          </p:cNvPr>
          <p:cNvSpPr/>
          <p:nvPr userDrawn="1"/>
        </p:nvSpPr>
        <p:spPr>
          <a:xfrm>
            <a:off x="154056" y="149633"/>
            <a:ext cx="8831212" cy="4862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p>
        </p:txBody>
      </p:sp>
      <p:pic>
        <p:nvPicPr>
          <p:cNvPr id="2" name="Picture 1"/>
          <p:cNvPicPr>
            <a:picLocks noChangeAspect="1"/>
          </p:cNvPicPr>
          <p:nvPr userDrawn="1"/>
        </p:nvPicPr>
        <p:blipFill>
          <a:blip r:embed="rId2"/>
          <a:stretch>
            <a:fillRect/>
          </a:stretch>
        </p:blipFill>
        <p:spPr>
          <a:xfrm>
            <a:off x="4914125" y="2203027"/>
            <a:ext cx="3709372" cy="822960"/>
          </a:xfrm>
          <a:prstGeom prst="rect">
            <a:avLst/>
          </a:prstGeom>
        </p:spPr>
      </p:pic>
      <p:sp>
        <p:nvSpPr>
          <p:cNvPr id="16" name="Footer Placeholder 4">
            <a:extLst>
              <a:ext uri="{FF2B5EF4-FFF2-40B4-BE49-F238E27FC236}">
                <a16:creationId xmlns:a16="http://schemas.microsoft.com/office/drawing/2014/main" xmlns="" id="{16AC40C8-BB69-4C4B-BE90-4512F04ABAF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spTree>
    <p:extLst>
      <p:ext uri="{BB962C8B-B14F-4D97-AF65-F5344CB8AC3E}">
        <p14:creationId xmlns:p14="http://schemas.microsoft.com/office/powerpoint/2010/main" val="5094967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Global Haw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2940"/>
            <a:ext cx="5956023" cy="4888184"/>
          </a:xfrm>
          <a:prstGeom prst="rect">
            <a:avLst/>
          </a:prstGeom>
        </p:spPr>
      </p:pic>
      <p:sp>
        <p:nvSpPr>
          <p:cNvPr id="15" name="Rectangle 14"/>
          <p:cNvSpPr/>
          <p:nvPr userDrawn="1"/>
        </p:nvSpPr>
        <p:spPr>
          <a:xfrm>
            <a:off x="154057" y="152941"/>
            <a:ext cx="5956022" cy="4879497"/>
          </a:xfrm>
          <a:prstGeom prst="rect">
            <a:avLst/>
          </a:prstGeom>
          <a:gradFill flip="none" rotWithShape="1">
            <a:gsLst>
              <a:gs pos="40000">
                <a:schemeClr val="tx2">
                  <a:alpha val="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xmlns=""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dirty="0" smtClean="0"/>
              <a:t>Date, Arial 12pt</a:t>
            </a:r>
            <a:endParaRPr lang="en-US" dirty="0"/>
          </a:p>
        </p:txBody>
      </p:sp>
      <p:sp>
        <p:nvSpPr>
          <p:cNvPr id="19" name="Text Placeholder 38">
            <a:extLst>
              <a:ext uri="{FF2B5EF4-FFF2-40B4-BE49-F238E27FC236}">
                <a16:creationId xmlns:a16="http://schemas.microsoft.com/office/drawing/2014/main" xmlns=""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dirty="0"/>
              <a:t>Speaker’s </a:t>
            </a:r>
            <a:r>
              <a:rPr lang="en-US" dirty="0" smtClean="0"/>
              <a:t>Title, </a:t>
            </a:r>
            <a:r>
              <a:rPr lang="en-US" dirty="0"/>
              <a:t>Arial 14pt</a:t>
            </a:r>
          </a:p>
        </p:txBody>
      </p:sp>
      <p:sp>
        <p:nvSpPr>
          <p:cNvPr id="20" name="Text Placeholder 26">
            <a:extLst>
              <a:ext uri="{FF2B5EF4-FFF2-40B4-BE49-F238E27FC236}">
                <a16:creationId xmlns:a16="http://schemas.microsoft.com/office/drawing/2014/main" xmlns=""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indent="0" algn="r">
              <a:lnSpc>
                <a:spcPct val="100000"/>
              </a:lnSpc>
              <a:buFontTx/>
              <a:buNone/>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dirty="0" smtClean="0">
                <a:ea typeface="Futura Maxi Book" charset="0"/>
              </a:rPr>
              <a:t>Speaker’s name, 18pt</a:t>
            </a:r>
            <a:endParaRPr lang="en-US" b="1" dirty="0">
              <a:ea typeface="Futura Maxi Book" charset="0"/>
            </a:endParaRPr>
          </a:p>
        </p:txBody>
      </p:sp>
      <p:sp>
        <p:nvSpPr>
          <p:cNvPr id="22" name="Slide Number Placeholder 1">
            <a:extLst>
              <a:ext uri="{FF2B5EF4-FFF2-40B4-BE49-F238E27FC236}">
                <a16:creationId xmlns:a16="http://schemas.microsoft.com/office/drawing/2014/main" xmlns=""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dirty="0"/>
          </a:p>
        </p:txBody>
      </p:sp>
      <p:sp>
        <p:nvSpPr>
          <p:cNvPr id="13" name="Rectangle 12">
            <a:extLst>
              <a:ext uri="{FF2B5EF4-FFF2-40B4-BE49-F238E27FC236}">
                <a16:creationId xmlns:a16="http://schemas.microsoft.com/office/drawing/2014/main" xmlns=""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solidFill>
                <a:srgbClr val="00269A"/>
              </a:solidFill>
            </a:endParaRPr>
          </a:p>
        </p:txBody>
      </p:sp>
      <p:sp>
        <p:nvSpPr>
          <p:cNvPr id="14" name="Footer Placeholder 4">
            <a:extLst>
              <a:ext uri="{FF2B5EF4-FFF2-40B4-BE49-F238E27FC236}">
                <a16:creationId xmlns:a16="http://schemas.microsoft.com/office/drawing/2014/main" xmlns=""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3"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dirty="0" smtClean="0"/>
              <a:t>Title Slide: Option B</a:t>
            </a:r>
            <a:br>
              <a:rPr lang="en-US" dirty="0" smtClean="0"/>
            </a:br>
            <a:r>
              <a:rPr lang="en-US" dirty="0" smtClean="0"/>
              <a:t>Arial Bold 32pt.</a:t>
            </a:r>
            <a:endParaRPr lang="en-US" dirty="0"/>
          </a:p>
        </p:txBody>
      </p:sp>
      <p:sp>
        <p:nvSpPr>
          <p:cNvPr id="7" name="Text Placeholder 6"/>
          <p:cNvSpPr>
            <a:spLocks noGrp="1"/>
          </p:cNvSpPr>
          <p:nvPr>
            <p:ph type="body" sz="quarter" idx="20" hasCustomPrompt="1"/>
          </p:nvPr>
        </p:nvSpPr>
        <p:spPr>
          <a:xfrm>
            <a:off x="423863" y="3282646"/>
            <a:ext cx="5505882" cy="854075"/>
          </a:xfrm>
        </p:spPr>
        <p:txBody>
          <a:bodyPr>
            <a:normAutofit/>
          </a:bodyPr>
          <a:lstStyle>
            <a:lvl1pPr marL="0" indent="0">
              <a:buNone/>
              <a:defRPr sz="1800" baseline="0">
                <a:solidFill>
                  <a:schemeClr val="bg1"/>
                </a:solidFill>
              </a:defRPr>
            </a:lvl1pPr>
          </a:lstStyle>
          <a:p>
            <a:pPr lvl="0"/>
            <a:r>
              <a:rPr lang="en-US" dirty="0" smtClean="0"/>
              <a:t>Subtitle, Arial 18pt. You can place your own image here. (~477x521px image) Scale image to box shown here </a:t>
            </a:r>
          </a:p>
        </p:txBody>
      </p:sp>
    </p:spTree>
    <p:extLst>
      <p:ext uri="{BB962C8B-B14F-4D97-AF65-F5344CB8AC3E}">
        <p14:creationId xmlns:p14="http://schemas.microsoft.com/office/powerpoint/2010/main" val="13234648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Rocket">
    <p:spTree>
      <p:nvGrpSpPr>
        <p:cNvPr id="1" name=""/>
        <p:cNvGrpSpPr/>
        <p:nvPr/>
      </p:nvGrpSpPr>
      <p:grpSpPr>
        <a:xfrm>
          <a:off x="0" y="0"/>
          <a:ext cx="0" cy="0"/>
          <a:chOff x="0" y="0"/>
          <a:chExt cx="0" cy="0"/>
        </a:xfrm>
      </p:grpSpPr>
      <p:sp>
        <p:nvSpPr>
          <p:cNvPr id="16" name="Rectangle 15"/>
          <p:cNvSpPr/>
          <p:nvPr userDrawn="1"/>
        </p:nvSpPr>
        <p:spPr>
          <a:xfrm>
            <a:off x="154057" y="152941"/>
            <a:ext cx="5956022" cy="4879497"/>
          </a:xfrm>
          <a:prstGeom prst="rect">
            <a:avLst/>
          </a:prstGeom>
          <a:gradFill flip="none" rotWithShape="1">
            <a:gsLst>
              <a:gs pos="61000">
                <a:srgbClr val="000000">
                  <a:alpha val="0"/>
                </a:srgbClr>
              </a:gs>
              <a:gs pos="33000">
                <a:schemeClr val="tx2">
                  <a:alpha val="35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45657"/>
            <a:ext cx="5956023" cy="4886780"/>
          </a:xfrm>
          <a:prstGeom prst="rect">
            <a:avLst/>
          </a:prstGeom>
        </p:spPr>
      </p:pic>
      <p:sp>
        <p:nvSpPr>
          <p:cNvPr id="17" name="Text Placeholder 36">
            <a:extLst>
              <a:ext uri="{FF2B5EF4-FFF2-40B4-BE49-F238E27FC236}">
                <a16:creationId xmlns:a16="http://schemas.microsoft.com/office/drawing/2014/main" xmlns=""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dirty="0" smtClean="0"/>
              <a:t>Date, Arial 12pt</a:t>
            </a:r>
            <a:endParaRPr lang="en-US" dirty="0"/>
          </a:p>
        </p:txBody>
      </p:sp>
      <p:sp>
        <p:nvSpPr>
          <p:cNvPr id="19" name="Text Placeholder 38">
            <a:extLst>
              <a:ext uri="{FF2B5EF4-FFF2-40B4-BE49-F238E27FC236}">
                <a16:creationId xmlns:a16="http://schemas.microsoft.com/office/drawing/2014/main" xmlns=""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dirty="0"/>
              <a:t>Speaker’s </a:t>
            </a:r>
            <a:r>
              <a:rPr lang="en-US" dirty="0" smtClean="0"/>
              <a:t>Title, </a:t>
            </a:r>
            <a:r>
              <a:rPr lang="en-US" dirty="0"/>
              <a:t>Arial 14pt</a:t>
            </a:r>
          </a:p>
        </p:txBody>
      </p:sp>
      <p:sp>
        <p:nvSpPr>
          <p:cNvPr id="20" name="Text Placeholder 26">
            <a:extLst>
              <a:ext uri="{FF2B5EF4-FFF2-40B4-BE49-F238E27FC236}">
                <a16:creationId xmlns:a16="http://schemas.microsoft.com/office/drawing/2014/main" xmlns=""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dirty="0" smtClean="0">
                <a:ea typeface="Futura Maxi Book" charset="0"/>
              </a:rPr>
              <a:t>Speaker’s name, 18pt</a:t>
            </a:r>
          </a:p>
        </p:txBody>
      </p:sp>
      <p:sp>
        <p:nvSpPr>
          <p:cNvPr id="22" name="Slide Number Placeholder 1">
            <a:extLst>
              <a:ext uri="{FF2B5EF4-FFF2-40B4-BE49-F238E27FC236}">
                <a16:creationId xmlns:a16="http://schemas.microsoft.com/office/drawing/2014/main" xmlns=""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dirty="0"/>
          </a:p>
        </p:txBody>
      </p:sp>
      <p:sp>
        <p:nvSpPr>
          <p:cNvPr id="13" name="Rectangle 12">
            <a:extLst>
              <a:ext uri="{FF2B5EF4-FFF2-40B4-BE49-F238E27FC236}">
                <a16:creationId xmlns:a16="http://schemas.microsoft.com/office/drawing/2014/main" xmlns=""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solidFill>
                <a:srgbClr val="00269A"/>
              </a:solidFill>
            </a:endParaRPr>
          </a:p>
        </p:txBody>
      </p:sp>
      <p:sp>
        <p:nvSpPr>
          <p:cNvPr id="14" name="Footer Placeholder 4">
            <a:extLst>
              <a:ext uri="{FF2B5EF4-FFF2-40B4-BE49-F238E27FC236}">
                <a16:creationId xmlns:a16="http://schemas.microsoft.com/office/drawing/2014/main" xmlns=""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dirty="0" smtClean="0"/>
              <a:t>Title Slide: Option B</a:t>
            </a:r>
            <a:br>
              <a:rPr lang="en-US" dirty="0" smtClean="0"/>
            </a:br>
            <a:r>
              <a:rPr lang="en-US" dirty="0" smtClean="0"/>
              <a:t>Arial Bold 32pt.</a:t>
            </a:r>
            <a:endParaRPr lang="en-US" dirty="0"/>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dirty="0" smtClean="0"/>
              <a:t>Subtitle, Arial 18pt. You can place your own image here. (~477x521px image) Scale image to box shown here </a:t>
            </a:r>
          </a:p>
        </p:txBody>
      </p:sp>
    </p:spTree>
    <p:extLst>
      <p:ext uri="{BB962C8B-B14F-4D97-AF65-F5344CB8AC3E}">
        <p14:creationId xmlns:p14="http://schemas.microsoft.com/office/powerpoint/2010/main" val="3625832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UAV">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4453"/>
            <a:ext cx="5956023" cy="4877985"/>
          </a:xfrm>
          <a:prstGeom prst="rect">
            <a:avLst/>
          </a:prstGeom>
        </p:spPr>
      </p:pic>
      <p:sp>
        <p:nvSpPr>
          <p:cNvPr id="24" name="Rectangle 23"/>
          <p:cNvSpPr/>
          <p:nvPr userDrawn="1"/>
        </p:nvSpPr>
        <p:spPr>
          <a:xfrm>
            <a:off x="154057" y="152941"/>
            <a:ext cx="5956022" cy="4879497"/>
          </a:xfrm>
          <a:prstGeom prst="rect">
            <a:avLst/>
          </a:prstGeom>
          <a:gradFill flip="none" rotWithShape="1">
            <a:gsLst>
              <a:gs pos="86000">
                <a:schemeClr val="tx2">
                  <a:alpha val="0"/>
                </a:schemeClr>
              </a:gs>
              <a:gs pos="100000">
                <a:schemeClr val="tx2">
                  <a:alpha val="7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xmlns=""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dirty="0" smtClean="0"/>
              <a:t>Date, Arial 12pt</a:t>
            </a:r>
            <a:endParaRPr lang="en-US" dirty="0"/>
          </a:p>
        </p:txBody>
      </p:sp>
      <p:sp>
        <p:nvSpPr>
          <p:cNvPr id="19" name="Text Placeholder 38">
            <a:extLst>
              <a:ext uri="{FF2B5EF4-FFF2-40B4-BE49-F238E27FC236}">
                <a16:creationId xmlns:a16="http://schemas.microsoft.com/office/drawing/2014/main" xmlns=""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dirty="0"/>
              <a:t>Speaker’s </a:t>
            </a:r>
            <a:r>
              <a:rPr lang="en-US" dirty="0" smtClean="0"/>
              <a:t>Title, </a:t>
            </a:r>
            <a:r>
              <a:rPr lang="en-US" dirty="0"/>
              <a:t>Arial 14pt</a:t>
            </a:r>
          </a:p>
        </p:txBody>
      </p:sp>
      <p:sp>
        <p:nvSpPr>
          <p:cNvPr id="20" name="Text Placeholder 26">
            <a:extLst>
              <a:ext uri="{FF2B5EF4-FFF2-40B4-BE49-F238E27FC236}">
                <a16:creationId xmlns:a16="http://schemas.microsoft.com/office/drawing/2014/main" xmlns=""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dirty="0" smtClean="0">
                <a:ea typeface="Futura Maxi Book" charset="0"/>
              </a:rPr>
              <a:t>Speaker’s name, 18pt</a:t>
            </a:r>
          </a:p>
        </p:txBody>
      </p:sp>
      <p:sp>
        <p:nvSpPr>
          <p:cNvPr id="22" name="Slide Number Placeholder 1">
            <a:extLst>
              <a:ext uri="{FF2B5EF4-FFF2-40B4-BE49-F238E27FC236}">
                <a16:creationId xmlns:a16="http://schemas.microsoft.com/office/drawing/2014/main" xmlns=""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dirty="0"/>
          </a:p>
        </p:txBody>
      </p:sp>
      <p:sp>
        <p:nvSpPr>
          <p:cNvPr id="13" name="Rectangle 12">
            <a:extLst>
              <a:ext uri="{FF2B5EF4-FFF2-40B4-BE49-F238E27FC236}">
                <a16:creationId xmlns:a16="http://schemas.microsoft.com/office/drawing/2014/main" xmlns=""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solidFill>
                <a:srgbClr val="00269A"/>
              </a:solidFill>
            </a:endParaRPr>
          </a:p>
        </p:txBody>
      </p:sp>
      <p:sp>
        <p:nvSpPr>
          <p:cNvPr id="14" name="Footer Placeholder 4">
            <a:extLst>
              <a:ext uri="{FF2B5EF4-FFF2-40B4-BE49-F238E27FC236}">
                <a16:creationId xmlns:a16="http://schemas.microsoft.com/office/drawing/2014/main" xmlns=""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dirty="0" smtClean="0"/>
              <a:t>Title Slide: Option B</a:t>
            </a:r>
            <a:br>
              <a:rPr lang="en-US" dirty="0" smtClean="0"/>
            </a:br>
            <a:r>
              <a:rPr lang="en-US" dirty="0" smtClean="0"/>
              <a:t>Arial Bold 32pt.</a:t>
            </a:r>
            <a:endParaRPr lang="en-US" dirty="0"/>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dirty="0" smtClean="0"/>
              <a:t>Subtitle, Arial 18pt. You can place your own image here. (~477x521px image) Scale image to box shown here </a:t>
            </a:r>
          </a:p>
        </p:txBody>
      </p:sp>
    </p:spTree>
    <p:extLst>
      <p:ext uri="{BB962C8B-B14F-4D97-AF65-F5344CB8AC3E}">
        <p14:creationId xmlns:p14="http://schemas.microsoft.com/office/powerpoint/2010/main" val="1705046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Detail">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8" y="152940"/>
            <a:ext cx="5956021" cy="4888184"/>
          </a:xfrm>
          <a:prstGeom prst="rect">
            <a:avLst/>
          </a:prstGeom>
        </p:spPr>
      </p:pic>
      <p:sp>
        <p:nvSpPr>
          <p:cNvPr id="21" name="Rectangle 20"/>
          <p:cNvSpPr/>
          <p:nvPr userDrawn="1"/>
        </p:nvSpPr>
        <p:spPr>
          <a:xfrm>
            <a:off x="154057" y="152941"/>
            <a:ext cx="5956022" cy="4879497"/>
          </a:xfrm>
          <a:prstGeom prst="rect">
            <a:avLst/>
          </a:prstGeom>
          <a:gradFill flip="none" rotWithShape="1">
            <a:gsLst>
              <a:gs pos="48000">
                <a:schemeClr val="tx2">
                  <a:alpha val="22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xmlns=""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dirty="0" smtClean="0"/>
              <a:t>Date, Arial 12pt</a:t>
            </a:r>
            <a:endParaRPr lang="en-US" dirty="0"/>
          </a:p>
        </p:txBody>
      </p:sp>
      <p:sp>
        <p:nvSpPr>
          <p:cNvPr id="19" name="Text Placeholder 38">
            <a:extLst>
              <a:ext uri="{FF2B5EF4-FFF2-40B4-BE49-F238E27FC236}">
                <a16:creationId xmlns:a16="http://schemas.microsoft.com/office/drawing/2014/main" xmlns=""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dirty="0"/>
              <a:t>Speaker’s </a:t>
            </a:r>
            <a:r>
              <a:rPr lang="en-US" dirty="0" smtClean="0"/>
              <a:t>Title, </a:t>
            </a:r>
            <a:r>
              <a:rPr lang="en-US" dirty="0"/>
              <a:t>Arial 14pt</a:t>
            </a:r>
          </a:p>
        </p:txBody>
      </p:sp>
      <p:sp>
        <p:nvSpPr>
          <p:cNvPr id="20" name="Text Placeholder 26">
            <a:extLst>
              <a:ext uri="{FF2B5EF4-FFF2-40B4-BE49-F238E27FC236}">
                <a16:creationId xmlns:a16="http://schemas.microsoft.com/office/drawing/2014/main" xmlns=""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dirty="0" smtClean="0">
                <a:ea typeface="Futura Maxi Book" charset="0"/>
              </a:rPr>
              <a:t>Speaker’s name, 18pt</a:t>
            </a:r>
          </a:p>
        </p:txBody>
      </p:sp>
      <p:sp>
        <p:nvSpPr>
          <p:cNvPr id="22" name="Slide Number Placeholder 1">
            <a:extLst>
              <a:ext uri="{FF2B5EF4-FFF2-40B4-BE49-F238E27FC236}">
                <a16:creationId xmlns:a16="http://schemas.microsoft.com/office/drawing/2014/main" xmlns=""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dirty="0"/>
          </a:p>
        </p:txBody>
      </p:sp>
      <p:sp>
        <p:nvSpPr>
          <p:cNvPr id="13" name="Rectangle 12">
            <a:extLst>
              <a:ext uri="{FF2B5EF4-FFF2-40B4-BE49-F238E27FC236}">
                <a16:creationId xmlns:a16="http://schemas.microsoft.com/office/drawing/2014/main" xmlns=""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solidFill>
                <a:srgbClr val="00269A"/>
              </a:solidFill>
            </a:endParaRPr>
          </a:p>
        </p:txBody>
      </p:sp>
      <p:sp>
        <p:nvSpPr>
          <p:cNvPr id="14" name="Footer Placeholder 4">
            <a:extLst>
              <a:ext uri="{FF2B5EF4-FFF2-40B4-BE49-F238E27FC236}">
                <a16:creationId xmlns:a16="http://schemas.microsoft.com/office/drawing/2014/main" xmlns=""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dirty="0" smtClean="0"/>
              <a:t>Title Slide: Option B</a:t>
            </a:r>
            <a:br>
              <a:rPr lang="en-US" dirty="0" smtClean="0"/>
            </a:br>
            <a:r>
              <a:rPr lang="en-US" dirty="0" smtClean="0"/>
              <a:t>Arial Bold 32pt.</a:t>
            </a:r>
            <a:endParaRPr lang="en-US" dirty="0"/>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dirty="0" smtClean="0"/>
              <a:t>Subtitle, Arial 18pt. You can place your own image here. (~477x521px image) Scale image to box shown here </a:t>
            </a:r>
          </a:p>
        </p:txBody>
      </p:sp>
    </p:spTree>
    <p:extLst>
      <p:ext uri="{BB962C8B-B14F-4D97-AF65-F5344CB8AC3E}">
        <p14:creationId xmlns:p14="http://schemas.microsoft.com/office/powerpoint/2010/main" val="41173410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Bulleted Content (Less Copy)">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xmlns=""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9" name="Slide Number Placeholder 1">
            <a:extLst>
              <a:ext uri="{FF2B5EF4-FFF2-40B4-BE49-F238E27FC236}">
                <a16:creationId xmlns:a16="http://schemas.microsoft.com/office/drawing/2014/main" xmlns=""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16" name="Title 1">
            <a:extLst>
              <a:ext uri="{FF2B5EF4-FFF2-40B4-BE49-F238E27FC236}">
                <a16:creationId xmlns:a16="http://schemas.microsoft.com/office/drawing/2014/main" xmlns=""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dirty="0"/>
              <a:t>Main H Font: Arial Bold 24pt</a:t>
            </a:r>
            <a:r>
              <a:rPr lang="en-US" dirty="0" smtClean="0"/>
              <a:t>. (light content)</a:t>
            </a:r>
            <a:endParaRPr lang="en-US" dirty="0"/>
          </a:p>
        </p:txBody>
      </p:sp>
      <p:cxnSp>
        <p:nvCxnSpPr>
          <p:cNvPr id="19" name="Straight Connector 18">
            <a:extLst>
              <a:ext uri="{FF2B5EF4-FFF2-40B4-BE49-F238E27FC236}">
                <a16:creationId xmlns:a16="http://schemas.microsoft.com/office/drawing/2014/main" xmlns=""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6E5A13C3-637C-704A-83D2-665B7CA28019}"/>
              </a:ext>
            </a:extLst>
          </p:cNvPr>
          <p:cNvSpPr>
            <a:spLocks noGrp="1"/>
          </p:cNvSpPr>
          <p:nvPr>
            <p:ph type="body" sz="quarter" idx="11" hasCustomPrompt="1"/>
          </p:nvPr>
        </p:nvSpPr>
        <p:spPr>
          <a:xfrm>
            <a:off x="340066" y="1000345"/>
            <a:ext cx="8123214" cy="3615019"/>
          </a:xfrm>
        </p:spPr>
        <p:txBody>
          <a:bodyPr>
            <a:noAutofit/>
          </a:bodyPr>
          <a:lstStyle>
            <a:lvl1pPr marL="0" indent="0">
              <a:lnSpc>
                <a:spcPct val="100000"/>
              </a:lnSpc>
              <a:spcBef>
                <a:spcPts val="810"/>
              </a:spcBef>
              <a:spcAft>
                <a:spcPts val="540"/>
              </a:spcAft>
              <a:buFont typeface="Arial" panose="020B0604020202020204" pitchFamily="34" charset="0"/>
              <a:buNone/>
              <a:defRPr sz="1800" b="0">
                <a:solidFill>
                  <a:schemeClr val="tx2"/>
                </a:solidFill>
              </a:defRPr>
            </a:lvl1pPr>
            <a:lvl2pPr marL="157159" indent="-157159">
              <a:lnSpc>
                <a:spcPct val="100000"/>
              </a:lnSpc>
              <a:spcBef>
                <a:spcPts val="270"/>
              </a:spcBef>
              <a:spcAft>
                <a:spcPts val="270"/>
              </a:spcAft>
              <a:defRPr lang="en-US" sz="1400" kern="1200" dirty="0" smtClean="0">
                <a:solidFill>
                  <a:schemeClr val="tx2"/>
                </a:solidFill>
                <a:latin typeface="Arial" panose="020B0604020202020204" pitchFamily="34" charset="0"/>
                <a:ea typeface="+mn-ea"/>
                <a:cs typeface="Arial" panose="020B0604020202020204" pitchFamily="34" charset="0"/>
              </a:defRPr>
            </a:lvl2pPr>
            <a:lvl3pPr marL="334320" indent="-132871">
              <a:spcBef>
                <a:spcPts val="270"/>
              </a:spcBef>
              <a:spcAft>
                <a:spcPts val="270"/>
              </a:spcAft>
              <a:buFont typeface="Arial" panose="020B0604020202020204" pitchFamily="34" charset="0"/>
              <a:buChar char="–"/>
              <a:defRPr sz="1050">
                <a:solidFill>
                  <a:schemeClr val="tx2"/>
                </a:solidFill>
              </a:defRPr>
            </a:lvl3pPr>
            <a:lvl4pPr>
              <a:defRPr sz="1260">
                <a:solidFill>
                  <a:schemeClr val="accent3"/>
                </a:solidFill>
              </a:defRPr>
            </a:lvl4pPr>
            <a:lvl5pPr>
              <a:defRPr sz="1260">
                <a:solidFill>
                  <a:schemeClr val="accent3"/>
                </a:solidFill>
              </a:defRPr>
            </a:lvl5pPr>
          </a:lstStyle>
          <a:p>
            <a:pPr lvl="0"/>
            <a:r>
              <a:rPr lang="en-US" dirty="0"/>
              <a:t>Click to edit Master text </a:t>
            </a:r>
            <a:r>
              <a:rPr lang="en-US" dirty="0" smtClean="0"/>
              <a:t>styles Arial 18 pt.</a:t>
            </a:r>
          </a:p>
          <a:p>
            <a:pPr lvl="1"/>
            <a:r>
              <a:rPr lang="en-US" dirty="0" smtClean="0"/>
              <a:t>First level indent</a:t>
            </a:r>
            <a:endParaRPr lang="en-US" dirty="0"/>
          </a:p>
          <a:p>
            <a:pPr lvl="2"/>
            <a:r>
              <a:rPr lang="en-US" dirty="0" smtClean="0"/>
              <a:t>Second level indent</a:t>
            </a:r>
            <a:endParaRPr lang="en-US" dirty="0"/>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0652609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and Bulleted Content (Dense amount of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xmlns=""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9" name="Slide Number Placeholder 1">
            <a:extLst>
              <a:ext uri="{FF2B5EF4-FFF2-40B4-BE49-F238E27FC236}">
                <a16:creationId xmlns:a16="http://schemas.microsoft.com/office/drawing/2014/main" xmlns=""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16" name="Title 1">
            <a:extLst>
              <a:ext uri="{FF2B5EF4-FFF2-40B4-BE49-F238E27FC236}">
                <a16:creationId xmlns:a16="http://schemas.microsoft.com/office/drawing/2014/main" xmlns=""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dirty="0"/>
              <a:t>Main H Font: Arial Bold 24pt</a:t>
            </a:r>
            <a:r>
              <a:rPr lang="en-US" dirty="0" smtClean="0"/>
              <a:t>. (dense content)</a:t>
            </a:r>
            <a:endParaRPr lang="en-US" dirty="0"/>
          </a:p>
        </p:txBody>
      </p:sp>
      <p:cxnSp>
        <p:nvCxnSpPr>
          <p:cNvPr id="19" name="Straight Connector 18">
            <a:extLst>
              <a:ext uri="{FF2B5EF4-FFF2-40B4-BE49-F238E27FC236}">
                <a16:creationId xmlns:a16="http://schemas.microsoft.com/office/drawing/2014/main" xmlns=""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6E5A13C3-637C-704A-83D2-665B7CA28019}"/>
              </a:ext>
            </a:extLst>
          </p:cNvPr>
          <p:cNvSpPr>
            <a:spLocks noGrp="1"/>
          </p:cNvSpPr>
          <p:nvPr>
            <p:ph type="body" sz="quarter" idx="11" hasCustomPrompt="1"/>
          </p:nvPr>
        </p:nvSpPr>
        <p:spPr>
          <a:xfrm>
            <a:off x="340066" y="1000356"/>
            <a:ext cx="8123214" cy="3343528"/>
          </a:xfrm>
        </p:spPr>
        <p:txBody>
          <a:bodyPr>
            <a:noAutofit/>
          </a:bodyPr>
          <a:lstStyle>
            <a:lvl1pPr marL="0" indent="0">
              <a:lnSpc>
                <a:spcPct val="110000"/>
              </a:lnSpc>
              <a:spcBef>
                <a:spcPts val="810"/>
              </a:spcBef>
              <a:buFont typeface="Arial" panose="020B0604020202020204" pitchFamily="34" charset="0"/>
              <a:buNone/>
              <a:defRPr sz="1200" b="0">
                <a:solidFill>
                  <a:schemeClr val="tx2"/>
                </a:solidFill>
              </a:defRPr>
            </a:lvl1pPr>
            <a:lvl2pPr marL="87152" indent="-87152">
              <a:lnSpc>
                <a:spcPct val="100000"/>
              </a:lnSpc>
              <a:spcBef>
                <a:spcPts val="180"/>
              </a:spcBef>
              <a:spcAft>
                <a:spcPts val="180"/>
              </a:spcAft>
              <a:defRPr sz="1000">
                <a:solidFill>
                  <a:schemeClr val="tx2"/>
                </a:solidFill>
              </a:defRPr>
            </a:lvl2pPr>
            <a:lvl3pPr marL="262883" indent="-102868">
              <a:spcBef>
                <a:spcPts val="270"/>
              </a:spcBef>
              <a:spcAft>
                <a:spcPts val="270"/>
              </a:spcAft>
              <a:buFont typeface="Arial" panose="020B0604020202020204" pitchFamily="34" charset="0"/>
              <a:buChar char="–"/>
              <a:defRPr sz="900">
                <a:solidFill>
                  <a:schemeClr val="tx2"/>
                </a:solidFill>
              </a:defRPr>
            </a:lvl3pPr>
            <a:lvl4pPr>
              <a:defRPr sz="1260">
                <a:solidFill>
                  <a:schemeClr val="accent3"/>
                </a:solidFill>
              </a:defRPr>
            </a:lvl4pPr>
            <a:lvl5pPr>
              <a:defRPr sz="1260">
                <a:solidFill>
                  <a:schemeClr val="accent3"/>
                </a:solidFill>
              </a:defRPr>
            </a:lvl5pPr>
          </a:lstStyle>
          <a:p>
            <a:pPr lvl="0"/>
            <a:r>
              <a:rPr lang="en-US" dirty="0"/>
              <a:t>Click to edit Master text </a:t>
            </a:r>
            <a:r>
              <a:rPr lang="en-US" dirty="0" smtClean="0"/>
              <a:t>styles Arial 12 pt.</a:t>
            </a:r>
            <a:endParaRPr lang="en-US" dirty="0"/>
          </a:p>
          <a:p>
            <a:pPr lvl="1"/>
            <a:r>
              <a:rPr lang="en-US" dirty="0" smtClean="0"/>
              <a:t>First level indent</a:t>
            </a:r>
          </a:p>
          <a:p>
            <a:pPr lvl="2"/>
            <a:r>
              <a:rPr lang="en-US" dirty="0" smtClean="0"/>
              <a:t>Second level indent</a:t>
            </a:r>
            <a:endParaRPr lang="en-US" dirty="0"/>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65188457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2 Col Bulleted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xmlns=""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9" name="Slide Number Placeholder 1">
            <a:extLst>
              <a:ext uri="{FF2B5EF4-FFF2-40B4-BE49-F238E27FC236}">
                <a16:creationId xmlns:a16="http://schemas.microsoft.com/office/drawing/2014/main" xmlns=""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sp>
        <p:nvSpPr>
          <p:cNvPr id="16" name="Title 1">
            <a:extLst>
              <a:ext uri="{FF2B5EF4-FFF2-40B4-BE49-F238E27FC236}">
                <a16:creationId xmlns:a16="http://schemas.microsoft.com/office/drawing/2014/main" xmlns=""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dirty="0"/>
              <a:t>Main H Font: Arial Bold 24pt</a:t>
            </a:r>
            <a:r>
              <a:rPr lang="en-US" dirty="0" smtClean="0"/>
              <a:t>. </a:t>
            </a:r>
            <a:endParaRPr lang="en-US" dirty="0"/>
          </a:p>
        </p:txBody>
      </p:sp>
      <p:cxnSp>
        <p:nvCxnSpPr>
          <p:cNvPr id="19" name="Straight Connector 18">
            <a:extLst>
              <a:ext uri="{FF2B5EF4-FFF2-40B4-BE49-F238E27FC236}">
                <a16:creationId xmlns:a16="http://schemas.microsoft.com/office/drawing/2014/main" xmlns=""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6E5A13C3-637C-704A-83D2-665B7CA28019}"/>
              </a:ext>
            </a:extLst>
          </p:cNvPr>
          <p:cNvSpPr>
            <a:spLocks noGrp="1"/>
          </p:cNvSpPr>
          <p:nvPr>
            <p:ph type="body" sz="quarter" idx="11" hasCustomPrompt="1"/>
          </p:nvPr>
        </p:nvSpPr>
        <p:spPr>
          <a:xfrm>
            <a:off x="340066" y="1493397"/>
            <a:ext cx="4023360" cy="3121967"/>
          </a:xfrm>
        </p:spPr>
        <p:txBody>
          <a:bodyPr>
            <a:noAutofit/>
          </a:bodyPr>
          <a:lstStyle>
            <a:lvl1pPr marL="152864" indent="-152864">
              <a:lnSpc>
                <a:spcPct val="100000"/>
              </a:lnSpc>
              <a:spcBef>
                <a:spcPts val="270"/>
              </a:spcBef>
              <a:spcAft>
                <a:spcPts val="0"/>
              </a:spcAft>
              <a:buFont typeface="Arial" panose="020B0604020202020204" pitchFamily="34" charset="0"/>
              <a:buChar char="•"/>
              <a:tabLst/>
              <a:defRPr sz="1400" b="0">
                <a:solidFill>
                  <a:schemeClr val="tx2"/>
                </a:solidFill>
              </a:defRPr>
            </a:lvl1pPr>
            <a:lvl2pPr marL="467157" indent="-262865">
              <a:lnSpc>
                <a:spcPct val="100000"/>
              </a:lnSpc>
              <a:spcBef>
                <a:spcPts val="270"/>
              </a:spcBef>
              <a:spcAft>
                <a:spcPts val="270"/>
              </a:spcAft>
              <a:tabLst/>
              <a:defRPr lang="en-US" sz="1400" kern="1200" dirty="0" smtClean="0">
                <a:solidFill>
                  <a:schemeClr val="tx2"/>
                </a:solidFill>
                <a:latin typeface="Arial" panose="020B0604020202020204" pitchFamily="34" charset="0"/>
                <a:ea typeface="+mn-ea"/>
                <a:cs typeface="Arial" panose="020B0604020202020204" pitchFamily="34" charset="0"/>
              </a:defRPr>
            </a:lvl2pPr>
            <a:lvl3pPr marL="568590" indent="-104290">
              <a:spcBef>
                <a:spcPts val="270"/>
              </a:spcBef>
              <a:spcAft>
                <a:spcPts val="270"/>
              </a:spcAft>
              <a:buFont typeface="Arial" panose="020B0604020202020204" pitchFamily="34" charset="0"/>
              <a:buChar char="–"/>
              <a:defRPr sz="1100">
                <a:solidFill>
                  <a:schemeClr val="tx2"/>
                </a:solidFill>
              </a:defRPr>
            </a:lvl3pPr>
            <a:lvl4pPr>
              <a:defRPr sz="1260">
                <a:solidFill>
                  <a:schemeClr val="accent3"/>
                </a:solidFill>
              </a:defRPr>
            </a:lvl4pPr>
            <a:lvl5pPr>
              <a:defRPr sz="1260">
                <a:solidFill>
                  <a:schemeClr val="accent3"/>
                </a:solidFill>
              </a:defRPr>
            </a:lvl5pPr>
          </a:lstStyle>
          <a:p>
            <a:pPr lvl="0"/>
            <a:r>
              <a:rPr lang="en-US" dirty="0"/>
              <a:t>Click to edit Master text </a:t>
            </a:r>
            <a:r>
              <a:rPr lang="en-US" dirty="0" smtClean="0"/>
              <a:t>styles Arial 18 pt.</a:t>
            </a:r>
            <a:endParaRPr lang="en-US" dirty="0"/>
          </a:p>
          <a:p>
            <a:pPr marL="467157" lvl="1" indent="-158576" algn="l" defTabSz="617162" rtl="0" eaLnBrk="1" latinLnBrk="0" hangingPunct="1">
              <a:lnSpc>
                <a:spcPct val="90000"/>
              </a:lnSpc>
              <a:spcBef>
                <a:spcPts val="337"/>
              </a:spcBef>
              <a:buFont typeface="Arial" panose="020B0604020202020204" pitchFamily="34" charset="0"/>
              <a:buChar char="•"/>
            </a:pPr>
            <a:r>
              <a:rPr lang="en-US" dirty="0"/>
              <a:t>Second </a:t>
            </a:r>
            <a:r>
              <a:rPr lang="en-US" dirty="0" smtClean="0"/>
              <a:t>level</a:t>
            </a:r>
          </a:p>
          <a:p>
            <a:pPr lvl="2"/>
            <a:r>
              <a:rPr lang="en-US" dirty="0" smtClean="0"/>
              <a:t>Third level</a:t>
            </a:r>
            <a:endParaRPr lang="en-US" dirty="0"/>
          </a:p>
        </p:txBody>
      </p:sp>
      <p:sp>
        <p:nvSpPr>
          <p:cNvPr id="3" name="Text Placeholder 2"/>
          <p:cNvSpPr>
            <a:spLocks noGrp="1"/>
          </p:cNvSpPr>
          <p:nvPr>
            <p:ph type="body" sz="quarter" idx="12" hasCustomPrompt="1"/>
          </p:nvPr>
        </p:nvSpPr>
        <p:spPr>
          <a:xfrm>
            <a:off x="4628183" y="1493206"/>
            <a:ext cx="4023360" cy="3122156"/>
          </a:xfrm>
        </p:spPr>
        <p:txBody>
          <a:bodyPr>
            <a:normAutofit/>
          </a:bodyPr>
          <a:lstStyle>
            <a:lvl1pPr marL="204293" indent="-204293" algn="l" defTabSz="617162" rtl="0" eaLnBrk="1" latinLnBrk="0" hangingPunct="1">
              <a:lnSpc>
                <a:spcPct val="100000"/>
              </a:lnSpc>
              <a:spcBef>
                <a:spcPts val="270"/>
              </a:spcBef>
              <a:spcAft>
                <a:spcPts val="0"/>
              </a:spcAft>
              <a:buFont typeface="Arial" panose="020B0604020202020204" pitchFamily="34" charset="0"/>
              <a:buChar char="•"/>
              <a:defRPr lang="en-US" sz="1400" b="0" kern="1200" dirty="0" smtClean="0">
                <a:solidFill>
                  <a:schemeClr val="tx2"/>
                </a:solidFill>
                <a:latin typeface="+mn-lt"/>
                <a:ea typeface="+mn-ea"/>
                <a:cs typeface="+mn-cs"/>
              </a:defRPr>
            </a:lvl1pPr>
            <a:lvl2pPr marL="462872" indent="-154289">
              <a:defRPr lang="en-US" sz="1400" kern="1200" dirty="0" smtClean="0">
                <a:solidFill>
                  <a:schemeClr val="tx2"/>
                </a:solidFill>
                <a:latin typeface="Arial" panose="020B0604020202020204" pitchFamily="34" charset="0"/>
                <a:ea typeface="+mn-ea"/>
                <a:cs typeface="Arial" panose="020B0604020202020204" pitchFamily="34" charset="0"/>
              </a:defRPr>
            </a:lvl2pPr>
            <a:lvl3pPr marL="822883" indent="-257150">
              <a:defRPr lang="en-US" sz="1100" kern="1200" dirty="0" smtClean="0">
                <a:solidFill>
                  <a:schemeClr val="tx2"/>
                </a:solidFill>
                <a:latin typeface="+mn-lt"/>
                <a:ea typeface="+mn-ea"/>
                <a:cs typeface="+mn-cs"/>
              </a:defRPr>
            </a:lvl3pPr>
          </a:lstStyle>
          <a:p>
            <a:pPr marL="0" lvl="0" indent="0" algn="l" defTabSz="617162" rtl="0" eaLnBrk="1" latinLnBrk="0" hangingPunct="1">
              <a:lnSpc>
                <a:spcPct val="100000"/>
              </a:lnSpc>
              <a:spcBef>
                <a:spcPts val="810"/>
              </a:spcBef>
              <a:spcAft>
                <a:spcPts val="540"/>
              </a:spcAft>
            </a:pPr>
            <a:r>
              <a:rPr lang="en-US" dirty="0" smtClean="0"/>
              <a:t>Click to edit Master text styles Arial 18 pt.</a:t>
            </a:r>
          </a:p>
          <a:p>
            <a:pPr marL="467157" lvl="1" indent="-158576" algn="l" defTabSz="617162" rtl="0" eaLnBrk="1" latinLnBrk="0" hangingPunct="1">
              <a:lnSpc>
                <a:spcPct val="90000"/>
              </a:lnSpc>
              <a:spcBef>
                <a:spcPts val="337"/>
              </a:spcBef>
              <a:spcAft>
                <a:spcPts val="270"/>
              </a:spcAft>
              <a:buFont typeface="Arial" panose="020B0604020202020204" pitchFamily="34" charset="0"/>
              <a:buChar char="•"/>
            </a:pPr>
            <a:r>
              <a:rPr lang="en-US" dirty="0" smtClean="0"/>
              <a:t>Second level</a:t>
            </a:r>
          </a:p>
          <a:p>
            <a:pPr marL="670020" lvl="2" indent="-104290" algn="l" defTabSz="617162" rtl="0" eaLnBrk="1" latinLnBrk="0" hangingPunct="1">
              <a:lnSpc>
                <a:spcPct val="90000"/>
              </a:lnSpc>
              <a:spcBef>
                <a:spcPts val="270"/>
              </a:spcBef>
              <a:spcAft>
                <a:spcPts val="270"/>
              </a:spcAft>
              <a:buFont typeface="Arial" panose="020B0604020202020204" pitchFamily="34" charset="0"/>
              <a:buChar char="–"/>
            </a:pPr>
            <a:r>
              <a:rPr lang="en-US" dirty="0" smtClean="0"/>
              <a:t>Third level</a:t>
            </a:r>
          </a:p>
        </p:txBody>
      </p:sp>
      <p:sp>
        <p:nvSpPr>
          <p:cNvPr id="5" name="Text Placeholder 4"/>
          <p:cNvSpPr>
            <a:spLocks noGrp="1"/>
          </p:cNvSpPr>
          <p:nvPr>
            <p:ph type="body" sz="quarter" idx="13"/>
          </p:nvPr>
        </p:nvSpPr>
        <p:spPr>
          <a:xfrm>
            <a:off x="339726" y="915830"/>
            <a:ext cx="8312150" cy="577377"/>
          </a:xfrm>
        </p:spPr>
        <p:txBody>
          <a:bodyPr>
            <a:noAutofit/>
          </a:bodyPr>
          <a:lstStyle>
            <a:lvl1pPr marL="0" indent="0">
              <a:buNone/>
              <a:defRPr sz="1600">
                <a:latin typeface="Arial" panose="020B0604020202020204" pitchFamily="34" charset="0"/>
                <a:cs typeface="Arial" panose="020B0604020202020204" pitchFamily="34" charset="0"/>
              </a:defRPr>
            </a:lvl1pPr>
          </a:lstStyle>
          <a:p>
            <a:pPr lvl="0"/>
            <a:r>
              <a:rPr lang="en-US" smtClean="0"/>
              <a:t>Edit Master text styles</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37355060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Content with Image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0066" y="105511"/>
            <a:ext cx="7203734" cy="691286"/>
          </a:xfrm>
        </p:spPr>
        <p:txBody>
          <a:bodyPr anchor="b">
            <a:normAutofit/>
          </a:bodyPr>
          <a:lstStyle>
            <a:lvl1pPr>
              <a:defRPr sz="2400"/>
            </a:lvl1pPr>
          </a:lstStyle>
          <a:p>
            <a:r>
              <a:rPr lang="en-US" dirty="0"/>
              <a:t>Main H Font: Arial Bold 24pt.</a:t>
            </a:r>
          </a:p>
        </p:txBody>
      </p:sp>
      <p:sp>
        <p:nvSpPr>
          <p:cNvPr id="3" name="Content Placeholder 2"/>
          <p:cNvSpPr>
            <a:spLocks noGrp="1"/>
          </p:cNvSpPr>
          <p:nvPr>
            <p:ph sz="half" idx="1" hasCustomPrompt="1"/>
          </p:nvPr>
        </p:nvSpPr>
        <p:spPr>
          <a:xfrm>
            <a:off x="340070" y="915961"/>
            <a:ext cx="4032898" cy="3774911"/>
          </a:xfrm>
        </p:spPr>
        <p:txBody>
          <a:bodyPr>
            <a:normAutofit/>
          </a:bodyPr>
          <a:lstStyle>
            <a:lvl1pPr marL="0" indent="0">
              <a:buNone/>
              <a:defRPr sz="1600"/>
            </a:lvl1pPr>
          </a:lstStyle>
          <a:p>
            <a:r>
              <a:rPr lang="en-US" dirty="0">
                <a:latin typeface="Arial" panose="020B0604020202020204" pitchFamily="34" charset="0"/>
                <a:cs typeface="Arial" panose="020B0604020202020204" pitchFamily="34" charset="0"/>
              </a:rPr>
              <a:t>Less is more. Especially when it comes to words. Use a photo to tell your story whenever possible.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there are only a few key points, don’t use bullets. Use strong statements to make your point.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Don’t be afraid to use our blue to </a:t>
            </a:r>
            <a:r>
              <a:rPr lang="en-US" dirty="0">
                <a:solidFill>
                  <a:schemeClr val="bg1"/>
                </a:solidFill>
                <a:highlight>
                  <a:srgbClr val="00269A"/>
                </a:highlight>
                <a:latin typeface="Arial" panose="020B0604020202020204" pitchFamily="34" charset="0"/>
                <a:cs typeface="Arial" panose="020B0604020202020204" pitchFamily="34" charset="0"/>
              </a:rPr>
              <a:t>highlight a key thought.</a:t>
            </a:r>
          </a:p>
        </p:txBody>
      </p:sp>
      <p:sp>
        <p:nvSpPr>
          <p:cNvPr id="9" name="Footer Placeholder 4">
            <a:extLst>
              <a:ext uri="{FF2B5EF4-FFF2-40B4-BE49-F238E27FC236}">
                <a16:creationId xmlns:a16="http://schemas.microsoft.com/office/drawing/2014/main" xmlns="" id="{9C9FED76-2B83-7940-9C20-0534C4AACE5B}"/>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dirty="0" smtClean="0"/>
              <a:t>Northrop Grumman Proprietary Level I</a:t>
            </a:r>
            <a:endParaRPr lang="en-US" dirty="0"/>
          </a:p>
        </p:txBody>
      </p:sp>
      <p:sp>
        <p:nvSpPr>
          <p:cNvPr id="10" name="Slide Number Placeholder 1">
            <a:extLst>
              <a:ext uri="{FF2B5EF4-FFF2-40B4-BE49-F238E27FC236}">
                <a16:creationId xmlns:a16="http://schemas.microsoft.com/office/drawing/2014/main" xmlns="" id="{2C6AE7F8-A97B-7247-8E76-6954F30C68C6}"/>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dirty="0"/>
          </a:p>
        </p:txBody>
      </p:sp>
      <p:cxnSp>
        <p:nvCxnSpPr>
          <p:cNvPr id="11" name="Straight Connector 10">
            <a:extLst>
              <a:ext uri="{FF2B5EF4-FFF2-40B4-BE49-F238E27FC236}">
                <a16:creationId xmlns:a16="http://schemas.microsoft.com/office/drawing/2014/main" xmlns="" id="{A0FFC845-DC85-A842-9A8D-CE2A41D22BAA}"/>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15">
            <a:extLst>
              <a:ext uri="{FF2B5EF4-FFF2-40B4-BE49-F238E27FC236}">
                <a16:creationId xmlns:a16="http://schemas.microsoft.com/office/drawing/2014/main" xmlns="" id="{4F0CDFA9-407B-6841-9BCF-46975D310502}"/>
              </a:ext>
            </a:extLst>
          </p:cNvPr>
          <p:cNvSpPr>
            <a:spLocks noGrp="1"/>
          </p:cNvSpPr>
          <p:nvPr>
            <p:ph type="pic" sz="quarter" idx="10"/>
          </p:nvPr>
        </p:nvSpPr>
        <p:spPr>
          <a:xfrm>
            <a:off x="4470657" y="915959"/>
            <a:ext cx="4516186" cy="4076096"/>
          </a:xfrm>
        </p:spPr>
        <p:txBody>
          <a:bodyPr/>
          <a:lstStyle/>
          <a:p>
            <a:r>
              <a:rPr lang="en-US" smtClean="0"/>
              <a:t>Click icon to add picture</a:t>
            </a:r>
            <a:endParaRPr lang="en-US" dirty="0"/>
          </a:p>
        </p:txBody>
      </p:sp>
      <p:pic>
        <p:nvPicPr>
          <p:cNvPr id="12" name="Picture 11"/>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14447514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273844"/>
            <a:ext cx="6101664"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22"/>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a:extLst>
              <a:ext uri="{FF2B5EF4-FFF2-40B4-BE49-F238E27FC236}">
                <a16:creationId xmlns:a16="http://schemas.microsoft.com/office/drawing/2014/main" xmlns="" id="{D3575F98-D1F6-0C4D-8B66-1F493D1F33C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smtClean="0"/>
              <a:t>Northrop Grumman Proprietary Level I</a:t>
            </a:r>
            <a:endParaRPr lang="en-US" dirty="0"/>
          </a:p>
        </p:txBody>
      </p:sp>
      <p:sp>
        <p:nvSpPr>
          <p:cNvPr id="12" name="Slide Number Placeholder 1">
            <a:extLst>
              <a:ext uri="{FF2B5EF4-FFF2-40B4-BE49-F238E27FC236}">
                <a16:creationId xmlns:a16="http://schemas.microsoft.com/office/drawing/2014/main" xmlns="" id="{7F252750-81FB-EA46-95AF-4A0663508A7D}"/>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lumMod val="50000"/>
                  </a:schemeClr>
                </a:solidFill>
              </a:defRPr>
            </a:lvl1pPr>
          </a:lstStyle>
          <a:p>
            <a:fld id="{32A2F39E-E4DB-494E-AB40-38356C65078C}" type="slidenum">
              <a:rPr lang="en-US" smtClean="0"/>
              <a:pPr/>
              <a:t>‹#›</a:t>
            </a:fld>
            <a:endParaRPr lang="en-US" dirty="0"/>
          </a:p>
        </p:txBody>
      </p:sp>
    </p:spTree>
    <p:extLst>
      <p:ext uri="{BB962C8B-B14F-4D97-AF65-F5344CB8AC3E}">
        <p14:creationId xmlns:p14="http://schemas.microsoft.com/office/powerpoint/2010/main" val="800378921"/>
      </p:ext>
    </p:extLst>
  </p:cSld>
  <p:clrMap bg1="lt1" tx1="dk1" bg2="lt2" tx2="dk2" accent1="accent1" accent2="accent2" accent3="accent3" accent4="accent4" accent5="accent5" accent6="accent6" hlink="hlink" folHlink="folHlink"/>
  <p:sldLayoutIdLst>
    <p:sldLayoutId id="2147483661" r:id="rId1"/>
    <p:sldLayoutId id="2147483702" r:id="rId2"/>
    <p:sldLayoutId id="2147483708" r:id="rId3"/>
    <p:sldLayoutId id="2147483709" r:id="rId4"/>
    <p:sldLayoutId id="2147483710" r:id="rId5"/>
    <p:sldLayoutId id="2147483696" r:id="rId6"/>
    <p:sldLayoutId id="2147483682" r:id="rId7"/>
    <p:sldLayoutId id="2147483697" r:id="rId8"/>
    <p:sldLayoutId id="2147483664" r:id="rId9"/>
    <p:sldLayoutId id="2147483663" r:id="rId10"/>
    <p:sldLayoutId id="2147483683" r:id="rId11"/>
    <p:sldLayoutId id="2147483680" r:id="rId12"/>
    <p:sldLayoutId id="2147483700" r:id="rId13"/>
    <p:sldLayoutId id="2147483688" r:id="rId14"/>
  </p:sldLayoutIdLst>
  <p:timing>
    <p:tnLst>
      <p:par>
        <p:cTn id="1" dur="indefinite" restart="never" nodeType="tmRoot"/>
      </p:par>
    </p:tnLst>
  </p:timing>
  <p:hf hdr="0" dt="0"/>
  <p:txStyles>
    <p:titleStyle>
      <a:lvl1pPr algn="l" defTabSz="617162" rtl="0" eaLnBrk="1" latinLnBrk="0" hangingPunct="1">
        <a:lnSpc>
          <a:spcPct val="90000"/>
        </a:lnSpc>
        <a:spcBef>
          <a:spcPct val="0"/>
        </a:spcBef>
        <a:buNone/>
        <a:defRPr sz="3200" b="1" kern="1200">
          <a:solidFill>
            <a:srgbClr val="00269A"/>
          </a:solidFill>
          <a:latin typeface="+mj-lt"/>
          <a:ea typeface="+mj-ea"/>
          <a:cs typeface="+mj-cs"/>
        </a:defRPr>
      </a:lvl1pPr>
    </p:titleStyle>
    <p:body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162" rtl="0" eaLnBrk="1" latinLnBrk="0" hangingPunct="1">
        <a:defRPr sz="1215" kern="1200">
          <a:solidFill>
            <a:schemeClr val="tx1"/>
          </a:solidFill>
          <a:latin typeface="+mn-lt"/>
          <a:ea typeface="+mn-ea"/>
          <a:cs typeface="+mn-cs"/>
        </a:defRPr>
      </a:lvl1pPr>
      <a:lvl2pPr marL="308582" algn="l" defTabSz="617162" rtl="0" eaLnBrk="1" latinLnBrk="0" hangingPunct="1">
        <a:defRPr sz="1215" kern="1200">
          <a:solidFill>
            <a:schemeClr val="tx1"/>
          </a:solidFill>
          <a:latin typeface="+mn-lt"/>
          <a:ea typeface="+mn-ea"/>
          <a:cs typeface="+mn-cs"/>
        </a:defRPr>
      </a:lvl2pPr>
      <a:lvl3pPr marL="617162" algn="l" defTabSz="617162" rtl="0" eaLnBrk="1" latinLnBrk="0" hangingPunct="1">
        <a:defRPr sz="1215" kern="1200">
          <a:solidFill>
            <a:schemeClr val="tx1"/>
          </a:solidFill>
          <a:latin typeface="+mn-lt"/>
          <a:ea typeface="+mn-ea"/>
          <a:cs typeface="+mn-cs"/>
        </a:defRPr>
      </a:lvl3pPr>
      <a:lvl4pPr marL="925742" algn="l" defTabSz="617162" rtl="0" eaLnBrk="1" latinLnBrk="0" hangingPunct="1">
        <a:defRPr sz="1215" kern="1200">
          <a:solidFill>
            <a:schemeClr val="tx1"/>
          </a:solidFill>
          <a:latin typeface="+mn-lt"/>
          <a:ea typeface="+mn-ea"/>
          <a:cs typeface="+mn-cs"/>
        </a:defRPr>
      </a:lvl4pPr>
      <a:lvl5pPr marL="1234325" algn="l" defTabSz="617162" rtl="0" eaLnBrk="1" latinLnBrk="0" hangingPunct="1">
        <a:defRPr sz="1215" kern="1200">
          <a:solidFill>
            <a:schemeClr val="tx1"/>
          </a:solidFill>
          <a:latin typeface="+mn-lt"/>
          <a:ea typeface="+mn-ea"/>
          <a:cs typeface="+mn-cs"/>
        </a:defRPr>
      </a:lvl5pPr>
      <a:lvl6pPr marL="1542905" algn="l" defTabSz="617162" rtl="0" eaLnBrk="1" latinLnBrk="0" hangingPunct="1">
        <a:defRPr sz="1215" kern="1200">
          <a:solidFill>
            <a:schemeClr val="tx1"/>
          </a:solidFill>
          <a:latin typeface="+mn-lt"/>
          <a:ea typeface="+mn-ea"/>
          <a:cs typeface="+mn-cs"/>
        </a:defRPr>
      </a:lvl6pPr>
      <a:lvl7pPr marL="1851484" algn="l" defTabSz="617162" rtl="0" eaLnBrk="1" latinLnBrk="0" hangingPunct="1">
        <a:defRPr sz="1215" kern="1200">
          <a:solidFill>
            <a:schemeClr val="tx1"/>
          </a:solidFill>
          <a:latin typeface="+mn-lt"/>
          <a:ea typeface="+mn-ea"/>
          <a:cs typeface="+mn-cs"/>
        </a:defRPr>
      </a:lvl7pPr>
      <a:lvl8pPr marL="2160065" algn="l" defTabSz="617162" rtl="0" eaLnBrk="1" latinLnBrk="0" hangingPunct="1">
        <a:defRPr sz="1215" kern="1200">
          <a:solidFill>
            <a:schemeClr val="tx1"/>
          </a:solidFill>
          <a:latin typeface="+mn-lt"/>
          <a:ea typeface="+mn-ea"/>
          <a:cs typeface="+mn-cs"/>
        </a:defRPr>
      </a:lvl8pPr>
      <a:lvl9pPr marL="2468646" algn="l" defTabSz="61716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p:txBody>
          <a:bodyPr/>
          <a:lstStyle/>
          <a:p>
            <a:r>
              <a:rPr lang="en-US" dirty="0" smtClean="0"/>
              <a:t>27-28 January, 2020</a:t>
            </a:r>
            <a:endParaRPr lang="en-US" dirty="0"/>
          </a:p>
        </p:txBody>
      </p:sp>
      <p:sp>
        <p:nvSpPr>
          <p:cNvPr id="3" name="Text Placeholder 2"/>
          <p:cNvSpPr>
            <a:spLocks noGrp="1"/>
          </p:cNvSpPr>
          <p:nvPr>
            <p:ph type="body" sz="quarter" idx="16"/>
          </p:nvPr>
        </p:nvSpPr>
        <p:spPr>
          <a:xfrm>
            <a:off x="5998435" y="2548217"/>
            <a:ext cx="3043984" cy="1715507"/>
          </a:xfrm>
        </p:spPr>
        <p:txBody>
          <a:bodyPr/>
          <a:lstStyle/>
          <a:p>
            <a:r>
              <a:rPr lang="en-US" sz="1200" dirty="0" smtClean="0"/>
              <a:t>Calvin Smith – Project Lead</a:t>
            </a:r>
          </a:p>
          <a:p>
            <a:r>
              <a:rPr lang="en-US" sz="1200" dirty="0" smtClean="0"/>
              <a:t>Jason Liu – Cyber Architect</a:t>
            </a:r>
          </a:p>
          <a:p>
            <a:r>
              <a:rPr lang="en-US" sz="1200" dirty="0" smtClean="0"/>
              <a:t>Jeremy Powell – Cyber Engineer</a:t>
            </a:r>
          </a:p>
        </p:txBody>
      </p:sp>
      <p:sp>
        <p:nvSpPr>
          <p:cNvPr id="8" name="Slide Number Placeholder 7">
            <a:extLst>
              <a:ext uri="{FF2B5EF4-FFF2-40B4-BE49-F238E27FC236}">
                <a16:creationId xmlns:a16="http://schemas.microsoft.com/office/drawing/2014/main" xmlns="" id="{289FAF12-C02E-5947-B96E-3B32BFF2B298}"/>
              </a:ext>
            </a:extLst>
          </p:cNvPr>
          <p:cNvSpPr>
            <a:spLocks noGrp="1"/>
          </p:cNvSpPr>
          <p:nvPr>
            <p:ph type="sldNum" sz="quarter" idx="4"/>
          </p:nvPr>
        </p:nvSpPr>
        <p:spPr/>
        <p:txBody>
          <a:bodyPr/>
          <a:lstStyle/>
          <a:p>
            <a:fld id="{32A2F39E-E4DB-494E-AB40-38356C65078C}" type="slidenum">
              <a:rPr lang="en-US" smtClean="0"/>
              <a:pPr/>
              <a:t>1</a:t>
            </a:fld>
            <a:endParaRPr lang="en-US" dirty="0"/>
          </a:p>
        </p:txBody>
      </p:sp>
      <p:sp>
        <p:nvSpPr>
          <p:cNvPr id="2" name="Title 1"/>
          <p:cNvSpPr>
            <a:spLocks noGrp="1"/>
          </p:cNvSpPr>
          <p:nvPr>
            <p:ph type="title"/>
          </p:nvPr>
        </p:nvSpPr>
        <p:spPr/>
        <p:txBody>
          <a:bodyPr/>
          <a:lstStyle/>
          <a:p>
            <a:r>
              <a:rPr lang="en-US" dirty="0"/>
              <a:t>UCAP </a:t>
            </a:r>
            <a:r>
              <a:rPr lang="en-US" dirty="0" smtClean="0"/>
              <a:t>– Unified Cyber </a:t>
            </a:r>
            <a:r>
              <a:rPr lang="en-US" dirty="0"/>
              <a:t>Defense </a:t>
            </a:r>
            <a:r>
              <a:rPr lang="en-US" dirty="0" smtClean="0"/>
              <a:t>Platform</a:t>
            </a:r>
            <a:r>
              <a:rPr lang="en-US" dirty="0"/>
              <a:t/>
            </a:r>
            <a:br>
              <a:rPr lang="en-US" dirty="0"/>
            </a:br>
            <a:endParaRPr lang="en-US" dirty="0"/>
          </a:p>
        </p:txBody>
      </p:sp>
      <p:sp>
        <p:nvSpPr>
          <p:cNvPr id="7" name="Text Placeholder 6"/>
          <p:cNvSpPr>
            <a:spLocks noGrp="1"/>
          </p:cNvSpPr>
          <p:nvPr>
            <p:ph type="body" sz="quarter" idx="20"/>
          </p:nvPr>
        </p:nvSpPr>
        <p:spPr/>
        <p:txBody>
          <a:bodyPr/>
          <a:lstStyle/>
          <a:p>
            <a:r>
              <a:rPr lang="en-US" dirty="0"/>
              <a:t>Implementing </a:t>
            </a:r>
            <a:r>
              <a:rPr lang="en-US" dirty="0" smtClean="0"/>
              <a:t>OpenC2 for </a:t>
            </a:r>
          </a:p>
          <a:p>
            <a:r>
              <a:rPr lang="en-US" dirty="0" smtClean="0"/>
              <a:t>Cyber Automation Interoperability</a:t>
            </a:r>
            <a:endParaRPr lang="en-US" dirty="0"/>
          </a:p>
        </p:txBody>
      </p:sp>
      <p:sp>
        <p:nvSpPr>
          <p:cNvPr id="4" name="TextBox 3"/>
          <p:cNvSpPr txBox="1"/>
          <p:nvPr/>
        </p:nvSpPr>
        <p:spPr>
          <a:xfrm>
            <a:off x="6450635" y="4866501"/>
            <a:ext cx="2693365" cy="230832"/>
          </a:xfrm>
          <a:prstGeom prst="rect">
            <a:avLst/>
          </a:prstGeom>
          <a:solidFill>
            <a:schemeClr val="bg1"/>
          </a:solidFill>
        </p:spPr>
        <p:txBody>
          <a:bodyPr wrap="none" rtlCol="0">
            <a:spAutoFit/>
          </a:bodyPr>
          <a:lstStyle/>
          <a:p>
            <a:pPr algn="r"/>
            <a:r>
              <a:rPr lang="en-US" sz="900" dirty="0"/>
              <a:t>© 2020 Northrop Grumman Systems Corporation</a:t>
            </a:r>
          </a:p>
        </p:txBody>
      </p:sp>
      <p:sp>
        <p:nvSpPr>
          <p:cNvPr id="6" name="Rectangle 5"/>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522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10</a:t>
            </a:fld>
            <a:endParaRPr lang="en-US" dirty="0"/>
          </a:p>
        </p:txBody>
      </p:sp>
      <p:sp>
        <p:nvSpPr>
          <p:cNvPr id="8" name="Title 7"/>
          <p:cNvSpPr>
            <a:spLocks noGrp="1"/>
          </p:cNvSpPr>
          <p:nvPr>
            <p:ph type="title"/>
          </p:nvPr>
        </p:nvSpPr>
        <p:spPr/>
        <p:txBody>
          <a:bodyPr>
            <a:normAutofit fontScale="90000"/>
          </a:bodyPr>
          <a:lstStyle/>
          <a:p>
            <a:r>
              <a:rPr lang="en-US" dirty="0"/>
              <a:t>Use Case 2: Cybersecurity Compliance</a:t>
            </a:r>
            <a:br>
              <a:rPr lang="en-US" dirty="0"/>
            </a:br>
            <a:r>
              <a:rPr lang="en-US" sz="2000" dirty="0"/>
              <a:t>(Leveraging OpenC2 Standard)</a:t>
            </a:r>
          </a:p>
        </p:txBody>
      </p:sp>
      <p:sp>
        <p:nvSpPr>
          <p:cNvPr id="6" name="Content Placeholder 2"/>
          <p:cNvSpPr txBox="1">
            <a:spLocks/>
          </p:cNvSpPr>
          <p:nvPr/>
        </p:nvSpPr>
        <p:spPr>
          <a:xfrm>
            <a:off x="251012" y="872535"/>
            <a:ext cx="8671112" cy="3894746"/>
          </a:xfrm>
          <a:prstGeom prst="rect">
            <a:avLst/>
          </a:prstGeom>
        </p:spPr>
        <p:txBody>
          <a:bodyPr>
            <a:normAutofit/>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b="1" dirty="0"/>
              <a:t>The Problem</a:t>
            </a:r>
          </a:p>
          <a:p>
            <a:pPr lvl="1">
              <a:buFont typeface="Wingdings" panose="05000000000000000000" pitchFamily="2" charset="2"/>
              <a:buChar char="q"/>
            </a:pPr>
            <a:r>
              <a:rPr lang="en-US" dirty="0"/>
              <a:t>Enterprise or agency often requires implementation of certain security standards for network devices and user endpoints to ensure policy compliance</a:t>
            </a:r>
          </a:p>
          <a:p>
            <a:pPr lvl="1">
              <a:buFont typeface="Wingdings" panose="05000000000000000000" pitchFamily="2" charset="2"/>
              <a:buChar char="q"/>
            </a:pPr>
            <a:r>
              <a:rPr lang="en-US" dirty="0"/>
              <a:t>Non-compliant settings are not corrected in timely manner introducing vulnerabilities that are subject to cyber attacks</a:t>
            </a:r>
          </a:p>
          <a:p>
            <a:pPr marL="0" indent="0">
              <a:buNone/>
            </a:pPr>
            <a:endParaRPr lang="en-US" dirty="0" smtClean="0"/>
          </a:p>
          <a:p>
            <a:pPr marL="0" indent="0">
              <a:buNone/>
            </a:pPr>
            <a:r>
              <a:rPr lang="en-US" b="1" dirty="0" smtClean="0"/>
              <a:t>The </a:t>
            </a:r>
            <a:r>
              <a:rPr lang="en-US" b="1" dirty="0"/>
              <a:t>Solution </a:t>
            </a:r>
            <a:r>
              <a:rPr lang="en-US" dirty="0"/>
              <a:t>(full automation w/o human in the loop)</a:t>
            </a:r>
          </a:p>
          <a:p>
            <a:pPr lvl="1">
              <a:buFont typeface="Wingdings" panose="05000000000000000000" pitchFamily="2" charset="2"/>
              <a:buChar char="q"/>
            </a:pPr>
            <a:r>
              <a:rPr lang="en-US" dirty="0"/>
              <a:t>Ingest compliance assessment results to Data Lake in real-time</a:t>
            </a:r>
          </a:p>
          <a:p>
            <a:pPr lvl="1">
              <a:buFont typeface="Wingdings" panose="05000000000000000000" pitchFamily="2" charset="2"/>
              <a:buChar char="q"/>
            </a:pPr>
            <a:r>
              <a:rPr lang="en-US" dirty="0"/>
              <a:t>Highlight the non-compliant settings and cyber risks on dashboards</a:t>
            </a:r>
          </a:p>
          <a:p>
            <a:pPr lvl="1">
              <a:buFont typeface="Wingdings" panose="05000000000000000000" pitchFamily="2" charset="2"/>
              <a:buChar char="q"/>
            </a:pPr>
            <a:r>
              <a:rPr lang="en-US" dirty="0"/>
              <a:t>Launch playbooks in OpenC2 to correct the non-compliant settings</a:t>
            </a:r>
          </a:p>
          <a:p>
            <a:pPr marL="457200" lvl="1" indent="0">
              <a:buNone/>
            </a:pPr>
            <a:endParaRPr lang="en-US" dirty="0">
              <a:solidFill>
                <a:srgbClr val="FF0000"/>
              </a:solidFill>
            </a:endParaRPr>
          </a:p>
        </p:txBody>
      </p:sp>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627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11</a:t>
            </a:fld>
            <a:endParaRPr lang="en-US" dirty="0"/>
          </a:p>
        </p:txBody>
      </p:sp>
      <p:sp>
        <p:nvSpPr>
          <p:cNvPr id="4" name="Title 3"/>
          <p:cNvSpPr>
            <a:spLocks noGrp="1"/>
          </p:cNvSpPr>
          <p:nvPr>
            <p:ph type="title"/>
          </p:nvPr>
        </p:nvSpPr>
        <p:spPr/>
        <p:txBody>
          <a:bodyPr>
            <a:normAutofit fontScale="90000"/>
          </a:bodyPr>
          <a:lstStyle/>
          <a:p>
            <a:pPr lvl="0"/>
            <a:r>
              <a:rPr lang="en-US" dirty="0"/>
              <a:t>Use Case </a:t>
            </a:r>
            <a:r>
              <a:rPr lang="en-US" dirty="0" smtClean="0"/>
              <a:t>2: </a:t>
            </a:r>
            <a:r>
              <a:rPr lang="en-US" dirty="0"/>
              <a:t>Workflow Diagram</a:t>
            </a:r>
            <a:br>
              <a:rPr lang="en-US" dirty="0"/>
            </a:br>
            <a:r>
              <a:rPr lang="en-US" sz="2000" dirty="0"/>
              <a:t>(Playbooks in OpenC2)</a:t>
            </a:r>
            <a:endParaRPr lang="en-US" sz="2000" kern="0" dirty="0">
              <a:solidFill>
                <a:srgbClr val="000000"/>
              </a:solidFill>
              <a:latin typeface="Tahoma" charset="0"/>
              <a:cs typeface="Arial" charset="0"/>
            </a:endParaRPr>
          </a:p>
        </p:txBody>
      </p:sp>
      <p:pic>
        <p:nvPicPr>
          <p:cNvPr id="6" name="Picture 5"/>
          <p:cNvPicPr>
            <a:picLocks noChangeAspect="1"/>
          </p:cNvPicPr>
          <p:nvPr/>
        </p:nvPicPr>
        <p:blipFill>
          <a:blip r:embed="rId3"/>
          <a:stretch>
            <a:fillRect/>
          </a:stretch>
        </p:blipFill>
        <p:spPr>
          <a:xfrm>
            <a:off x="524435" y="914400"/>
            <a:ext cx="8162366" cy="3852881"/>
          </a:xfrm>
          <a:prstGeom prst="rect">
            <a:avLst/>
          </a:prstGeom>
        </p:spPr>
      </p:pic>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505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12</a:t>
            </a:fld>
            <a:endParaRPr lang="en-US" dirty="0"/>
          </a:p>
        </p:txBody>
      </p:sp>
      <p:sp>
        <p:nvSpPr>
          <p:cNvPr id="4" name="Title 3"/>
          <p:cNvSpPr>
            <a:spLocks noGrp="1"/>
          </p:cNvSpPr>
          <p:nvPr>
            <p:ph type="title"/>
          </p:nvPr>
        </p:nvSpPr>
        <p:spPr/>
        <p:txBody>
          <a:bodyPr>
            <a:normAutofit/>
          </a:bodyPr>
          <a:lstStyle/>
          <a:p>
            <a:pPr lvl="0"/>
            <a:r>
              <a:rPr lang="en-US" dirty="0"/>
              <a:t>Use Case </a:t>
            </a:r>
            <a:r>
              <a:rPr lang="en-US" dirty="0" smtClean="0"/>
              <a:t>2: </a:t>
            </a:r>
            <a:r>
              <a:rPr lang="en-US" dirty="0"/>
              <a:t>Playbook in OpenC2</a:t>
            </a:r>
            <a:endParaRPr lang="en-US" sz="2000" kern="0" dirty="0">
              <a:solidFill>
                <a:srgbClr val="000000"/>
              </a:solidFill>
              <a:latin typeface="Tahoma" charset="0"/>
              <a:cs typeface="Arial" charset="0"/>
            </a:endParaRPr>
          </a:p>
        </p:txBody>
      </p:sp>
      <p:pic>
        <p:nvPicPr>
          <p:cNvPr id="5" name="Picture 4"/>
          <p:cNvPicPr>
            <a:picLocks noChangeAspect="1"/>
          </p:cNvPicPr>
          <p:nvPr/>
        </p:nvPicPr>
        <p:blipFill>
          <a:blip r:embed="rId3"/>
          <a:stretch>
            <a:fillRect/>
          </a:stretch>
        </p:blipFill>
        <p:spPr>
          <a:xfrm>
            <a:off x="497541" y="954741"/>
            <a:ext cx="8108578" cy="3812541"/>
          </a:xfrm>
          <a:prstGeom prst="rect">
            <a:avLst/>
          </a:prstGeom>
        </p:spPr>
      </p:pic>
      <p:sp>
        <p:nvSpPr>
          <p:cNvPr id="6" name="Rectangle 5"/>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0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13</a:t>
            </a:fld>
            <a:endParaRPr lang="en-US" dirty="0"/>
          </a:p>
        </p:txBody>
      </p:sp>
      <p:sp>
        <p:nvSpPr>
          <p:cNvPr id="8" name="Title 7"/>
          <p:cNvSpPr>
            <a:spLocks noGrp="1"/>
          </p:cNvSpPr>
          <p:nvPr>
            <p:ph type="title"/>
          </p:nvPr>
        </p:nvSpPr>
        <p:spPr/>
        <p:txBody>
          <a:bodyPr>
            <a:normAutofit fontScale="90000"/>
          </a:bodyPr>
          <a:lstStyle/>
          <a:p>
            <a:r>
              <a:rPr lang="en-US" dirty="0"/>
              <a:t>Use Case 3: DNS Data Exfiltration</a:t>
            </a:r>
            <a:br>
              <a:rPr lang="en-US" dirty="0"/>
            </a:br>
            <a:r>
              <a:rPr lang="en-US" sz="2000" dirty="0"/>
              <a:t>(Leveraging OpenC2 Standard)</a:t>
            </a:r>
          </a:p>
        </p:txBody>
      </p:sp>
      <p:sp>
        <p:nvSpPr>
          <p:cNvPr id="6" name="Content Placeholder 2"/>
          <p:cNvSpPr txBox="1">
            <a:spLocks/>
          </p:cNvSpPr>
          <p:nvPr/>
        </p:nvSpPr>
        <p:spPr>
          <a:xfrm>
            <a:off x="251012" y="872535"/>
            <a:ext cx="8671112" cy="3894746"/>
          </a:xfrm>
          <a:prstGeom prst="rect">
            <a:avLst/>
          </a:prstGeom>
        </p:spPr>
        <p:txBody>
          <a:bodyPr>
            <a:normAutofit/>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b="1" dirty="0"/>
              <a:t>The Problem</a:t>
            </a:r>
          </a:p>
          <a:p>
            <a:pPr lvl="1">
              <a:buFont typeface="Wingdings" panose="05000000000000000000" pitchFamily="2" charset="2"/>
              <a:buChar char="q"/>
            </a:pPr>
            <a:r>
              <a:rPr lang="en-US" dirty="0"/>
              <a:t>DNS traffic is often not checked and inspected at perimeter firewall</a:t>
            </a:r>
          </a:p>
          <a:p>
            <a:pPr lvl="1">
              <a:buFont typeface="Wingdings" panose="05000000000000000000" pitchFamily="2" charset="2"/>
              <a:buChar char="q"/>
            </a:pPr>
            <a:r>
              <a:rPr lang="en-US" dirty="0"/>
              <a:t>Adversaries could take advantage to </a:t>
            </a:r>
            <a:r>
              <a:rPr lang="en-US" dirty="0" err="1"/>
              <a:t>exfiltrate</a:t>
            </a:r>
            <a:r>
              <a:rPr lang="en-US" dirty="0"/>
              <a:t> information out</a:t>
            </a:r>
          </a:p>
          <a:p>
            <a:pPr marL="0" indent="0">
              <a:buNone/>
            </a:pPr>
            <a:endParaRPr lang="en-US" b="1" dirty="0" smtClean="0"/>
          </a:p>
          <a:p>
            <a:pPr marL="0" indent="0">
              <a:buNone/>
            </a:pPr>
            <a:r>
              <a:rPr lang="en-US" b="1" dirty="0" smtClean="0"/>
              <a:t>The </a:t>
            </a:r>
            <a:r>
              <a:rPr lang="en-US" b="1" dirty="0"/>
              <a:t>Solution (full automation w/o human in the loop)</a:t>
            </a:r>
          </a:p>
          <a:p>
            <a:pPr lvl="1">
              <a:buFont typeface="Wingdings" panose="05000000000000000000" pitchFamily="2" charset="2"/>
              <a:buChar char="q"/>
            </a:pPr>
            <a:r>
              <a:rPr lang="en-US" dirty="0"/>
              <a:t>Ingest DNS logs to Data Lake in real-time</a:t>
            </a:r>
          </a:p>
          <a:p>
            <a:pPr lvl="1">
              <a:buFont typeface="Wingdings" panose="05000000000000000000" pitchFamily="2" charset="2"/>
              <a:buChar char="q"/>
            </a:pPr>
            <a:r>
              <a:rPr lang="en-US" dirty="0"/>
              <a:t>Detect anomalies with an Advanced Analytics</a:t>
            </a:r>
          </a:p>
          <a:p>
            <a:pPr lvl="1">
              <a:buFont typeface="Wingdings" panose="05000000000000000000" pitchFamily="2" charset="2"/>
              <a:buChar char="q"/>
            </a:pPr>
            <a:r>
              <a:rPr lang="en-US" dirty="0"/>
              <a:t>Highlight the anomalies on dashboards</a:t>
            </a:r>
          </a:p>
          <a:p>
            <a:pPr lvl="1">
              <a:buFont typeface="Wingdings" panose="05000000000000000000" pitchFamily="2" charset="2"/>
              <a:buChar char="q"/>
            </a:pPr>
            <a:r>
              <a:rPr lang="en-US" dirty="0"/>
              <a:t>Launch Playbooks in OpenC2 to block the DNS domain name(s)</a:t>
            </a:r>
          </a:p>
          <a:p>
            <a:pPr marL="457200" lvl="1" indent="0">
              <a:buNone/>
            </a:pPr>
            <a:endParaRPr lang="en-US" dirty="0">
              <a:solidFill>
                <a:srgbClr val="FF0000"/>
              </a:solidFill>
            </a:endParaRPr>
          </a:p>
        </p:txBody>
      </p:sp>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491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14</a:t>
            </a:fld>
            <a:endParaRPr lang="en-US" dirty="0"/>
          </a:p>
        </p:txBody>
      </p:sp>
      <p:sp>
        <p:nvSpPr>
          <p:cNvPr id="4" name="Title 3"/>
          <p:cNvSpPr>
            <a:spLocks noGrp="1"/>
          </p:cNvSpPr>
          <p:nvPr>
            <p:ph type="title"/>
          </p:nvPr>
        </p:nvSpPr>
        <p:spPr/>
        <p:txBody>
          <a:bodyPr>
            <a:normAutofit fontScale="90000"/>
          </a:bodyPr>
          <a:lstStyle/>
          <a:p>
            <a:pPr lvl="0"/>
            <a:r>
              <a:rPr lang="en-US" dirty="0"/>
              <a:t>Use Case 3</a:t>
            </a:r>
            <a:r>
              <a:rPr lang="en-US" dirty="0" smtClean="0"/>
              <a:t>: </a:t>
            </a:r>
            <a:r>
              <a:rPr lang="en-US" dirty="0"/>
              <a:t>Workflow Diagram</a:t>
            </a:r>
            <a:br>
              <a:rPr lang="en-US" dirty="0"/>
            </a:br>
            <a:r>
              <a:rPr lang="en-US" sz="2000" dirty="0"/>
              <a:t>(Playbooks in OpenC2)</a:t>
            </a:r>
            <a:endParaRPr lang="en-US" sz="2000" kern="0" dirty="0">
              <a:solidFill>
                <a:srgbClr val="000000"/>
              </a:solidFill>
              <a:latin typeface="Tahoma" charset="0"/>
              <a:cs typeface="Arial" charset="0"/>
            </a:endParaRPr>
          </a:p>
        </p:txBody>
      </p:sp>
      <p:pic>
        <p:nvPicPr>
          <p:cNvPr id="5" name="Picture 4"/>
          <p:cNvPicPr>
            <a:picLocks noChangeAspect="1"/>
          </p:cNvPicPr>
          <p:nvPr/>
        </p:nvPicPr>
        <p:blipFill>
          <a:blip r:embed="rId3"/>
          <a:stretch>
            <a:fillRect/>
          </a:stretch>
        </p:blipFill>
        <p:spPr>
          <a:xfrm>
            <a:off x="551328" y="900953"/>
            <a:ext cx="8162365" cy="3866329"/>
          </a:xfrm>
          <a:prstGeom prst="rect">
            <a:avLst/>
          </a:prstGeom>
        </p:spPr>
      </p:pic>
      <p:sp>
        <p:nvSpPr>
          <p:cNvPr id="6" name="Rectangle 5"/>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95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15</a:t>
            </a:fld>
            <a:endParaRPr lang="en-US" dirty="0"/>
          </a:p>
        </p:txBody>
      </p:sp>
      <p:sp>
        <p:nvSpPr>
          <p:cNvPr id="4" name="Title 3"/>
          <p:cNvSpPr>
            <a:spLocks noGrp="1"/>
          </p:cNvSpPr>
          <p:nvPr>
            <p:ph type="title"/>
          </p:nvPr>
        </p:nvSpPr>
        <p:spPr/>
        <p:txBody>
          <a:bodyPr>
            <a:normAutofit/>
          </a:bodyPr>
          <a:lstStyle/>
          <a:p>
            <a:pPr lvl="0"/>
            <a:r>
              <a:rPr lang="en-US" dirty="0"/>
              <a:t>Use Case 3</a:t>
            </a:r>
            <a:r>
              <a:rPr lang="en-US" dirty="0" smtClean="0"/>
              <a:t>: </a:t>
            </a:r>
            <a:r>
              <a:rPr lang="en-US" dirty="0"/>
              <a:t>Playbook in OpenC2</a:t>
            </a:r>
            <a:endParaRPr lang="en-US" sz="2000" kern="0" dirty="0">
              <a:solidFill>
                <a:srgbClr val="000000"/>
              </a:solidFill>
              <a:latin typeface="Tahoma" charset="0"/>
              <a:cs typeface="Arial" charset="0"/>
            </a:endParaRPr>
          </a:p>
        </p:txBody>
      </p:sp>
      <p:pic>
        <p:nvPicPr>
          <p:cNvPr id="6" name="Picture 5"/>
          <p:cNvPicPr>
            <a:picLocks noChangeAspect="1"/>
          </p:cNvPicPr>
          <p:nvPr/>
        </p:nvPicPr>
        <p:blipFill>
          <a:blip r:embed="rId3"/>
          <a:stretch>
            <a:fillRect/>
          </a:stretch>
        </p:blipFill>
        <p:spPr>
          <a:xfrm>
            <a:off x="510988" y="954741"/>
            <a:ext cx="8256494" cy="3939988"/>
          </a:xfrm>
          <a:prstGeom prst="rect">
            <a:avLst/>
          </a:prstGeom>
        </p:spPr>
      </p:pic>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468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16</a:t>
            </a:fld>
            <a:endParaRPr lang="en-US" dirty="0"/>
          </a:p>
        </p:txBody>
      </p:sp>
      <p:sp>
        <p:nvSpPr>
          <p:cNvPr id="8" name="Title 7"/>
          <p:cNvSpPr>
            <a:spLocks noGrp="1"/>
          </p:cNvSpPr>
          <p:nvPr>
            <p:ph type="title"/>
          </p:nvPr>
        </p:nvSpPr>
        <p:spPr/>
        <p:txBody>
          <a:bodyPr>
            <a:normAutofit/>
          </a:bodyPr>
          <a:lstStyle/>
          <a:p>
            <a:r>
              <a:rPr lang="en-US" dirty="0"/>
              <a:t>Take </a:t>
            </a:r>
            <a:r>
              <a:rPr lang="en-US" dirty="0" err="1"/>
              <a:t>Aways</a:t>
            </a:r>
            <a:endParaRPr lang="en-US" sz="2000" dirty="0"/>
          </a:p>
        </p:txBody>
      </p:sp>
      <p:sp>
        <p:nvSpPr>
          <p:cNvPr id="6" name="Content Placeholder 2"/>
          <p:cNvSpPr txBox="1">
            <a:spLocks/>
          </p:cNvSpPr>
          <p:nvPr/>
        </p:nvSpPr>
        <p:spPr>
          <a:xfrm>
            <a:off x="251012" y="872535"/>
            <a:ext cx="8671112" cy="3894746"/>
          </a:xfrm>
          <a:prstGeom prst="rect">
            <a:avLst/>
          </a:prstGeom>
        </p:spPr>
        <p:txBody>
          <a:bodyPr>
            <a:normAutofit/>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a:lnSpc>
                <a:spcPct val="200000"/>
              </a:lnSpc>
              <a:buFont typeface="Wingdings" panose="05000000000000000000" pitchFamily="2" charset="2"/>
              <a:buChar char="v"/>
            </a:pPr>
            <a:r>
              <a:rPr lang="en-US" dirty="0"/>
              <a:t>Continuously monitor your network and devices</a:t>
            </a:r>
          </a:p>
          <a:p>
            <a:pPr>
              <a:lnSpc>
                <a:spcPct val="200000"/>
              </a:lnSpc>
              <a:buFont typeface="Wingdings" panose="05000000000000000000" pitchFamily="2" charset="2"/>
              <a:buChar char="v"/>
            </a:pPr>
            <a:r>
              <a:rPr lang="en-US" dirty="0"/>
              <a:t>Don’t wait, take actions in real-time</a:t>
            </a:r>
          </a:p>
          <a:p>
            <a:pPr>
              <a:lnSpc>
                <a:spcPct val="200000"/>
              </a:lnSpc>
              <a:buFont typeface="Wingdings" panose="05000000000000000000" pitchFamily="2" charset="2"/>
              <a:buChar char="v"/>
            </a:pPr>
            <a:r>
              <a:rPr lang="en-US" dirty="0"/>
              <a:t>Share information, it helps everyone</a:t>
            </a:r>
          </a:p>
          <a:p>
            <a:pPr>
              <a:lnSpc>
                <a:spcPct val="200000"/>
              </a:lnSpc>
              <a:buFont typeface="Wingdings" panose="05000000000000000000" pitchFamily="2" charset="2"/>
              <a:buChar char="v"/>
            </a:pPr>
            <a:r>
              <a:rPr lang="en-US" dirty="0"/>
              <a:t>Solve hard problems with technologies</a:t>
            </a:r>
          </a:p>
          <a:p>
            <a:pPr>
              <a:lnSpc>
                <a:spcPct val="200000"/>
              </a:lnSpc>
              <a:buFont typeface="Wingdings" panose="05000000000000000000" pitchFamily="2" charset="2"/>
              <a:buChar char="v"/>
            </a:pPr>
            <a:r>
              <a:rPr lang="en-US" dirty="0"/>
              <a:t>Save cost with standards – Go for </a:t>
            </a:r>
            <a:r>
              <a:rPr lang="en-US" dirty="0" smtClean="0"/>
              <a:t>OpenC2</a:t>
            </a:r>
            <a:r>
              <a:rPr lang="en-US" dirty="0"/>
              <a:t>!</a:t>
            </a:r>
          </a:p>
        </p:txBody>
      </p:sp>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872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29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Executive </a:t>
            </a:r>
            <a:r>
              <a:rPr lang="en-US" dirty="0" smtClean="0"/>
              <a:t>Summary</a:t>
            </a:r>
            <a:endParaRPr lang="en-US" dirty="0"/>
          </a:p>
        </p:txBody>
      </p:sp>
      <p:sp>
        <p:nvSpPr>
          <p:cNvPr id="6" name="Slide Number Placeholder 5">
            <a:extLst>
              <a:ext uri="{FF2B5EF4-FFF2-40B4-BE49-F238E27FC236}">
                <a16:creationId xmlns:a16="http://schemas.microsoft.com/office/drawing/2014/main" xmlns="" id="{CD285C55-2896-4847-BD49-2B4503C66230}"/>
              </a:ext>
            </a:extLst>
          </p:cNvPr>
          <p:cNvSpPr>
            <a:spLocks noGrp="1"/>
          </p:cNvSpPr>
          <p:nvPr>
            <p:ph type="sldNum" sz="quarter" idx="4"/>
          </p:nvPr>
        </p:nvSpPr>
        <p:spPr/>
        <p:txBody>
          <a:bodyPr/>
          <a:lstStyle/>
          <a:p>
            <a:fld id="{32A2F39E-E4DB-494E-AB40-38356C65078C}" type="slidenum">
              <a:rPr lang="en-US" smtClean="0"/>
              <a:pPr/>
              <a:t>2</a:t>
            </a:fld>
            <a:endParaRPr lang="en-US" dirty="0"/>
          </a:p>
        </p:txBody>
      </p:sp>
      <p:sp>
        <p:nvSpPr>
          <p:cNvPr id="16" name="Text Placeholder 15"/>
          <p:cNvSpPr>
            <a:spLocks noGrp="1"/>
          </p:cNvSpPr>
          <p:nvPr>
            <p:ph type="body" sz="quarter" idx="18"/>
          </p:nvPr>
        </p:nvSpPr>
        <p:spPr>
          <a:xfrm>
            <a:off x="4598894" y="2850453"/>
            <a:ext cx="4383741" cy="1791419"/>
          </a:xfrm>
        </p:spPr>
        <p:txBody>
          <a:bodyPr>
            <a:normAutofit/>
          </a:bodyPr>
          <a:lstStyle/>
          <a:p>
            <a:pPr marL="285750" lvl="1" indent="-285750">
              <a:buFont typeface="Wingdings" panose="05000000000000000000" pitchFamily="2" charset="2"/>
              <a:buChar char="q"/>
            </a:pPr>
            <a:r>
              <a:rPr lang="en-US" sz="1500" kern="0" dirty="0"/>
              <a:t>Improved Cyber Resiliency for Your Network</a:t>
            </a:r>
          </a:p>
          <a:p>
            <a:pPr marL="285750" lvl="1" indent="-285750">
              <a:buFont typeface="Wingdings" panose="05000000000000000000" pitchFamily="2" charset="2"/>
              <a:buChar char="q"/>
            </a:pPr>
            <a:r>
              <a:rPr lang="en-US" sz="1500" kern="0" dirty="0"/>
              <a:t>Rapid Response to Emerging Cyber Threats</a:t>
            </a:r>
          </a:p>
          <a:p>
            <a:pPr marL="285750" lvl="1" indent="-285750">
              <a:buFont typeface="Wingdings" panose="05000000000000000000" pitchFamily="2" charset="2"/>
              <a:buChar char="q"/>
            </a:pPr>
            <a:r>
              <a:rPr lang="en-US" sz="1500" kern="0" dirty="0"/>
              <a:t>Timely Support for Mission Planning</a:t>
            </a:r>
          </a:p>
          <a:p>
            <a:pPr marL="285750" lvl="1" indent="-285750">
              <a:buFont typeface="Wingdings" panose="05000000000000000000" pitchFamily="2" charset="2"/>
              <a:buChar char="q"/>
            </a:pPr>
            <a:r>
              <a:rPr lang="en-US" sz="1500" kern="0" dirty="0"/>
              <a:t>Cost Effective with Open Source</a:t>
            </a:r>
          </a:p>
          <a:p>
            <a:pPr marL="285750" lvl="1" indent="-285750">
              <a:buFont typeface="Wingdings" panose="05000000000000000000" pitchFamily="2" charset="2"/>
              <a:buChar char="q"/>
            </a:pPr>
            <a:r>
              <a:rPr lang="en-US" sz="1500" kern="0" dirty="0"/>
              <a:t>Easy Integration with Open Standards</a:t>
            </a:r>
          </a:p>
        </p:txBody>
      </p:sp>
      <p:sp>
        <p:nvSpPr>
          <p:cNvPr id="17" name="Text Placeholder 16"/>
          <p:cNvSpPr>
            <a:spLocks noGrp="1"/>
          </p:cNvSpPr>
          <p:nvPr>
            <p:ph type="body" sz="quarter" idx="20"/>
          </p:nvPr>
        </p:nvSpPr>
        <p:spPr>
          <a:xfrm>
            <a:off x="249193" y="2761678"/>
            <a:ext cx="4188336" cy="1968971"/>
          </a:xfrm>
        </p:spPr>
        <p:txBody>
          <a:bodyPr>
            <a:normAutofit/>
          </a:bodyPr>
          <a:lstStyle/>
          <a:p>
            <a:pPr marL="285750" lvl="1" indent="-285750">
              <a:buFont typeface="Wingdings" panose="05000000000000000000" pitchFamily="2" charset="2"/>
              <a:buChar char="q"/>
            </a:pPr>
            <a:r>
              <a:rPr lang="en-US" sz="1500" dirty="0"/>
              <a:t>Automated Cyber Hygiene Resolution</a:t>
            </a:r>
          </a:p>
          <a:p>
            <a:pPr marL="285750" lvl="1" indent="-285750">
              <a:buFont typeface="Wingdings" panose="05000000000000000000" pitchFamily="2" charset="2"/>
              <a:buChar char="q"/>
            </a:pPr>
            <a:r>
              <a:rPr lang="en-US" sz="1500" dirty="0"/>
              <a:t>Real-time Malware Analysis &amp; Classification</a:t>
            </a:r>
          </a:p>
          <a:p>
            <a:pPr marL="285750" lvl="1" indent="-285750">
              <a:buFont typeface="Wingdings" panose="05000000000000000000" pitchFamily="2" charset="2"/>
              <a:buChar char="q"/>
            </a:pPr>
            <a:r>
              <a:rPr lang="en-US" sz="1500" dirty="0"/>
              <a:t>Predictive Threat Analysis with Automated Incident Response</a:t>
            </a:r>
          </a:p>
          <a:p>
            <a:pPr marL="285750" lvl="1" indent="-285750">
              <a:buFont typeface="Wingdings" panose="05000000000000000000" pitchFamily="2" charset="2"/>
              <a:buChar char="q"/>
            </a:pPr>
            <a:r>
              <a:rPr lang="en-US" sz="1500" dirty="0"/>
              <a:t>Information Sharing</a:t>
            </a:r>
          </a:p>
          <a:p>
            <a:pPr marL="285750" lvl="1" indent="-285750">
              <a:buFont typeface="Wingdings" panose="05000000000000000000" pitchFamily="2" charset="2"/>
              <a:buChar char="q"/>
            </a:pPr>
            <a:r>
              <a:rPr lang="en-US" sz="1500" dirty="0"/>
              <a:t>Data Lake for Custom Data Integration</a:t>
            </a:r>
          </a:p>
          <a:p>
            <a:pPr marL="285750" lvl="1" indent="-285750">
              <a:buFont typeface="Wingdings" panose="05000000000000000000" pitchFamily="2" charset="2"/>
              <a:buChar char="q"/>
            </a:pPr>
            <a:r>
              <a:rPr lang="en-US" sz="1500" dirty="0"/>
              <a:t>Playbooks in OpenC2 for Risk Mitigation</a:t>
            </a:r>
          </a:p>
        </p:txBody>
      </p:sp>
      <p:sp>
        <p:nvSpPr>
          <p:cNvPr id="18" name="Text Placeholder 17"/>
          <p:cNvSpPr>
            <a:spLocks noGrp="1"/>
          </p:cNvSpPr>
          <p:nvPr>
            <p:ph type="body" sz="quarter" idx="21"/>
          </p:nvPr>
        </p:nvSpPr>
        <p:spPr>
          <a:xfrm>
            <a:off x="197260" y="2403133"/>
            <a:ext cx="4011613" cy="317789"/>
          </a:xfrm>
        </p:spPr>
        <p:txBody>
          <a:bodyPr/>
          <a:lstStyle/>
          <a:p>
            <a:r>
              <a:rPr lang="en-US" b="1" dirty="0" smtClean="0"/>
              <a:t>Features</a:t>
            </a:r>
            <a:endParaRPr lang="en-US" b="1" dirty="0"/>
          </a:p>
        </p:txBody>
      </p:sp>
      <p:sp>
        <p:nvSpPr>
          <p:cNvPr id="19" name="Text Placeholder 18"/>
          <p:cNvSpPr>
            <a:spLocks noGrp="1"/>
          </p:cNvSpPr>
          <p:nvPr>
            <p:ph type="body" sz="quarter" idx="22"/>
          </p:nvPr>
        </p:nvSpPr>
        <p:spPr>
          <a:xfrm>
            <a:off x="4598894" y="2448920"/>
            <a:ext cx="4011613" cy="317789"/>
          </a:xfrm>
        </p:spPr>
        <p:txBody>
          <a:bodyPr/>
          <a:lstStyle/>
          <a:p>
            <a:r>
              <a:rPr lang="en-US" b="1" dirty="0" smtClean="0"/>
              <a:t>Benefits</a:t>
            </a:r>
            <a:endParaRPr lang="en-US" b="1" dirty="0"/>
          </a:p>
        </p:txBody>
      </p:sp>
      <p:sp>
        <p:nvSpPr>
          <p:cNvPr id="8" name="Rectangle 7"/>
          <p:cNvSpPr/>
          <p:nvPr/>
        </p:nvSpPr>
        <p:spPr>
          <a:xfrm>
            <a:off x="354950" y="967093"/>
            <a:ext cx="8468633" cy="1086451"/>
          </a:xfrm>
          <a:prstGeom prst="rect">
            <a:avLst/>
          </a:prstGeom>
          <a:noFill/>
        </p:spPr>
        <p:txBody>
          <a:bodyPr wrap="square" rtlCol="0">
            <a:spAutoFit/>
          </a:bodyPr>
          <a:lstStyle/>
          <a:p>
            <a:r>
              <a:rPr lang="en-US" sz="1600" b="1" dirty="0">
                <a:solidFill>
                  <a:schemeClr val="tx2"/>
                </a:solidFill>
                <a:latin typeface="Arial" pitchFamily="34" charset="0"/>
                <a:cs typeface="Arial" pitchFamily="34" charset="0"/>
              </a:rPr>
              <a:t>Vision </a:t>
            </a:r>
            <a:r>
              <a:rPr lang="en-US" sz="1600" b="1" dirty="0" smtClean="0">
                <a:solidFill>
                  <a:schemeClr val="tx2"/>
                </a:solidFill>
                <a:latin typeface="Arial" pitchFamily="34" charset="0"/>
                <a:cs typeface="Arial" pitchFamily="34" charset="0"/>
              </a:rPr>
              <a:t>Statement</a:t>
            </a:r>
          </a:p>
          <a:p>
            <a:endParaRPr lang="en-US" b="1" dirty="0">
              <a:solidFill>
                <a:schemeClr val="tx2"/>
              </a:solidFill>
              <a:latin typeface="Arial" pitchFamily="34" charset="0"/>
              <a:cs typeface="Arial" pitchFamily="34" charset="0"/>
            </a:endParaRPr>
          </a:p>
          <a:p>
            <a:r>
              <a:rPr lang="en-US" dirty="0">
                <a:solidFill>
                  <a:schemeClr val="tx2"/>
                </a:solidFill>
              </a:rPr>
              <a:t>Deliver </a:t>
            </a:r>
            <a:r>
              <a:rPr lang="en-US" dirty="0" smtClean="0">
                <a:solidFill>
                  <a:schemeClr val="tx2"/>
                </a:solidFill>
              </a:rPr>
              <a:t>Active Cyber </a:t>
            </a:r>
            <a:r>
              <a:rPr lang="en-US" dirty="0">
                <a:solidFill>
                  <a:schemeClr val="tx2"/>
                </a:solidFill>
              </a:rPr>
              <a:t>Defense </a:t>
            </a:r>
            <a:r>
              <a:rPr lang="en-US" dirty="0" smtClean="0">
                <a:solidFill>
                  <a:schemeClr val="tx2"/>
                </a:solidFill>
              </a:rPr>
              <a:t>Ecosystem in OpenC2 to </a:t>
            </a:r>
            <a:r>
              <a:rPr lang="en-US" dirty="0">
                <a:solidFill>
                  <a:schemeClr val="tx2"/>
                </a:solidFill>
              </a:rPr>
              <a:t>support </a:t>
            </a:r>
            <a:r>
              <a:rPr lang="en-US" dirty="0" smtClean="0">
                <a:solidFill>
                  <a:schemeClr val="tx2"/>
                </a:solidFill>
              </a:rPr>
              <a:t>customer mission with automated advanced cyber network defense services.</a:t>
            </a:r>
          </a:p>
        </p:txBody>
      </p:sp>
      <p:sp>
        <p:nvSpPr>
          <p:cNvPr id="9" name="Rectangle 8"/>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53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3</a:t>
            </a:fld>
            <a:endParaRPr lang="en-US" dirty="0"/>
          </a:p>
        </p:txBody>
      </p:sp>
      <p:sp>
        <p:nvSpPr>
          <p:cNvPr id="4" name="Title 3"/>
          <p:cNvSpPr>
            <a:spLocks noGrp="1"/>
          </p:cNvSpPr>
          <p:nvPr>
            <p:ph type="title"/>
          </p:nvPr>
        </p:nvSpPr>
        <p:spPr/>
        <p:txBody>
          <a:bodyPr>
            <a:noAutofit/>
          </a:bodyPr>
          <a:lstStyle/>
          <a:p>
            <a:r>
              <a:rPr lang="en-US" dirty="0"/>
              <a:t>Cyber Automation Framework</a:t>
            </a:r>
            <a:br>
              <a:rPr lang="en-US" dirty="0"/>
            </a:br>
            <a:r>
              <a:rPr lang="en-US" sz="1800" dirty="0"/>
              <a:t>Leveraging OpenC2 for Active </a:t>
            </a:r>
            <a:r>
              <a:rPr lang="en-US" sz="1800" dirty="0" smtClean="0"/>
              <a:t>DCO</a:t>
            </a:r>
            <a:endParaRPr lang="en-US" sz="1800" dirty="0"/>
          </a:p>
        </p:txBody>
      </p:sp>
      <p:sp>
        <p:nvSpPr>
          <p:cNvPr id="43" name="Rectangle 42"/>
          <p:cNvSpPr/>
          <p:nvPr/>
        </p:nvSpPr>
        <p:spPr>
          <a:xfrm>
            <a:off x="712694" y="4483561"/>
            <a:ext cx="7758953" cy="344229"/>
          </a:xfrm>
          <a:prstGeom prst="rect">
            <a:avLst/>
          </a:prstGeom>
          <a:solidFill>
            <a:schemeClr val="bg1">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rgbClr val="FFFFFF"/>
                </a:solidFill>
                <a:latin typeface="Arial" pitchFamily="34" charset="0"/>
                <a:cs typeface="Arial" pitchFamily="34" charset="0"/>
              </a:rPr>
              <a:t>Built-in Data Lake makes it easy to integrate with customer network environment </a:t>
            </a:r>
            <a:endParaRPr lang="en-US" sz="1200" dirty="0">
              <a:solidFill>
                <a:srgbClr val="FFFFFF"/>
              </a:solidFill>
              <a:latin typeface="Arial" pitchFamily="34" charset="0"/>
              <a:cs typeface="Arial" pitchFamily="34" charset="0"/>
            </a:endParaRPr>
          </a:p>
        </p:txBody>
      </p:sp>
      <p:pic>
        <p:nvPicPr>
          <p:cNvPr id="7" name="Picture 6"/>
          <p:cNvPicPr>
            <a:picLocks noChangeAspect="1"/>
          </p:cNvPicPr>
          <p:nvPr/>
        </p:nvPicPr>
        <p:blipFill>
          <a:blip r:embed="rId3"/>
          <a:stretch>
            <a:fillRect/>
          </a:stretch>
        </p:blipFill>
        <p:spPr>
          <a:xfrm>
            <a:off x="578224" y="820598"/>
            <a:ext cx="8098722" cy="3662963"/>
          </a:xfrm>
          <a:prstGeom prst="rect">
            <a:avLst/>
          </a:prstGeom>
        </p:spPr>
      </p:pic>
      <p:sp>
        <p:nvSpPr>
          <p:cNvPr id="6" name="Rectangle 5"/>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580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4</a:t>
            </a:fld>
            <a:endParaRPr lang="en-US" dirty="0"/>
          </a:p>
        </p:txBody>
      </p:sp>
      <p:sp>
        <p:nvSpPr>
          <p:cNvPr id="4" name="Title 3"/>
          <p:cNvSpPr>
            <a:spLocks noGrp="1"/>
          </p:cNvSpPr>
          <p:nvPr>
            <p:ph type="title"/>
          </p:nvPr>
        </p:nvSpPr>
        <p:spPr/>
        <p:txBody>
          <a:bodyPr/>
          <a:lstStyle/>
          <a:p>
            <a:pPr lvl="0"/>
            <a:r>
              <a:rPr lang="en-US" dirty="0"/>
              <a:t>Data Streaming on the Data Lake</a:t>
            </a:r>
            <a:endParaRPr lang="en-US" kern="0" dirty="0">
              <a:solidFill>
                <a:srgbClr val="000000"/>
              </a:solidFill>
              <a:latin typeface="Tahoma" charset="0"/>
              <a:cs typeface="Arial" charset="0"/>
            </a:endParaRPr>
          </a:p>
        </p:txBody>
      </p:sp>
      <p:pic>
        <p:nvPicPr>
          <p:cNvPr id="5" name="Picture 4"/>
          <p:cNvPicPr>
            <a:picLocks noChangeAspect="1"/>
          </p:cNvPicPr>
          <p:nvPr/>
        </p:nvPicPr>
        <p:blipFill>
          <a:blip r:embed="rId3"/>
          <a:stretch>
            <a:fillRect/>
          </a:stretch>
        </p:blipFill>
        <p:spPr>
          <a:xfrm>
            <a:off x="340076" y="903249"/>
            <a:ext cx="8531090" cy="3958683"/>
          </a:xfrm>
          <a:prstGeom prst="rect">
            <a:avLst/>
          </a:prstGeom>
        </p:spPr>
      </p:pic>
      <p:sp>
        <p:nvSpPr>
          <p:cNvPr id="6" name="Rectangle 5"/>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98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5</a:t>
            </a:fld>
            <a:endParaRPr lang="en-US" dirty="0"/>
          </a:p>
        </p:txBody>
      </p:sp>
      <p:sp>
        <p:nvSpPr>
          <p:cNvPr id="4" name="Title 3"/>
          <p:cNvSpPr>
            <a:spLocks noGrp="1"/>
          </p:cNvSpPr>
          <p:nvPr>
            <p:ph type="title"/>
          </p:nvPr>
        </p:nvSpPr>
        <p:spPr/>
        <p:txBody>
          <a:bodyPr>
            <a:normAutofit fontScale="90000"/>
          </a:bodyPr>
          <a:lstStyle/>
          <a:p>
            <a:r>
              <a:rPr lang="en-US" dirty="0" smtClean="0"/>
              <a:t>OpenC2 </a:t>
            </a:r>
            <a:r>
              <a:rPr lang="en-US" dirty="0"/>
              <a:t>Implementation</a:t>
            </a:r>
            <a:br>
              <a:rPr lang="en-US" dirty="0"/>
            </a:br>
            <a:r>
              <a:rPr lang="en-US" sz="2000" dirty="0"/>
              <a:t>(in 3 Layers</a:t>
            </a:r>
            <a:r>
              <a:rPr lang="en-US" sz="2000" dirty="0" smtClean="0"/>
              <a:t>)</a:t>
            </a:r>
            <a:endParaRPr lang="en-US" sz="2000" dirty="0"/>
          </a:p>
        </p:txBody>
      </p:sp>
      <p:pic>
        <p:nvPicPr>
          <p:cNvPr id="6" name="Picture 5"/>
          <p:cNvPicPr>
            <a:picLocks noChangeAspect="1"/>
          </p:cNvPicPr>
          <p:nvPr/>
        </p:nvPicPr>
        <p:blipFill>
          <a:blip r:embed="rId3"/>
          <a:stretch>
            <a:fillRect/>
          </a:stretch>
        </p:blipFill>
        <p:spPr>
          <a:xfrm>
            <a:off x="510988" y="927847"/>
            <a:ext cx="7933765" cy="3839434"/>
          </a:xfrm>
          <a:prstGeom prst="rect">
            <a:avLst/>
          </a:prstGeom>
        </p:spPr>
      </p:pic>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93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6</a:t>
            </a:fld>
            <a:endParaRPr lang="en-US" dirty="0"/>
          </a:p>
        </p:txBody>
      </p:sp>
      <p:sp>
        <p:nvSpPr>
          <p:cNvPr id="8" name="Title 7"/>
          <p:cNvSpPr>
            <a:spLocks noGrp="1"/>
          </p:cNvSpPr>
          <p:nvPr>
            <p:ph type="title"/>
          </p:nvPr>
        </p:nvSpPr>
        <p:spPr/>
        <p:txBody>
          <a:bodyPr/>
          <a:lstStyle/>
          <a:p>
            <a:r>
              <a:rPr lang="en-US" dirty="0" smtClean="0"/>
              <a:t>Cyber </a:t>
            </a:r>
            <a:r>
              <a:rPr lang="en-US" dirty="0"/>
              <a:t>Use Cases in </a:t>
            </a:r>
            <a:r>
              <a:rPr lang="en-US" dirty="0" smtClean="0"/>
              <a:t>OpenC2</a:t>
            </a:r>
            <a:endParaRPr lang="en-US" dirty="0"/>
          </a:p>
        </p:txBody>
      </p:sp>
      <p:sp>
        <p:nvSpPr>
          <p:cNvPr id="6" name="Content Placeholder 2"/>
          <p:cNvSpPr txBox="1">
            <a:spLocks/>
          </p:cNvSpPr>
          <p:nvPr/>
        </p:nvSpPr>
        <p:spPr>
          <a:xfrm>
            <a:off x="251012" y="872535"/>
            <a:ext cx="8671112" cy="3766700"/>
          </a:xfrm>
          <a:prstGeom prst="rect">
            <a:avLst/>
          </a:prstGeom>
        </p:spPr>
        <p:txBody>
          <a:bodyPr>
            <a:normAutofit/>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b="1" dirty="0" smtClean="0"/>
              <a:t>Use Case 1: </a:t>
            </a:r>
            <a:r>
              <a:rPr lang="en-US" dirty="0" smtClean="0"/>
              <a:t>Cyber </a:t>
            </a:r>
            <a:r>
              <a:rPr lang="en-US" dirty="0"/>
              <a:t>Hunt and Incident Response</a:t>
            </a:r>
          </a:p>
          <a:p>
            <a:pPr lvl="1">
              <a:buFont typeface="Wingdings" panose="05000000000000000000" pitchFamily="2" charset="2"/>
              <a:buChar char="q"/>
            </a:pPr>
            <a:r>
              <a:rPr lang="en-US" dirty="0"/>
              <a:t>Hunt and respond to emerging cyber threats</a:t>
            </a:r>
          </a:p>
          <a:p>
            <a:pPr lvl="1">
              <a:buFont typeface="Wingdings" panose="05000000000000000000" pitchFamily="2" charset="2"/>
              <a:buChar char="q"/>
            </a:pPr>
            <a:r>
              <a:rPr lang="en-US" dirty="0"/>
              <a:t>Maintain cyber resiliency for mission support</a:t>
            </a:r>
          </a:p>
          <a:p>
            <a:pPr marL="0" indent="0">
              <a:buNone/>
            </a:pPr>
            <a:endParaRPr lang="en-US" dirty="0" smtClean="0"/>
          </a:p>
          <a:p>
            <a:pPr marL="0" indent="0">
              <a:buNone/>
            </a:pPr>
            <a:r>
              <a:rPr lang="en-US" b="1" dirty="0" smtClean="0"/>
              <a:t>Use Case 2: </a:t>
            </a:r>
            <a:r>
              <a:rPr lang="en-US" dirty="0" smtClean="0"/>
              <a:t>Cybersecurity </a:t>
            </a:r>
            <a:r>
              <a:rPr lang="en-US" dirty="0"/>
              <a:t>Compliance</a:t>
            </a:r>
          </a:p>
          <a:p>
            <a:pPr lvl="1">
              <a:buFont typeface="Wingdings" panose="05000000000000000000" pitchFamily="2" charset="2"/>
              <a:buChar char="q"/>
            </a:pPr>
            <a:r>
              <a:rPr lang="en-US" dirty="0"/>
              <a:t>Fix non-compliant OS settings</a:t>
            </a:r>
          </a:p>
          <a:p>
            <a:pPr lvl="1">
              <a:buFont typeface="Wingdings" panose="05000000000000000000" pitchFamily="2" charset="2"/>
              <a:buChar char="q"/>
            </a:pPr>
            <a:r>
              <a:rPr lang="en-US" dirty="0"/>
              <a:t>Keep good cyber hygiene</a:t>
            </a:r>
          </a:p>
          <a:p>
            <a:pPr marL="0" indent="0">
              <a:buNone/>
            </a:pPr>
            <a:endParaRPr lang="en-US" dirty="0" smtClean="0"/>
          </a:p>
          <a:p>
            <a:pPr marL="0" indent="0">
              <a:buNone/>
            </a:pPr>
            <a:r>
              <a:rPr lang="en-US" b="1" dirty="0" smtClean="0"/>
              <a:t>Use Case 3: </a:t>
            </a:r>
            <a:r>
              <a:rPr lang="en-US" dirty="0" smtClean="0"/>
              <a:t>Data </a:t>
            </a:r>
            <a:r>
              <a:rPr lang="en-US" dirty="0"/>
              <a:t>Exfiltration via DNS Tunnel</a:t>
            </a:r>
          </a:p>
          <a:p>
            <a:pPr lvl="1">
              <a:buFont typeface="Wingdings" panose="05000000000000000000" pitchFamily="2" charset="2"/>
              <a:buChar char="q"/>
            </a:pPr>
            <a:r>
              <a:rPr lang="en-US" dirty="0"/>
              <a:t>Detect hidden cyber threat with advanced technology</a:t>
            </a:r>
          </a:p>
          <a:p>
            <a:pPr lvl="1">
              <a:buFont typeface="Wingdings" panose="05000000000000000000" pitchFamily="2" charset="2"/>
              <a:buChar char="q"/>
            </a:pPr>
            <a:r>
              <a:rPr lang="en-US" dirty="0"/>
              <a:t>Stop data loss in real-time</a:t>
            </a:r>
          </a:p>
        </p:txBody>
      </p:sp>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941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7</a:t>
            </a:fld>
            <a:endParaRPr lang="en-US" dirty="0"/>
          </a:p>
        </p:txBody>
      </p:sp>
      <p:sp>
        <p:nvSpPr>
          <p:cNvPr id="8" name="Title 7"/>
          <p:cNvSpPr>
            <a:spLocks noGrp="1"/>
          </p:cNvSpPr>
          <p:nvPr>
            <p:ph type="title"/>
          </p:nvPr>
        </p:nvSpPr>
        <p:spPr/>
        <p:txBody>
          <a:bodyPr>
            <a:normAutofit fontScale="90000"/>
          </a:bodyPr>
          <a:lstStyle/>
          <a:p>
            <a:r>
              <a:rPr lang="en-US" dirty="0"/>
              <a:t>Use Case 1: Cyber Hunt &amp; Incident Response</a:t>
            </a:r>
            <a:br>
              <a:rPr lang="en-US" dirty="0"/>
            </a:br>
            <a:r>
              <a:rPr lang="en-US" sz="2000" dirty="0"/>
              <a:t>(Leveraging OpenC2 Standard)</a:t>
            </a:r>
          </a:p>
        </p:txBody>
      </p:sp>
      <p:sp>
        <p:nvSpPr>
          <p:cNvPr id="6" name="Content Placeholder 2"/>
          <p:cNvSpPr txBox="1">
            <a:spLocks/>
          </p:cNvSpPr>
          <p:nvPr/>
        </p:nvSpPr>
        <p:spPr>
          <a:xfrm>
            <a:off x="251012" y="872535"/>
            <a:ext cx="8671112" cy="3894746"/>
          </a:xfrm>
          <a:prstGeom prst="rect">
            <a:avLst/>
          </a:prstGeom>
        </p:spPr>
        <p:txBody>
          <a:bodyPr>
            <a:normAutofit/>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b="1" dirty="0"/>
              <a:t>The Problem</a:t>
            </a:r>
          </a:p>
          <a:p>
            <a:pPr lvl="1">
              <a:buFont typeface="Wingdings" panose="05000000000000000000" pitchFamily="2" charset="2"/>
              <a:buChar char="q"/>
            </a:pPr>
            <a:r>
              <a:rPr lang="en-US" dirty="0"/>
              <a:t>Cyber Intel provides valuable information about emerging cyber threats, but the information is not used in timely manner for effective cyber defense</a:t>
            </a:r>
          </a:p>
          <a:p>
            <a:pPr lvl="1">
              <a:buFont typeface="Wingdings" panose="05000000000000000000" pitchFamily="2" charset="2"/>
              <a:buChar char="q"/>
            </a:pPr>
            <a:r>
              <a:rPr lang="en-US" dirty="0"/>
              <a:t>It often results in prolonged existence of cyber threats, lateral movement and extensive damage to the network and/or mission</a:t>
            </a:r>
          </a:p>
          <a:p>
            <a:pPr marL="0" indent="0">
              <a:buNone/>
            </a:pPr>
            <a:endParaRPr lang="en-US" dirty="0" smtClean="0"/>
          </a:p>
          <a:p>
            <a:pPr marL="0" indent="0">
              <a:buNone/>
            </a:pPr>
            <a:r>
              <a:rPr lang="en-US" b="1" dirty="0" smtClean="0"/>
              <a:t>The </a:t>
            </a:r>
            <a:r>
              <a:rPr lang="en-US" b="1" dirty="0"/>
              <a:t>Solution </a:t>
            </a:r>
            <a:r>
              <a:rPr lang="en-US" dirty="0"/>
              <a:t>(full automation w/o human in the loop)</a:t>
            </a:r>
          </a:p>
          <a:p>
            <a:pPr lvl="1">
              <a:buFont typeface="Wingdings" panose="05000000000000000000" pitchFamily="2" charset="2"/>
              <a:buChar char="q"/>
            </a:pPr>
            <a:r>
              <a:rPr lang="en-US" dirty="0"/>
              <a:t>Ingest Cyber Threat Intel, e.g. IOCs, to Data Lake in real-time</a:t>
            </a:r>
          </a:p>
          <a:p>
            <a:pPr lvl="1">
              <a:buFont typeface="Wingdings" panose="05000000000000000000" pitchFamily="2" charset="2"/>
              <a:buChar char="q"/>
            </a:pPr>
            <a:r>
              <a:rPr lang="en-US" dirty="0"/>
              <a:t>Launch Cyber Hunt Task to look for presence of new threats on your network</a:t>
            </a:r>
          </a:p>
          <a:p>
            <a:pPr lvl="1">
              <a:buFont typeface="Wingdings" panose="05000000000000000000" pitchFamily="2" charset="2"/>
              <a:buChar char="q"/>
            </a:pPr>
            <a:r>
              <a:rPr lang="en-US" dirty="0"/>
              <a:t>If any cyber threats are detected, highlight them and display risk on dashboards</a:t>
            </a:r>
          </a:p>
          <a:p>
            <a:pPr lvl="1">
              <a:buFont typeface="Wingdings" panose="05000000000000000000" pitchFamily="2" charset="2"/>
              <a:buChar char="q"/>
            </a:pPr>
            <a:r>
              <a:rPr lang="en-US" dirty="0"/>
              <a:t>Automated launch of playbook(s) in OpenC2 to mitigate the risks</a:t>
            </a:r>
          </a:p>
        </p:txBody>
      </p:sp>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2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8</a:t>
            </a:fld>
            <a:endParaRPr lang="en-US" dirty="0"/>
          </a:p>
        </p:txBody>
      </p:sp>
      <p:sp>
        <p:nvSpPr>
          <p:cNvPr id="4" name="Title 3"/>
          <p:cNvSpPr>
            <a:spLocks noGrp="1"/>
          </p:cNvSpPr>
          <p:nvPr>
            <p:ph type="title"/>
          </p:nvPr>
        </p:nvSpPr>
        <p:spPr/>
        <p:txBody>
          <a:bodyPr>
            <a:normAutofit fontScale="90000"/>
          </a:bodyPr>
          <a:lstStyle/>
          <a:p>
            <a:pPr lvl="0"/>
            <a:r>
              <a:rPr lang="en-US" dirty="0"/>
              <a:t>Use Case 1: Workflow Diagram</a:t>
            </a:r>
            <a:br>
              <a:rPr lang="en-US" dirty="0"/>
            </a:br>
            <a:r>
              <a:rPr lang="en-US" sz="2000" dirty="0"/>
              <a:t>(Playbooks in OpenC2)</a:t>
            </a:r>
            <a:endParaRPr lang="en-US" sz="2000" kern="0" dirty="0">
              <a:solidFill>
                <a:srgbClr val="000000"/>
              </a:solidFill>
              <a:latin typeface="Tahoma" charset="0"/>
              <a:cs typeface="Arial" charset="0"/>
            </a:endParaRPr>
          </a:p>
        </p:txBody>
      </p:sp>
      <p:pic>
        <p:nvPicPr>
          <p:cNvPr id="5" name="Picture 4"/>
          <p:cNvPicPr>
            <a:picLocks noChangeAspect="1"/>
          </p:cNvPicPr>
          <p:nvPr/>
        </p:nvPicPr>
        <p:blipFill>
          <a:blip r:embed="rId3"/>
          <a:stretch>
            <a:fillRect/>
          </a:stretch>
        </p:blipFill>
        <p:spPr>
          <a:xfrm>
            <a:off x="605117" y="927847"/>
            <a:ext cx="8068235" cy="3839433"/>
          </a:xfrm>
          <a:prstGeom prst="rect">
            <a:avLst/>
          </a:prstGeom>
        </p:spPr>
      </p:pic>
      <p:sp>
        <p:nvSpPr>
          <p:cNvPr id="6" name="Rectangle 5"/>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516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9</a:t>
            </a:fld>
            <a:endParaRPr lang="en-US" dirty="0"/>
          </a:p>
        </p:txBody>
      </p:sp>
      <p:sp>
        <p:nvSpPr>
          <p:cNvPr id="4" name="Title 3"/>
          <p:cNvSpPr>
            <a:spLocks noGrp="1"/>
          </p:cNvSpPr>
          <p:nvPr>
            <p:ph type="title"/>
          </p:nvPr>
        </p:nvSpPr>
        <p:spPr/>
        <p:txBody>
          <a:bodyPr>
            <a:normAutofit/>
          </a:bodyPr>
          <a:lstStyle/>
          <a:p>
            <a:pPr lvl="0"/>
            <a:r>
              <a:rPr lang="en-US" dirty="0"/>
              <a:t>Use Case 1: Playbook in OpenC2</a:t>
            </a:r>
            <a:endParaRPr lang="en-US" sz="2000" kern="0" dirty="0">
              <a:solidFill>
                <a:srgbClr val="000000"/>
              </a:solidFill>
              <a:latin typeface="Tahoma" charset="0"/>
              <a:cs typeface="Arial" charset="0"/>
            </a:endParaRPr>
          </a:p>
        </p:txBody>
      </p:sp>
      <p:pic>
        <p:nvPicPr>
          <p:cNvPr id="6" name="Picture 5"/>
          <p:cNvPicPr>
            <a:picLocks noChangeAspect="1"/>
          </p:cNvPicPr>
          <p:nvPr/>
        </p:nvPicPr>
        <p:blipFill>
          <a:blip r:embed="rId3"/>
          <a:stretch>
            <a:fillRect/>
          </a:stretch>
        </p:blipFill>
        <p:spPr>
          <a:xfrm>
            <a:off x="578223" y="1093334"/>
            <a:ext cx="7987553" cy="3673947"/>
          </a:xfrm>
          <a:prstGeom prst="rect">
            <a:avLst/>
          </a:prstGeom>
        </p:spPr>
      </p:pic>
      <p:sp>
        <p:nvSpPr>
          <p:cNvPr id="5" name="Rectangle 4"/>
          <p:cNvSpPr/>
          <p:nvPr/>
        </p:nvSpPr>
        <p:spPr>
          <a:xfrm>
            <a:off x="2286000" y="4941713"/>
            <a:ext cx="4572000" cy="201787"/>
          </a:xfrm>
          <a:prstGeom prst="rect">
            <a:avLst/>
          </a:prstGeom>
        </p:spPr>
        <p:txBody>
          <a:bodyPr>
            <a:spAutoFit/>
          </a:bodyPr>
          <a:lstStyle/>
          <a:p>
            <a:pPr algn="ctr">
              <a:lnSpc>
                <a:spcPct val="107000"/>
              </a:lnSpc>
              <a:spcAft>
                <a:spcPts val="800"/>
              </a:spcAft>
            </a:pPr>
            <a:r>
              <a:rPr lang="en-US" sz="700" dirty="0">
                <a:solidFill>
                  <a:srgbClr val="FF0000"/>
                </a:solidFill>
                <a:latin typeface="Arial Narrow" panose="020B0606020202030204" pitchFamily="34" charset="0"/>
                <a:ea typeface="Times New Roman" panose="02020603050405020304" pitchFamily="18" charset="0"/>
                <a:cs typeface="Times New Roman" panose="02020603050405020304" pitchFamily="18" charset="0"/>
              </a:rPr>
              <a:t>Distribution Statement A: Approved for Public Release; Distribution is Unlimited; #20-0061; Dated 01/28/2020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774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NG 2020 Blue, Black and Accents">
      <a:dk1>
        <a:srgbClr val="00269A"/>
      </a:dk1>
      <a:lt1>
        <a:srgbClr val="FFFFFF"/>
      </a:lt1>
      <a:dk2>
        <a:srgbClr val="000000"/>
      </a:dk2>
      <a:lt2>
        <a:srgbClr val="E7E6E6"/>
      </a:lt2>
      <a:accent1>
        <a:srgbClr val="135FA5"/>
      </a:accent1>
      <a:accent2>
        <a:srgbClr val="83D3D4"/>
      </a:accent2>
      <a:accent3>
        <a:srgbClr val="2D8183"/>
      </a:accent3>
      <a:accent4>
        <a:srgbClr val="910C07"/>
      </a:accent4>
      <a:accent5>
        <a:srgbClr val="209FDE"/>
      </a:accent5>
      <a:accent6>
        <a:srgbClr val="F48154"/>
      </a:accent6>
      <a:hlink>
        <a:srgbClr val="135FA5"/>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G 2020Standard-16x9-fix.potx" id="{78BD5344-5BE4-4B2A-B1BF-4AEA7BF953DC}" vid="{EBAECA11-8DB6-4EB0-ACF0-3A96440BA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NGCENTTeam xmlns="59f0db2f-615b-4c4e-8fb9-5f052ac1c122" xsi:nil="true"/>
    <NGCENTMoveToArchive xmlns="59f0db2f-615b-4c4e-8fb9-5f052ac1c122" xsi:nil="true"/>
    <NGCENTItemType xmlns="59f0db2f-615b-4c4e-8fb9-5f052ac1c122" xsi:nil="true"/>
    <TaxCatchAll xmlns="59f0db2f-615b-4c4e-8fb9-5f052ac1c122">
      <Value>1</Value>
      <Value>45</Value>
    </TaxCatchAll>
    <kd979d3d42bb49bd8c59d13000e6e225 xmlns="59f0db2f-615b-4c4e-8fb9-5f052ac1c122">
      <Terms xmlns="http://schemas.microsoft.com/office/infopath/2007/PartnerControls">
        <TermInfo xmlns="http://schemas.microsoft.com/office/infopath/2007/PartnerControls">
          <TermName xmlns="http://schemas.microsoft.com/office/infopath/2007/PartnerControls">Corporate Office (CO)</TermName>
          <TermId xmlns="http://schemas.microsoft.com/office/infopath/2007/PartnerControls">025da7ed-eff4-4c15-81b7-396cffb54ad8</TermId>
        </TermInfo>
      </Terms>
    </kd979d3d42bb49bd8c59d13000e6e225>
    <NGCENTWorkProduct xmlns="59f0db2f-615b-4c4e-8fb9-5f052ac1c122" xsi:nil="true"/>
    <NGCENTOriginalSourceId xmlns="59f0db2f-615b-4c4e-8fb9-5f052ac1c122" xsi:nil="true"/>
    <c3ed4ec410244204b87bc1b714a1b8a7 xmlns="59f0db2f-615b-4c4e-8fb9-5f052ac1c122">
      <Terms xmlns="http://schemas.microsoft.com/office/infopath/2007/PartnerControls"/>
    </c3ed4ec410244204b87bc1b714a1b8a7>
    <pdf557d8640247e3bcee36edb4f49eb7 xmlns="59f0db2f-615b-4c4e-8fb9-5f052ac1c122">
      <Terms xmlns="http://schemas.microsoft.com/office/infopath/2007/PartnerControls"/>
    </pdf557d8640247e3bcee36edb4f49eb7>
    <NGCENTEffectiveDate xmlns="59f0db2f-615b-4c4e-8fb9-5f052ac1c122" xsi:nil="true"/>
    <IconOverlay xmlns="http://schemas.microsoft.com/sharepoint/v4" xsi:nil="true"/>
    <NGCENTOriginalLocation xmlns="59f0db2f-615b-4c4e-8fb9-5f052ac1c122" xsi:nil="true"/>
    <_Revision xmlns="http://schemas.microsoft.com/sharepoint/v3/fields" xsi:nil="true"/>
    <NGCENTMigratedNotes xmlns="59f0db2f-615b-4c4e-8fb9-5f052ac1c122" xsi:nil="true"/>
    <h5896793543d41079a6a303942907ef4 xmlns="59f0db2f-615b-4c4e-8fb9-5f052ac1c122">
      <Terms xmlns="http://schemas.microsoft.com/office/infopath/2007/PartnerControls"/>
    </h5896793543d41079a6a303942907ef4>
    <e15ccd119fb74fd7baadd5fc37145f51 xmlns="59f0db2f-615b-4c4e-8fb9-5f052ac1c122">
      <Terms xmlns="http://schemas.microsoft.com/office/infopath/2007/PartnerControls"/>
    </e15ccd119fb74fd7baadd5fc37145f51>
    <NGCENTMigratedOriginalFilename xmlns="59f0db2f-615b-4c4e-8fb9-5f052ac1c122" xsi:nil="true"/>
    <NGCENTOwnerString xmlns="59f0db2f-615b-4c4e-8fb9-5f052ac1c122" xsi:nil="true"/>
    <TaxCatchAllLabel xmlns="59f0db2f-615b-4c4e-8fb9-5f052ac1c122"/>
    <NGCENTDescription xmlns="59f0db2f-615b-4c4e-8fb9-5f052ac1c122" xsi:nil="true"/>
    <NGCENTDocumentAuthor xmlns="59f0db2f-615b-4c4e-8fb9-5f052ac1c122">
      <UserInfo>
        <DisplayName/>
        <AccountId xsi:nil="true"/>
        <AccountType/>
      </UserInfo>
    </NGCENTDocumentAuthor>
    <NGCENTAuthorString xmlns="59f0db2f-615b-4c4e-8fb9-5f052ac1c122" xsi:nil="true"/>
    <NGCENTDocumentGroup xmlns="59f0db2f-615b-4c4e-8fb9-5f052ac1c122" xsi:nil="true"/>
    <NGCENTIdentifier xmlns="59f0db2f-615b-4c4e-8fb9-5f052ac1c122" xsi:nil="true"/>
    <NGCENTDocumentOwner xmlns="59f0db2f-615b-4c4e-8fb9-5f052ac1c122">
      <UserInfo>
        <DisplayName/>
        <AccountId xsi:nil="true"/>
        <AccountType/>
      </UserInfo>
    </NGCENTDocumentOwner>
    <db1f98847b414a48afdff26e6d25506c xmlns="59f0db2f-615b-4c4e-8fb9-5f052ac1c122">
      <Terms xmlns="http://schemas.microsoft.com/office/infopath/2007/PartnerControls">
        <TermInfo xmlns="http://schemas.microsoft.com/office/infopath/2007/PartnerControls">
          <TermName xmlns="http://schemas.microsoft.com/office/infopath/2007/PartnerControls">United States (US)</TermName>
          <TermId xmlns="http://schemas.microsoft.com/office/infopath/2007/PartnerControls">f4f4ed40-0317-491b-9959-5ea628d96313</TermId>
        </TermInfo>
      </Terms>
    </db1f98847b414a48afdff26e6d25506c>
    <ka1cfb70b18a4def9c6873b9aad10369 xmlns="59f0db2f-615b-4c4e-8fb9-5f052ac1c122">
      <Terms xmlns="http://schemas.microsoft.com/office/infopath/2007/PartnerControls"/>
    </ka1cfb70b18a4def9c6873b9aad10369>
    <Document_x0020_Creation xmlns="9d5bdaed-93fa-4fd0-ac89-1cf9e8f46b06">
      <Url xsi:nil="true"/>
      <Description xsi:nil="true"/>
    </Document_x0020_Creation>
    <_dlc_DocId xmlns="59f0db2f-615b-4c4e-8fb9-5f052ac1c122">COMMS-1811450899-1639</_dlc_DocId>
    <_dlc_DocIdUrl xmlns="59f0db2f-615b-4c4e-8fb9-5f052ac1c122">
      <Url>https://home-us.myngc.com/ngcorp/Assets/_layouts/15/DocIdRedir.aspx?ID=COMMS-1811450899-1639</Url>
      <Description>COMMS-1811450899-1639</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_Document" ma:contentTypeID="0x0101002F5E26F338044317906CD20503C3F630000974A1512E19964C90AF1743D2BD41A8" ma:contentTypeVersion="40" ma:contentTypeDescription="Base NGC document content type containing core fields that should be available on ALL documents in the site collection" ma:contentTypeScope="" ma:versionID="be5e57a77acdd1e5253db6ae70181254">
  <xsd:schema xmlns:xsd="http://www.w3.org/2001/XMLSchema" xmlns:xs="http://www.w3.org/2001/XMLSchema" xmlns:p="http://schemas.microsoft.com/office/2006/metadata/properties" xmlns:ns1="59f0db2f-615b-4c4e-8fb9-5f052ac1c122" xmlns:ns3="http://schemas.microsoft.com/sharepoint/v3/fields" xmlns:ns4="9d5bdaed-93fa-4fd0-ac89-1cf9e8f46b06" xmlns:ns5="http://schemas.microsoft.com/sharepoint/v4" targetNamespace="http://schemas.microsoft.com/office/2006/metadata/properties" ma:root="true" ma:fieldsID="46548e9afb76661795aab7463e717169" ns1:_="" ns3:_="" ns4:_="" ns5:_="">
    <xsd:import namespace="59f0db2f-615b-4c4e-8fb9-5f052ac1c122"/>
    <xsd:import namespace="http://schemas.microsoft.com/sharepoint/v3/fields"/>
    <xsd:import namespace="9d5bdaed-93fa-4fd0-ac89-1cf9e8f46b06"/>
    <xsd:import namespace="http://schemas.microsoft.com/sharepoint/v4"/>
    <xsd:element name="properties">
      <xsd:complexType>
        <xsd:sequence>
          <xsd:element name="documentManagement">
            <xsd:complexType>
              <xsd:all>
                <xsd:element ref="ns1:NGCENTItemType" minOccurs="0"/>
                <xsd:element ref="ns1:NGCENTIdentifier" minOccurs="0"/>
                <xsd:element ref="ns3:_Revision" minOccurs="0"/>
                <xsd:element ref="ns1:NGCENTEffectiveDate" minOccurs="0"/>
                <xsd:element ref="ns1:NGCENTDocumentOwner" minOccurs="0"/>
                <xsd:element ref="ns1:NGCENTDescription" minOccurs="0"/>
                <xsd:element ref="ns1:NGCENTDocumentAuthor" minOccurs="0"/>
                <xsd:element ref="ns1:db1f98847b414a48afdff26e6d25506c" minOccurs="0"/>
                <xsd:element ref="ns1:TaxCatchAll" minOccurs="0"/>
                <xsd:element ref="ns1:TaxCatchAllLabel" minOccurs="0"/>
                <xsd:element ref="ns1:h5896793543d41079a6a303942907ef4" minOccurs="0"/>
                <xsd:element ref="ns1:NGCENTTeam" minOccurs="0"/>
                <xsd:element ref="ns1:kd979d3d42bb49bd8c59d13000e6e225" minOccurs="0"/>
                <xsd:element ref="ns1:e15ccd119fb74fd7baadd5fc37145f51" minOccurs="0"/>
                <xsd:element ref="ns1:NGCENTWorkProduct" minOccurs="0"/>
                <xsd:element ref="ns1:NGCENTMigratedOriginalFilename" minOccurs="0"/>
                <xsd:element ref="ns1:NGCENTOriginalLocation" minOccurs="0"/>
                <xsd:element ref="ns1:NGCENTMigratedNotes" minOccurs="0"/>
                <xsd:element ref="ns1:NGCENTOwnerString" minOccurs="0"/>
                <xsd:element ref="ns1:NGCENTAuthorString" minOccurs="0"/>
                <xsd:element ref="ns1:ka1cfb70b18a4def9c6873b9aad10369" minOccurs="0"/>
                <xsd:element ref="ns1:NGCENTOriginalSourceId" minOccurs="0"/>
                <xsd:element ref="ns1:c3ed4ec410244204b87bc1b714a1b8a7" minOccurs="0"/>
                <xsd:element ref="ns1:pdf557d8640247e3bcee36edb4f49eb7" minOccurs="0"/>
                <xsd:element ref="ns1:_dlc_DocId" minOccurs="0"/>
                <xsd:element ref="ns1:_dlc_DocIdUrl" minOccurs="0"/>
                <xsd:element ref="ns1:_dlc_DocIdPersistId" minOccurs="0"/>
                <xsd:element ref="ns1:NGCENTMoveToArchive" minOccurs="0"/>
                <xsd:element ref="ns1:NGCENTDocumentGroup" minOccurs="0"/>
                <xsd:element ref="ns4:Document_x0020_Creation"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f0db2f-615b-4c4e-8fb9-5f052ac1c122" elementFormDefault="qualified">
    <xsd:import namespace="http://schemas.microsoft.com/office/2006/documentManagement/types"/>
    <xsd:import namespace="http://schemas.microsoft.com/office/infopath/2007/PartnerControls"/>
    <xsd:element name="NGCENTItemType" ma:index="0" nillable="true" ma:displayName="_Item Type" ma:description="Type of document or list item. &#10;&#10;For documents, this field is used in conjunction with the content type and/or work product name to identify the document. It is often used with the content organizer to file documents into folders organized by this field. It also allows Document Link (content type) documents, to be identified as the actual type of document (ex. Org Chart).  &#10;&#10;For list items, this identifies the NGC specific list item type (ex. PTO Event in an event calendar)." ma:format="Dropdown" ma:internalName="NGCENTItemType" ma:readOnly="false">
      <xsd:simpleType>
        <xsd:restriction base="dms:Choice">
          <xsd:enumeration value="Agenda"/>
          <xsd:enumeration value="Alert"/>
          <xsd:enumeration value="Announcement"/>
          <xsd:enumeration value="Article"/>
          <xsd:enumeration value="Biography"/>
          <xsd:enumeration value="Bulletin"/>
          <xsd:enumeration value="Charter"/>
          <xsd:enumeration value="Checklist"/>
          <xsd:enumeration value="Correspondence"/>
          <xsd:enumeration value="Document"/>
          <xsd:enumeration value="FAQs"/>
          <xsd:enumeration value="Form"/>
          <xsd:enumeration value="Guide"/>
          <xsd:enumeration value="Handbook"/>
          <xsd:enumeration value="Instruction"/>
          <xsd:enumeration value="Letter"/>
          <xsd:enumeration value="Manual"/>
          <xsd:enumeration value="Memorandum"/>
          <xsd:enumeration value="Message"/>
          <xsd:enumeration value="Metrics"/>
          <xsd:enumeration value="News"/>
          <xsd:enumeration value="Organization Chart"/>
          <xsd:enumeration value="Plan"/>
          <xsd:enumeration value="Policy"/>
          <xsd:enumeration value="Presentation"/>
          <xsd:enumeration value="Procedure"/>
          <xsd:enumeration value="Process"/>
          <xsd:enumeration value="Publication"/>
          <xsd:enumeration value="Report"/>
          <xsd:enumeration value="Schedule"/>
          <xsd:enumeration value="Standard"/>
          <xsd:enumeration value="Status"/>
          <xsd:enumeration value="Template"/>
          <xsd:enumeration value="Training"/>
          <xsd:enumeration value="Work Instruction"/>
          <xsd:enumeration value="Folder"/>
        </xsd:restriction>
      </xsd:simpleType>
    </xsd:element>
    <xsd:element name="NGCENTIdentifier" ma:index="3" nillable="true" ma:displayName="_Identifier" ma:description="Unique identifier assigned by the organization for a document or list item." ma:internalName="NGCENTIdentifier" ma:readOnly="false">
      <xsd:simpleType>
        <xsd:restriction base="dms:Text">
          <xsd:maxLength value="255"/>
        </xsd:restriction>
      </xsd:simpleType>
    </xsd:element>
    <xsd:element name="NGCENTEffectiveDate" ma:index="5" nillable="true" ma:displayName="_Effective Date" ma:description="The date the document or list item goes into effect." ma:format="DateOnly" ma:internalName="NGCENTEffectiveDate" ma:readOnly="false">
      <xsd:simpleType>
        <xsd:restriction base="dms:DateTime"/>
      </xsd:simpleType>
    </xsd:element>
    <xsd:element name="NGCENTDocumentOwner" ma:index="6" nillable="true" ma:displayName="_Document Owner" ma:description="Owner of the document contents. May or may not be the same person who authors the document." ma:indexed="true" ma:SharePointGroup="0" ma:internalName="NGCENTDocumen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Description" ma:index="7" nillable="true" ma:displayName="_Description" ma:description="Optional description of the document or list item (ex. Draft of document in work for next revision or Presentation from Symposium 2015 ...)" ma:internalName="NGCENTDescription" ma:readOnly="false">
      <xsd:simpleType>
        <xsd:restriction base="dms:Note">
          <xsd:maxLength value="255"/>
        </xsd:restriction>
      </xsd:simpleType>
    </xsd:element>
    <xsd:element name="NGCENTDocumentAuthor" ma:index="8" nillable="true" ma:displayName="_Document Author" ma:description="Person responsible for updating the content and getting required reviews/approvals for the document if applicable." ma:hidden="true" ma:indexed="true" ma:SharePointGroup="0" ma:internalName="NGCENTDocumentAuth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b1f98847b414a48afdff26e6d25506c" ma:index="12" nillable="true" ma:taxonomy="true" ma:internalName="db1f98847b414a48afdff26e6d25506c" ma:taxonomyFieldName="NGCENTOriginCountry" ma:displayName="_Origin Country" ma:readOnly="false" ma:default="1;#United States (US)|f4f4ed40-0317-491b-9959-5ea628d96313" ma:fieldId="{db1f9884-7b41-4a48-afdf-f26e6d25506c}" ma:sspId="d9945a9a-5aec-4657-9529-9a0b6a3549b5" ma:termSetId="cac45704-a4fa-490f-977d-419a7a85a9ca"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c09886db-112d-4a24-91d8-1217b1ec2727}" ma:internalName="TaxCatchAll" ma:readOnly="false" ma:showField="CatchAllData" ma:web="59f0db2f-615b-4c4e-8fb9-5f052ac1c122">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09886db-112d-4a24-91d8-1217b1ec2727}" ma:internalName="TaxCatchAllLabel" ma:readOnly="false" ma:showField="CatchAllDataLabel" ma:web="59f0db2f-615b-4c4e-8fb9-5f052ac1c122">
      <xsd:complexType>
        <xsd:complexContent>
          <xsd:extension base="dms:MultiChoiceLookup">
            <xsd:sequence>
              <xsd:element name="Value" type="dms:Lookup" maxOccurs="unbounded" minOccurs="0" nillable="true"/>
            </xsd:sequence>
          </xsd:extension>
        </xsd:complexContent>
      </xsd:complexType>
    </xsd:element>
    <xsd:element name="h5896793543d41079a6a303942907ef4" ma:index="16" nillable="true" ma:taxonomy="true" ma:internalName="h5896793543d41079a6a303942907ef4" ma:taxonomyFieldName="NGCENTOrganization" ma:displayName="_Organization" ma:indexed="true" ma:readOnly="false" ma:default="" ma:fieldId="{15896793-543d-4107-9a6a-303942907ef4}" ma:sspId="d9945a9a-5aec-4657-9529-9a0b6a3549b5" ma:termSetId="30c17edf-cb58-43c6-a9cc-16ed99c4b936" ma:anchorId="00000000-0000-0000-0000-000000000000" ma:open="false" ma:isKeyword="false">
      <xsd:complexType>
        <xsd:sequence>
          <xsd:element ref="pc:Terms" minOccurs="0" maxOccurs="1"/>
        </xsd:sequence>
      </xsd:complexType>
    </xsd:element>
    <xsd:element name="NGCENTTeam" ma:index="18" nillable="true" ma:displayName="_Team" ma:description="Team that created document/list item" ma:format="Dropdown" ma:hidden="true" ma:internalName="NGCENTTeam" ma:readOnly="false">
      <xsd:simpleType>
        <xsd:restriction base="dms:Choice">
          <xsd:enumeration value="N/A"/>
          <xsd:enumeration value="Unknown"/>
        </xsd:restriction>
      </xsd:simpleType>
    </xsd:element>
    <xsd:element name="kd979d3d42bb49bd8c59d13000e6e225" ma:index="19" nillable="true" ma:taxonomy="true" ma:internalName="kd979d3d42bb49bd8c59d13000e6e225" ma:taxonomyFieldName="NGCENTSector" ma:displayName="_Sector" ma:readOnly="false" ma:default="" ma:fieldId="{4d979d3d-42bb-49bd-8c59-d13000e6e225}" ma:sspId="d9945a9a-5aec-4657-9529-9a0b6a3549b5" ma:termSetId="205b999c-d2ed-4ede-9a5c-e22db8517fcf" ma:anchorId="00000000-0000-0000-0000-000000000000" ma:open="false" ma:isKeyword="false">
      <xsd:complexType>
        <xsd:sequence>
          <xsd:element ref="pc:Terms" minOccurs="0" maxOccurs="1"/>
        </xsd:sequence>
      </xsd:complexType>
    </xsd:element>
    <xsd:element name="e15ccd119fb74fd7baadd5fc37145f51" ma:index="21" nillable="true" ma:taxonomy="true" ma:internalName="e15ccd119fb74fd7baadd5fc37145f51" ma:taxonomyFieldName="NGCENTSensitivityLevels" ma:displayName="_Sensitivity Levels" ma:readOnly="false" ma:default="" ma:fieldId="{e15ccd11-9fb7-4fd7-baad-d5fc37145f51}" ma:taxonomyMulti="true" ma:sspId="d9945a9a-5aec-4657-9529-9a0b6a3549b5" ma:termSetId="b209aa0d-d2e6-4799-9248-4f79e349a895" ma:anchorId="00000000-0000-0000-0000-000000000000" ma:open="false" ma:isKeyword="false">
      <xsd:complexType>
        <xsd:sequence>
          <xsd:element ref="pc:Terms" minOccurs="0" maxOccurs="1"/>
        </xsd:sequence>
      </xsd:complexType>
    </xsd:element>
    <xsd:element name="NGCENTWorkProduct" ma:index="23" nillable="true" ma:displayName="_Work Product" ma:description="Used to further define the document type as it pertains to the outputs of our processes (e.g. All Hands Presentation, Program Management Plan) and to pull the appropriate documents for audits and assessments.  Should align with inputs and outputs identified per policies and processes if applicable (see the Work Products Master List)." ma:format="Dropdown" ma:internalName="NGCENTWorkProduct" ma:readOnly="false">
      <xsd:simpleType>
        <xsd:restriction base="dms:Choice">
          <xsd:enumeration value="All Hands Presentation"/>
          <xsd:enumeration value="Conference Presentation"/>
          <xsd:enumeration value="Initiative"/>
          <xsd:enumeration value="N/A"/>
          <xsd:enumeration value="IT Standard"/>
          <xsd:enumeration value="Roadmap"/>
          <xsd:enumeration value="Tower Briefings"/>
          <xsd:enumeration value="Town Hall"/>
          <xsd:enumeration value="Video Transcript"/>
          <xsd:enumeration value="Company Organization Chart"/>
          <xsd:enumeration value="Sector Organization Chart"/>
          <xsd:enumeration value="Division Organization Chart"/>
          <xsd:enumeration value="Functional Organization Chart"/>
          <xsd:enumeration value="Program Organization Chart"/>
          <xsd:enumeration value="Call for Abstracts"/>
        </xsd:restriction>
      </xsd:simpleType>
    </xsd:element>
    <xsd:element name="NGCENTMigratedOriginalFilename" ma:index="24" nillable="true" ma:displayName="_Migrated Original Filename" ma:description="Original filename in source system for items being migrated to SharePoint.  Used when filename is changed during migration process (e.g., multiple files to a single file with version history)." ma:hidden="true" ma:internalName="NGCENTMigratedOriginalFilename" ma:readOnly="false">
      <xsd:simpleType>
        <xsd:restriction base="dms:Text">
          <xsd:maxLength value="255"/>
        </xsd:restriction>
      </xsd:simpleType>
    </xsd:element>
    <xsd:element name="NGCENTOriginalLocation" ma:index="25" nillable="true" ma:displayName="_Migrated Original Location" ma:description="Migration original location (URL) for items that were migrated into the SharePoint site." ma:hidden="true" ma:internalName="NGCENTOriginalLocation" ma:readOnly="false">
      <xsd:simpleType>
        <xsd:restriction base="dms:Note"/>
      </xsd:simpleType>
    </xsd:element>
    <xsd:element name="NGCENTMigratedNotes" ma:index="26" nillable="true" ma:displayName="_Migrated Notes" ma:description="Notes related to the migration of items to SharePoint." ma:hidden="true" ma:internalName="NGCENTMigratedNotes" ma:readOnly="false">
      <xsd:simpleType>
        <xsd:restriction base="dms:Note"/>
      </xsd:simpleType>
    </xsd:element>
    <xsd:element name="NGCENTOwnerString" ma:index="27" nillable="true" ma:displayName="_Owner String" ma:description="Text entry for document owner name if it is not in a format that SharePoint can interpret.  Use for migration purposes." ma:hidden="true" ma:internalName="NGCENTOwnerString" ma:readOnly="false">
      <xsd:simpleType>
        <xsd:restriction base="dms:Text">
          <xsd:maxLength value="255"/>
        </xsd:restriction>
      </xsd:simpleType>
    </xsd:element>
    <xsd:element name="NGCENTAuthorString" ma:index="28" nillable="true" ma:displayName="_Author String" ma:description="Text field to capture the document author if the author value is not in a format that SharePoint will accept in a person field.  Over time, the library owners would resolve these names into the Document Author person field." ma:hidden="true" ma:internalName="NGCENTAuthorString" ma:readOnly="false">
      <xsd:simpleType>
        <xsd:restriction base="dms:Text">
          <xsd:maxLength value="255"/>
        </xsd:restriction>
      </xsd:simpleType>
    </xsd:element>
    <xsd:element name="ka1cfb70b18a4def9c6873b9aad10369" ma:index="29" nillable="true" ma:taxonomy="true" ma:internalName="ka1cfb70b18a4def9c6873b9aad10369" ma:taxonomyFieldName="NGCENTDivision" ma:displayName="_Division" ma:indexed="true" ma:readOnly="false" ma:default="" ma:fieldId="{4a1cfb70-b18a-4def-9c68-73b9aad10369}" ma:sspId="d9945a9a-5aec-4657-9529-9a0b6a3549b5" ma:termSetId="4935d35b-f996-4baf-9a46-dc337295071b" ma:anchorId="00000000-0000-0000-0000-000000000000" ma:open="false" ma:isKeyword="false">
      <xsd:complexType>
        <xsd:sequence>
          <xsd:element ref="pc:Terms" minOccurs="0" maxOccurs="1"/>
        </xsd:sequence>
      </xsd:complexType>
    </xsd:element>
    <xsd:element name="NGCENTOriginalSourceId" ma:index="31" nillable="true" ma:displayName="_Original Source ID" ma:description="Original document ID from source system (e.g., docs migrated from other tools)." ma:hidden="true" ma:internalName="NGCENTOriginalSourceId" ma:readOnly="false">
      <xsd:simpleType>
        <xsd:restriction base="dms:Text">
          <xsd:maxLength value="255"/>
        </xsd:restriction>
      </xsd:simpleType>
    </xsd:element>
    <xsd:element name="c3ed4ec410244204b87bc1b714a1b8a7" ma:index="35" nillable="true" ma:taxonomy="true" ma:internalName="c3ed4ec410244204b87bc1b714a1b8a7" ma:taxonomyFieldName="NGCENTCampus" ma:displayName="_Campus" ma:indexed="true" ma:readOnly="false" ma:default="" ma:fieldId="{c3ed4ec4-1024-4204-b87b-c1b714a1b8a7}" ma:sspId="d9945a9a-5aec-4657-9529-9a0b6a3549b5" ma:termSetId="b029fc21-b817-457b-96fd-94f102e7d04d" ma:anchorId="00000000-0000-0000-0000-000000000000" ma:open="false" ma:isKeyword="false">
      <xsd:complexType>
        <xsd:sequence>
          <xsd:element ref="pc:Terms" minOccurs="0" maxOccurs="1"/>
        </xsd:sequence>
      </xsd:complexType>
    </xsd:element>
    <xsd:element name="pdf557d8640247e3bcee36edb4f49eb7" ma:index="37" nillable="true" ma:taxonomy="true" ma:internalName="pdf557d8640247e3bcee36edb4f49eb7" ma:taxonomyFieldName="NGCENTProgram" ma:displayName="_Program" ma:indexed="true" ma:readOnly="false" ma:default="" ma:fieldId="{9df557d8-6402-47e3-bcee-36edb4f49eb7}" ma:sspId="d9945a9a-5aec-4657-9529-9a0b6a3549b5" ma:termSetId="a612aa41-b5e3-48f7-bee1-6385cf71a1a4" ma:anchorId="00000000-0000-0000-0000-000000000000" ma:open="false" ma:isKeyword="false">
      <xsd:complexType>
        <xsd:sequence>
          <xsd:element ref="pc:Terms" minOccurs="0" maxOccurs="1"/>
        </xsd:sequence>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Url" ma:index="4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41" nillable="true" ma:displayName="Persist ID" ma:description="Keep ID on add." ma:hidden="true" ma:internalName="_dlc_DocIdPersistId" ma:readOnly="true">
      <xsd:simpleType>
        <xsd:restriction base="dms:Boolean"/>
      </xsd:simpleType>
    </xsd:element>
    <xsd:element name="NGCENTMoveToArchive" ma:index="42" nillable="true" ma:displayName="_Move to Archive" ma:description="List level field used to trigger workflows for library maintenance." ma:internalName="NGCENTMoveToArchive" ma:readOnly="false">
      <xsd:simpleType>
        <xsd:restriction base="dms:Boolean"/>
      </xsd:simpleType>
    </xsd:element>
    <xsd:element name="NGCENTDocumentGroup" ma:index="44" nillable="true" ma:displayName="_Document Group" ma:description="Grouping field for categorizing documents." ma:format="Dropdown" ma:internalName="NGCENTDocumentGroup" ma:readOnly="false">
      <xsd:simpleType>
        <xsd:union memberTypes="dms:Text">
          <xsd:simpleType>
            <xsd:restriction base="dms:Choice">
              <xsd:enumeration value="Other"/>
              <xsd:enumeration value="Unknow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Revision" ma:index="4" nillable="true" ma:displayName="Revision" ma:internalName="_Re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5bdaed-93fa-4fd0-ac89-1cf9e8f46b06" elementFormDefault="qualified">
    <xsd:import namespace="http://schemas.microsoft.com/office/2006/documentManagement/types"/>
    <xsd:import namespace="http://schemas.microsoft.com/office/infopath/2007/PartnerControls"/>
    <xsd:element name="Document_x0020_Creation" ma:index="45" nillable="true" ma:displayName="Document Creation" ma:internalName="Document_x0020_Creation">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7A984B-9F10-4731-A106-6520158AC627}">
  <ds:schemaRefs>
    <ds:schemaRef ds:uri="9d5bdaed-93fa-4fd0-ac89-1cf9e8f46b06"/>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sharepoint/v4"/>
    <ds:schemaRef ds:uri="http://www.w3.org/XML/1998/namespace"/>
    <ds:schemaRef ds:uri="59f0db2f-615b-4c4e-8fb9-5f052ac1c122"/>
    <ds:schemaRef ds:uri="http://purl.org/dc/dcmitype/"/>
    <ds:schemaRef ds:uri="http://schemas.microsoft.com/sharepoint/v3/field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F0E1494-2A52-4BAA-BC5A-D45F0EEAB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f0db2f-615b-4c4e-8fb9-5f052ac1c122"/>
    <ds:schemaRef ds:uri="http://schemas.microsoft.com/sharepoint/v3/fields"/>
    <ds:schemaRef ds:uri="9d5bdaed-93fa-4fd0-ac89-1cf9e8f46b06"/>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2C3000-336E-48A7-882E-3613B625FDBF}">
  <ds:schemaRefs>
    <ds:schemaRef ds:uri="http://schemas.microsoft.com/sharepoint/events"/>
  </ds:schemaRefs>
</ds:datastoreItem>
</file>

<file path=customXml/itemProps4.xml><?xml version="1.0" encoding="utf-8"?>
<ds:datastoreItem xmlns:ds="http://schemas.openxmlformats.org/officeDocument/2006/customXml" ds:itemID="{5F71CC5E-D9AA-455E-99C3-20D90BBD73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NGC_MasterPPT_Template_2020_16x9_v1 (1)</Template>
  <TotalTime>392</TotalTime>
  <Words>1509</Words>
  <Application>Microsoft Office PowerPoint</Application>
  <PresentationFormat>On-screen Show (16:9)</PresentationFormat>
  <Paragraphs>149</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Narrow</vt:lpstr>
      <vt:lpstr>Calibri</vt:lpstr>
      <vt:lpstr>Futura Maxi</vt:lpstr>
      <vt:lpstr>Futura Maxi Book</vt:lpstr>
      <vt:lpstr>Tahoma</vt:lpstr>
      <vt:lpstr>Times New Roman</vt:lpstr>
      <vt:lpstr>Wingdings</vt:lpstr>
      <vt:lpstr>Office Theme</vt:lpstr>
      <vt:lpstr>UCAP – Unified Cyber Defense Platform </vt:lpstr>
      <vt:lpstr>Executive Summary</vt:lpstr>
      <vt:lpstr>Cyber Automation Framework Leveraging OpenC2 for Active DCO</vt:lpstr>
      <vt:lpstr>Data Streaming on the Data Lake</vt:lpstr>
      <vt:lpstr>OpenC2 Implementation (in 3 Layers)</vt:lpstr>
      <vt:lpstr>Cyber Use Cases in OpenC2</vt:lpstr>
      <vt:lpstr>Use Case 1: Cyber Hunt &amp; Incident Response (Leveraging OpenC2 Standard)</vt:lpstr>
      <vt:lpstr>Use Case 1: Workflow Diagram (Playbooks in OpenC2)</vt:lpstr>
      <vt:lpstr>Use Case 1: Playbook in OpenC2</vt:lpstr>
      <vt:lpstr>Use Case 2: Cybersecurity Compliance (Leveraging OpenC2 Standard)</vt:lpstr>
      <vt:lpstr>Use Case 2: Workflow Diagram (Playbooks in OpenC2)</vt:lpstr>
      <vt:lpstr>Use Case 2: Playbook in OpenC2</vt:lpstr>
      <vt:lpstr>Use Case 3: DNS Data Exfiltration (Leveraging OpenC2 Standard)</vt:lpstr>
      <vt:lpstr>Use Case 3: Workflow Diagram (Playbooks in OpenC2)</vt:lpstr>
      <vt:lpstr>Use Case 3: Playbook in OpenC2</vt:lpstr>
      <vt:lpstr>Take Aways</vt:lpstr>
      <vt:lpstr>PowerPoint Presentation</vt:lpstr>
    </vt:vector>
  </TitlesOfParts>
  <Company>Northrop Grumman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Tagg, Sarah E [US] (TS)</dc:creator>
  <cp:lastModifiedBy>Waltz, Sam (IS)</cp:lastModifiedBy>
  <cp:revision>34</cp:revision>
  <dcterms:created xsi:type="dcterms:W3CDTF">2019-12-16T16:00:06Z</dcterms:created>
  <dcterms:modified xsi:type="dcterms:W3CDTF">2020-01-28T13:58:06Z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0x0101002F5E26F338044317906CD20503C3F630000974A1512E19964C90AF1743D2BD41A8</vt:lpwstr>
  </property>
  <property fmtid="{D5CDD505-2E9C-101B-9397-08002B2CF9AE}" pid="3" name="NGCENTCampus">
    <vt:lpwstr/>
  </property>
  <property fmtid="{D5CDD505-2E9C-101B-9397-08002B2CF9AE}" pid="4" name="NGCENTProgram">
    <vt:lpwstr/>
  </property>
  <property fmtid="{D5CDD505-2E9C-101B-9397-08002B2CF9AE}" pid="5" name="NGCENTSensitivityLevels">
    <vt:lpwstr/>
  </property>
  <property fmtid="{D5CDD505-2E9C-101B-9397-08002B2CF9AE}" pid="6" name="NGCENTOrganization">
    <vt:lpwstr/>
  </property>
  <property fmtid="{D5CDD505-2E9C-101B-9397-08002B2CF9AE}" pid="7" name="NGCENTOriginCountry">
    <vt:lpwstr>1;#United States (US)|f4f4ed40-0317-491b-9959-5ea628d96313</vt:lpwstr>
  </property>
  <property fmtid="{D5CDD505-2E9C-101B-9397-08002B2CF9AE}" pid="8" name="NGCENTDivision">
    <vt:lpwstr/>
  </property>
  <property fmtid="{D5CDD505-2E9C-101B-9397-08002B2CF9AE}" pid="9" name="NGCENTSector">
    <vt:lpwstr>45;#Corporate Office (CO)|025da7ed-eff4-4c15-81b7-396cffb54ad8</vt:lpwstr>
  </property>
  <property fmtid="{D5CDD505-2E9C-101B-9397-08002B2CF9AE}" pid="10" name="_dlc_DocIdItemGuid">
    <vt:lpwstr>dfa6adf8-77e2-4922-9837-afe3a59b03e8</vt:lpwstr>
  </property>
</Properties>
</file>