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0" r:id="rId2"/>
    <p:sldId id="522" r:id="rId3"/>
    <p:sldId id="523" r:id="rId4"/>
    <p:sldId id="531" r:id="rId5"/>
    <p:sldId id="524" r:id="rId6"/>
    <p:sldId id="525" r:id="rId7"/>
    <p:sldId id="535" r:id="rId8"/>
    <p:sldId id="526" r:id="rId9"/>
    <p:sldId id="527" r:id="rId10"/>
    <p:sldId id="536" r:id="rId11"/>
    <p:sldId id="529" r:id="rId12"/>
    <p:sldId id="530" r:id="rId13"/>
    <p:sldId id="532" r:id="rId14"/>
    <p:sldId id="533" r:id="rId15"/>
    <p:sldId id="537" r:id="rId16"/>
    <p:sldId id="538" r:id="rId17"/>
    <p:sldId id="534" r:id="rId18"/>
    <p:sldId id="42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424-AC0B-43E1-BEE3-B8A2BA3D0B2E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9A6-2373-4A05-A610-5F6A34BFBE76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6000-E4CE-4BD2-9EEE-D1F8EAAC3015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 b="1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196752"/>
            <a:ext cx="8229600" cy="4958011"/>
          </a:xfrm>
        </p:spPr>
        <p:txBody>
          <a:bodyPr anchor="ctr"/>
          <a:lstStyle>
            <a:lvl1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latin typeface="HY강B" pitchFamily="18" charset="-127"/>
              </a:defRPr>
            </a:lvl1pPr>
            <a:lvl2pPr marL="74295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 sz="2000" baseline="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C358-D6A4-4DC0-9EE9-A1C5357CCF57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7A8-9A0E-4163-B2CF-28FAAA408268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2BC-2957-426C-9D9A-6B10212DB1E4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F9E6-1293-4AEE-B82A-9CCEA7F3E1C6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C3C2-9818-456F-BCDA-F8500905FA58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1C4E-A3D3-47AE-93ED-1B41B0151C06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EEEF-3393-4F29-82D2-3EF1FDF46BC7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C632-6F07-4E0B-94AD-FD23DC7EF17D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0123-67E1-438D-A3BF-52F17892FF6B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8197" y="2204864"/>
            <a:ext cx="7394973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/>
              <a:t>Ch04 </a:t>
            </a:r>
            <a:r>
              <a:rPr lang="ko-KR" altLang="en-US" sz="6000" dirty="0" smtClean="0"/>
              <a:t>실습 연습 문제</a:t>
            </a:r>
            <a:endParaRPr lang="en-US" altLang="ko-KR" sz="6000" dirty="0" smtClean="0"/>
          </a:p>
          <a:p>
            <a:pPr algn="ctr"/>
            <a:r>
              <a:rPr lang="ko-KR" altLang="en-US" sz="4400" dirty="0" smtClean="0">
                <a:solidFill>
                  <a:srgbClr val="FF0000"/>
                </a:solidFill>
              </a:rPr>
              <a:t>객체 지향 기본</a:t>
            </a:r>
            <a:endParaRPr lang="en-US" altLang="ko-KR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rgbClr val="FF0000"/>
                </a:solidFill>
              </a:rPr>
              <a:t>(</a:t>
            </a:r>
            <a:r>
              <a:rPr lang="ko-KR" altLang="en-US" sz="4400" dirty="0" smtClean="0">
                <a:solidFill>
                  <a:srgbClr val="FF0000"/>
                </a:solidFill>
              </a:rPr>
              <a:t>총 </a:t>
            </a:r>
            <a:r>
              <a:rPr lang="en-US" altLang="ko-KR" sz="4400" smtClean="0">
                <a:solidFill>
                  <a:srgbClr val="FF0000"/>
                </a:solidFill>
              </a:rPr>
              <a:t>12</a:t>
            </a:r>
            <a:r>
              <a:rPr lang="ko-KR" altLang="en-US" sz="4400" smtClean="0">
                <a:solidFill>
                  <a:srgbClr val="FF0000"/>
                </a:solidFill>
              </a:rPr>
              <a:t>문항</a:t>
            </a:r>
            <a:r>
              <a:rPr lang="en-US" altLang="ko-KR" sz="4400" dirty="0" smtClean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7 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</a:t>
            </a:r>
            <a:r>
              <a:rPr lang="ko-KR" altLang="en-US" dirty="0" smtClean="0"/>
              <a:t>번 계속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실행예시</a:t>
            </a:r>
            <a:r>
              <a:rPr lang="ko-KR" altLang="en-US" dirty="0" smtClean="0"/>
              <a:t> 와 </a:t>
            </a:r>
            <a:r>
              <a:rPr lang="en-US" altLang="ko-KR" dirty="0" err="1"/>
              <a:t>MonthSchedule</a:t>
            </a:r>
            <a:r>
              <a:rPr lang="ko-KR" altLang="en-US" dirty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8" y="1988840"/>
            <a:ext cx="4314825" cy="3895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4" y="1725513"/>
            <a:ext cx="3733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8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8.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(name),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필드와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등을 가진 </a:t>
            </a:r>
            <a:r>
              <a:rPr lang="en-US" altLang="ko-KR" dirty="0" smtClean="0"/>
              <a:t>phone </a:t>
            </a:r>
            <a:r>
              <a:rPr lang="ko-KR" altLang="en-US" dirty="0" smtClean="0"/>
              <a:t>클래스를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예시와 같이 작동하는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반드시 </a:t>
            </a:r>
            <a:r>
              <a:rPr lang="ko-KR" altLang="en-US" dirty="0" err="1" smtClean="0"/>
              <a:t>객체배열을</a:t>
            </a:r>
            <a:r>
              <a:rPr lang="ko-KR" altLang="en-US" dirty="0" smtClean="0"/>
              <a:t> 사용하여 구현하여</a:t>
            </a:r>
            <a:r>
              <a:rPr lang="ko-KR" altLang="en-US" dirty="0" smtClean="0"/>
              <a:t>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문자열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가 같은지 비교할 때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a.equal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로 참인지 판단한다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. a==b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안됨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오류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43237"/>
            <a:ext cx="6934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9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9.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가지는 </a:t>
            </a:r>
            <a:r>
              <a:rPr lang="en-US" altLang="ko-KR" dirty="0" err="1" smtClean="0"/>
              <a:t>ArrayUtil</a:t>
            </a:r>
            <a:r>
              <a:rPr lang="ko-KR" altLang="en-US" dirty="0" smtClean="0"/>
              <a:t>클래스를 완성해보자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실행 결과를 참고하여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를 작성하여라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919990"/>
            <a:ext cx="3695700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79470"/>
            <a:ext cx="6083015" cy="16859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44" y="2260954"/>
            <a:ext cx="5688632" cy="17982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752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10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10. </a:t>
            </a:r>
            <a:r>
              <a:rPr lang="ko-KR" altLang="en-US" dirty="0" smtClean="0"/>
              <a:t>다음과 같은 </a:t>
            </a:r>
            <a:r>
              <a:rPr lang="en-US" altLang="ko-KR" dirty="0" smtClean="0"/>
              <a:t>Dictionary </a:t>
            </a:r>
            <a:r>
              <a:rPr lang="ko-KR" altLang="en-US" dirty="0" smtClean="0"/>
              <a:t>클래스가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결과와 같이 작동하도록 </a:t>
            </a:r>
            <a:r>
              <a:rPr lang="en-US" altLang="ko-KR" dirty="0" smtClean="0"/>
              <a:t>Dictionary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kor2Eng()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DicApp</a:t>
            </a:r>
            <a:r>
              <a:rPr lang="ko-KR" altLang="en-US" dirty="0" smtClean="0"/>
              <a:t>클래스를 완성하여라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08114"/>
            <a:ext cx="7682458" cy="13790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17" y="3948811"/>
            <a:ext cx="2819511" cy="28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11 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11. </a:t>
            </a:r>
            <a:r>
              <a:rPr lang="ko-KR" altLang="en-US" dirty="0" smtClean="0"/>
              <a:t>다수의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만들고 활용하는 연습을 </a:t>
            </a:r>
            <a:r>
              <a:rPr lang="ko-KR" altLang="en-US" dirty="0" smtClean="0"/>
              <a:t>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수행하는 각 클래스 </a:t>
            </a:r>
            <a:r>
              <a:rPr lang="en-US" altLang="ko-KR" dirty="0" smtClean="0"/>
              <a:t>Add, Sub,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Div</a:t>
            </a:r>
            <a:r>
              <a:rPr lang="ko-KR" altLang="en-US" dirty="0" smtClean="0"/>
              <a:t>를 만들어라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클래스들은 모두 다음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a, b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피연산자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void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b):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값을 객체 내에 저장한다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calculate():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목적에 맞는 연산을 실행하고 결과를 반환한다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99592" y="4365104"/>
            <a:ext cx="1656184" cy="184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setValue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0292" y="4365104"/>
            <a:ext cx="1656184" cy="184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setValue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3496" y="4365104"/>
            <a:ext cx="1656184" cy="184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setValue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48246" y="4365104"/>
            <a:ext cx="1656184" cy="184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setValue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400506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90292" y="400506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0992" y="400506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48246" y="400506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1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11 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</a:t>
            </a:r>
            <a:r>
              <a:rPr lang="ko-KR" altLang="en-US" dirty="0" smtClean="0"/>
              <a:t>번 계속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다음 실행 사례와 같이 두 정수와 </a:t>
            </a:r>
            <a:r>
              <a:rPr lang="ko-KR" altLang="en-US" dirty="0" err="1" smtClean="0"/>
              <a:t>연사자를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Add, Sub,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이 연산을 실행할 수 있는 객체를 생성하고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calculate()</a:t>
            </a:r>
            <a:r>
              <a:rPr lang="ko-KR" altLang="en-US" dirty="0" smtClean="0"/>
              <a:t>를 호출하여 결과를 출력하도록 작성하라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상속으로는 구현하지 마시오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654609"/>
            <a:ext cx="4267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마지막 연습 </a:t>
            </a:r>
            <a:r>
              <a:rPr lang="ko-KR" altLang="en-US" sz="4400" dirty="0" smtClean="0"/>
              <a:t>문제 </a:t>
            </a:r>
            <a:r>
              <a:rPr lang="en-US" altLang="ko-KR" sz="4400" dirty="0" smtClean="0"/>
              <a:t>12 - </a:t>
            </a:r>
            <a:r>
              <a:rPr lang="ko-KR" altLang="en-US" sz="4400" dirty="0" smtClean="0"/>
              <a:t>어려움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12. </a:t>
            </a:r>
            <a:r>
              <a:rPr lang="ko-KR" altLang="en-US" dirty="0" smtClean="0"/>
              <a:t>간단한 콘서트 예약 시스템을 만들어보자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다수의 클래스를 다루고 객체의 배열을 다루도록 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예약 시스템의 기능은 다음과 같다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공연은 하루에 한 번 있다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B050"/>
                </a:solidFill>
              </a:rPr>
              <a:t>  - </a:t>
            </a:r>
            <a:r>
              <a:rPr lang="ko-KR" altLang="en-US" sz="1600" dirty="0" smtClean="0">
                <a:solidFill>
                  <a:srgbClr val="00B050"/>
                </a:solidFill>
              </a:rPr>
              <a:t>좌석은 </a:t>
            </a:r>
            <a:r>
              <a:rPr lang="en-US" altLang="ko-KR" sz="1600" dirty="0" smtClean="0">
                <a:solidFill>
                  <a:srgbClr val="00B050"/>
                </a:solidFill>
              </a:rPr>
              <a:t>S</a:t>
            </a:r>
            <a:r>
              <a:rPr lang="ko-KR" altLang="en-US" sz="1600" dirty="0" smtClean="0">
                <a:solidFill>
                  <a:srgbClr val="00B050"/>
                </a:solidFill>
              </a:rPr>
              <a:t>석</a:t>
            </a:r>
            <a:r>
              <a:rPr lang="en-US" altLang="ko-KR" sz="1600" dirty="0" smtClean="0">
                <a:solidFill>
                  <a:srgbClr val="00B050"/>
                </a:solidFill>
              </a:rPr>
              <a:t>, A</a:t>
            </a:r>
            <a:r>
              <a:rPr lang="ko-KR" altLang="en-US" sz="1600" dirty="0" smtClean="0">
                <a:solidFill>
                  <a:srgbClr val="00B050"/>
                </a:solidFill>
              </a:rPr>
              <a:t>석</a:t>
            </a:r>
            <a:r>
              <a:rPr lang="en-US" altLang="ko-KR" sz="1600" dirty="0" smtClean="0">
                <a:solidFill>
                  <a:srgbClr val="00B050"/>
                </a:solidFill>
              </a:rPr>
              <a:t>, B</a:t>
            </a:r>
            <a:r>
              <a:rPr lang="ko-KR" altLang="en-US" sz="1600" dirty="0" smtClean="0">
                <a:solidFill>
                  <a:srgbClr val="00B050"/>
                </a:solidFill>
              </a:rPr>
              <a:t>석으로 나뉘며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각각 </a:t>
            </a:r>
            <a:r>
              <a:rPr lang="en-US" altLang="ko-KR" sz="1600" dirty="0" smtClean="0">
                <a:solidFill>
                  <a:srgbClr val="00B050"/>
                </a:solidFill>
              </a:rPr>
              <a:t>10</a:t>
            </a:r>
            <a:r>
              <a:rPr lang="ko-KR" altLang="en-US" sz="1600" dirty="0" smtClean="0">
                <a:solidFill>
                  <a:srgbClr val="00B050"/>
                </a:solidFill>
              </a:rPr>
              <a:t>개의 좌석이 있다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예약 시스템의 메뉴는 </a:t>
            </a:r>
            <a:r>
              <a:rPr lang="en-US" altLang="ko-KR" sz="1600" dirty="0" smtClean="0">
                <a:solidFill>
                  <a:srgbClr val="00B050"/>
                </a:solidFill>
              </a:rPr>
              <a:t>“</a:t>
            </a:r>
            <a:r>
              <a:rPr lang="ko-KR" altLang="en-US" sz="1600" dirty="0" smtClean="0">
                <a:solidFill>
                  <a:srgbClr val="00B050"/>
                </a:solidFill>
              </a:rPr>
              <a:t>예약</a:t>
            </a:r>
            <a:r>
              <a:rPr lang="en-US" altLang="ko-KR" sz="1600" dirty="0" smtClean="0">
                <a:solidFill>
                  <a:srgbClr val="00B050"/>
                </a:solidFill>
              </a:rPr>
              <a:t>“, “</a:t>
            </a:r>
            <a:r>
              <a:rPr lang="ko-KR" altLang="en-US" sz="1600" dirty="0" smtClean="0">
                <a:solidFill>
                  <a:srgbClr val="00B050"/>
                </a:solidFill>
              </a:rPr>
              <a:t>조회</a:t>
            </a:r>
            <a:r>
              <a:rPr lang="en-US" altLang="ko-KR" sz="1600" dirty="0" smtClean="0">
                <a:solidFill>
                  <a:srgbClr val="00B050"/>
                </a:solidFill>
              </a:rPr>
              <a:t>“, “</a:t>
            </a:r>
            <a:r>
              <a:rPr lang="ko-KR" altLang="en-US" sz="1600" dirty="0" smtClean="0">
                <a:solidFill>
                  <a:srgbClr val="00B050"/>
                </a:solidFill>
              </a:rPr>
              <a:t>취소</a:t>
            </a:r>
            <a:r>
              <a:rPr lang="en-US" altLang="ko-KR" sz="1600" dirty="0" smtClean="0">
                <a:solidFill>
                  <a:srgbClr val="00B050"/>
                </a:solidFill>
              </a:rPr>
              <a:t>“, “</a:t>
            </a:r>
            <a:r>
              <a:rPr lang="ko-KR" altLang="en-US" sz="1600" dirty="0" smtClean="0">
                <a:solidFill>
                  <a:srgbClr val="00B050"/>
                </a:solidFill>
              </a:rPr>
              <a:t>끝내기</a:t>
            </a:r>
            <a:r>
              <a:rPr lang="en-US" altLang="ko-KR" sz="1600" dirty="0" smtClean="0">
                <a:solidFill>
                  <a:srgbClr val="00B050"/>
                </a:solidFill>
              </a:rPr>
              <a:t>＂</a:t>
            </a:r>
            <a:r>
              <a:rPr lang="ko-KR" altLang="en-US" sz="1600" dirty="0" smtClean="0">
                <a:solidFill>
                  <a:srgbClr val="00B050"/>
                </a:solidFill>
              </a:rPr>
              <a:t>가 있다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예약은 한 자리만 가능하고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좌석 타입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예약자 이름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좌석 번호를 순서대로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입력받아</a:t>
            </a:r>
            <a:r>
              <a:rPr lang="ko-KR" altLang="en-US" sz="1600" dirty="0" smtClean="0">
                <a:solidFill>
                  <a:srgbClr val="00B050"/>
                </a:solidFill>
              </a:rPr>
              <a:t>        예약한다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조회는 모든 좌석을 출력한다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취소는 예약자의 이름을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입력받아</a:t>
            </a:r>
            <a:r>
              <a:rPr lang="ko-KR" altLang="en-US" sz="1600" dirty="0" smtClean="0">
                <a:solidFill>
                  <a:srgbClr val="00B050"/>
                </a:solidFill>
              </a:rPr>
              <a:t> 취소한다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- </a:t>
            </a:r>
            <a:r>
              <a:rPr lang="ko-KR" altLang="en-US" sz="1600" dirty="0" smtClean="0">
                <a:solidFill>
                  <a:srgbClr val="00B050"/>
                </a:solidFill>
              </a:rPr>
              <a:t>없는 이름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없는 번호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없는 메뉴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잘못된 취소 등에 대해서는 오류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메세디를</a:t>
            </a:r>
            <a:r>
              <a:rPr lang="ko-KR" altLang="en-US" sz="1600" dirty="0" smtClean="0">
                <a:solidFill>
                  <a:srgbClr val="00B050"/>
                </a:solidFill>
              </a:rPr>
              <a:t> 출력하고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사용자가 다시 시도하도록 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실행 예시는 다음 슬라이드에</a:t>
            </a:r>
            <a:r>
              <a:rPr lang="en-US" altLang="ko-KR" sz="1600" dirty="0" smtClean="0"/>
              <a:t>…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7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마지막 연습 </a:t>
            </a:r>
            <a:r>
              <a:rPr lang="ko-KR" altLang="en-US" sz="4400" dirty="0" smtClean="0"/>
              <a:t>문제 </a:t>
            </a:r>
            <a:r>
              <a:rPr lang="en-US" altLang="ko-KR" sz="4400" dirty="0" smtClean="0"/>
              <a:t>12 - </a:t>
            </a:r>
            <a:r>
              <a:rPr lang="ko-KR" altLang="en-US" sz="4400" dirty="0" smtClean="0"/>
              <a:t>어려움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계속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11428"/>
            <a:ext cx="4464496" cy="56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for your attention!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자바따음</a:t>
            </a:r>
            <a:r>
              <a:rPr lang="en-US" altLang="ko-KR" dirty="0" smtClean="0"/>
              <a:t>  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실행하였을 때 예시와 같이 출력 되도록 </a:t>
            </a:r>
            <a:r>
              <a:rPr lang="en-US" altLang="ko-KR" dirty="0" smtClean="0"/>
              <a:t>TV</a:t>
            </a:r>
            <a:r>
              <a:rPr lang="ko-KR" altLang="en-US" dirty="0"/>
              <a:t> </a:t>
            </a:r>
            <a:r>
              <a:rPr lang="ko-KR" altLang="en-US" dirty="0" smtClean="0"/>
              <a:t>클래스를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완성하여라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클래스를 작성하여라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057900" cy="1266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342650"/>
            <a:ext cx="3629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smtClean="0"/>
              <a:t>Grade </a:t>
            </a:r>
            <a:r>
              <a:rPr lang="ko-KR" altLang="en-US" dirty="0" smtClean="0"/>
              <a:t>클래스를 작성해 보자</a:t>
            </a:r>
            <a:r>
              <a:rPr lang="en-US" altLang="ko-KR" dirty="0" smtClean="0"/>
              <a:t>. 3</a:t>
            </a:r>
            <a:r>
              <a:rPr lang="ko-KR" altLang="en-US" dirty="0" smtClean="0"/>
              <a:t>과목의 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Grade </a:t>
            </a:r>
            <a:r>
              <a:rPr lang="ko-KR" altLang="en-US" dirty="0" smtClean="0"/>
              <a:t>객체를 생성하고 성적 평균을 출력하는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과 실행 예시는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변수는 반드시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선언하시오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2" y="2533997"/>
            <a:ext cx="8077200" cy="3343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877272"/>
            <a:ext cx="5962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 정보를 활용하여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곡을 나타내는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클래스를 작성하라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아래와 같이 출력되도록 </a:t>
            </a:r>
            <a:r>
              <a:rPr lang="en-US" altLang="ko-KR" dirty="0" smtClean="0"/>
              <a:t>main()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테스트 하는 프로그램을 완성하여라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필드 </a:t>
            </a:r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-</a:t>
            </a:r>
            <a:r>
              <a:rPr lang="ko-KR" altLang="en-US" dirty="0" smtClean="0">
                <a:solidFill>
                  <a:srgbClr val="0070C0"/>
                </a:solidFill>
              </a:rPr>
              <a:t>노래의 제목을 나타내는 </a:t>
            </a:r>
            <a:r>
              <a:rPr lang="en-US" altLang="ko-KR" dirty="0" smtClean="0">
                <a:solidFill>
                  <a:srgbClr val="0070C0"/>
                </a:solidFill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-</a:t>
            </a:r>
            <a:r>
              <a:rPr lang="ko-KR" altLang="en-US" dirty="0" smtClean="0">
                <a:solidFill>
                  <a:srgbClr val="0070C0"/>
                </a:solidFill>
              </a:rPr>
              <a:t>가수를 나타내는 </a:t>
            </a:r>
            <a:r>
              <a:rPr lang="en-US" altLang="ko-KR" dirty="0" smtClean="0">
                <a:solidFill>
                  <a:srgbClr val="0070C0"/>
                </a:solidFill>
              </a:rPr>
              <a:t>artist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-</a:t>
            </a:r>
            <a:r>
              <a:rPr lang="ko-KR" altLang="en-US" dirty="0" smtClean="0">
                <a:solidFill>
                  <a:srgbClr val="0070C0"/>
                </a:solidFill>
              </a:rPr>
              <a:t>노래가 발표된 연도를 나타내는 </a:t>
            </a:r>
            <a:r>
              <a:rPr lang="en-US" altLang="ko-KR" dirty="0" smtClean="0">
                <a:solidFill>
                  <a:srgbClr val="0070C0"/>
                </a:solidFill>
              </a:rPr>
              <a:t>year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-</a:t>
            </a:r>
            <a:r>
              <a:rPr lang="ko-KR" altLang="en-US" dirty="0" smtClean="0">
                <a:solidFill>
                  <a:srgbClr val="0070C0"/>
                </a:solidFill>
              </a:rPr>
              <a:t>국적을 나타내는 </a:t>
            </a:r>
            <a:r>
              <a:rPr lang="en-US" altLang="ko-KR" dirty="0" smtClean="0">
                <a:solidFill>
                  <a:srgbClr val="0070C0"/>
                </a:solidFill>
              </a:rPr>
              <a:t>country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</a:t>
            </a:r>
            <a:r>
              <a:rPr lang="ko-KR" altLang="en-US" dirty="0" smtClean="0">
                <a:solidFill>
                  <a:srgbClr val="0070C0"/>
                </a:solidFill>
              </a:rPr>
              <a:t>기본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생성자와</a:t>
            </a:r>
            <a:r>
              <a:rPr lang="ko-KR" altLang="en-US" dirty="0" smtClean="0">
                <a:solidFill>
                  <a:srgbClr val="0070C0"/>
                </a:solidFill>
              </a:rPr>
              <a:t> 매개변수로 모든 필드를 초기화하는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</a:t>
            </a:r>
            <a:r>
              <a:rPr lang="ko-KR" altLang="en-US" dirty="0" smtClean="0">
                <a:solidFill>
                  <a:srgbClr val="0070C0"/>
                </a:solidFill>
              </a:rPr>
              <a:t>노래 정보를 출력하는 </a:t>
            </a:r>
            <a:r>
              <a:rPr lang="en-US" altLang="ko-KR" dirty="0" smtClean="0">
                <a:solidFill>
                  <a:srgbClr val="0070C0"/>
                </a:solidFill>
              </a:rPr>
              <a:t>show()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4038"/>
          <a:stretch/>
        </p:blipFill>
        <p:spPr>
          <a:xfrm>
            <a:off x="1619672" y="6165304"/>
            <a:ext cx="5581650" cy="5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4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다음 멤버를 가지고 직사각형을 표현하는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클래스를 작성하여라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타입의 </a:t>
            </a:r>
            <a:r>
              <a:rPr lang="en-US" altLang="ko-KR" dirty="0" smtClean="0">
                <a:solidFill>
                  <a:srgbClr val="0070C0"/>
                </a:solidFill>
              </a:rPr>
              <a:t>x, y, width, height </a:t>
            </a:r>
            <a:r>
              <a:rPr lang="ko-KR" altLang="en-US" dirty="0" smtClean="0">
                <a:solidFill>
                  <a:srgbClr val="0070C0"/>
                </a:solidFill>
              </a:rPr>
              <a:t>필드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사각형을 구성하는 점과 크기 정보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x, y, width, height </a:t>
            </a:r>
            <a:r>
              <a:rPr lang="ko-KR" altLang="en-US" dirty="0" smtClean="0">
                <a:solidFill>
                  <a:srgbClr val="0070C0"/>
                </a:solidFill>
              </a:rPr>
              <a:t>값을 매개변수로 받아 필드를 초기화하는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square(): </a:t>
            </a:r>
            <a:r>
              <a:rPr lang="ko-KR" altLang="en-US" dirty="0" smtClean="0">
                <a:solidFill>
                  <a:srgbClr val="0070C0"/>
                </a:solidFill>
              </a:rPr>
              <a:t>사각형 넓이 반환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void show(): </a:t>
            </a:r>
            <a:r>
              <a:rPr lang="ko-KR" altLang="en-US" dirty="0" smtClean="0">
                <a:solidFill>
                  <a:srgbClr val="0070C0"/>
                </a:solidFill>
              </a:rPr>
              <a:t>사각형의 좌표와 넓이를 화면에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- </a:t>
            </a:r>
            <a:r>
              <a:rPr lang="en-US" altLang="ko-KR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dirty="0" smtClean="0">
                <a:solidFill>
                  <a:srgbClr val="0070C0"/>
                </a:solidFill>
              </a:rPr>
              <a:t> contains(</a:t>
            </a:r>
            <a:r>
              <a:rPr lang="en-US" altLang="ko-KR" dirty="0" smtClean="0">
                <a:solidFill>
                  <a:srgbClr val="0070C0"/>
                </a:solidFill>
              </a:rPr>
              <a:t>Rectangle r): </a:t>
            </a:r>
            <a:r>
              <a:rPr lang="ko-KR" altLang="en-US" dirty="0" smtClean="0">
                <a:solidFill>
                  <a:srgbClr val="0070C0"/>
                </a:solidFill>
              </a:rPr>
              <a:t>매개변수로 받은 </a:t>
            </a:r>
            <a:r>
              <a:rPr lang="en-US" altLang="ko-KR" dirty="0" smtClean="0">
                <a:solidFill>
                  <a:srgbClr val="0070C0"/>
                </a:solidFill>
              </a:rPr>
              <a:t>r</a:t>
            </a:r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현 사각형 안에 있으면                       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                           true </a:t>
            </a:r>
            <a:r>
              <a:rPr lang="ko-KR" altLang="en-US" dirty="0" smtClean="0">
                <a:solidFill>
                  <a:srgbClr val="0070C0"/>
                </a:solidFill>
              </a:rPr>
              <a:t>리턴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9599"/>
            <a:ext cx="7113612" cy="2494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4245958"/>
            <a:ext cx="3099565" cy="13483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8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5 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다음 설명대로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CircleManager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완성하라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결과와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 배열을 만들고</a:t>
            </a:r>
            <a:r>
              <a:rPr lang="en-US" altLang="ko-KR" dirty="0" smtClean="0"/>
              <a:t>, x, y, radius </a:t>
            </a:r>
            <a:r>
              <a:rPr lang="ko-KR" altLang="en-US" dirty="0" smtClean="0"/>
              <a:t>값을 읽어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객체를 만들고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를 이용하여 이들을 모두 출력한다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페이지에서 제시하는 클래스를 수정하여 프로그램을 완성하여라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879304"/>
            <a:ext cx="3686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5 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번 계속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4259957" cy="1654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429748"/>
            <a:ext cx="5178760" cy="4409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253" y="1124744"/>
            <a:ext cx="4226227" cy="11995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54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6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앞의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문제는 정답이 공개되어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정답을 참고하여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CircleManager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수정하여 다음 실행 결과처럼 되게 하라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771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51304" cy="77809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연습 문제 </a:t>
            </a:r>
            <a:r>
              <a:rPr lang="en-US" altLang="ko-KR" sz="4400" dirty="0" smtClean="0"/>
              <a:t>7 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280920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7. </a:t>
            </a:r>
            <a:r>
              <a:rPr lang="ko-KR" altLang="en-US" dirty="0" smtClean="0"/>
              <a:t>하루의 할 일을 표현하는 클래스 </a:t>
            </a:r>
            <a:r>
              <a:rPr lang="en-US" altLang="ko-KR" dirty="0" smtClean="0"/>
              <a:t>Day</a:t>
            </a:r>
            <a:r>
              <a:rPr lang="ko-KR" altLang="en-US" dirty="0" smtClean="0"/>
              <a:t>는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달의 할 일을 표현하는 </a:t>
            </a:r>
            <a:r>
              <a:rPr lang="en-US" altLang="ko-KR" dirty="0" err="1" smtClean="0"/>
              <a:t>MonthSchedule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작성하라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9" y="2348880"/>
            <a:ext cx="7440583" cy="24518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87" y="5184775"/>
            <a:ext cx="5610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15457</TotalTime>
  <Words>828</Words>
  <Application>Microsoft Office PowerPoint</Application>
  <PresentationFormat>화면 슬라이드 쇼(4:3)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HY강B</vt:lpstr>
      <vt:lpstr>맑은 고딕</vt:lpstr>
      <vt:lpstr>Arial</vt:lpstr>
      <vt:lpstr>Wingdings</vt:lpstr>
      <vt:lpstr>Office 테마</vt:lpstr>
      <vt:lpstr>PowerPoint 프레젠테이션</vt:lpstr>
      <vt:lpstr>연습 문제 1</vt:lpstr>
      <vt:lpstr>연습 문제 2</vt:lpstr>
      <vt:lpstr>연습 문제 3</vt:lpstr>
      <vt:lpstr>연습 문제 4</vt:lpstr>
      <vt:lpstr>연습 문제 5 (1/2)</vt:lpstr>
      <vt:lpstr>연습 문제 5 (2/2)</vt:lpstr>
      <vt:lpstr>연습 문제 6</vt:lpstr>
      <vt:lpstr>연습 문제 7 (1/2)</vt:lpstr>
      <vt:lpstr>연습 문제 7 (2/2)</vt:lpstr>
      <vt:lpstr>연습 문제 8</vt:lpstr>
      <vt:lpstr>연습 문제 9</vt:lpstr>
      <vt:lpstr>연습 문제 10</vt:lpstr>
      <vt:lpstr>연습 문제 11 (1/2)</vt:lpstr>
      <vt:lpstr>연습 문제 11 (2/2)</vt:lpstr>
      <vt:lpstr>마지막 연습 문제 12 - 어려움</vt:lpstr>
      <vt:lpstr>마지막 연습 문제 12 - 어려움</vt:lpstr>
      <vt:lpstr>Thank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YoonBarGram</cp:lastModifiedBy>
  <cp:revision>282</cp:revision>
  <dcterms:created xsi:type="dcterms:W3CDTF">2017-05-29T01:33:44Z</dcterms:created>
  <dcterms:modified xsi:type="dcterms:W3CDTF">2020-05-11T14:14:34Z</dcterms:modified>
</cp:coreProperties>
</file>