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&amp;ehk=5B1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&amp;ehk=5B1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225" y="1490057"/>
            <a:ext cx="8791575" cy="22907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Start With the Hard Clues</a:t>
            </a:r>
            <a:br>
              <a:rPr lang="en-US" dirty="0"/>
            </a:br>
            <a:r>
              <a:rPr lang="en-US" sz="1800" dirty="0"/>
              <a:t> </a:t>
            </a:r>
            <a:br>
              <a:rPr lang="en-US" dirty="0"/>
            </a:br>
            <a:r>
              <a:rPr lang="en-US" sz="2700" dirty="0"/>
              <a:t>Toward a </a:t>
            </a:r>
            <a:r>
              <a:rPr lang="en-US" sz="2700" dirty="0" err="1"/>
              <a:t>SaberMetrics</a:t>
            </a:r>
            <a:br>
              <a:rPr lang="en-US" sz="2700" dirty="0"/>
            </a:br>
            <a:r>
              <a:rPr lang="en-US" sz="2700" dirty="0"/>
              <a:t>OF Jeopardy!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4507" y="5131900"/>
            <a:ext cx="3410685" cy="1093054"/>
          </a:xfrm>
        </p:spPr>
        <p:txBody>
          <a:bodyPr/>
          <a:lstStyle/>
          <a:p>
            <a:r>
              <a:rPr lang="en-US" dirty="0"/>
              <a:t>Dr. David Letzler</a:t>
            </a:r>
          </a:p>
          <a:p>
            <a:r>
              <a:rPr lang="en-US" dirty="0"/>
              <a:t>NYC Data Science Academy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192" y="378655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7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0" y="1956411"/>
            <a:ext cx="7024889" cy="38113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 For the Hard Questions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50470" y="1802422"/>
            <a:ext cx="4018085" cy="4607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Higher-value questions are more difficult.</a:t>
            </a:r>
          </a:p>
          <a:p>
            <a:r>
              <a:rPr lang="en-US" dirty="0"/>
              <a:t>Double Jeopardy! questions are harder than their Jeopardy! equivalents.</a:t>
            </a:r>
          </a:p>
          <a:p>
            <a:r>
              <a:rPr lang="en-US" dirty="0"/>
              <a:t>However, the increased payoff more than compensates for the difficulty.</a:t>
            </a:r>
          </a:p>
          <a:p>
            <a:r>
              <a:rPr lang="en-US" dirty="0"/>
              <a:t>And yet…</a:t>
            </a:r>
          </a:p>
        </p:txBody>
      </p:sp>
    </p:spTree>
    <p:extLst>
      <p:ext uri="{BB962C8B-B14F-4D97-AF65-F5344CB8AC3E}">
        <p14:creationId xmlns:p14="http://schemas.microsoft.com/office/powerpoint/2010/main" val="102191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233"/>
            <a:ext cx="6817734" cy="36989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Hard Questions Are Least Likely to Be Picked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62521" y="1791433"/>
            <a:ext cx="3933825" cy="4505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though they have higher yields, the higher value questions in each round are most often left unasked when time runs out.</a:t>
            </a:r>
          </a:p>
          <a:p>
            <a:r>
              <a:rPr lang="en-US" dirty="0"/>
              <a:t>Players habitually start with easier clues.</a:t>
            </a:r>
          </a:p>
          <a:p>
            <a:r>
              <a:rPr lang="en-US" dirty="0"/>
              <a:t>Except for a leader playing defense, that is the wrong strategic move.</a:t>
            </a:r>
          </a:p>
        </p:txBody>
      </p:sp>
    </p:spTree>
    <p:extLst>
      <p:ext uri="{BB962C8B-B14F-4D97-AF65-F5344CB8AC3E}">
        <p14:creationId xmlns:p14="http://schemas.microsoft.com/office/powerpoint/2010/main" val="280358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It’s Not That LUCKY to Get a Daily Double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8291146" y="2097088"/>
            <a:ext cx="3497017" cy="4026246"/>
          </a:xfrm>
        </p:spPr>
        <p:txBody>
          <a:bodyPr>
            <a:normAutofit/>
          </a:bodyPr>
          <a:lstStyle/>
          <a:p>
            <a:r>
              <a:rPr lang="en-US" dirty="0"/>
              <a:t>Daily Doubles allow players to wager what they want, but force them to answer.</a:t>
            </a:r>
          </a:p>
          <a:p>
            <a:r>
              <a:rPr lang="en-US" dirty="0"/>
              <a:t>The penalty for a wrong answer often outweighs the benefits of the increased wager.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59" y="2097088"/>
            <a:ext cx="7056134" cy="38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Topics Should You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6722"/>
            <a:ext cx="9905999" cy="4149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Jeopardy! has a permanent writing staff and consistent vision, they have tendencies to return to certain topics and correct answers(-in-the-form-of-a-question) over time.</a:t>
            </a:r>
          </a:p>
          <a:p>
            <a:r>
              <a:rPr lang="en-US" dirty="0"/>
              <a:t>Of the 324,000 clues in the archive, just 300 unique answers account for 8.5% of the total.</a:t>
            </a:r>
          </a:p>
          <a:p>
            <a:r>
              <a:rPr lang="en-US" dirty="0"/>
              <a:t>Of the 61,000 categories, just 100 unique categories account for nearly 10% of the total.</a:t>
            </a:r>
          </a:p>
          <a:p>
            <a:r>
              <a:rPr lang="en-US" dirty="0"/>
              <a:t>Examining this data will let us get a sense for the most important topics to study before appearing on “Jeopardy!”</a:t>
            </a:r>
          </a:p>
        </p:txBody>
      </p:sp>
    </p:spTree>
    <p:extLst>
      <p:ext uri="{BB962C8B-B14F-4D97-AF65-F5344CB8AC3E}">
        <p14:creationId xmlns:p14="http://schemas.microsoft.com/office/powerpoint/2010/main" val="425589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4" y="2249487"/>
            <a:ext cx="6770451" cy="36732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Know Your Place Names and Presidents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72399" y="2249487"/>
            <a:ext cx="4075889" cy="3673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Astonishingly, the 32 most-common Jeopardy! answers are place names.</a:t>
            </a:r>
          </a:p>
          <a:p>
            <a:r>
              <a:rPr lang="en-US" dirty="0"/>
              <a:t>Every state but North Dakota is in the top 300.</a:t>
            </a:r>
          </a:p>
          <a:p>
            <a:r>
              <a:rPr lang="en-US" dirty="0"/>
              <a:t>Nearly half of all U.S. Presidents are among the top 300.</a:t>
            </a:r>
          </a:p>
        </p:txBody>
      </p:sp>
    </p:spTree>
    <p:extLst>
      <p:ext uri="{BB962C8B-B14F-4D97-AF65-F5344CB8AC3E}">
        <p14:creationId xmlns:p14="http://schemas.microsoft.com/office/powerpoint/2010/main" val="39707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17" y="2170322"/>
            <a:ext cx="6837791" cy="37098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Study Geography and Puns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01583" y="2249487"/>
            <a:ext cx="4169955" cy="3541714"/>
          </a:xfrm>
        </p:spPr>
        <p:txBody>
          <a:bodyPr>
            <a:normAutofit/>
          </a:bodyPr>
          <a:lstStyle/>
          <a:p>
            <a:r>
              <a:rPr lang="en-US" dirty="0"/>
              <a:t>Jeopardy! is most interested in Geography: there have been over 800 instances of 14 generic geography categories.</a:t>
            </a:r>
          </a:p>
          <a:p>
            <a:r>
              <a:rPr lang="en-US" dirty="0"/>
              <a:t>Word games like “Before &amp; After” are similarly popular.</a:t>
            </a:r>
          </a:p>
        </p:txBody>
      </p:sp>
    </p:spTree>
    <p:extLst>
      <p:ext uri="{BB962C8B-B14F-4D97-AF65-F5344CB8AC3E}">
        <p14:creationId xmlns:p14="http://schemas.microsoft.com/office/powerpoint/2010/main" val="4655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583" y="269350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054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https://upload.wikimedia.org/wikipedia/commons/d/d8/Jeopardy_game_boar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4971" y="1969131"/>
            <a:ext cx="5782597" cy="42931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Calibri" panose="020F0502020204030204" pitchFamily="34" charset="0"/>
                <a:cs typeface="Calibri" panose="020F0502020204030204" pitchFamily="34" charset="0"/>
              </a:rPr>
              <a:t>This is “Jeopardy!”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894288" y="2048602"/>
            <a:ext cx="4710683" cy="3961356"/>
          </a:xfrm>
        </p:spPr>
        <p:txBody>
          <a:bodyPr>
            <a:normAutofit/>
          </a:bodyPr>
          <a:lstStyle/>
          <a:p>
            <a:r>
              <a:rPr lang="en-US" dirty="0"/>
              <a:t>“Jeopardy!” is America’s longest-running quiz show, with over 7,000 aired episodes in its current run</a:t>
            </a:r>
          </a:p>
          <a:p>
            <a:r>
              <a:rPr lang="en-US" dirty="0"/>
              <a:t>Hosted by Alex </a:t>
            </a:r>
            <a:r>
              <a:rPr lang="en-US" dirty="0" err="1"/>
              <a:t>Trebek</a:t>
            </a:r>
            <a:r>
              <a:rPr lang="en-US" dirty="0"/>
              <a:t>, 1984-present</a:t>
            </a:r>
          </a:p>
          <a:p>
            <a:r>
              <a:rPr lang="en-US" dirty="0"/>
              <a:t>Each episode has two rounds with 30 questions, plus a single-question final round</a:t>
            </a:r>
          </a:p>
        </p:txBody>
      </p:sp>
    </p:spTree>
    <p:extLst>
      <p:ext uri="{BB962C8B-B14F-4D97-AF65-F5344CB8AC3E}">
        <p14:creationId xmlns:p14="http://schemas.microsoft.com/office/powerpoint/2010/main" val="321319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ck here to enter the &lt;strong&gt;J! Archive&lt;/strong&g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587" y="439677"/>
            <a:ext cx="5581650" cy="1238250"/>
          </a:xfrm>
        </p:spPr>
      </p:pic>
      <p:sp>
        <p:nvSpPr>
          <p:cNvPr id="5" name="TextBox 4"/>
          <p:cNvSpPr txBox="1"/>
          <p:nvPr/>
        </p:nvSpPr>
        <p:spPr>
          <a:xfrm>
            <a:off x="2004646" y="1987062"/>
            <a:ext cx="782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9523" y="2356394"/>
            <a:ext cx="8370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J! Archive is a fan-created website that archives nearly all questions and game-score data asked on Jeopardy!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includes nearly 330,000 answers/questions/categories/etc.  from over 5,000 episodes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 MB of data, including metadata about each clue and the score from each individual round</a:t>
            </a:r>
          </a:p>
        </p:txBody>
      </p:sp>
    </p:spTree>
    <p:extLst>
      <p:ext uri="{BB962C8B-B14F-4D97-AF65-F5344CB8AC3E}">
        <p14:creationId xmlns:p14="http://schemas.microsoft.com/office/powerpoint/2010/main" val="7721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Important are Each of the Three Rounds To the Final 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compute “Win Probability Added” for each round</a:t>
            </a:r>
          </a:p>
          <a:p>
            <a:endParaRPr lang="en-US" dirty="0"/>
          </a:p>
          <a:p>
            <a:r>
              <a:rPr lang="en-US" dirty="0"/>
              <a:t>Each player begins with a 33% chance of victory.  By the end of Final Jeopardy!, one player has a 100% of victory.</a:t>
            </a:r>
          </a:p>
          <a:p>
            <a:endParaRPr lang="en-US" dirty="0"/>
          </a:p>
          <a:p>
            <a:r>
              <a:rPr lang="en-US" dirty="0"/>
              <a:t>If each round were equal and independent, the average winner would increase win probability by 22.2% each round.</a:t>
            </a:r>
          </a:p>
        </p:txBody>
      </p:sp>
    </p:spTree>
    <p:extLst>
      <p:ext uri="{BB962C8B-B14F-4D97-AF65-F5344CB8AC3E}">
        <p14:creationId xmlns:p14="http://schemas.microsoft.com/office/powerpoint/2010/main" val="21636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8" y="2097088"/>
            <a:ext cx="6729092" cy="36508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Each Round does Matter!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20025" y="2447924"/>
            <a:ext cx="4227510" cy="3257551"/>
          </a:xfrm>
        </p:spPr>
        <p:txBody>
          <a:bodyPr>
            <a:normAutofit/>
          </a:bodyPr>
          <a:lstStyle/>
          <a:p>
            <a:r>
              <a:rPr lang="en-US" dirty="0"/>
              <a:t>The average winner’s probability steadily increases over the course of the game. No round is unimportant.</a:t>
            </a:r>
          </a:p>
          <a:p>
            <a:r>
              <a:rPr lang="en-US" dirty="0"/>
              <a:t>But wait…</a:t>
            </a:r>
          </a:p>
        </p:txBody>
      </p:sp>
    </p:spTree>
    <p:extLst>
      <p:ext uri="{BB962C8B-B14F-4D97-AF65-F5344CB8AC3E}">
        <p14:creationId xmlns:p14="http://schemas.microsoft.com/office/powerpoint/2010/main" val="1949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7" y="2097089"/>
            <a:ext cx="6384218" cy="34637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the First Round so Important?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94028" y="2249486"/>
            <a:ext cx="3883598" cy="3541714"/>
          </a:xfrm>
        </p:spPr>
        <p:txBody>
          <a:bodyPr>
            <a:normAutofit/>
          </a:bodyPr>
          <a:lstStyle/>
          <a:p>
            <a:r>
              <a:rPr lang="en-US" dirty="0"/>
              <a:t>The questions are worth twice as much in the second round.</a:t>
            </a:r>
          </a:p>
          <a:p>
            <a:r>
              <a:rPr lang="en-US" dirty="0"/>
              <a:t>Why does the first have more importance to the average winner?</a:t>
            </a:r>
          </a:p>
          <a:p>
            <a:r>
              <a:rPr lang="en-US" dirty="0"/>
              <a:t>Because…</a:t>
            </a:r>
          </a:p>
        </p:txBody>
      </p:sp>
    </p:spTree>
    <p:extLst>
      <p:ext uri="{BB962C8B-B14F-4D97-AF65-F5344CB8AC3E}">
        <p14:creationId xmlns:p14="http://schemas.microsoft.com/office/powerpoint/2010/main" val="60784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2" y="2142108"/>
            <a:ext cx="6877456" cy="37313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“Jeopardy!” Is a Game of Skill*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82128" y="2114498"/>
            <a:ext cx="4072678" cy="3541714"/>
          </a:xfrm>
        </p:spPr>
        <p:txBody>
          <a:bodyPr>
            <a:normAutofit/>
          </a:bodyPr>
          <a:lstStyle/>
          <a:p>
            <a:r>
              <a:rPr lang="en-US" dirty="0"/>
              <a:t>First and second round scores are not independent.</a:t>
            </a:r>
          </a:p>
          <a:p>
            <a:r>
              <a:rPr lang="en-US" dirty="0"/>
              <a:t>The first-round leader is likely to be the best player, hence likeliest to score the best in the second round.</a:t>
            </a:r>
          </a:p>
          <a:p>
            <a:r>
              <a:rPr lang="en-US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73173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*…Except For Final Jeopardy!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45" r="19771"/>
          <a:stretch/>
        </p:blipFill>
        <p:spPr>
          <a:xfrm>
            <a:off x="1646238" y="1697038"/>
            <a:ext cx="4000500" cy="35417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848" r="17455"/>
          <a:stretch/>
        </p:blipFill>
        <p:spPr>
          <a:xfrm>
            <a:off x="6693456" y="1697038"/>
            <a:ext cx="4353955" cy="3541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5975" y="5495925"/>
            <a:ext cx="839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Jeopardy! is a complete crapshoot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19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Questions Pay the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75111"/>
          </a:xfrm>
        </p:spPr>
        <p:txBody>
          <a:bodyPr>
            <a:normAutofit/>
          </a:bodyPr>
          <a:lstStyle/>
          <a:p>
            <a:r>
              <a:rPr lang="en-US" dirty="0"/>
              <a:t>Clues with higher values tend to be harder.  Do they pay out better?</a:t>
            </a:r>
          </a:p>
          <a:p>
            <a:endParaRPr lang="en-US" dirty="0"/>
          </a:p>
          <a:p>
            <a:r>
              <a:rPr lang="en-US" dirty="0"/>
              <a:t>Question values are doubled in Double Jeopardy!  Are the questions commensurately harder, or are the stakes just increased? </a:t>
            </a:r>
          </a:p>
          <a:p>
            <a:endParaRPr lang="en-US" dirty="0"/>
          </a:p>
          <a:p>
            <a:r>
              <a:rPr lang="en-US" dirty="0"/>
              <a:t>We can calculate expected buzz payoffs for each question level, based on actual game results.</a:t>
            </a:r>
          </a:p>
        </p:txBody>
      </p:sp>
    </p:spTree>
    <p:extLst>
      <p:ext uri="{BB962C8B-B14F-4D97-AF65-F5344CB8AC3E}">
        <p14:creationId xmlns:p14="http://schemas.microsoft.com/office/powerpoint/2010/main" val="922530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453</TotalTime>
  <Words>659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  Start With the Hard Clues   Toward a SaberMetrics OF Jeopardy! </vt:lpstr>
      <vt:lpstr>This is “Jeopardy!”</vt:lpstr>
      <vt:lpstr>PowerPoint Presentation</vt:lpstr>
      <vt:lpstr>How Important are Each of the Three Rounds To the Final Result?</vt:lpstr>
      <vt:lpstr>Each Round does Matter!</vt:lpstr>
      <vt:lpstr>Why Is the First Round so Important?</vt:lpstr>
      <vt:lpstr>“Jeopardy!” Is a Game of Skill*</vt:lpstr>
      <vt:lpstr>*…Except For Final Jeopardy!</vt:lpstr>
      <vt:lpstr>Which Questions Pay the Most?</vt:lpstr>
      <vt:lpstr>Go For the Hard Questions</vt:lpstr>
      <vt:lpstr>Hard Questions Are Least Likely to Be Picked</vt:lpstr>
      <vt:lpstr>It’s Not That LUCKY to Get a Daily Double</vt:lpstr>
      <vt:lpstr>What Topics Should You Study?</vt:lpstr>
      <vt:lpstr>Know Your Place Names and Presidents</vt:lpstr>
      <vt:lpstr>Study Geography and Puns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Start With the Hard Clues  Toward a SaberMetrics for Jeopardy! </dc:title>
  <dc:creator>David Letzler</dc:creator>
  <cp:lastModifiedBy>David Letzler</cp:lastModifiedBy>
  <cp:revision>28</cp:revision>
  <dcterms:created xsi:type="dcterms:W3CDTF">2017-02-12T18:16:51Z</dcterms:created>
  <dcterms:modified xsi:type="dcterms:W3CDTF">2017-02-13T19:58:48Z</dcterms:modified>
</cp:coreProperties>
</file>