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2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9F87-28B6-4E15-A53B-D39C8AC3F3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1E14-C223-4A51-BE12-711ACC85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084" y="998620"/>
            <a:ext cx="102749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Background</a:t>
            </a:r>
          </a:p>
          <a:p>
            <a:pPr algn="ctr"/>
            <a:endParaRPr lang="en-US" sz="3200" b="1" dirty="0"/>
          </a:p>
          <a:p>
            <a:r>
              <a:rPr lang="en-US" dirty="0" smtClean="0"/>
              <a:t>Previous research experiments have used a paradigm in which participants were in controllable and uncontrollable condition. Study was examining fear conditioning and fear extinction (Hartley et al). </a:t>
            </a:r>
          </a:p>
          <a:p>
            <a:endParaRPr lang="en-US" dirty="0"/>
          </a:p>
          <a:p>
            <a:r>
              <a:rPr lang="en-US" dirty="0" smtClean="0"/>
              <a:t>Henderson et al looked at cognitive control in participants who had control over stressful situation vs those who did not have control.</a:t>
            </a:r>
          </a:p>
          <a:p>
            <a:endParaRPr lang="en-US" dirty="0"/>
          </a:p>
          <a:p>
            <a:r>
              <a:rPr lang="en-US" dirty="0" smtClean="0"/>
              <a:t>Wood et al used an fMRI paradigm to examine the neural mechanisms that govern and regulate emotional response in the context of stressful situations. </a:t>
            </a:r>
          </a:p>
          <a:p>
            <a:endParaRPr lang="en-US" dirty="0"/>
          </a:p>
          <a:p>
            <a:r>
              <a:rPr lang="en-US" dirty="0" smtClean="0"/>
              <a:t>Kerr et a studied cognitive control in a stressful context. 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252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231" y="457200"/>
            <a:ext cx="11225463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      Task </a:t>
            </a:r>
            <a:r>
              <a:rPr lang="en-US" sz="2800" b="1" dirty="0" smtClean="0"/>
              <a:t>Design (2x2 Factorial)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endParaRPr lang="en-US" sz="1200" dirty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r>
              <a:rPr lang="en-US" dirty="0" smtClean="0"/>
              <a:t>Controllability (CS) vs Uncontrollability (US): Participants in the CS group will be able to ‘escape’ the stressors by pressing a key/button a specified number of times. Participants in the US group will be yoked to a participant from the CS condition, and their button presses won’t allow them to escape - they will receive the stressors for as long as their CS partner did.</a:t>
            </a:r>
          </a:p>
          <a:p>
            <a:endParaRPr lang="en-US" dirty="0"/>
          </a:p>
          <a:p>
            <a:r>
              <a:rPr lang="en-US" dirty="0" smtClean="0"/>
              <a:t>Predictability (P) vs Unpredictability (U): During P threat blocks, a cue will appear 3 seconds prior to the onset of the stressors, and during U threat blocks, no cue will appear beforehand.  Each run will alternate having P or U threat blocks. For example, run 1 may contain P threat blocks, and run 2 will contain U threat blocks. We will counterbalance such that one participant may receive P threat blocks then U threat blocks, while another participant will see the reverse order.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200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74369"/>
              </p:ext>
            </p:extLst>
          </p:nvPr>
        </p:nvGraphicFramePr>
        <p:xfrm>
          <a:off x="3380874" y="1548428"/>
          <a:ext cx="6172200" cy="19046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4147"/>
                <a:gridCol w="3068053"/>
              </a:tblGrid>
              <a:tr h="9523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523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0421" y="1179097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Controllability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1747" y="1167073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Uncontrollability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6295" y="1816773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Predictability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255" y="2839443"/>
            <a:ext cx="202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Unpredictability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9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958" y="1022684"/>
            <a:ext cx="97816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Task Parameters</a:t>
            </a:r>
          </a:p>
          <a:p>
            <a:endParaRPr lang="en-US" dirty="0"/>
          </a:p>
          <a:p>
            <a:r>
              <a:rPr lang="en-US" dirty="0"/>
              <a:t>-Task consists of </a:t>
            </a:r>
            <a:r>
              <a:rPr lang="en-US" dirty="0" smtClean="0"/>
              <a:t>a practice run and 4 main runs.</a:t>
            </a:r>
          </a:p>
          <a:p>
            <a:r>
              <a:rPr lang="en-US" dirty="0" smtClean="0"/>
              <a:t>-Practice contains 2 sections (one to show predictable threat blocks, and other to show unpredictable    threat blocks). Each section contains one safe and threat block.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Each main </a:t>
            </a:r>
            <a:r>
              <a:rPr lang="en-US" dirty="0"/>
              <a:t>run contains 6 blocks (3 safe, 3 threat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Avg</a:t>
            </a:r>
            <a:r>
              <a:rPr lang="en-US" dirty="0"/>
              <a:t> time of the 3 safe </a:t>
            </a:r>
            <a:r>
              <a:rPr lang="en-US" dirty="0" smtClean="0"/>
              <a:t>blocks per run </a:t>
            </a:r>
            <a:r>
              <a:rPr lang="en-US" dirty="0"/>
              <a:t>is 15 sec (ranges from 10-20 seconds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Avg</a:t>
            </a:r>
            <a:r>
              <a:rPr lang="en-US" dirty="0"/>
              <a:t> time of the 3 threat </a:t>
            </a:r>
            <a:r>
              <a:rPr lang="en-US" dirty="0" smtClean="0"/>
              <a:t>blocks per run </a:t>
            </a:r>
            <a:r>
              <a:rPr lang="en-US" dirty="0"/>
              <a:t>is 90 sec (ranges from 60-120 seconds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-2.2 second blank screen in between the end of the instructions and the beginning of the </a:t>
            </a:r>
            <a:r>
              <a:rPr lang="en-US" dirty="0" smtClean="0"/>
              <a:t>task.</a:t>
            </a:r>
          </a:p>
          <a:p>
            <a:r>
              <a:rPr lang="en-US" dirty="0" smtClean="0"/>
              <a:t>-After each threat block, participants rate, on a scale from 1-9, their levels of anxiety and perceived control. </a:t>
            </a:r>
            <a:endParaRPr lang="en-US" dirty="0"/>
          </a:p>
          <a:p>
            <a:r>
              <a:rPr lang="en-US" dirty="0" smtClean="0"/>
              <a:t>-Each threat block ranges in number of stressors (ranging from 0-3). </a:t>
            </a:r>
            <a:endParaRPr lang="en-US" dirty="0"/>
          </a:p>
          <a:p>
            <a:r>
              <a:rPr lang="en-US" dirty="0"/>
              <a:t>-Stressors last until participant presses button enough times to escape, or until the </a:t>
            </a:r>
            <a:r>
              <a:rPr lang="en-US" dirty="0" smtClean="0"/>
              <a:t>5-sec max </a:t>
            </a:r>
            <a:r>
              <a:rPr lang="en-US" dirty="0"/>
              <a:t>duration is </a:t>
            </a:r>
            <a:r>
              <a:rPr lang="en-US" dirty="0" smtClean="0"/>
              <a:t>reached. </a:t>
            </a:r>
            <a:endParaRPr lang="en-US" dirty="0"/>
          </a:p>
          <a:p>
            <a:r>
              <a:rPr lang="en-US" dirty="0"/>
              <a:t>-The number of </a:t>
            </a:r>
            <a:r>
              <a:rPr lang="en-US" dirty="0" smtClean="0"/>
              <a:t>button presses need to escape increases gradually </a:t>
            </a:r>
            <a:r>
              <a:rPr lang="en-US" dirty="0"/>
              <a:t>from </a:t>
            </a:r>
            <a:r>
              <a:rPr lang="en-US" dirty="0" smtClean="0"/>
              <a:t>2-10.</a:t>
            </a:r>
            <a:endParaRPr lang="en-US" dirty="0"/>
          </a:p>
          <a:p>
            <a:r>
              <a:rPr lang="en-US" dirty="0"/>
              <a:t>-For the uncontrollability group, they receive the same stressors and duration as their 'partner' in the controllability group. </a:t>
            </a:r>
            <a:endParaRPr lang="en-US" dirty="0" smtClean="0"/>
          </a:p>
          <a:p>
            <a:r>
              <a:rPr lang="en-US" dirty="0" smtClean="0"/>
              <a:t>- 7 unique sounds cycled throughout the experiment.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9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47" y="1314062"/>
            <a:ext cx="3446045" cy="1943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98" y="4334375"/>
            <a:ext cx="3446045" cy="19431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33225" y="1410703"/>
            <a:ext cx="3701714" cy="5131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3192848">
            <a:off x="1364455" y="3311170"/>
            <a:ext cx="123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Time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0984" y="883391"/>
            <a:ext cx="522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  </a:t>
            </a:r>
            <a:r>
              <a:rPr lang="en-US" dirty="0" smtClean="0"/>
              <a:t>Threat Period: predictable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7825" y="3880534"/>
            <a:ext cx="3043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dirty="0" smtClean="0"/>
              <a:t>    </a:t>
            </a:r>
            <a:r>
              <a:rPr lang="en-US" dirty="0" smtClean="0"/>
              <a:t>Safe </a:t>
            </a:r>
            <a:r>
              <a:rPr lang="en-US" dirty="0" smtClean="0"/>
              <a:t>Period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93" y="1213657"/>
            <a:ext cx="971300" cy="849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61" y="2255391"/>
            <a:ext cx="1071563" cy="7609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75" y="4460732"/>
            <a:ext cx="1071563" cy="8451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401" y="5310011"/>
            <a:ext cx="1071563" cy="76099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9110240" y="5305925"/>
            <a:ext cx="1000298" cy="85424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49342" y="2615942"/>
            <a:ext cx="2535968" cy="3661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343498">
            <a:off x="2756220" y="4532996"/>
            <a:ext cx="2493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 3x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32747" y="156401"/>
            <a:ext cx="4487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Task Flow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873" y="1960810"/>
            <a:ext cx="418595" cy="5581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68" y="1325952"/>
            <a:ext cx="3446045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2925" y="2081463"/>
            <a:ext cx="58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97369" y="1018474"/>
            <a:ext cx="344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Threat </a:t>
            </a:r>
            <a:r>
              <a:rPr lang="en-US" dirty="0"/>
              <a:t>Period: </a:t>
            </a:r>
            <a:r>
              <a:rPr lang="en-US" dirty="0" smtClean="0"/>
              <a:t>unpredictable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1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4579" y="926432"/>
            <a:ext cx="932447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References</a:t>
            </a:r>
          </a:p>
          <a:p>
            <a:pPr algn="ctr"/>
            <a:endParaRPr lang="en-US" sz="2800" b="1" dirty="0"/>
          </a:p>
          <a:p>
            <a:r>
              <a:rPr lang="en-US" dirty="0" smtClean="0"/>
              <a:t>Hartley</a:t>
            </a:r>
            <a:r>
              <a:rPr lang="en-US" dirty="0"/>
              <a:t> </a:t>
            </a:r>
            <a:r>
              <a:rPr lang="en-US" dirty="0" smtClean="0"/>
              <a:t>et al </a:t>
            </a:r>
            <a:r>
              <a:rPr lang="en-US" dirty="0"/>
              <a:t>(2014). Stressor controllability modulates fear extinction in humans. </a:t>
            </a:r>
            <a:r>
              <a:rPr lang="en-US" i="1" dirty="0"/>
              <a:t>Neurobiology of learning and memory</a:t>
            </a:r>
            <a:r>
              <a:rPr lang="en-US" dirty="0"/>
              <a:t>, </a:t>
            </a:r>
            <a:r>
              <a:rPr lang="en-US" i="1" dirty="0"/>
              <a:t>113</a:t>
            </a:r>
            <a:r>
              <a:rPr lang="en-US" dirty="0"/>
              <a:t>, 149-156.</a:t>
            </a:r>
            <a:r>
              <a:rPr lang="en-US" b="1" dirty="0" smtClean="0"/>
              <a:t> </a:t>
            </a:r>
          </a:p>
          <a:p>
            <a:endParaRPr lang="en-US" b="1" dirty="0"/>
          </a:p>
          <a:p>
            <a:r>
              <a:rPr lang="en-US" dirty="0" smtClean="0"/>
              <a:t>Henderson</a:t>
            </a:r>
            <a:r>
              <a:rPr lang="en-US" dirty="0"/>
              <a:t> </a:t>
            </a:r>
            <a:r>
              <a:rPr lang="en-US" dirty="0" smtClean="0"/>
              <a:t>et al (2012</a:t>
            </a:r>
            <a:r>
              <a:rPr lang="en-US" dirty="0"/>
              <a:t>). When does stress help or harm? The effects of stress controllability and subjective stress response on </a:t>
            </a:r>
            <a:r>
              <a:rPr lang="en-US" dirty="0" err="1"/>
              <a:t>stroop</a:t>
            </a:r>
            <a:r>
              <a:rPr lang="en-US" dirty="0"/>
              <a:t> performance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dirty="0" smtClean="0"/>
              <a:t>Wood</a:t>
            </a:r>
            <a:r>
              <a:rPr lang="en-US" dirty="0"/>
              <a:t> </a:t>
            </a:r>
            <a:r>
              <a:rPr lang="en-US" dirty="0" smtClean="0"/>
              <a:t>et al (2015</a:t>
            </a:r>
            <a:r>
              <a:rPr lang="en-US" dirty="0"/>
              <a:t>). Controllability modulates the neural response to predictable but not unpredictable threat in humans. </a:t>
            </a:r>
            <a:r>
              <a:rPr lang="en-US" i="1" dirty="0" err="1"/>
              <a:t>NeuroImage</a:t>
            </a:r>
            <a:r>
              <a:rPr lang="en-US" dirty="0"/>
              <a:t>, </a:t>
            </a:r>
            <a:r>
              <a:rPr lang="en-US" i="1" dirty="0"/>
              <a:t>119</a:t>
            </a:r>
            <a:r>
              <a:rPr lang="en-US" dirty="0"/>
              <a:t>, 371-381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dirty="0" smtClean="0"/>
              <a:t>Kerr et al (</a:t>
            </a:r>
            <a:r>
              <a:rPr lang="en-US" dirty="0"/>
              <a:t>2012). Controllability modulates the anticipatory response in the human ventromedial prefrontal cortex. </a:t>
            </a:r>
            <a:r>
              <a:rPr lang="en-US" i="1" dirty="0"/>
              <a:t>Frontiers in psychology</a:t>
            </a:r>
            <a:r>
              <a:rPr lang="en-US" dirty="0"/>
              <a:t>, </a:t>
            </a:r>
            <a:r>
              <a:rPr lang="en-US" i="1" dirty="0"/>
              <a:t>3</a:t>
            </a:r>
            <a:r>
              <a:rPr lang="en-US" dirty="0"/>
              <a:t>, 557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dirty="0"/>
              <a:t>Alvarez </a:t>
            </a:r>
            <a:r>
              <a:rPr lang="en-US" dirty="0" smtClean="0"/>
              <a:t>et al (2011).  </a:t>
            </a:r>
            <a:r>
              <a:rPr lang="en-US" dirty="0"/>
              <a:t>Phasic and sustained fear in humans elicits distinct patterns of brain activity. </a:t>
            </a:r>
            <a:r>
              <a:rPr lang="en-US" i="1" dirty="0" err="1"/>
              <a:t>NeuroImage</a:t>
            </a:r>
            <a:r>
              <a:rPr lang="en-US" dirty="0"/>
              <a:t>. </a:t>
            </a:r>
            <a:r>
              <a:rPr lang="en-US" dirty="0" smtClean="0"/>
              <a:t>55(1</a:t>
            </a:r>
            <a:r>
              <a:rPr lang="en-US" dirty="0"/>
              <a:t>):389-400. doi:10.1016/j.neuroimage.2010.11.057.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723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518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Levitas</dc:creator>
  <cp:lastModifiedBy>Daniel John Levitas</cp:lastModifiedBy>
  <cp:revision>27</cp:revision>
  <dcterms:created xsi:type="dcterms:W3CDTF">2017-03-14T20:21:49Z</dcterms:created>
  <dcterms:modified xsi:type="dcterms:W3CDTF">2017-04-12T22:13:44Z</dcterms:modified>
</cp:coreProperties>
</file>