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3" r:id="rId1"/>
  </p:sldMasterIdLst>
  <p:sldIdLst>
    <p:sldId id="256" r:id="rId2"/>
    <p:sldId id="258" r:id="rId3"/>
    <p:sldId id="257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/>
    <p:restoredTop sz="94669"/>
  </p:normalViewPr>
  <p:slideViewPr>
    <p:cSldViewPr snapToGrid="0" snapToObjects="1">
      <p:cViewPr varScale="1">
        <p:scale>
          <a:sx n="97" d="100"/>
          <a:sy n="97" d="100"/>
        </p:scale>
        <p:origin x="24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2875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2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898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7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59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2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ECF7B7-598A-2A40-B70E-268A2ACB9449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1D9C26-FE15-3B48-A13D-737CE5A14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illow.com/zestim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4FEE-3587-9240-B934-4683C05E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630" y="2171514"/>
            <a:ext cx="8361229" cy="20982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Predicting Ames House Prices via ML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9A301-0A5D-264C-8A17-F3744573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484" y="5093100"/>
            <a:ext cx="6831673" cy="1086237"/>
          </a:xfrm>
        </p:spPr>
        <p:txBody>
          <a:bodyPr>
            <a:normAutofit/>
          </a:bodyPr>
          <a:lstStyle/>
          <a:p>
            <a:r>
              <a:rPr lang="en-US" sz="2000" i="1" dirty="0"/>
              <a:t>Team Name:  Fitting towards Ames</a:t>
            </a:r>
          </a:p>
        </p:txBody>
      </p:sp>
    </p:spTree>
    <p:extLst>
      <p:ext uri="{BB962C8B-B14F-4D97-AF65-F5344CB8AC3E}">
        <p14:creationId xmlns:p14="http://schemas.microsoft.com/office/powerpoint/2010/main" val="7565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1017-9AF4-D24C-ABE7-4B72A5C6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7640"/>
            <a:ext cx="9601200" cy="807720"/>
          </a:xfrm>
        </p:spPr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1E1C-CDED-9D47-B755-1F2CBF09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82980"/>
            <a:ext cx="9601200" cy="5245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of us know about Zillow’s Zestimate but what’s in a Zestimate?</a:t>
            </a:r>
          </a:p>
          <a:p>
            <a:pPr lvl="1"/>
            <a:r>
              <a:rPr lang="en-US" dirty="0"/>
              <a:t>It’s relied on by millions of homeowners, real estate agents and investors</a:t>
            </a:r>
          </a:p>
          <a:p>
            <a:pPr lvl="1"/>
            <a:r>
              <a:rPr lang="en-US" dirty="0"/>
              <a:t>But transparency could be better</a:t>
            </a:r>
          </a:p>
          <a:p>
            <a:pPr lvl="1"/>
            <a:r>
              <a:rPr lang="en-US" dirty="0"/>
              <a:t>How well does it fit each local market? One complex model cannot rule all markets</a:t>
            </a:r>
          </a:p>
          <a:p>
            <a:pPr lvl="1"/>
            <a:r>
              <a:rPr lang="en-US" dirty="0"/>
              <a:t>Can we do better? Yes, </a:t>
            </a:r>
            <a:r>
              <a:rPr lang="en-US" dirty="0" err="1"/>
              <a:t>atleast</a:t>
            </a:r>
            <a:r>
              <a:rPr lang="en-US" dirty="0"/>
              <a:t> locally, for Ames.</a:t>
            </a:r>
          </a:p>
          <a:p>
            <a:r>
              <a:rPr lang="en-US" dirty="0"/>
              <a:t>We know Ames better, we focus only on real estate in Ames</a:t>
            </a:r>
          </a:p>
          <a:p>
            <a:pPr lvl="1"/>
            <a:r>
              <a:rPr lang="en-US" dirty="0"/>
              <a:t>Local expertise translated to models fit specifically to Ames housing market</a:t>
            </a:r>
          </a:p>
          <a:p>
            <a:pPr lvl="1"/>
            <a:r>
              <a:rPr lang="en-US" dirty="0"/>
              <a:t>Results speak for themselves: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2">
              <a:buFont typeface="Wingdings" pitchFamily="2" charset="2"/>
              <a:buChar char="ü"/>
            </a:pPr>
            <a:r>
              <a:rPr lang="en-US" sz="1500" dirty="0">
                <a:solidFill>
                  <a:srgbClr val="191B0E"/>
                </a:solidFill>
              </a:rPr>
              <a:t>Higher accuracy, greater transparency, better value for homeowners, real estate agents &amp; investors.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300" b="1" dirty="0"/>
              <a:t>*</a:t>
            </a:r>
            <a:r>
              <a:rPr lang="en-US" sz="1300" dirty="0" err="1"/>
              <a:t>Zestimates</a:t>
            </a:r>
            <a:r>
              <a:rPr lang="en-US" sz="1300" dirty="0"/>
              <a:t> are the weighted average sums of Active and Off market prediction results found at </a:t>
            </a:r>
            <a:r>
              <a:rPr lang="en-US" sz="1300" dirty="0">
                <a:hlinkClick r:id="rId2"/>
              </a:rPr>
              <a:t>https://www.zillow.com/zestimate/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**Our model errors based on training data set only. Performance expected to be slightly lower on test(unseen data)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27308D-0C82-C144-BB34-4A457BE8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72325"/>
              </p:ext>
            </p:extLst>
          </p:nvPr>
        </p:nvGraphicFramePr>
        <p:xfrm>
          <a:off x="2339340" y="3402331"/>
          <a:ext cx="7536179" cy="1193013"/>
        </p:xfrm>
        <a:graphic>
          <a:graphicData uri="http://schemas.openxmlformats.org/drawingml/2006/table">
            <a:tbl>
              <a:tblPr/>
              <a:tblGrid>
                <a:gridCol w="1820855">
                  <a:extLst>
                    <a:ext uri="{9D8B030D-6E8A-4147-A177-3AD203B41FA5}">
                      <a16:colId xmlns:a16="http://schemas.microsoft.com/office/drawing/2014/main" val="3586334321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2828240555"/>
                    </a:ext>
                  </a:extLst>
                </a:gridCol>
                <a:gridCol w="1556049">
                  <a:extLst>
                    <a:ext uri="{9D8B030D-6E8A-4147-A177-3AD203B41FA5}">
                      <a16:colId xmlns:a16="http://schemas.microsoft.com/office/drawing/2014/main" val="3151918249"/>
                    </a:ext>
                  </a:extLst>
                </a:gridCol>
                <a:gridCol w="1656775">
                  <a:extLst>
                    <a:ext uri="{9D8B030D-6E8A-4147-A177-3AD203B41FA5}">
                      <a16:colId xmlns:a16="http://schemas.microsoft.com/office/drawing/2014/main" val="2309108496"/>
                    </a:ext>
                  </a:extLst>
                </a:gridCol>
                <a:gridCol w="1639409">
                  <a:extLst>
                    <a:ext uri="{9D8B030D-6E8A-4147-A177-3AD203B41FA5}">
                      <a16:colId xmlns:a16="http://schemas.microsoft.com/office/drawing/2014/main" val="3978795869"/>
                    </a:ext>
                  </a:extLst>
                </a:gridCol>
              </a:tblGrid>
              <a:tr h="163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5% of Sale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10% of Sale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20% of Sale 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98049"/>
                  </a:ext>
                </a:extLst>
              </a:tr>
              <a:tr h="163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*Zestimate -- All 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631264"/>
                  </a:ext>
                </a:extLst>
              </a:tr>
              <a:tr h="163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Zestimate -  State(Iowa)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96640"/>
                  </a:ext>
                </a:extLst>
              </a:tr>
              <a:tr h="1637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Zestimate -- County(Story)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855228"/>
                  </a:ext>
                </a:extLst>
              </a:tr>
              <a:tr h="2288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**Our Best Linear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46779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**Our Best Non-Linear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3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8AAD-BACA-734C-A07A-A57918C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244"/>
          </a:xfrm>
        </p:spPr>
        <p:txBody>
          <a:bodyPr>
            <a:normAutofit/>
          </a:bodyPr>
          <a:lstStyle/>
          <a:p>
            <a:r>
              <a:rPr lang="en-US" sz="4000" dirty="0"/>
              <a:t>Outline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88A-3481-2849-9990-C65396B8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69"/>
            <a:ext cx="10515600" cy="493477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How did we achieve these results for the Ames housing market?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Brief description of data set 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Exploratory data analysis – Getting to know the data through Visualizations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Preprocessing: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Missingness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Encoding, </a:t>
            </a:r>
            <a:r>
              <a:rPr lang="en-US" sz="1600" dirty="0" err="1"/>
              <a:t>dummify</a:t>
            </a:r>
            <a:endParaRPr lang="en-US" sz="1600" dirty="0"/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Transformations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Standardization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Feature engineering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The secret sauce: Model selection, parameter tuning, performance metrics: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Limited feature model(GAM)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Penalized Linear Models – Ridge, Lasso, Elastic-Net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Non-Linear Models – </a:t>
            </a:r>
            <a:r>
              <a:rPr lang="en-US" sz="1600" dirty="0" err="1"/>
              <a:t>XGBoost</a:t>
            </a:r>
            <a:endParaRPr lang="en-US" sz="1600" dirty="0"/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Ensemble Model – </a:t>
            </a:r>
            <a:r>
              <a:rPr lang="en-US" sz="1600" dirty="0" err="1"/>
              <a:t>XGBoost</a:t>
            </a:r>
            <a:r>
              <a:rPr lang="en-US" sz="1600" dirty="0"/>
              <a:t> + Ridge + Lasso</a:t>
            </a:r>
          </a:p>
          <a:p>
            <a:pPr lvl="2">
              <a:buFont typeface="Wingdings" pitchFamily="2" charset="2"/>
              <a:buChar char="ü"/>
            </a:pPr>
            <a:r>
              <a:rPr lang="en-US" sz="1800" dirty="0"/>
              <a:t>Insights: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Influential features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/>
              <a:t>Action items addressing business problem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/>
              <a:t>Conclusions and Further work</a:t>
            </a:r>
          </a:p>
          <a:p>
            <a:pPr lvl="3">
              <a:buFont typeface="Wingdings" pitchFamily="2" charset="2"/>
              <a:buChar char="ü"/>
            </a:pPr>
            <a:endParaRPr lang="en-US" dirty="0"/>
          </a:p>
          <a:p>
            <a:pPr lvl="3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F1D6-CE2C-5344-9954-88E102D3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370840"/>
            <a:ext cx="9601200" cy="726440"/>
          </a:xfrm>
        </p:spPr>
        <p:txBody>
          <a:bodyPr/>
          <a:lstStyle/>
          <a:p>
            <a:r>
              <a:rPr lang="en-US" dirty="0"/>
              <a:t>Insights –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7A45-D9B8-E845-8D60-0113977F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20" y="1168400"/>
            <a:ext cx="9601200" cy="56896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Local market knowledge + data science + machine leaning = Better results</a:t>
            </a:r>
          </a:p>
          <a:p>
            <a:r>
              <a:rPr lang="en-US" sz="1800" dirty="0"/>
              <a:t>However, what does all this mean for homeowners, real estate agents and investors in Ames?</a:t>
            </a:r>
          </a:p>
          <a:p>
            <a:pPr lvl="1"/>
            <a:r>
              <a:rPr lang="en-US" sz="1800" dirty="0"/>
              <a:t>What features influence home prices?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No surprises:- Overall home quality, condition and size are strong positives</a:t>
            </a:r>
          </a:p>
          <a:p>
            <a:r>
              <a:rPr lang="en-US" sz="1800" dirty="0"/>
              <a:t>Interestingly in Ames having Central Air condition is a big plus!</a:t>
            </a:r>
          </a:p>
          <a:p>
            <a:r>
              <a:rPr lang="en-US" sz="1800" dirty="0"/>
              <a:t>You pay a premium for living in Crawford, Stone Brook. </a:t>
            </a:r>
          </a:p>
          <a:p>
            <a:r>
              <a:rPr lang="en-US" sz="1800" dirty="0"/>
              <a:t>Conversely homes in Meadow Village, Iowa DOT and Rail Road sell at a relative discount.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D8E78-375C-9047-B1A5-517A2D65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71" y="2095501"/>
            <a:ext cx="9518749" cy="30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8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C29-FC88-8148-A02D-36BC87A2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1"/>
            <a:ext cx="9601200" cy="785191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FE7B-91B7-CD4F-8347-26D585CB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21026"/>
            <a:ext cx="9601200" cy="59369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Despite a better fit to Ames, model accuracy can still be improved.</a:t>
            </a:r>
          </a:p>
          <a:p>
            <a:r>
              <a:rPr lang="en-US" dirty="0"/>
              <a:t>Model turns to overprice higher value homes and undershoot at the lower 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Residuals(actual – predicted) show positive and negative biases at the extremes.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933FD-34C0-4D4A-B3B8-F4D50442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81" y="1706217"/>
            <a:ext cx="9476409" cy="42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C29-FC88-8148-A02D-36BC87A2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7991"/>
            <a:ext cx="9601200" cy="785191"/>
          </a:xfrm>
        </p:spPr>
        <p:txBody>
          <a:bodyPr/>
          <a:lstStyle/>
          <a:p>
            <a:r>
              <a:rPr lang="en-US" dirty="0"/>
              <a:t>Improvements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FE7B-91B7-CD4F-8347-26D585CB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21026"/>
            <a:ext cx="9601200" cy="5771322"/>
          </a:xfrm>
        </p:spPr>
        <p:txBody>
          <a:bodyPr>
            <a:normAutofit/>
          </a:bodyPr>
          <a:lstStyle/>
          <a:p>
            <a:r>
              <a:rPr lang="en-US" dirty="0"/>
              <a:t>Another look at a couple of numerical features confirms the convexity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generation :- include higher orders(polynomials)</a:t>
            </a:r>
          </a:p>
          <a:p>
            <a:r>
              <a:rPr lang="en-US" dirty="0"/>
              <a:t>Fit specific models to the tails</a:t>
            </a:r>
          </a:p>
          <a:p>
            <a:r>
              <a:rPr lang="en-US" dirty="0"/>
              <a:t>Might improve accuracy but adds complexity and reduces transparency.</a:t>
            </a:r>
          </a:p>
          <a:p>
            <a:r>
              <a:rPr lang="en-US" dirty="0"/>
              <a:t>Currently happy with the accuracy vs. complexity balance of existing model</a:t>
            </a:r>
          </a:p>
          <a:p>
            <a:r>
              <a:rPr lang="en-US" dirty="0"/>
              <a:t>Half of our predictions fell within $5.6k of actual sale prices</a:t>
            </a:r>
          </a:p>
          <a:p>
            <a:r>
              <a:rPr lang="en-US" dirty="0"/>
              <a:t>Best Kaggle Score: 0.1172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1FF2D-CA81-9141-8A33-2B7B7CFF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1" y="1350493"/>
            <a:ext cx="9230140" cy="25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22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{FCB47AF9-93B6-0648-85C8-D3C9ECF9D3D1}tf10001072</Template>
  <TotalTime>2235</TotalTime>
  <Words>561</Words>
  <Application>Microsoft Macintosh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Wingdings</vt:lpstr>
      <vt:lpstr>Crop</vt:lpstr>
      <vt:lpstr>    Predicting Ames House Prices via ML Techniques</vt:lpstr>
      <vt:lpstr>Value proposition</vt:lpstr>
      <vt:lpstr>Outline of Presentation</vt:lpstr>
      <vt:lpstr>Insights – Value proposition</vt:lpstr>
      <vt:lpstr>Improvements</vt:lpstr>
      <vt:lpstr>Improvements &amp; 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Predicting Ames House Prices via ML Techniques</dc:title>
  <dc:creator>Robert Atuahene</dc:creator>
  <cp:lastModifiedBy>Robert Atuahene</cp:lastModifiedBy>
  <cp:revision>30</cp:revision>
  <dcterms:created xsi:type="dcterms:W3CDTF">2020-05-29T04:27:17Z</dcterms:created>
  <dcterms:modified xsi:type="dcterms:W3CDTF">2020-05-30T17:42:20Z</dcterms:modified>
</cp:coreProperties>
</file>