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2" r:id="rId8"/>
    <p:sldId id="271" r:id="rId9"/>
    <p:sldId id="267" r:id="rId10"/>
    <p:sldId id="269" r:id="rId11"/>
    <p:sldId id="273" r:id="rId12"/>
    <p:sldId id="268" r:id="rId13"/>
    <p:sldId id="274" r:id="rId14"/>
    <p:sldId id="264" r:id="rId15"/>
    <p:sldId id="265" r:id="rId16"/>
    <p:sldId id="262" r:id="rId17"/>
    <p:sldId id="275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8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C838-A08F-E549-B034-A9EBD5B010E4}" type="datetimeFigureOut">
              <a:rPr lang="en-US" smtClean="0"/>
              <a:t>10/4/11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7F1C-7851-5945-8300-CC5E3C99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dan@mobiata.com" TargetMode="External"/><Relationship Id="rId3" Type="http://schemas.openxmlformats.org/officeDocument/2006/relationships/hyperlink" Target="http://daniel-codes.blog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s.android.com/apk/res/androi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dunnolol.com/android/drawables.html" TargetMode="External"/><Relationship Id="rId4" Type="http://schemas.openxmlformats.org/officeDocument/2006/relationships/hyperlink" Target="https://github.com/dlew/android-drawable-xml-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resources/drawable-resour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Drawable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Lew</a:t>
            </a:r>
          </a:p>
          <a:p>
            <a:r>
              <a:rPr lang="en-US" dirty="0" smtClean="0">
                <a:hlinkClick r:id="rId2"/>
              </a:rPr>
              <a:t>dan@mobiata.com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http://daniel-codes.blogspot.com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1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&lt;selector&gt;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set of </a:t>
            </a:r>
            <a:r>
              <a:rPr lang="en-US" dirty="0" err="1" smtClean="0"/>
              <a:t>drawables</a:t>
            </a:r>
            <a:r>
              <a:rPr lang="en-US" dirty="0" smtClean="0"/>
              <a:t> to be used when Views are in different states.</a:t>
            </a:r>
          </a:p>
          <a:p>
            <a:endParaRPr lang="en-US" dirty="0"/>
          </a:p>
        </p:txBody>
      </p:sp>
      <p:pic>
        <p:nvPicPr>
          <p:cNvPr id="4" name="Picture 3" descr="btn_default_normal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836" y="4562117"/>
            <a:ext cx="482600" cy="939800"/>
          </a:xfrm>
          <a:prstGeom prst="rect">
            <a:avLst/>
          </a:prstGeom>
        </p:spPr>
      </p:pic>
      <p:pic>
        <p:nvPicPr>
          <p:cNvPr id="7" name="Picture 6" descr="btn_default_pressed.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371" y="4562117"/>
            <a:ext cx="482600" cy="939800"/>
          </a:xfrm>
          <a:prstGeom prst="rect">
            <a:avLst/>
          </a:prstGeom>
        </p:spPr>
      </p:pic>
      <p:pic>
        <p:nvPicPr>
          <p:cNvPr id="8" name="Picture 7" descr="btn_default_selected.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46" y="4562117"/>
            <a:ext cx="4826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90" y="3149723"/>
            <a:ext cx="2019300" cy="1092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205" y="3149723"/>
            <a:ext cx="2857500" cy="1155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762" y="3149723"/>
            <a:ext cx="2070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&lt;selector&gt;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0663" y="1594175"/>
            <a:ext cx="8506683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&lt;selector </a:t>
            </a:r>
            <a:r>
              <a:rPr lang="en-US" dirty="0" err="1"/>
              <a:t>xmlns:android</a:t>
            </a:r>
            <a:r>
              <a:rPr lang="en-US" dirty="0"/>
              <a:t>="</a:t>
            </a:r>
            <a:r>
              <a:rPr lang="en-US" dirty="0">
                <a:hlinkClick r:id="rId2"/>
              </a:rPr>
              <a:t>http://schemas.android.com/apk/res/android"&gt;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android:state_window_focused</a:t>
            </a:r>
            <a:r>
              <a:rPr lang="en-US" dirty="0"/>
              <a:t>="false" </a:t>
            </a:r>
            <a:r>
              <a:rPr lang="en-US" dirty="0" err="1"/>
              <a:t>android:state_enabled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btn_default_normal</a:t>
            </a:r>
            <a:r>
              <a:rPr lang="en-US" dirty="0"/>
              <a:t>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android:state_window_focused</a:t>
            </a:r>
            <a:r>
              <a:rPr lang="en-US" dirty="0"/>
              <a:t>="false" </a:t>
            </a:r>
            <a:r>
              <a:rPr lang="en-US" dirty="0" err="1"/>
              <a:t>android:state_enabled</a:t>
            </a:r>
            <a:r>
              <a:rPr lang="en-US" dirty="0"/>
              <a:t>="false"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btn_default_normal_disable</a:t>
            </a:r>
            <a:r>
              <a:rPr lang="en-US" dirty="0"/>
              <a:t>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android:state_pressed</a:t>
            </a:r>
            <a:r>
              <a:rPr lang="en-US" dirty="0"/>
              <a:t>="true" 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btn_default_pressed</a:t>
            </a:r>
            <a:r>
              <a:rPr lang="en-US" dirty="0"/>
              <a:t>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android:state_focused</a:t>
            </a:r>
            <a:r>
              <a:rPr lang="en-US" dirty="0"/>
              <a:t>="true" </a:t>
            </a:r>
            <a:r>
              <a:rPr lang="en-US" dirty="0" err="1"/>
              <a:t>android:state_enabled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btn_default_selected</a:t>
            </a:r>
            <a:r>
              <a:rPr lang="en-US" dirty="0"/>
              <a:t>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android:state_enabled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btn_default_normal</a:t>
            </a:r>
            <a:r>
              <a:rPr lang="en-US" dirty="0"/>
              <a:t>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android:state_focused</a:t>
            </a:r>
            <a:r>
              <a:rPr lang="en-US" dirty="0"/>
              <a:t>="true"</a:t>
            </a:r>
          </a:p>
          <a:p>
            <a:r>
              <a:rPr lang="en-US" dirty="0"/>
              <a:t>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btn_default_normal_disable_focused</a:t>
            </a:r>
            <a:r>
              <a:rPr lang="en-US" dirty="0"/>
              <a:t>" /&gt;</a:t>
            </a:r>
          </a:p>
          <a:p>
            <a:r>
              <a:rPr lang="en-US" dirty="0"/>
              <a:t>    &lt;item</a:t>
            </a:r>
          </a:p>
          <a:p>
            <a:r>
              <a:rPr lang="en-US" dirty="0"/>
              <a:t>         </a:t>
            </a:r>
            <a:r>
              <a:rPr lang="en-US" dirty="0" err="1"/>
              <a:t>android:drawable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btn_default_normal_disable</a:t>
            </a:r>
            <a:r>
              <a:rPr lang="en-US" dirty="0"/>
              <a:t>" /&gt;</a:t>
            </a:r>
          </a:p>
          <a:p>
            <a:r>
              <a:rPr lang="en-US" dirty="0"/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21318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Level-based </a:t>
            </a:r>
            <a:r>
              <a:rPr lang="en-US" dirty="0" err="1" smtClean="0"/>
              <a:t>drawable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Drawables</a:t>
            </a:r>
            <a:r>
              <a:rPr lang="en-US" dirty="0" smtClean="0"/>
              <a:t> have levels</a:t>
            </a:r>
          </a:p>
          <a:p>
            <a:r>
              <a:rPr lang="en-US" dirty="0" smtClean="0"/>
              <a:t>&lt;clip&gt;, &lt;rotate&gt;, &lt;scale&gt; - dynamic changes based on level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9" y="3450135"/>
            <a:ext cx="2850019" cy="31875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19" y="3898554"/>
            <a:ext cx="2850019" cy="3352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4324711"/>
            <a:ext cx="830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&lt;clip&gt;</a:t>
            </a:r>
          </a:p>
          <a:p>
            <a:r>
              <a:rPr lang="en-US" sz="1200" dirty="0"/>
              <a:t>	&lt;shape&gt;</a:t>
            </a:r>
          </a:p>
          <a:p>
            <a:r>
              <a:rPr lang="en-US" sz="1200" dirty="0"/>
              <a:t>		&lt;corners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android:radius</a:t>
            </a:r>
            <a:r>
              <a:rPr lang="en-US" sz="1200" dirty="0"/>
              <a:t>=</a:t>
            </a:r>
            <a:r>
              <a:rPr lang="en-US" sz="1200" i="1" dirty="0"/>
              <a:t>"5dip" /&gt;</a:t>
            </a:r>
          </a:p>
          <a:p>
            <a:r>
              <a:rPr lang="en-US" sz="1200" dirty="0"/>
              <a:t>		&lt;gradient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android:startColor</a:t>
            </a:r>
            <a:r>
              <a:rPr lang="en-US" sz="1200" dirty="0"/>
              <a:t>=</a:t>
            </a:r>
            <a:r>
              <a:rPr lang="en-US" sz="1200" i="1" dirty="0"/>
              <a:t>"#ffffd300"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android:centerColor</a:t>
            </a:r>
            <a:r>
              <a:rPr lang="en-US" sz="1200" dirty="0"/>
              <a:t>=</a:t>
            </a:r>
            <a:r>
              <a:rPr lang="en-US" sz="1200" i="1" dirty="0"/>
              <a:t>"#ffffb600"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android:centerY</a:t>
            </a:r>
            <a:r>
              <a:rPr lang="en-US" sz="1200" dirty="0"/>
              <a:t>=</a:t>
            </a:r>
            <a:r>
              <a:rPr lang="en-US" sz="1200" i="1" dirty="0"/>
              <a:t>"0.75"</a:t>
            </a:r>
          </a:p>
          <a:p>
            <a:r>
              <a:rPr lang="en-US" sz="1200" dirty="0"/>
              <a:t>			</a:t>
            </a:r>
            <a:r>
              <a:rPr lang="en-US" sz="1200" dirty="0" err="1"/>
              <a:t>android:endColor</a:t>
            </a:r>
            <a:r>
              <a:rPr lang="en-US" sz="1200" dirty="0"/>
              <a:t>=</a:t>
            </a:r>
            <a:r>
              <a:rPr lang="en-US" sz="1200" i="1" dirty="0"/>
              <a:t>"#ffffcb00"</a:t>
            </a:r>
          </a:p>
          <a:p>
            <a:r>
              <a:rPr lang="fr-FR" sz="1200" dirty="0"/>
              <a:t>			</a:t>
            </a:r>
            <a:r>
              <a:rPr lang="fr-FR" sz="1200" dirty="0" err="1"/>
              <a:t>android:angle</a:t>
            </a:r>
            <a:r>
              <a:rPr lang="fr-FR" sz="1200" dirty="0"/>
              <a:t>=</a:t>
            </a:r>
            <a:r>
              <a:rPr lang="fr-FR" sz="1200" i="1" dirty="0"/>
              <a:t>"270" /&gt;</a:t>
            </a:r>
          </a:p>
          <a:p>
            <a:r>
              <a:rPr lang="nl-NL" sz="1200" dirty="0"/>
              <a:t>	&lt;/</a:t>
            </a:r>
            <a:r>
              <a:rPr lang="nl-NL" sz="1200" dirty="0" err="1"/>
              <a:t>shape</a:t>
            </a:r>
            <a:r>
              <a:rPr lang="nl-NL" sz="1200" dirty="0"/>
              <a:t>&gt;</a:t>
            </a:r>
          </a:p>
          <a:p>
            <a:r>
              <a:rPr lang="nl-NL" sz="1200" dirty="0"/>
              <a:t>&lt;/clip&gt;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8000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&lt;level-list&gt;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&lt;level-list&gt; - Explicit list of </a:t>
            </a:r>
            <a:r>
              <a:rPr lang="en-US" dirty="0" err="1"/>
              <a:t>drawables</a:t>
            </a:r>
            <a:r>
              <a:rPr lang="en-US" dirty="0"/>
              <a:t> for each level.</a:t>
            </a:r>
          </a:p>
          <a:p>
            <a:endParaRPr lang="en-US" dirty="0"/>
          </a:p>
        </p:txBody>
      </p:sp>
      <p:pic>
        <p:nvPicPr>
          <p:cNvPr id="4" name="Picture 3" descr="stat_sys_battery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19" y="2613048"/>
            <a:ext cx="279400" cy="482600"/>
          </a:xfrm>
          <a:prstGeom prst="rect">
            <a:avLst/>
          </a:prstGeom>
        </p:spPr>
      </p:pic>
      <p:pic>
        <p:nvPicPr>
          <p:cNvPr id="5" name="Picture 4" descr="stat_sys_battery_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19" y="2613048"/>
            <a:ext cx="279400" cy="482600"/>
          </a:xfrm>
          <a:prstGeom prst="rect">
            <a:avLst/>
          </a:prstGeom>
        </p:spPr>
      </p:pic>
      <p:pic>
        <p:nvPicPr>
          <p:cNvPr id="6" name="Picture 5" descr="stat_sys_battery_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19" y="2613048"/>
            <a:ext cx="279400" cy="482600"/>
          </a:xfrm>
          <a:prstGeom prst="rect">
            <a:avLst/>
          </a:prstGeom>
        </p:spPr>
      </p:pic>
      <p:pic>
        <p:nvPicPr>
          <p:cNvPr id="7" name="Picture 6" descr="stat_sys_battery_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19" y="2613048"/>
            <a:ext cx="279400" cy="482600"/>
          </a:xfrm>
          <a:prstGeom prst="rect">
            <a:avLst/>
          </a:prstGeom>
        </p:spPr>
      </p:pic>
      <p:pic>
        <p:nvPicPr>
          <p:cNvPr id="8" name="Picture 7" descr="stat_sys_battery_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19" y="2613048"/>
            <a:ext cx="279400" cy="482600"/>
          </a:xfrm>
          <a:prstGeom prst="rect">
            <a:avLst/>
          </a:prstGeom>
        </p:spPr>
      </p:pic>
      <p:pic>
        <p:nvPicPr>
          <p:cNvPr id="9" name="Picture 8" descr="stat_sys_battery_2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19" y="2613048"/>
            <a:ext cx="279400" cy="482600"/>
          </a:xfrm>
          <a:prstGeom prst="rect">
            <a:avLst/>
          </a:prstGeom>
        </p:spPr>
      </p:pic>
      <p:pic>
        <p:nvPicPr>
          <p:cNvPr id="10" name="Picture 9" descr="stat_sys_battery_3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119" y="2613048"/>
            <a:ext cx="279400" cy="482600"/>
          </a:xfrm>
          <a:prstGeom prst="rect">
            <a:avLst/>
          </a:prstGeom>
        </p:spPr>
      </p:pic>
      <p:pic>
        <p:nvPicPr>
          <p:cNvPr id="11" name="Picture 10" descr="stat_sys_battery_3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19" y="2613048"/>
            <a:ext cx="279400" cy="482600"/>
          </a:xfrm>
          <a:prstGeom prst="rect">
            <a:avLst/>
          </a:prstGeom>
        </p:spPr>
      </p:pic>
      <p:pic>
        <p:nvPicPr>
          <p:cNvPr id="12" name="Picture 11" descr="stat_sys_battery_40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19" y="2613048"/>
            <a:ext cx="279400" cy="482600"/>
          </a:xfrm>
          <a:prstGeom prst="rect">
            <a:avLst/>
          </a:prstGeom>
        </p:spPr>
      </p:pic>
      <p:pic>
        <p:nvPicPr>
          <p:cNvPr id="13" name="Picture 12" descr="stat_sys_battery_4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9" y="2613048"/>
            <a:ext cx="279400" cy="482600"/>
          </a:xfrm>
          <a:prstGeom prst="rect">
            <a:avLst/>
          </a:prstGeom>
        </p:spPr>
      </p:pic>
      <p:pic>
        <p:nvPicPr>
          <p:cNvPr id="14" name="Picture 13" descr="stat_sys_battery_50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19" y="2613048"/>
            <a:ext cx="279400" cy="482600"/>
          </a:xfrm>
          <a:prstGeom prst="rect">
            <a:avLst/>
          </a:prstGeom>
        </p:spPr>
      </p:pic>
      <p:pic>
        <p:nvPicPr>
          <p:cNvPr id="15" name="Picture 14" descr="stat_sys_battery_5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19" y="2613048"/>
            <a:ext cx="279400" cy="482600"/>
          </a:xfrm>
          <a:prstGeom prst="rect">
            <a:avLst/>
          </a:prstGeom>
        </p:spPr>
      </p:pic>
      <p:pic>
        <p:nvPicPr>
          <p:cNvPr id="16" name="Picture 15" descr="stat_sys_battery_60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19" y="2613048"/>
            <a:ext cx="279400" cy="482600"/>
          </a:xfrm>
          <a:prstGeom prst="rect">
            <a:avLst/>
          </a:prstGeom>
        </p:spPr>
      </p:pic>
      <p:pic>
        <p:nvPicPr>
          <p:cNvPr id="17" name="Picture 16" descr="stat_sys_battery_65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19" y="2613048"/>
            <a:ext cx="279400" cy="482600"/>
          </a:xfrm>
          <a:prstGeom prst="rect">
            <a:avLst/>
          </a:prstGeom>
        </p:spPr>
      </p:pic>
      <p:pic>
        <p:nvPicPr>
          <p:cNvPr id="18" name="Picture 17" descr="stat_sys_battery_70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19" y="2613048"/>
            <a:ext cx="279400" cy="482600"/>
          </a:xfrm>
          <a:prstGeom prst="rect">
            <a:avLst/>
          </a:prstGeom>
        </p:spPr>
      </p:pic>
      <p:pic>
        <p:nvPicPr>
          <p:cNvPr id="19" name="Picture 18" descr="stat_sys_battery_75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19" y="2613048"/>
            <a:ext cx="279400" cy="482600"/>
          </a:xfrm>
          <a:prstGeom prst="rect">
            <a:avLst/>
          </a:prstGeom>
        </p:spPr>
      </p:pic>
      <p:pic>
        <p:nvPicPr>
          <p:cNvPr id="20" name="Picture 19" descr="stat_sys_battery_80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19" y="2613048"/>
            <a:ext cx="279400" cy="482600"/>
          </a:xfrm>
          <a:prstGeom prst="rect">
            <a:avLst/>
          </a:prstGeom>
        </p:spPr>
      </p:pic>
      <p:pic>
        <p:nvPicPr>
          <p:cNvPr id="21" name="Picture 20" descr="stat_sys_battery_85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19" y="2613048"/>
            <a:ext cx="279400" cy="482600"/>
          </a:xfrm>
          <a:prstGeom prst="rect">
            <a:avLst/>
          </a:prstGeom>
        </p:spPr>
      </p:pic>
      <p:pic>
        <p:nvPicPr>
          <p:cNvPr id="22" name="Picture 21" descr="stat_sys_battery_90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19" y="2613048"/>
            <a:ext cx="279400" cy="482600"/>
          </a:xfrm>
          <a:prstGeom prst="rect">
            <a:avLst/>
          </a:prstGeom>
        </p:spPr>
      </p:pic>
      <p:pic>
        <p:nvPicPr>
          <p:cNvPr id="23" name="Picture 22" descr="stat_sys_battery_95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319" y="2613048"/>
            <a:ext cx="279400" cy="482600"/>
          </a:xfrm>
          <a:prstGeom prst="rect">
            <a:avLst/>
          </a:prstGeom>
        </p:spPr>
      </p:pic>
      <p:pic>
        <p:nvPicPr>
          <p:cNvPr id="24" name="Picture 23" descr="stat_sys_battery_100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719" y="2613048"/>
            <a:ext cx="279400" cy="482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7200" y="3241215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&lt;level-list 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i="1" dirty="0"/>
              <a:t>"http://</a:t>
            </a:r>
            <a:r>
              <a:rPr lang="en-US" i="1" dirty="0" err="1"/>
              <a:t>schemas.android.com</a:t>
            </a:r>
            <a:r>
              <a:rPr lang="en-US" i="1" dirty="0"/>
              <a:t>/</a:t>
            </a:r>
            <a:r>
              <a:rPr lang="en-US" i="1" dirty="0" err="1"/>
              <a:t>apk</a:t>
            </a:r>
            <a:r>
              <a:rPr lang="en-US" i="1" dirty="0"/>
              <a:t>/res/android"&gt;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android:maxLevel</a:t>
            </a:r>
            <a:r>
              <a:rPr lang="en-US" dirty="0"/>
              <a:t>=</a:t>
            </a:r>
            <a:r>
              <a:rPr lang="en-US" i="1" dirty="0"/>
              <a:t>"2" </a:t>
            </a:r>
            <a:r>
              <a:rPr lang="en-US" i="1" dirty="0" err="1"/>
              <a:t>android:drawable</a:t>
            </a:r>
            <a:r>
              <a:rPr lang="en-US" i="1" dirty="0"/>
              <a:t>="@</a:t>
            </a:r>
            <a:r>
              <a:rPr lang="en-US" i="1" dirty="0" err="1"/>
              <a:t>android:drawable</a:t>
            </a:r>
            <a:r>
              <a:rPr lang="en-US" i="1" dirty="0"/>
              <a:t>/stat_sys_battery_0"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android:maxLevel</a:t>
            </a:r>
            <a:r>
              <a:rPr lang="en-US" dirty="0"/>
              <a:t>=</a:t>
            </a:r>
            <a:r>
              <a:rPr lang="en-US" i="1" dirty="0"/>
              <a:t>"7" </a:t>
            </a:r>
            <a:r>
              <a:rPr lang="en-US" i="1" dirty="0" err="1"/>
              <a:t>android:drawable</a:t>
            </a:r>
            <a:r>
              <a:rPr lang="en-US" i="1" dirty="0"/>
              <a:t>="@</a:t>
            </a:r>
            <a:r>
              <a:rPr lang="en-US" i="1" dirty="0" err="1"/>
              <a:t>android:drawable</a:t>
            </a:r>
            <a:r>
              <a:rPr lang="en-US" i="1" dirty="0"/>
              <a:t>/stat_sys_battery_5" /</a:t>
            </a:r>
            <a:r>
              <a:rPr lang="en-US" i="1" dirty="0" smtClean="0"/>
              <a:t>&gt;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[…]</a:t>
            </a:r>
            <a:endParaRPr lang="en-US" i="1" dirty="0"/>
          </a:p>
          <a:p>
            <a:r>
              <a:rPr lang="en-US" dirty="0" smtClean="0"/>
              <a:t>    &lt;</a:t>
            </a:r>
            <a:r>
              <a:rPr lang="en-US" dirty="0"/>
              <a:t>item </a:t>
            </a:r>
            <a:r>
              <a:rPr lang="en-US" dirty="0" err="1"/>
              <a:t>android:maxLevel</a:t>
            </a:r>
            <a:r>
              <a:rPr lang="en-US" dirty="0"/>
              <a:t>=</a:t>
            </a:r>
            <a:r>
              <a:rPr lang="en-US" i="1" dirty="0"/>
              <a:t>"97" </a:t>
            </a:r>
            <a:r>
              <a:rPr lang="en-US" i="1" dirty="0" err="1"/>
              <a:t>android:drawable</a:t>
            </a:r>
            <a:r>
              <a:rPr lang="en-US" i="1" dirty="0"/>
              <a:t>="@</a:t>
            </a:r>
            <a:r>
              <a:rPr lang="en-US" i="1" dirty="0" err="1"/>
              <a:t>android:drawable</a:t>
            </a:r>
            <a:r>
              <a:rPr lang="en-US" i="1" dirty="0"/>
              <a:t>/stat_sys_battery_95" /&gt;</a:t>
            </a:r>
          </a:p>
          <a:p>
            <a:r>
              <a:rPr lang="en-US" dirty="0"/>
              <a:t>    &lt;item </a:t>
            </a:r>
            <a:r>
              <a:rPr lang="en-US" dirty="0" err="1"/>
              <a:t>android:maxLevel</a:t>
            </a:r>
            <a:r>
              <a:rPr lang="en-US" dirty="0"/>
              <a:t>=</a:t>
            </a:r>
            <a:r>
              <a:rPr lang="en-US" i="1" dirty="0"/>
              <a:t>"100" </a:t>
            </a:r>
            <a:r>
              <a:rPr lang="en-US" i="1" dirty="0" err="1"/>
              <a:t>android:drawable</a:t>
            </a:r>
            <a:r>
              <a:rPr lang="en-US" i="1" dirty="0"/>
              <a:t>="@</a:t>
            </a:r>
            <a:r>
              <a:rPr lang="en-US" i="1" dirty="0" err="1"/>
              <a:t>android:drawable</a:t>
            </a:r>
            <a:r>
              <a:rPr lang="en-US" i="1" dirty="0"/>
              <a:t>/stat_sys_battery_100" /&gt;</a:t>
            </a:r>
          </a:p>
          <a:p>
            <a:r>
              <a:rPr lang="en-US" dirty="0"/>
              <a:t>&lt;/level-list&gt;</a:t>
            </a:r>
          </a:p>
        </p:txBody>
      </p:sp>
    </p:spTree>
    <p:extLst>
      <p:ext uri="{BB962C8B-B14F-4D97-AF65-F5344CB8AC3E}">
        <p14:creationId xmlns:p14="http://schemas.microsoft.com/office/powerpoint/2010/main" val="70605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&lt;transition&gt; - Cross-fades between two </a:t>
            </a:r>
            <a:r>
              <a:rPr lang="en-US" dirty="0" err="1" smtClean="0"/>
              <a:t>drawables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&lt;animation-list&gt; - Frame-by-frame animations.</a:t>
            </a:r>
          </a:p>
        </p:txBody>
      </p:sp>
      <p:pic>
        <p:nvPicPr>
          <p:cNvPr id="4" name="Picture 3" descr="stat_sys_battery_charge_anim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83" y="5321600"/>
            <a:ext cx="279400" cy="482600"/>
          </a:xfrm>
          <a:prstGeom prst="rect">
            <a:avLst/>
          </a:prstGeom>
        </p:spPr>
      </p:pic>
      <p:pic>
        <p:nvPicPr>
          <p:cNvPr id="5" name="Picture 4" descr="stat_sys_battery_charge_ani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83" y="5321600"/>
            <a:ext cx="279400" cy="482600"/>
          </a:xfrm>
          <a:prstGeom prst="rect">
            <a:avLst/>
          </a:prstGeom>
        </p:spPr>
      </p:pic>
      <p:pic>
        <p:nvPicPr>
          <p:cNvPr id="6" name="Picture 5" descr="stat_sys_battery_charge_anim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3" y="5321600"/>
            <a:ext cx="279400" cy="482600"/>
          </a:xfrm>
          <a:prstGeom prst="rect">
            <a:avLst/>
          </a:prstGeom>
        </p:spPr>
      </p:pic>
      <p:pic>
        <p:nvPicPr>
          <p:cNvPr id="7" name="Picture 6" descr="stat_sys_battery_charge_anim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83" y="5321600"/>
            <a:ext cx="279400" cy="482600"/>
          </a:xfrm>
          <a:prstGeom prst="rect">
            <a:avLst/>
          </a:prstGeom>
        </p:spPr>
      </p:pic>
      <p:pic>
        <p:nvPicPr>
          <p:cNvPr id="8" name="Picture 7" descr="stat_sys_battery_charge_anim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3" y="5321600"/>
            <a:ext cx="279400" cy="482600"/>
          </a:xfrm>
          <a:prstGeom prst="rect">
            <a:avLst/>
          </a:prstGeom>
        </p:spPr>
      </p:pic>
      <p:pic>
        <p:nvPicPr>
          <p:cNvPr id="9" name="Picture 8" descr="stat_sys_battery_charge_anim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83" y="5321600"/>
            <a:ext cx="2794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7207" y="2681899"/>
            <a:ext cx="2690552" cy="5437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7207" y="3905992"/>
            <a:ext cx="2690552" cy="4988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7207" y="3300385"/>
            <a:ext cx="2690552" cy="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&lt;bitmap&gt; and &lt;nine-patch&gt;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let you adjust how the image is rendered</a:t>
            </a:r>
          </a:p>
          <a:p>
            <a:r>
              <a:rPr lang="en-US" dirty="0" smtClean="0"/>
              <a:t>&lt;bitmap&gt; - gives options for gravity or tiling.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06" y="2918718"/>
            <a:ext cx="3670300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128298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</a:p>
          <a:p>
            <a:r>
              <a:rPr lang="en-US" dirty="0"/>
              <a:t>&lt;bitmap</a:t>
            </a:r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i="1" dirty="0"/>
              <a:t>"http://</a:t>
            </a:r>
            <a:r>
              <a:rPr lang="en-US" i="1" dirty="0" err="1"/>
              <a:t>schemas.android.com</a:t>
            </a:r>
            <a:r>
              <a:rPr lang="en-US" i="1" dirty="0"/>
              <a:t>/</a:t>
            </a:r>
            <a:r>
              <a:rPr lang="en-US" i="1" dirty="0" err="1"/>
              <a:t>apk</a:t>
            </a:r>
            <a:r>
              <a:rPr lang="en-US" i="1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android:src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android:drawable</a:t>
            </a:r>
            <a:r>
              <a:rPr lang="en-US" i="1" dirty="0"/>
              <a:t>/</a:t>
            </a:r>
            <a:r>
              <a:rPr lang="en-US" i="1" dirty="0" err="1"/>
              <a:t>star_on</a:t>
            </a:r>
            <a:r>
              <a:rPr lang="en-US" i="1" dirty="0"/>
              <a:t>"</a:t>
            </a:r>
          </a:p>
          <a:p>
            <a:r>
              <a:rPr lang="en-US" dirty="0"/>
              <a:t>	</a:t>
            </a:r>
            <a:r>
              <a:rPr lang="en-US" dirty="0" err="1"/>
              <a:t>android:tileMode</a:t>
            </a:r>
            <a:r>
              <a:rPr lang="en-US" dirty="0"/>
              <a:t>=</a:t>
            </a:r>
            <a:r>
              <a:rPr lang="en-US" i="1" dirty="0"/>
              <a:t>"repeat" /&gt; </a:t>
            </a:r>
          </a:p>
        </p:txBody>
      </p:sp>
    </p:spTree>
    <p:extLst>
      <p:ext uri="{BB962C8B-B14F-4D97-AF65-F5344CB8AC3E}">
        <p14:creationId xmlns:p14="http://schemas.microsoft.com/office/powerpoint/2010/main" val="25878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 and 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&lt;inset</a:t>
            </a:r>
            <a:r>
              <a:rPr lang="en-US" dirty="0" smtClean="0"/>
              <a:t>&gt; - insets a </a:t>
            </a:r>
            <a:r>
              <a:rPr lang="en-US" dirty="0" err="1" smtClean="0"/>
              <a:t>drawable</a:t>
            </a:r>
            <a:endParaRPr lang="en-US" dirty="0" smtClean="0"/>
          </a:p>
          <a:p>
            <a:r>
              <a:rPr lang="en-US" dirty="0" smtClean="0"/>
              <a:t>&lt;color&gt; - a flat color</a:t>
            </a:r>
          </a:p>
          <a:p>
            <a:r>
              <a:rPr lang="en-US" dirty="0" smtClean="0"/>
              <a:t>&lt;animated-rotate&gt; - Unsupported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9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</a:t>
            </a:r>
            <a:r>
              <a:rPr lang="en-US" dirty="0" err="1" smtClean="0"/>
              <a:t>drawables</a:t>
            </a:r>
            <a:r>
              <a:rPr lang="en-US" dirty="0" smtClean="0"/>
              <a:t> can mix and match any number of other </a:t>
            </a:r>
            <a:r>
              <a:rPr lang="en-US" dirty="0" err="1" smtClean="0"/>
              <a:t>drawable</a:t>
            </a:r>
            <a:r>
              <a:rPr lang="en-US" dirty="0" smtClean="0"/>
              <a:t> XML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/>
              <a:t>drawable</a:t>
            </a:r>
            <a:r>
              <a:rPr lang="en-US" dirty="0" smtClean="0"/>
              <a:t> XML also has a code representation – e.g., a gradient is a </a:t>
            </a:r>
            <a:r>
              <a:rPr lang="en-US" dirty="0" err="1" smtClean="0"/>
              <a:t>GradientDrawable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412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Android Docs: </a:t>
            </a:r>
            <a:r>
              <a:rPr lang="en-US" dirty="0">
                <a:hlinkClick r:id="rId2"/>
              </a:rPr>
              <a:t>http://developer.android.com/guide/topics/resources/drawable-</a:t>
            </a:r>
            <a:r>
              <a:rPr lang="en-US" dirty="0" smtClean="0">
                <a:hlinkClick r:id="rId2"/>
              </a:rPr>
              <a:t>resource.html</a:t>
            </a:r>
            <a:endParaRPr lang="en-US" dirty="0" smtClean="0"/>
          </a:p>
          <a:p>
            <a:r>
              <a:rPr lang="en-US" dirty="0" smtClean="0"/>
              <a:t>My </a:t>
            </a:r>
            <a:r>
              <a:rPr lang="en-US" dirty="0" err="1" smtClean="0"/>
              <a:t>Drawable</a:t>
            </a:r>
            <a:r>
              <a:rPr lang="en-US" dirty="0"/>
              <a:t> XML Docs: </a:t>
            </a:r>
            <a:r>
              <a:rPr lang="en-US" dirty="0">
                <a:hlinkClick r:id="rId3"/>
              </a:rPr>
              <a:t>http://idunnolol.com/android/</a:t>
            </a:r>
            <a:r>
              <a:rPr lang="en-US" dirty="0" smtClean="0">
                <a:hlinkClick r:id="rId3"/>
              </a:rPr>
              <a:t>drawables.html</a:t>
            </a:r>
            <a:endParaRPr lang="en-US" dirty="0" smtClean="0"/>
          </a:p>
          <a:p>
            <a:r>
              <a:rPr lang="en-US" dirty="0" smtClean="0"/>
              <a:t>Sample app (source for demos)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https://github.com/dlew/android-drawable-xml-</a:t>
            </a:r>
            <a:r>
              <a:rPr lang="en-US" dirty="0" smtClean="0">
                <a:hlinkClick r:id="rId4"/>
              </a:rPr>
              <a:t>demo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8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Graphic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colors (#ARGB, #AARRGGBB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Static images (JPG, PNG)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9-Patches (stretchable images)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btn_default_normal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51" y="4633115"/>
            <a:ext cx="482600" cy="939800"/>
          </a:xfrm>
          <a:prstGeom prst="rect">
            <a:avLst/>
          </a:prstGeom>
        </p:spPr>
      </p:pic>
      <p:pic>
        <p:nvPicPr>
          <p:cNvPr id="9" name="Picture 8" descr="btn_default_normal_disable.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29" y="4633115"/>
            <a:ext cx="482600" cy="939800"/>
          </a:xfrm>
          <a:prstGeom prst="rect">
            <a:avLst/>
          </a:prstGeom>
        </p:spPr>
      </p:pic>
      <p:pic>
        <p:nvPicPr>
          <p:cNvPr id="10" name="Picture 9" descr="btn_default_normal_disable_focused.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88" y="4633115"/>
            <a:ext cx="482600" cy="939800"/>
          </a:xfrm>
          <a:prstGeom prst="rect">
            <a:avLst/>
          </a:prstGeom>
        </p:spPr>
      </p:pic>
      <p:pic>
        <p:nvPicPr>
          <p:cNvPr id="11" name="Picture 10" descr="btn_default_pressed.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16" y="4633115"/>
            <a:ext cx="482600" cy="939800"/>
          </a:xfrm>
          <a:prstGeom prst="rect">
            <a:avLst/>
          </a:prstGeom>
        </p:spPr>
      </p:pic>
      <p:pic>
        <p:nvPicPr>
          <p:cNvPr id="12" name="Picture 11" descr="btn_default_selected.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97" y="4633115"/>
            <a:ext cx="482600" cy="939800"/>
          </a:xfrm>
          <a:prstGeom prst="rect">
            <a:avLst/>
          </a:prstGeom>
        </p:spPr>
      </p:pic>
      <p:pic>
        <p:nvPicPr>
          <p:cNvPr id="13" name="Picture 12" descr="ic_menu_account_lis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82" y="2831508"/>
            <a:ext cx="914400" cy="914400"/>
          </a:xfrm>
          <a:prstGeom prst="rect">
            <a:avLst/>
          </a:prstGeom>
        </p:spPr>
      </p:pic>
      <p:pic>
        <p:nvPicPr>
          <p:cNvPr id="14" name="Picture 13" descr="ic_menu_ad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82" y="2831508"/>
            <a:ext cx="914400" cy="914400"/>
          </a:xfrm>
          <a:prstGeom prst="rect">
            <a:avLst/>
          </a:prstGeom>
        </p:spPr>
      </p:pic>
      <p:pic>
        <p:nvPicPr>
          <p:cNvPr id="15" name="Picture 14" descr="ic_menu_bloc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82" y="2831508"/>
            <a:ext cx="914400" cy="914400"/>
          </a:xfrm>
          <a:prstGeom prst="rect">
            <a:avLst/>
          </a:prstGeom>
        </p:spPr>
      </p:pic>
      <p:pic>
        <p:nvPicPr>
          <p:cNvPr id="16" name="Picture 15" descr="ic_menu_call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582" y="2831508"/>
            <a:ext cx="914400" cy="914400"/>
          </a:xfrm>
          <a:prstGeom prst="rect">
            <a:avLst/>
          </a:prstGeom>
        </p:spPr>
      </p:pic>
      <p:pic>
        <p:nvPicPr>
          <p:cNvPr id="17" name="Picture 16" descr="ic_menu_dele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82" y="28315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9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of </a:t>
            </a:r>
            <a:r>
              <a:rPr lang="en-US" dirty="0" err="1"/>
              <a:t>drawables</a:t>
            </a:r>
            <a:r>
              <a:rPr lang="en-US" dirty="0"/>
              <a:t> (states, animation</a:t>
            </a:r>
            <a:r>
              <a:rPr lang="en-US" dirty="0" smtClean="0"/>
              <a:t>)</a:t>
            </a:r>
          </a:p>
          <a:p>
            <a:r>
              <a:rPr lang="en-US" dirty="0"/>
              <a:t>Mix multiple </a:t>
            </a:r>
            <a:r>
              <a:rPr lang="en-US" dirty="0" err="1"/>
              <a:t>drawables</a:t>
            </a:r>
            <a:r>
              <a:rPr lang="en-US" dirty="0"/>
              <a:t> into one </a:t>
            </a:r>
            <a:r>
              <a:rPr lang="en-US" dirty="0" err="1" smtClean="0"/>
              <a:t>drawable</a:t>
            </a:r>
            <a:endParaRPr lang="en-US" dirty="0" smtClean="0"/>
          </a:p>
          <a:p>
            <a:r>
              <a:rPr lang="en-US" dirty="0" smtClean="0"/>
              <a:t>Simple shapes support</a:t>
            </a:r>
          </a:p>
          <a:p>
            <a:r>
              <a:rPr lang="en-US" dirty="0" smtClean="0"/>
              <a:t>Fewer asset demands</a:t>
            </a:r>
          </a:p>
          <a:p>
            <a:r>
              <a:rPr lang="en-US" dirty="0" smtClean="0"/>
              <a:t>Reduces APK size</a:t>
            </a:r>
          </a:p>
        </p:txBody>
      </p:sp>
    </p:spTree>
    <p:extLst>
      <p:ext uri="{BB962C8B-B14F-4D97-AF65-F5344CB8AC3E}">
        <p14:creationId xmlns:p14="http://schemas.microsoft.com/office/powerpoint/2010/main" val="25475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&lt;shape&gt;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draw shapes – rectangles, ovals, lines or rings.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34" y="2823667"/>
            <a:ext cx="1042147" cy="56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901" y="2823666"/>
            <a:ext cx="995958" cy="5897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45" y="2823667"/>
            <a:ext cx="794939" cy="589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859" y="2933410"/>
            <a:ext cx="1430270" cy="2659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383928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shape</a:t>
            </a:r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android:shape</a:t>
            </a:r>
            <a:r>
              <a:rPr lang="en-US" dirty="0"/>
              <a:t>="rectangle"&gt;</a:t>
            </a:r>
          </a:p>
          <a:p>
            <a:r>
              <a:rPr lang="en-US" dirty="0"/>
              <a:t>	&lt;solid</a:t>
            </a:r>
          </a:p>
          <a:p>
            <a:r>
              <a:rPr lang="en-US" dirty="0"/>
              <a:t>		</a:t>
            </a:r>
            <a:r>
              <a:rPr lang="en-US" dirty="0" err="1"/>
              <a:t>android:color</a:t>
            </a:r>
            <a:r>
              <a:rPr lang="en-US" dirty="0"/>
              <a:t>="@</a:t>
            </a:r>
            <a:r>
              <a:rPr lang="en-US" dirty="0" err="1"/>
              <a:t>android:color</a:t>
            </a:r>
            <a:r>
              <a:rPr lang="en-US" dirty="0"/>
              <a:t>/black" /&gt;</a:t>
            </a:r>
          </a:p>
          <a:p>
            <a:r>
              <a:rPr lang="en-US" dirty="0"/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232869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&lt;shape&gt; with &lt;stroke&gt;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borders with &lt;stroke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14" y="2219807"/>
            <a:ext cx="1508983" cy="1091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343554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</a:p>
          <a:p>
            <a:r>
              <a:rPr lang="en-US" dirty="0"/>
              <a:t>&lt;shape</a:t>
            </a:r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i="1" dirty="0"/>
              <a:t>"http://</a:t>
            </a:r>
            <a:r>
              <a:rPr lang="en-US" i="1" dirty="0" err="1"/>
              <a:t>schemas.android.com</a:t>
            </a:r>
            <a:r>
              <a:rPr lang="en-US" i="1" dirty="0"/>
              <a:t>/</a:t>
            </a:r>
            <a:r>
              <a:rPr lang="en-US" i="1" dirty="0" err="1"/>
              <a:t>apk</a:t>
            </a:r>
            <a:r>
              <a:rPr lang="en-US" i="1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android:shape</a:t>
            </a:r>
            <a:r>
              <a:rPr lang="en-US" dirty="0"/>
              <a:t>=</a:t>
            </a:r>
            <a:r>
              <a:rPr lang="en-US" i="1" dirty="0"/>
              <a:t>"rectangle"&gt;</a:t>
            </a:r>
          </a:p>
          <a:p>
            <a:r>
              <a:rPr lang="en-US" dirty="0"/>
              <a:t>	&lt;solid </a:t>
            </a:r>
          </a:p>
          <a:p>
            <a:r>
              <a:rPr lang="en-US" dirty="0"/>
              <a:t>		</a:t>
            </a:r>
            <a:r>
              <a:rPr lang="en-US" dirty="0" err="1"/>
              <a:t>android:color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android:color</a:t>
            </a:r>
            <a:r>
              <a:rPr lang="en-US" i="1" dirty="0"/>
              <a:t>/transparent"/&gt;</a:t>
            </a:r>
          </a:p>
          <a:p>
            <a:r>
              <a:rPr lang="en-US" dirty="0"/>
              <a:t>	&lt;stroke</a:t>
            </a:r>
          </a:p>
          <a:p>
            <a:r>
              <a:rPr lang="en-US" dirty="0"/>
              <a:t>		</a:t>
            </a:r>
            <a:r>
              <a:rPr lang="en-US" dirty="0" err="1"/>
              <a:t>android:width</a:t>
            </a:r>
            <a:r>
              <a:rPr lang="en-US" dirty="0"/>
              <a:t>=</a:t>
            </a:r>
            <a:r>
              <a:rPr lang="en-US" i="1" dirty="0"/>
              <a:t>"5dp"</a:t>
            </a:r>
          </a:p>
          <a:p>
            <a:r>
              <a:rPr lang="en-US" dirty="0"/>
              <a:t>		</a:t>
            </a:r>
            <a:r>
              <a:rPr lang="en-US" dirty="0" err="1"/>
              <a:t>android:color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android:color</a:t>
            </a:r>
            <a:r>
              <a:rPr lang="en-US" i="1" dirty="0"/>
              <a:t>/black"</a:t>
            </a:r>
          </a:p>
          <a:p>
            <a:r>
              <a:rPr lang="en-US" dirty="0"/>
              <a:t>		</a:t>
            </a:r>
            <a:r>
              <a:rPr lang="en-US" dirty="0" err="1"/>
              <a:t>android:dashWidth</a:t>
            </a:r>
            <a:r>
              <a:rPr lang="en-US" dirty="0"/>
              <a:t>=</a:t>
            </a:r>
            <a:r>
              <a:rPr lang="en-US" i="1" dirty="0"/>
              <a:t>"10dp"</a:t>
            </a:r>
          </a:p>
          <a:p>
            <a:r>
              <a:rPr lang="en-US" dirty="0"/>
              <a:t>		</a:t>
            </a:r>
            <a:r>
              <a:rPr lang="en-US" dirty="0" err="1"/>
              <a:t>android:dashGap</a:t>
            </a:r>
            <a:r>
              <a:rPr lang="en-US" dirty="0"/>
              <a:t>=</a:t>
            </a:r>
            <a:r>
              <a:rPr lang="en-US" i="1" dirty="0"/>
              <a:t>"5dp" /&gt;</a:t>
            </a:r>
          </a:p>
          <a:p>
            <a:r>
              <a:rPr lang="en-US" dirty="0"/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67294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&lt;shape&gt; with &lt;corners&gt;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Rounded corners with &lt;corners&gt;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418216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</a:p>
          <a:p>
            <a:r>
              <a:rPr lang="en-US" dirty="0"/>
              <a:t>&lt;shape</a:t>
            </a:r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i="1" dirty="0"/>
              <a:t>"http://</a:t>
            </a:r>
            <a:r>
              <a:rPr lang="en-US" i="1" dirty="0" err="1"/>
              <a:t>schemas.android.com</a:t>
            </a:r>
            <a:r>
              <a:rPr lang="en-US" i="1" dirty="0"/>
              <a:t>/</a:t>
            </a:r>
            <a:r>
              <a:rPr lang="en-US" i="1" dirty="0" err="1"/>
              <a:t>apk</a:t>
            </a:r>
            <a:r>
              <a:rPr lang="en-US" i="1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android:shape</a:t>
            </a:r>
            <a:r>
              <a:rPr lang="en-US" dirty="0"/>
              <a:t>=</a:t>
            </a:r>
            <a:r>
              <a:rPr lang="en-US" i="1" dirty="0"/>
              <a:t>"rectangle"&gt;</a:t>
            </a:r>
          </a:p>
          <a:p>
            <a:r>
              <a:rPr lang="en-US" dirty="0"/>
              <a:t>	&lt;solid</a:t>
            </a:r>
          </a:p>
          <a:p>
            <a:r>
              <a:rPr lang="en-US" dirty="0"/>
              <a:t>		</a:t>
            </a:r>
            <a:r>
              <a:rPr lang="en-US" dirty="0" err="1"/>
              <a:t>android:color</a:t>
            </a:r>
            <a:r>
              <a:rPr lang="en-US" dirty="0"/>
              <a:t>=</a:t>
            </a:r>
            <a:r>
              <a:rPr lang="en-US" i="1" dirty="0"/>
              <a:t>"@</a:t>
            </a:r>
            <a:r>
              <a:rPr lang="en-US" i="1" dirty="0" err="1"/>
              <a:t>android:color</a:t>
            </a:r>
            <a:r>
              <a:rPr lang="en-US" i="1" dirty="0"/>
              <a:t>/black" /&gt;</a:t>
            </a:r>
          </a:p>
          <a:p>
            <a:r>
              <a:rPr lang="en-US" dirty="0"/>
              <a:t>	&lt;corners</a:t>
            </a:r>
          </a:p>
          <a:p>
            <a:r>
              <a:rPr lang="en-US" dirty="0"/>
              <a:t>		</a:t>
            </a:r>
            <a:r>
              <a:rPr lang="en-US" dirty="0" err="1"/>
              <a:t>android:radius</a:t>
            </a:r>
            <a:r>
              <a:rPr lang="en-US" dirty="0"/>
              <a:t>=</a:t>
            </a:r>
            <a:r>
              <a:rPr lang="en-US" i="1" dirty="0"/>
              <a:t>"20dp" /&gt;</a:t>
            </a:r>
          </a:p>
          <a:p>
            <a:r>
              <a:rPr lang="en-US" dirty="0"/>
              <a:t>&lt;/shape&gt;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614" y="2211717"/>
            <a:ext cx="1474882" cy="10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&lt;shape&gt; 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define a solid color with &lt;shape&gt; or a gradient with &lt;gradient&gt;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00" y="2696455"/>
            <a:ext cx="1400591" cy="1342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97" y="2696455"/>
            <a:ext cx="1450316" cy="1342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551" y="2696455"/>
            <a:ext cx="1408471" cy="1342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4252829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</a:t>
            </a:r>
            <a:r>
              <a:rPr lang="en-US" i="1" dirty="0"/>
              <a:t>"1.0" encoding="utf-8"?&gt;</a:t>
            </a:r>
          </a:p>
          <a:p>
            <a:r>
              <a:rPr lang="en-US" dirty="0"/>
              <a:t>&lt;shape</a:t>
            </a:r>
          </a:p>
          <a:p>
            <a:r>
              <a:rPr lang="en-US" dirty="0"/>
              <a:t>	</a:t>
            </a:r>
            <a:r>
              <a:rPr lang="en-US" dirty="0" err="1"/>
              <a:t>xmlns:android</a:t>
            </a:r>
            <a:r>
              <a:rPr lang="en-US" dirty="0"/>
              <a:t>=</a:t>
            </a:r>
            <a:r>
              <a:rPr lang="en-US" i="1" dirty="0"/>
              <a:t>"http://</a:t>
            </a:r>
            <a:r>
              <a:rPr lang="en-US" i="1" dirty="0" err="1"/>
              <a:t>schemas.android.com</a:t>
            </a:r>
            <a:r>
              <a:rPr lang="en-US" i="1" dirty="0"/>
              <a:t>/</a:t>
            </a:r>
            <a:r>
              <a:rPr lang="en-US" i="1" dirty="0" err="1"/>
              <a:t>apk</a:t>
            </a:r>
            <a:r>
              <a:rPr lang="en-US" i="1" dirty="0"/>
              <a:t>/res/android"</a:t>
            </a:r>
          </a:p>
          <a:p>
            <a:r>
              <a:rPr lang="en-US" dirty="0"/>
              <a:t>	</a:t>
            </a:r>
            <a:r>
              <a:rPr lang="en-US" dirty="0" err="1"/>
              <a:t>android:shape</a:t>
            </a:r>
            <a:r>
              <a:rPr lang="en-US" dirty="0"/>
              <a:t>=</a:t>
            </a:r>
            <a:r>
              <a:rPr lang="en-US" i="1" dirty="0"/>
              <a:t>"rectangle"&gt;</a:t>
            </a:r>
          </a:p>
          <a:p>
            <a:r>
              <a:rPr lang="en-US" dirty="0"/>
              <a:t>	&lt;gradient</a:t>
            </a:r>
          </a:p>
          <a:p>
            <a:r>
              <a:rPr lang="en-US" dirty="0"/>
              <a:t>		</a:t>
            </a:r>
            <a:r>
              <a:rPr lang="en-US" dirty="0" err="1"/>
              <a:t>android:startColor</a:t>
            </a:r>
            <a:r>
              <a:rPr lang="en-US" dirty="0"/>
              <a:t>=</a:t>
            </a:r>
            <a:r>
              <a:rPr lang="en-US" i="1" dirty="0"/>
              <a:t>"#F00"</a:t>
            </a:r>
          </a:p>
          <a:p>
            <a:r>
              <a:rPr lang="en-US" dirty="0"/>
              <a:t>		</a:t>
            </a:r>
            <a:r>
              <a:rPr lang="en-US" dirty="0" err="1"/>
              <a:t>android:endColor</a:t>
            </a:r>
            <a:r>
              <a:rPr lang="en-US" dirty="0"/>
              <a:t>=</a:t>
            </a:r>
            <a:r>
              <a:rPr lang="en-US" i="1" dirty="0"/>
              <a:t>"#00F" /&gt;</a:t>
            </a:r>
          </a:p>
          <a:p>
            <a:r>
              <a:rPr lang="en-US" dirty="0"/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231895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&lt;layer-list&gt;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you layer </a:t>
            </a:r>
            <a:r>
              <a:rPr lang="en-US" dirty="0" err="1" smtClean="0"/>
              <a:t>drawables</a:t>
            </a:r>
            <a:r>
              <a:rPr lang="en-US" dirty="0" smtClean="0"/>
              <a:t> on top of each other.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116" y="2162375"/>
            <a:ext cx="1124252" cy="111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8937" y="3279975"/>
            <a:ext cx="85615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&lt;layer-list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xmlns:android</a:t>
            </a:r>
            <a:r>
              <a:rPr lang="en-US" sz="1600" dirty="0"/>
              <a:t>=</a:t>
            </a:r>
            <a:r>
              <a:rPr lang="en-US" sz="1600" i="1" dirty="0"/>
              <a:t>"http://</a:t>
            </a:r>
            <a:r>
              <a:rPr lang="en-US" sz="1600" i="1" dirty="0" err="1"/>
              <a:t>schemas.android.com</a:t>
            </a:r>
            <a:r>
              <a:rPr lang="en-US" sz="1600" i="1" dirty="0"/>
              <a:t>/</a:t>
            </a:r>
            <a:r>
              <a:rPr lang="en-US" sz="1600" i="1" dirty="0" err="1"/>
              <a:t>apk</a:t>
            </a:r>
            <a:r>
              <a:rPr lang="en-US" sz="1600" i="1" dirty="0"/>
              <a:t>/res/android"&gt;</a:t>
            </a:r>
          </a:p>
          <a:p>
            <a:r>
              <a:rPr lang="en-US" sz="1600" dirty="0"/>
              <a:t>	&lt;</a:t>
            </a:r>
            <a:r>
              <a:rPr lang="en-US" sz="1600" dirty="0" smtClean="0"/>
              <a:t>item </a:t>
            </a:r>
            <a:r>
              <a:rPr lang="en-US" sz="1600" dirty="0" err="1" smtClean="0"/>
              <a:t>android:drawable</a:t>
            </a:r>
            <a:r>
              <a:rPr lang="en-US" sz="1600" dirty="0"/>
              <a:t>=</a:t>
            </a:r>
            <a:r>
              <a:rPr lang="en-US" sz="1600" i="1" dirty="0"/>
              <a:t>"@</a:t>
            </a:r>
            <a:r>
              <a:rPr lang="en-US" sz="1600" i="1" dirty="0" err="1"/>
              <a:t>drawable</a:t>
            </a:r>
            <a:r>
              <a:rPr lang="en-US" sz="1600" i="1" dirty="0"/>
              <a:t>/</a:t>
            </a:r>
            <a:r>
              <a:rPr lang="en-US" sz="1600" i="1" dirty="0" err="1"/>
              <a:t>shape_corners</a:t>
            </a:r>
            <a:r>
              <a:rPr lang="en-US" sz="1600" i="1" dirty="0"/>
              <a:t>" /&gt;</a:t>
            </a:r>
          </a:p>
          <a:p>
            <a:r>
              <a:rPr lang="en-US" sz="1600" dirty="0"/>
              <a:t>	&lt;item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android:top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smtClean="0"/>
              <a:t>10dp”</a:t>
            </a:r>
            <a:r>
              <a:rPr lang="en-US" sz="1600" i="1" dirty="0"/>
              <a:t> </a:t>
            </a:r>
            <a:r>
              <a:rPr lang="en-US" sz="1600" dirty="0" err="1" smtClean="0"/>
              <a:t>android:right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smtClean="0"/>
              <a:t>10dp”</a:t>
            </a:r>
            <a:r>
              <a:rPr lang="en-US" sz="1600" i="1" dirty="0"/>
              <a:t> </a:t>
            </a:r>
            <a:r>
              <a:rPr lang="en-US" sz="1600" dirty="0" err="1" smtClean="0"/>
              <a:t>android:bottom</a:t>
            </a:r>
            <a:r>
              <a:rPr lang="en-US" sz="1600" dirty="0"/>
              <a:t>=</a:t>
            </a:r>
            <a:r>
              <a:rPr lang="en-US" sz="1600" i="1" dirty="0"/>
              <a:t>"</a:t>
            </a:r>
            <a:r>
              <a:rPr lang="en-US" sz="1600" i="1" dirty="0" smtClean="0"/>
              <a:t>10dp”</a:t>
            </a:r>
            <a:r>
              <a:rPr lang="en-US" sz="1600" i="1" dirty="0"/>
              <a:t> </a:t>
            </a:r>
            <a:r>
              <a:rPr lang="en-US" sz="1600" dirty="0" err="1" smtClean="0"/>
              <a:t>android:left</a:t>
            </a:r>
            <a:r>
              <a:rPr lang="en-US" sz="1600" dirty="0"/>
              <a:t>=</a:t>
            </a:r>
            <a:r>
              <a:rPr lang="en-US" sz="1600" i="1" dirty="0"/>
              <a:t>"10dp"&gt;</a:t>
            </a:r>
          </a:p>
          <a:p>
            <a:r>
              <a:rPr lang="en-US" sz="1600" dirty="0"/>
              <a:t>		&lt;shape</a:t>
            </a:r>
          </a:p>
          <a:p>
            <a:r>
              <a:rPr lang="en-US" sz="1600" dirty="0"/>
              <a:t>			</a:t>
            </a:r>
            <a:r>
              <a:rPr lang="en-US" sz="1600" dirty="0" err="1"/>
              <a:t>android:shape</a:t>
            </a:r>
            <a:r>
              <a:rPr lang="en-US" sz="1600" dirty="0"/>
              <a:t>=</a:t>
            </a:r>
            <a:r>
              <a:rPr lang="en-US" sz="1600" i="1" dirty="0"/>
              <a:t>"rectangle"&gt;</a:t>
            </a:r>
          </a:p>
          <a:p>
            <a:r>
              <a:rPr lang="en-US" sz="1600" dirty="0"/>
              <a:t>			&lt;</a:t>
            </a:r>
            <a:r>
              <a:rPr lang="en-US" sz="1600" dirty="0" smtClean="0"/>
              <a:t>solid </a:t>
            </a:r>
            <a:r>
              <a:rPr lang="fr-FR" sz="1600" dirty="0" err="1" smtClean="0"/>
              <a:t>android:color</a:t>
            </a:r>
            <a:r>
              <a:rPr lang="fr-FR" sz="1600" dirty="0"/>
              <a:t>=</a:t>
            </a:r>
            <a:r>
              <a:rPr lang="fr-FR" sz="1600" i="1" dirty="0"/>
              <a:t>"#F00" /&gt;</a:t>
            </a:r>
          </a:p>
          <a:p>
            <a:r>
              <a:rPr lang="nl-NL" sz="1600" dirty="0"/>
              <a:t>		&lt;/</a:t>
            </a:r>
            <a:r>
              <a:rPr lang="nl-NL" sz="1600" dirty="0" err="1"/>
              <a:t>shape</a:t>
            </a:r>
            <a:r>
              <a:rPr lang="nl-NL" sz="1600" dirty="0"/>
              <a:t>&gt;</a:t>
            </a:r>
          </a:p>
          <a:p>
            <a:r>
              <a:rPr lang="nl-NL" sz="1600" dirty="0"/>
              <a:t>	&lt;/item&gt;</a:t>
            </a:r>
          </a:p>
          <a:p>
            <a:r>
              <a:rPr lang="nl-NL" sz="1600" dirty="0"/>
              <a:t>	&lt;item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android:drawable</a:t>
            </a:r>
            <a:r>
              <a:rPr lang="nl-NL" sz="1600" dirty="0"/>
              <a:t>=</a:t>
            </a:r>
            <a:r>
              <a:rPr lang="nl-NL" sz="1600" i="1" dirty="0"/>
              <a:t>"@</a:t>
            </a:r>
            <a:r>
              <a:rPr lang="nl-NL" sz="1600" i="1" dirty="0" err="1"/>
              <a:t>drawable</a:t>
            </a:r>
            <a:r>
              <a:rPr lang="nl-NL" sz="1600" i="1" dirty="0"/>
              <a:t>/</a:t>
            </a:r>
            <a:r>
              <a:rPr lang="nl-NL" sz="1600" i="1" dirty="0" err="1"/>
              <a:t>shape_ring</a:t>
            </a:r>
            <a:r>
              <a:rPr lang="nl-NL" sz="1600" i="1" dirty="0"/>
              <a:t>"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android:top</a:t>
            </a:r>
            <a:r>
              <a:rPr lang="nl-NL" sz="1600" dirty="0"/>
              <a:t>=</a:t>
            </a:r>
            <a:r>
              <a:rPr lang="nl-NL" sz="1600" i="1" dirty="0"/>
              <a:t>"</a:t>
            </a:r>
            <a:r>
              <a:rPr lang="nl-NL" sz="1600" i="1" dirty="0" smtClean="0"/>
              <a:t>20dp” </a:t>
            </a:r>
            <a:r>
              <a:rPr lang="nl-NL" sz="1600" dirty="0" err="1" smtClean="0"/>
              <a:t>android:right</a:t>
            </a:r>
            <a:r>
              <a:rPr lang="nl-NL" sz="1600" dirty="0"/>
              <a:t>=</a:t>
            </a:r>
            <a:r>
              <a:rPr lang="nl-NL" sz="1600" i="1" dirty="0"/>
              <a:t>"</a:t>
            </a:r>
            <a:r>
              <a:rPr lang="nl-NL" sz="1600" i="1" dirty="0" smtClean="0"/>
              <a:t>20dp”</a:t>
            </a:r>
            <a:r>
              <a:rPr lang="nl-NL" sz="1600" i="1" dirty="0"/>
              <a:t> </a:t>
            </a:r>
            <a:r>
              <a:rPr lang="nl-NL" sz="1600" dirty="0" err="1" smtClean="0"/>
              <a:t>android:bottom</a:t>
            </a:r>
            <a:r>
              <a:rPr lang="nl-NL" sz="1600" dirty="0"/>
              <a:t>=</a:t>
            </a:r>
            <a:r>
              <a:rPr lang="nl-NL" sz="1600" i="1" dirty="0"/>
              <a:t>"</a:t>
            </a:r>
            <a:r>
              <a:rPr lang="nl-NL" sz="1600" i="1" dirty="0" smtClean="0"/>
              <a:t>20dp”</a:t>
            </a:r>
            <a:r>
              <a:rPr lang="nl-NL" sz="1600" i="1" dirty="0"/>
              <a:t> </a:t>
            </a:r>
            <a:r>
              <a:rPr lang="nl-NL" sz="1600" dirty="0" err="1" smtClean="0"/>
              <a:t>android:left</a:t>
            </a:r>
            <a:r>
              <a:rPr lang="nl-NL" sz="1600" dirty="0"/>
              <a:t>=</a:t>
            </a:r>
            <a:r>
              <a:rPr lang="nl-NL" sz="1600" i="1" dirty="0"/>
              <a:t>"20dp" /&gt;</a:t>
            </a:r>
          </a:p>
          <a:p>
            <a:r>
              <a:rPr lang="nl-NL" sz="1600" dirty="0"/>
              <a:t>&lt;/</a:t>
            </a:r>
            <a:r>
              <a:rPr lang="nl-NL" sz="1600" dirty="0" err="1"/>
              <a:t>layer</a:t>
            </a:r>
            <a:r>
              <a:rPr lang="nl-NL" sz="1600" dirty="0"/>
              <a:t>-list&gt;</a:t>
            </a:r>
          </a:p>
        </p:txBody>
      </p:sp>
    </p:spTree>
    <p:extLst>
      <p:ext uri="{BB962C8B-B14F-4D97-AF65-F5344CB8AC3E}">
        <p14:creationId xmlns:p14="http://schemas.microsoft.com/office/powerpoint/2010/main" val="39769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749</Words>
  <Application>Microsoft Macintosh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Android Drawable XML</vt:lpstr>
      <vt:lpstr>Basic Graphic Assets</vt:lpstr>
      <vt:lpstr>Advantages</vt:lpstr>
      <vt:lpstr>Short Demo</vt:lpstr>
      <vt:lpstr>&lt;shape&gt; basics</vt:lpstr>
      <vt:lpstr>&lt;shape&gt; with &lt;stroke&gt;</vt:lpstr>
      <vt:lpstr>&lt;shape&gt; with &lt;corners&gt;</vt:lpstr>
      <vt:lpstr>&lt;shape&gt; gradients</vt:lpstr>
      <vt:lpstr>&lt;layer-list&gt;</vt:lpstr>
      <vt:lpstr>&lt;selector&gt;</vt:lpstr>
      <vt:lpstr>&lt;selector&gt; button</vt:lpstr>
      <vt:lpstr>Level-based drawable XML</vt:lpstr>
      <vt:lpstr>&lt;level-list&gt; drawables</vt:lpstr>
      <vt:lpstr>Animation Drawables</vt:lpstr>
      <vt:lpstr>&lt;bitmap&gt; and &lt;nine-patch&gt;</vt:lpstr>
      <vt:lpstr>Odds and Ends</vt:lpstr>
      <vt:lpstr>Notable</vt:lpstr>
      <vt:lpstr>Resources</vt:lpstr>
    </vt:vector>
  </TitlesOfParts>
  <Company>Mobiata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Drawable XML</dc:title>
  <dc:creator>Daniel Lew</dc:creator>
  <cp:lastModifiedBy>Daniel Lew</cp:lastModifiedBy>
  <cp:revision>60</cp:revision>
  <dcterms:created xsi:type="dcterms:W3CDTF">2011-09-21T01:02:41Z</dcterms:created>
  <dcterms:modified xsi:type="dcterms:W3CDTF">2011-10-04T22:03:03Z</dcterms:modified>
</cp:coreProperties>
</file>