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3" r:id="rId7"/>
    <p:sldId id="265" r:id="rId8"/>
    <p:sldId id="262" r:id="rId9"/>
    <p:sldId id="266"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3DE7B-C81B-4133-BAD4-04D4FA29ED12}" v="92" dt="2023-12-07T01:47:24.082"/>
    <p1510:client id="{5D0B5A6B-57F0-D45C-C047-EBA8440D7322}" v="57" dt="2023-12-07T04:18:12.505"/>
    <p1510:client id="{72306B16-E409-1ACE-7640-D4AB48CEE01A}" v="22" dt="2023-12-10T20:20:19.099"/>
    <p1510:client id="{9E0A6E47-9932-001C-5C8D-42DB1C6814EC}" v="674" dt="2023-12-07T02:12:12.577"/>
    <p1510:client id="{A47DE95C-9643-EC9C-E319-E38C0D038D52}" v="26" dt="2023-12-08T17:50:47.170"/>
    <p1510:client id="{DE951FD6-473C-2F79-DF60-6BF4714C0AF9}" v="13" dt="2023-12-08T16:26:52.292"/>
    <p1510:client id="{F939F784-26C2-520E-FD17-297ACF14EFD8}" v="815" dt="2023-12-10T21:48:47.761"/>
    <p1510:client id="{FCA9E5FE-6630-9B38-B41E-A18889EE1CD9}" v="5" dt="2023-12-08T19:43:26.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12/10/2023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5265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12/10/2023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07845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12/10/2023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924466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12/10/2023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66038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12/10/2023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64801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12/10/2023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8472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12/10/2023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26842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12/10/2023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7992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12/10/2023</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255862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12/10/2023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18235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12/10/2023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27322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12/10/2023</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703873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CSD 310 Group 5</a:t>
            </a:r>
            <a:endParaRPr lang="en-US"/>
          </a:p>
        </p:txBody>
      </p:sp>
      <p:sp>
        <p:nvSpPr>
          <p:cNvPr id="3" name="Subtitle 2"/>
          <p:cNvSpPr>
            <a:spLocks noGrp="1"/>
          </p:cNvSpPr>
          <p:nvPr>
            <p:ph type="subTitle" idx="1"/>
          </p:nvPr>
        </p:nvSpPr>
        <p:spPr/>
        <p:txBody>
          <a:bodyPr vert="horz" lIns="91440" tIns="45720" rIns="91440" bIns="45720" rtlCol="0" anchor="t">
            <a:normAutofit/>
          </a:bodyPr>
          <a:lstStyle/>
          <a:p>
            <a:pPr algn="r">
              <a:lnSpc>
                <a:spcPct val="100000"/>
              </a:lnSpc>
              <a:spcBef>
                <a:spcPts val="0"/>
              </a:spcBef>
            </a:pPr>
            <a:r>
              <a:rPr lang="en-US" sz="1600">
                <a:latin typeface="Calibri Light"/>
                <a:ea typeface="Calibri Light"/>
                <a:cs typeface="Times New Roman"/>
              </a:rPr>
              <a:t>Brandon Hackett</a:t>
            </a:r>
            <a:endParaRPr lang="en-US" sz="1600">
              <a:ea typeface="Calibri" panose="020F0502020204030204"/>
              <a:cs typeface="Calibri" panose="020F0502020204030204"/>
            </a:endParaRPr>
          </a:p>
          <a:p>
            <a:pPr algn="r">
              <a:lnSpc>
                <a:spcPct val="100000"/>
              </a:lnSpc>
              <a:spcBef>
                <a:spcPts val="0"/>
              </a:spcBef>
            </a:pPr>
            <a:r>
              <a:rPr lang="en-US" sz="1600">
                <a:latin typeface="Calibri Light"/>
                <a:ea typeface="Calibri Light"/>
                <a:cs typeface="Times New Roman"/>
              </a:rPr>
              <a:t>Darnell Lewis</a:t>
            </a:r>
          </a:p>
          <a:p>
            <a:pPr algn="r">
              <a:lnSpc>
                <a:spcPct val="100000"/>
              </a:lnSpc>
              <a:spcBef>
                <a:spcPts val="0"/>
              </a:spcBef>
            </a:pPr>
            <a:r>
              <a:rPr lang="en-US" sz="1600">
                <a:latin typeface="Calibri Light"/>
                <a:ea typeface="Calibri Light"/>
                <a:cs typeface="Times New Roman"/>
              </a:rPr>
              <a:t>Derek Livermont</a:t>
            </a:r>
          </a:p>
          <a:p>
            <a:pPr algn="r">
              <a:lnSpc>
                <a:spcPct val="100000"/>
              </a:lnSpc>
              <a:spcBef>
                <a:spcPts val="0"/>
              </a:spcBef>
            </a:pPr>
            <a:r>
              <a:rPr lang="en-US" sz="1600">
                <a:latin typeface="Calibri Light"/>
                <a:ea typeface="Calibri Light"/>
                <a:cs typeface="Times New Roman"/>
              </a:rPr>
              <a:t>Lindsey Yin</a:t>
            </a:r>
          </a:p>
          <a:p>
            <a:endParaRPr lang="en-US">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31F759-45D2-D663-67E5-6A28A12B57CB}"/>
              </a:ext>
            </a:extLst>
          </p:cNvPr>
          <p:cNvSpPr>
            <a:spLocks noGrp="1"/>
          </p:cNvSpPr>
          <p:nvPr>
            <p:ph type="title"/>
          </p:nvPr>
        </p:nvSpPr>
        <p:spPr>
          <a:xfrm>
            <a:off x="6369475" y="808056"/>
            <a:ext cx="4203364" cy="1077229"/>
          </a:xfrm>
        </p:spPr>
        <p:txBody>
          <a:bodyPr>
            <a:normAutofit/>
          </a:bodyPr>
          <a:lstStyle/>
          <a:p>
            <a:pPr algn="l"/>
            <a:r>
              <a:rPr lang="en-US">
                <a:cs typeface="Calibri Light"/>
              </a:rPr>
              <a:t>Assumptions</a:t>
            </a:r>
            <a:endParaRPr lang="en-US"/>
          </a:p>
        </p:txBody>
      </p:sp>
      <p:pic>
        <p:nvPicPr>
          <p:cNvPr id="5" name="Picture 4" descr="Outdoor warehouse">
            <a:extLst>
              <a:ext uri="{FF2B5EF4-FFF2-40B4-BE49-F238E27FC236}">
                <a16:creationId xmlns:a16="http://schemas.microsoft.com/office/drawing/2014/main" id="{369FF012-D558-8BD8-190F-D97E84C4D1BD}"/>
              </a:ext>
            </a:extLst>
          </p:cNvPr>
          <p:cNvPicPr>
            <a:picLocks noChangeAspect="1"/>
          </p:cNvPicPr>
          <p:nvPr/>
        </p:nvPicPr>
        <p:blipFill rotWithShape="1">
          <a:blip r:embed="rId5"/>
          <a:srcRect l="24419" r="32618" b="3"/>
          <a:stretch/>
        </p:blipFill>
        <p:spPr>
          <a:xfrm>
            <a:off x="1005401" y="227"/>
            <a:ext cx="4424045" cy="6858000"/>
          </a:xfrm>
          <a:prstGeom prst="rect">
            <a:avLst/>
          </a:prstGeom>
          <a:ln w="12700">
            <a:solidFill>
              <a:schemeClr val="tx1"/>
            </a:solidFill>
          </a:ln>
        </p:spPr>
      </p:pic>
      <p:sp>
        <p:nvSpPr>
          <p:cNvPr id="19"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378520-5295-C0CE-0DB2-ADDA937A8B00}"/>
              </a:ext>
            </a:extLst>
          </p:cNvPr>
          <p:cNvSpPr>
            <a:spLocks noGrp="1"/>
          </p:cNvSpPr>
          <p:nvPr>
            <p:ph idx="1"/>
          </p:nvPr>
        </p:nvSpPr>
        <p:spPr>
          <a:xfrm>
            <a:off x="6369474" y="2052116"/>
            <a:ext cx="4203365" cy="3997828"/>
          </a:xfrm>
        </p:spPr>
        <p:txBody>
          <a:bodyPr vert="horz" lIns="91440" tIns="45720" rIns="91440" bIns="45720" rtlCol="0">
            <a:normAutofit/>
          </a:bodyPr>
          <a:lstStyle/>
          <a:p>
            <a:pPr marL="0" indent="0">
              <a:lnSpc>
                <a:spcPct val="110000"/>
              </a:lnSpc>
              <a:buNone/>
            </a:pPr>
            <a:r>
              <a:rPr lang="en-US" sz="1100">
                <a:cs typeface="Calibri" panose="020F0502020204030204"/>
              </a:rPr>
              <a:t>We structured our ERD in a way that line items being cancelled wouldn't impact the database.</a:t>
            </a:r>
          </a:p>
          <a:p>
            <a:pPr marL="0" indent="0">
              <a:lnSpc>
                <a:spcPct val="110000"/>
              </a:lnSpc>
              <a:buNone/>
            </a:pPr>
            <a:r>
              <a:rPr lang="en-US" sz="1100">
                <a:cs typeface="Calibri" panose="020F0502020204030204"/>
              </a:rPr>
              <a:t>An expected delivery schedule is communicated to vendors and buyers to establish an on-time delivery threshold.</a:t>
            </a:r>
          </a:p>
          <a:p>
            <a:pPr marL="0" indent="0">
              <a:lnSpc>
                <a:spcPct val="110000"/>
              </a:lnSpc>
              <a:buNone/>
            </a:pPr>
            <a:r>
              <a:rPr lang="en" sz="1100">
                <a:ea typeface="+mn-lt"/>
                <a:cs typeface="+mn-lt"/>
              </a:rPr>
              <a:t>An online system will streamline the tracking and ordering process, providing real-time updates on inventory levels and facilitating efficient ordering. </a:t>
            </a:r>
            <a:endParaRPr lang="en-US" sz="1100">
              <a:ea typeface="+mn-lt"/>
              <a:cs typeface="+mn-lt"/>
            </a:endParaRPr>
          </a:p>
          <a:p>
            <a:pPr marL="0" indent="0">
              <a:lnSpc>
                <a:spcPct val="110000"/>
              </a:lnSpc>
              <a:buNone/>
            </a:pPr>
            <a:r>
              <a:rPr lang="en" sz="1100">
                <a:ea typeface="+mn-lt"/>
                <a:cs typeface="+mn-lt"/>
              </a:rPr>
              <a:t>Implementing an online ordering system for distributors will enhance communication and streamline the distribution process. </a:t>
            </a:r>
            <a:endParaRPr lang="en" sz="1100">
              <a:cs typeface="Calibri" panose="020F0502020204030204"/>
            </a:endParaRPr>
          </a:p>
          <a:p>
            <a:pPr marL="0" indent="0">
              <a:lnSpc>
                <a:spcPct val="110000"/>
              </a:lnSpc>
              <a:buNone/>
            </a:pPr>
            <a:r>
              <a:rPr lang="en" sz="1100">
                <a:ea typeface="+mn-lt"/>
                <a:cs typeface="+mn-lt"/>
              </a:rPr>
              <a:t>Accurate timekeeping systems are in place, and employee work hours directly contribute to payroll, production, and overall business operations. </a:t>
            </a:r>
            <a:endParaRPr lang="en" sz="1100">
              <a:cs typeface="Calibri" panose="020F0502020204030204"/>
            </a:endParaRPr>
          </a:p>
          <a:p>
            <a:pPr marL="0" indent="0">
              <a:lnSpc>
                <a:spcPct val="110000"/>
              </a:lnSpc>
              <a:buNone/>
            </a:pPr>
            <a:endParaRPr lang="en" sz="1100">
              <a:ea typeface="+mn-lt"/>
              <a:cs typeface="+mn-lt"/>
            </a:endParaRPr>
          </a:p>
          <a:p>
            <a:pPr marL="0" indent="0">
              <a:lnSpc>
                <a:spcPct val="110000"/>
              </a:lnSpc>
              <a:buNone/>
            </a:pPr>
            <a:endParaRPr lang="en" sz="1100">
              <a:ea typeface="+mn-lt"/>
              <a:cs typeface="+mn-lt"/>
            </a:endParaRPr>
          </a:p>
        </p:txBody>
      </p:sp>
      <p:sp>
        <p:nvSpPr>
          <p:cNvPr id="21"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97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D77B4B-6B9A-D579-DABB-181309FE0A5C}"/>
              </a:ext>
            </a:extLst>
          </p:cNvPr>
          <p:cNvSpPr>
            <a:spLocks noGrp="1"/>
          </p:cNvSpPr>
          <p:nvPr>
            <p:ph type="title"/>
          </p:nvPr>
        </p:nvSpPr>
        <p:spPr>
          <a:xfrm>
            <a:off x="1974738" y="808056"/>
            <a:ext cx="4986954" cy="1077229"/>
          </a:xfrm>
        </p:spPr>
        <p:txBody>
          <a:bodyPr>
            <a:normAutofit/>
          </a:bodyPr>
          <a:lstStyle/>
          <a:p>
            <a:pPr algn="l"/>
            <a:r>
              <a:rPr lang="en-US">
                <a:ea typeface="Calibri Light"/>
                <a:cs typeface="Calibri Light"/>
              </a:rPr>
              <a:t>Bacchus Case Study</a:t>
            </a:r>
            <a:endParaRPr lang="en-US"/>
          </a:p>
        </p:txBody>
      </p:sp>
      <p:sp>
        <p:nvSpPr>
          <p:cNvPr id="3" name="Content Placeholder 2">
            <a:extLst>
              <a:ext uri="{FF2B5EF4-FFF2-40B4-BE49-F238E27FC236}">
                <a16:creationId xmlns:a16="http://schemas.microsoft.com/office/drawing/2014/main" id="{DF5D13B2-36A7-26B7-53B9-A50BF502373B}"/>
              </a:ext>
            </a:extLst>
          </p:cNvPr>
          <p:cNvSpPr>
            <a:spLocks noGrp="1"/>
          </p:cNvSpPr>
          <p:nvPr>
            <p:ph idx="1"/>
          </p:nvPr>
        </p:nvSpPr>
        <p:spPr>
          <a:xfrm>
            <a:off x="1974739" y="2052116"/>
            <a:ext cx="4901548" cy="3997828"/>
          </a:xfrm>
        </p:spPr>
        <p:txBody>
          <a:bodyPr vert="horz" lIns="91440" tIns="45720" rIns="91440" bIns="45720" rtlCol="0">
            <a:normAutofit/>
          </a:bodyPr>
          <a:lstStyle/>
          <a:p>
            <a:pPr marL="0" indent="0">
              <a:lnSpc>
                <a:spcPct val="110000"/>
              </a:lnSpc>
              <a:buNone/>
            </a:pPr>
            <a:r>
              <a:rPr lang="en-US" sz="1000">
                <a:ea typeface="+mn-lt"/>
                <a:cs typeface="+mn-lt"/>
              </a:rPr>
              <a:t> Stan and Davis Bacchus, brothers and co-owners of Bacchus Winery, inherited the family winery from their father, George. Eager to modernize the business and enhance product quality and customer service, they retained the existing personnel, including Janet Collins (Finance and Payroll), Roz Murphy (Marketing), Bob Ulrich (Marketing Assistant), Henry Doyle (Production Manager), and Maria Costanza (Distribution).</a:t>
            </a:r>
            <a:endParaRPr lang="en-US" sz="1000">
              <a:ea typeface="Calibri" panose="020F0502020204030204"/>
              <a:cs typeface="Calibri" panose="020F0502020204030204"/>
            </a:endParaRPr>
          </a:p>
          <a:p>
            <a:pPr marL="0" indent="0">
              <a:lnSpc>
                <a:spcPct val="110000"/>
              </a:lnSpc>
              <a:buNone/>
            </a:pPr>
            <a:r>
              <a:rPr lang="en-US" sz="1000">
                <a:ea typeface="+mn-lt"/>
                <a:cs typeface="+mn-lt"/>
              </a:rPr>
              <a:t>The winery produces Merlot, Cabernet, Chablis, and Chardonnay wines, cultivating their own grapes. Facing challenges in supply management, Stan and Davis seek efficient methods for tracking and ordering supplies, contemplating internet-based solutions. Maria, responsible for distribution, envisions online ordering and shipment tracking for distributors.</a:t>
            </a:r>
            <a:endParaRPr lang="en-US" sz="1000">
              <a:ea typeface="Calibri" panose="020F0502020204030204"/>
              <a:cs typeface="Calibri" panose="020F0502020204030204"/>
            </a:endParaRPr>
          </a:p>
          <a:p>
            <a:pPr marL="0" indent="0">
              <a:lnSpc>
                <a:spcPct val="110000"/>
              </a:lnSpc>
              <a:buNone/>
            </a:pPr>
            <a:r>
              <a:rPr lang="en-US" sz="1000">
                <a:ea typeface="+mn-lt"/>
                <a:cs typeface="+mn-lt"/>
              </a:rPr>
              <a:t>As the yearly business snapshot approaches, the owners require insights into supplier reliability, wine distribution performance, and employee working hours. Key questions include the timeliness of supplier deliveries, wine sales analysis, and employee work hours over the past four quarters.</a:t>
            </a:r>
            <a:endParaRPr lang="en-US" sz="1000">
              <a:ea typeface="Calibri" panose="020F0502020204030204"/>
              <a:cs typeface="Calibri" panose="020F0502020204030204"/>
            </a:endParaRPr>
          </a:p>
          <a:p>
            <a:pPr marL="0" indent="0">
              <a:lnSpc>
                <a:spcPct val="110000"/>
              </a:lnSpc>
              <a:buNone/>
            </a:pPr>
            <a:r>
              <a:rPr lang="en-US" sz="1000">
                <a:ea typeface="+mn-lt"/>
                <a:cs typeface="+mn-lt"/>
              </a:rPr>
              <a:t>The case study emphasizes the need for a comprehensive database system to streamline operations, monitor supply chains, enhance distributor interactions, and assess employee productivity. It sets the stage for implementing technology solutions to propel Bacchus Winery into a new era of efficiency and success.</a:t>
            </a:r>
            <a:endParaRPr lang="en-US" sz="1000">
              <a:ea typeface="Calibri" panose="020F0502020204030204"/>
              <a:cs typeface="Calibri" panose="020F0502020204030204"/>
            </a:endParaRPr>
          </a:p>
        </p:txBody>
      </p:sp>
      <p:sp>
        <p:nvSpPr>
          <p:cNvPr id="17" name="Rectangle 1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edicine bottles on shelf">
            <a:extLst>
              <a:ext uri="{FF2B5EF4-FFF2-40B4-BE49-F238E27FC236}">
                <a16:creationId xmlns:a16="http://schemas.microsoft.com/office/drawing/2014/main" id="{52CCDC0A-A6F8-D047-8484-D5D51BD4D4DF}"/>
              </a:ext>
            </a:extLst>
          </p:cNvPr>
          <p:cNvPicPr>
            <a:picLocks noChangeAspect="1"/>
          </p:cNvPicPr>
          <p:nvPr/>
        </p:nvPicPr>
        <p:blipFill rotWithShape="1">
          <a:blip r:embed="rId3"/>
          <a:srcRect l="28027" r="26712" b="-3"/>
          <a:stretch/>
        </p:blipFill>
        <p:spPr>
          <a:xfrm>
            <a:off x="7534656" y="227"/>
            <a:ext cx="4657039" cy="6858000"/>
          </a:xfrm>
          <a:prstGeom prst="rect">
            <a:avLst/>
          </a:prstGeom>
        </p:spPr>
      </p:pic>
      <p:pic>
        <p:nvPicPr>
          <p:cNvPr id="19" name="Picture 1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1290657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0" name="Picture 59">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2" name="Rectangle 61">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B867E6-A18E-4ABA-D823-2EC9621FB524}"/>
              </a:ext>
            </a:extLst>
          </p:cNvPr>
          <p:cNvSpPr>
            <a:spLocks noGrp="1"/>
          </p:cNvSpPr>
          <p:nvPr>
            <p:ph type="title"/>
          </p:nvPr>
        </p:nvSpPr>
        <p:spPr>
          <a:xfrm>
            <a:off x="1127656" y="973626"/>
            <a:ext cx="3392006" cy="896254"/>
          </a:xfrm>
        </p:spPr>
        <p:txBody>
          <a:bodyPr>
            <a:normAutofit/>
          </a:bodyPr>
          <a:lstStyle/>
          <a:p>
            <a:pPr algn="l"/>
            <a:r>
              <a:rPr lang="en-US" sz="2800">
                <a:ea typeface="Calibri Light"/>
                <a:cs typeface="Calibri Light"/>
              </a:rPr>
              <a:t>Entity Relationship Diagram</a:t>
            </a:r>
          </a:p>
        </p:txBody>
      </p:sp>
      <p:sp>
        <p:nvSpPr>
          <p:cNvPr id="68" name="Rectangle 67">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company&#10;&#10;Description automatically generated">
            <a:extLst>
              <a:ext uri="{FF2B5EF4-FFF2-40B4-BE49-F238E27FC236}">
                <a16:creationId xmlns:a16="http://schemas.microsoft.com/office/drawing/2014/main" id="{C84B04F5-63C8-6A76-019F-E976BD80D58B}"/>
              </a:ext>
            </a:extLst>
          </p:cNvPr>
          <p:cNvPicPr>
            <a:picLocks noChangeAspect="1"/>
          </p:cNvPicPr>
          <p:nvPr/>
        </p:nvPicPr>
        <p:blipFill rotWithShape="1">
          <a:blip r:embed="rId5"/>
          <a:srcRect b="224"/>
          <a:stretch/>
        </p:blipFill>
        <p:spPr>
          <a:xfrm>
            <a:off x="5756053" y="1421301"/>
            <a:ext cx="5303975" cy="4233690"/>
          </a:xfrm>
          <a:prstGeom prst="rect">
            <a:avLst/>
          </a:prstGeom>
          <a:ln w="12700">
            <a:noFill/>
          </a:ln>
        </p:spPr>
      </p:pic>
      <p:sp>
        <p:nvSpPr>
          <p:cNvPr id="70" name="Rectangle 69">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9820E04-7B2E-0555-700C-4DDA568BEF3D}"/>
              </a:ext>
            </a:extLst>
          </p:cNvPr>
          <p:cNvSpPr txBox="1">
            <a:spLocks/>
          </p:cNvSpPr>
          <p:nvPr/>
        </p:nvSpPr>
        <p:spPr>
          <a:xfrm>
            <a:off x="1127656" y="1868976"/>
            <a:ext cx="3830156" cy="42014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1600">
                <a:cs typeface="Arial"/>
              </a:rPr>
              <a:t>Based on the needs stated by Stan and Davis, the database</a:t>
            </a:r>
            <a:r>
              <a:rPr lang="en-US" sz="1600">
                <a:cs typeface="Calibri Light"/>
              </a:rPr>
              <a:t> can be broken down into three main areas:  employees, suppliers, and wines.</a:t>
            </a:r>
            <a:endParaRPr lang="en-US">
              <a:cs typeface="Arial"/>
            </a:endParaRPr>
          </a:p>
          <a:p>
            <a:pPr algn="l"/>
            <a:endParaRPr lang="en-US" sz="1600">
              <a:cs typeface="Calibri Light"/>
            </a:endParaRPr>
          </a:p>
          <a:p>
            <a:pPr algn="l"/>
            <a:r>
              <a:rPr lang="en-US" sz="1600">
                <a:cs typeface="Calibri Light"/>
              </a:rPr>
              <a:t>On the employee side, we maintain an employee and a clock-in table that can be queried to form time sheets and pull labor costs.</a:t>
            </a:r>
            <a:endParaRPr lang="en-US">
              <a:cs typeface="Arial" panose="020B0604020202020204"/>
            </a:endParaRPr>
          </a:p>
          <a:p>
            <a:pPr algn="l"/>
            <a:endParaRPr lang="en-US" sz="1600">
              <a:cs typeface="Calibri Light"/>
            </a:endParaRPr>
          </a:p>
          <a:p>
            <a:pPr algn="l"/>
            <a:r>
              <a:rPr lang="en-US" sz="1600">
                <a:cs typeface="Calibri Light"/>
              </a:rPr>
              <a:t>The supplier tables allow tracking of supply orders as well as components on-hand.</a:t>
            </a:r>
          </a:p>
          <a:p>
            <a:pPr algn="l"/>
            <a:endParaRPr lang="en-US" sz="1600">
              <a:cs typeface="Calibri Light"/>
            </a:endParaRPr>
          </a:p>
          <a:p>
            <a:pPr algn="l"/>
            <a:r>
              <a:rPr lang="en-US" sz="1600">
                <a:cs typeface="Calibri Light"/>
              </a:rPr>
              <a:t>Finally, the wine tables track wines from production through the shipment process to our distributors.</a:t>
            </a:r>
          </a:p>
        </p:txBody>
      </p:sp>
    </p:spTree>
    <p:extLst>
      <p:ext uri="{BB962C8B-B14F-4D97-AF65-F5344CB8AC3E}">
        <p14:creationId xmlns:p14="http://schemas.microsoft.com/office/powerpoint/2010/main" val="313415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3D02AEE-30DC-4942-A9CA-7A14F8B8E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D5823F2-909F-442D-BD72-0681CCC140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24">
            <a:extLst>
              <a:ext uri="{FF2B5EF4-FFF2-40B4-BE49-F238E27FC236}">
                <a16:creationId xmlns:a16="http://schemas.microsoft.com/office/drawing/2014/main" id="{4231EAF6-FA22-4615-A4D3-D171F7E17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6" name="Rectangle 25">
            <a:extLst>
              <a:ext uri="{FF2B5EF4-FFF2-40B4-BE49-F238E27FC236}">
                <a16:creationId xmlns:a16="http://schemas.microsoft.com/office/drawing/2014/main" id="{F2699857-2714-4E6A-8E11-6BEB9DF7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46078E7-FDC0-448B-97DE-4EDA7702E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66E038-37B1-43CF-AFE0-B21E9F57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E7FA4-E7DC-BB66-78B9-8F49DF8F89E9}"/>
              </a:ext>
            </a:extLst>
          </p:cNvPr>
          <p:cNvSpPr>
            <a:spLocks noGrp="1"/>
          </p:cNvSpPr>
          <p:nvPr>
            <p:ph type="title"/>
          </p:nvPr>
        </p:nvSpPr>
        <p:spPr>
          <a:xfrm>
            <a:off x="1964444" y="808056"/>
            <a:ext cx="3319381" cy="600979"/>
          </a:xfrm>
        </p:spPr>
        <p:txBody>
          <a:bodyPr>
            <a:normAutofit/>
          </a:bodyPr>
          <a:lstStyle/>
          <a:p>
            <a:pPr algn="l"/>
            <a:r>
              <a:rPr lang="en-US">
                <a:cs typeface="Calibri Light"/>
              </a:rPr>
              <a:t>ERD Continued</a:t>
            </a:r>
          </a:p>
        </p:txBody>
      </p:sp>
      <p:sp>
        <p:nvSpPr>
          <p:cNvPr id="3" name="Content Placeholder 2">
            <a:extLst>
              <a:ext uri="{FF2B5EF4-FFF2-40B4-BE49-F238E27FC236}">
                <a16:creationId xmlns:a16="http://schemas.microsoft.com/office/drawing/2014/main" id="{E7486F5C-850F-C5EF-08AC-2161451411A7}"/>
              </a:ext>
            </a:extLst>
          </p:cNvPr>
          <p:cNvSpPr>
            <a:spLocks noGrp="1"/>
          </p:cNvSpPr>
          <p:nvPr>
            <p:ph idx="1"/>
          </p:nvPr>
        </p:nvSpPr>
        <p:spPr>
          <a:xfrm>
            <a:off x="1545344" y="1252016"/>
            <a:ext cx="3738481" cy="4645528"/>
          </a:xfrm>
        </p:spPr>
        <p:txBody>
          <a:bodyPr vert="horz" lIns="91440" tIns="45720" rIns="91440" bIns="45720" rtlCol="0">
            <a:normAutofit/>
          </a:bodyPr>
          <a:lstStyle/>
          <a:p>
            <a:pPr marL="344170" indent="-344170"/>
            <a:r>
              <a:rPr lang="en-US" sz="1800">
                <a:cs typeface="Calibri"/>
              </a:rPr>
              <a:t>Using this database design, we intended to address the employee's time or yearly snapshot, wine deliveries, and supply deliveries.</a:t>
            </a:r>
            <a:endParaRPr lang="en-US"/>
          </a:p>
          <a:p>
            <a:pPr marL="344170" indent="-344170"/>
            <a:r>
              <a:rPr lang="en-US" sz="1800">
                <a:cs typeface="Calibri"/>
              </a:rPr>
              <a:t>We purposely made our ERD more granular to track line items in wine orders and supplies. This also follows good database design.</a:t>
            </a:r>
          </a:p>
        </p:txBody>
      </p:sp>
      <p:pic>
        <p:nvPicPr>
          <p:cNvPr id="29" name="Picture 28" descr="Cardboard boxes on conveyor belt">
            <a:extLst>
              <a:ext uri="{FF2B5EF4-FFF2-40B4-BE49-F238E27FC236}">
                <a16:creationId xmlns:a16="http://schemas.microsoft.com/office/drawing/2014/main" id="{F829B6B3-C19A-7FDA-B0DF-8F662AE5F8D2}"/>
              </a:ext>
            </a:extLst>
          </p:cNvPr>
          <p:cNvPicPr>
            <a:picLocks noChangeAspect="1"/>
          </p:cNvPicPr>
          <p:nvPr/>
        </p:nvPicPr>
        <p:blipFill rotWithShape="1">
          <a:blip r:embed="rId5"/>
          <a:srcRect l="28955" r="19648" b="-3"/>
          <a:stretch/>
        </p:blipFill>
        <p:spPr>
          <a:xfrm>
            <a:off x="6096543" y="227"/>
            <a:ext cx="5288377" cy="6858000"/>
          </a:xfrm>
          <a:prstGeom prst="rect">
            <a:avLst/>
          </a:prstGeom>
          <a:ln w="12700">
            <a:solidFill>
              <a:schemeClr val="tx1"/>
            </a:solidFill>
          </a:ln>
        </p:spPr>
      </p:pic>
      <p:sp>
        <p:nvSpPr>
          <p:cNvPr id="30" name="Rectangle 29">
            <a:extLst>
              <a:ext uri="{FF2B5EF4-FFF2-40B4-BE49-F238E27FC236}">
                <a16:creationId xmlns:a16="http://schemas.microsoft.com/office/drawing/2014/main" id="{31E37FC9-ED36-42CE-9877-9EAB50FA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692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17993-FBA0-A2E5-B930-95DA9A72730A}"/>
              </a:ext>
            </a:extLst>
          </p:cNvPr>
          <p:cNvSpPr>
            <a:spLocks noGrp="1"/>
          </p:cNvSpPr>
          <p:nvPr>
            <p:ph type="title"/>
          </p:nvPr>
        </p:nvSpPr>
        <p:spPr>
          <a:xfrm>
            <a:off x="1974738" y="808056"/>
            <a:ext cx="4986954" cy="1077229"/>
          </a:xfrm>
        </p:spPr>
        <p:txBody>
          <a:bodyPr>
            <a:normAutofit/>
          </a:bodyPr>
          <a:lstStyle/>
          <a:p>
            <a:pPr algn="l"/>
            <a:r>
              <a:rPr lang="en-US" dirty="0">
                <a:cs typeface="Calibri Light"/>
              </a:rPr>
              <a:t>Business Reports</a:t>
            </a:r>
            <a:endParaRPr lang="en-US" dirty="0"/>
          </a:p>
        </p:txBody>
      </p:sp>
      <p:sp>
        <p:nvSpPr>
          <p:cNvPr id="3" name="Content Placeholder 2">
            <a:extLst>
              <a:ext uri="{FF2B5EF4-FFF2-40B4-BE49-F238E27FC236}">
                <a16:creationId xmlns:a16="http://schemas.microsoft.com/office/drawing/2014/main" id="{2A598636-3402-C517-641D-964DACD50279}"/>
              </a:ext>
            </a:extLst>
          </p:cNvPr>
          <p:cNvSpPr>
            <a:spLocks noGrp="1"/>
          </p:cNvSpPr>
          <p:nvPr>
            <p:ph idx="1"/>
          </p:nvPr>
        </p:nvSpPr>
        <p:spPr>
          <a:xfrm>
            <a:off x="1974739" y="1575866"/>
            <a:ext cx="4901548" cy="3997828"/>
          </a:xfrm>
        </p:spPr>
        <p:txBody>
          <a:bodyPr vert="horz" lIns="91440" tIns="45720" rIns="91440" bIns="45720" rtlCol="0" anchor="t">
            <a:normAutofit/>
          </a:bodyPr>
          <a:lstStyle/>
          <a:p>
            <a:pPr marL="0" indent="0">
              <a:buNone/>
            </a:pPr>
            <a:r>
              <a:rPr lang="en-US" sz="1800" dirty="0">
                <a:cs typeface="Calibri"/>
              </a:rPr>
              <a:t>Based on the case study, we put together reports that would be meaningful to Bacchus Winery. These include:</a:t>
            </a:r>
          </a:p>
          <a:p>
            <a:pPr marL="344170" indent="-344170"/>
            <a:r>
              <a:rPr lang="en-US" sz="1800" dirty="0">
                <a:cs typeface="Calibri"/>
              </a:rPr>
              <a:t>Total Sales By Wines</a:t>
            </a:r>
          </a:p>
          <a:p>
            <a:pPr marL="344170" indent="-344170"/>
            <a:r>
              <a:rPr lang="en-US" sz="1800" dirty="0">
                <a:cs typeface="Calibri"/>
              </a:rPr>
              <a:t>Late Orders</a:t>
            </a:r>
          </a:p>
          <a:p>
            <a:pPr marL="344170" indent="-344170"/>
            <a:r>
              <a:rPr lang="en-US" sz="1800" dirty="0">
                <a:cs typeface="Calibri"/>
              </a:rPr>
              <a:t>Wine Type by Distributor</a:t>
            </a:r>
          </a:p>
          <a:p>
            <a:pPr marL="344170" indent="-344170"/>
            <a:r>
              <a:rPr lang="en-US" sz="1800" dirty="0">
                <a:cs typeface="Calibri"/>
              </a:rPr>
              <a:t>Employee Time Report</a:t>
            </a:r>
          </a:p>
        </p:txBody>
      </p:sp>
      <p:sp>
        <p:nvSpPr>
          <p:cNvPr id="17" name="Rectangle 1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aid wine bottles, glass and grapes">
            <a:extLst>
              <a:ext uri="{FF2B5EF4-FFF2-40B4-BE49-F238E27FC236}">
                <a16:creationId xmlns:a16="http://schemas.microsoft.com/office/drawing/2014/main" id="{039A1C93-9366-7D25-E77C-401E4B1F144B}"/>
              </a:ext>
            </a:extLst>
          </p:cNvPr>
          <p:cNvPicPr>
            <a:picLocks noChangeAspect="1"/>
          </p:cNvPicPr>
          <p:nvPr/>
        </p:nvPicPr>
        <p:blipFill rotWithShape="1">
          <a:blip r:embed="rId3"/>
          <a:srcRect r="54738" b="-3"/>
          <a:stretch/>
        </p:blipFill>
        <p:spPr>
          <a:xfrm>
            <a:off x="7534656" y="227"/>
            <a:ext cx="4657039" cy="6858000"/>
          </a:xfrm>
          <a:prstGeom prst="rect">
            <a:avLst/>
          </a:prstGeom>
        </p:spPr>
      </p:pic>
      <p:pic>
        <p:nvPicPr>
          <p:cNvPr id="19" name="Picture 1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406543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035B-16FB-8137-44C9-FF08EB15AA38}"/>
              </a:ext>
            </a:extLst>
          </p:cNvPr>
          <p:cNvSpPr>
            <a:spLocks noGrp="1"/>
          </p:cNvSpPr>
          <p:nvPr>
            <p:ph type="title"/>
          </p:nvPr>
        </p:nvSpPr>
        <p:spPr>
          <a:xfrm>
            <a:off x="2449883" y="817581"/>
            <a:ext cx="7958331" cy="1077229"/>
          </a:xfrm>
        </p:spPr>
        <p:txBody>
          <a:bodyPr/>
          <a:lstStyle/>
          <a:p>
            <a:pPr algn="l"/>
            <a:r>
              <a:rPr lang="en-US" dirty="0">
                <a:cs typeface="Arial"/>
              </a:rPr>
              <a:t>Total Sales by Wine Report</a:t>
            </a:r>
          </a:p>
        </p:txBody>
      </p:sp>
      <p:pic>
        <p:nvPicPr>
          <p:cNvPr id="4" name="Content Placeholder 3" descr="A screenshot of a computer program&#10;&#10;Description automatically generated">
            <a:extLst>
              <a:ext uri="{FF2B5EF4-FFF2-40B4-BE49-F238E27FC236}">
                <a16:creationId xmlns:a16="http://schemas.microsoft.com/office/drawing/2014/main" id="{95935A23-926E-E828-8C36-4F77B070DD11}"/>
              </a:ext>
            </a:extLst>
          </p:cNvPr>
          <p:cNvPicPr>
            <a:picLocks noGrp="1" noChangeAspect="1"/>
          </p:cNvPicPr>
          <p:nvPr>
            <p:ph idx="1"/>
          </p:nvPr>
        </p:nvPicPr>
        <p:blipFill>
          <a:blip r:embed="rId2"/>
          <a:stretch>
            <a:fillRect/>
          </a:stretch>
        </p:blipFill>
        <p:spPr>
          <a:xfrm>
            <a:off x="5126333" y="1356144"/>
            <a:ext cx="6097736" cy="4207120"/>
          </a:xfrm>
        </p:spPr>
      </p:pic>
      <p:pic>
        <p:nvPicPr>
          <p:cNvPr id="6" name="Picture 5" descr="A screenshot of a computer&#10;&#10;Description automatically generated">
            <a:extLst>
              <a:ext uri="{FF2B5EF4-FFF2-40B4-BE49-F238E27FC236}">
                <a16:creationId xmlns:a16="http://schemas.microsoft.com/office/drawing/2014/main" id="{A99995CD-76D5-240F-A1D3-5E764E238E7D}"/>
              </a:ext>
            </a:extLst>
          </p:cNvPr>
          <p:cNvPicPr>
            <a:picLocks noChangeAspect="1"/>
          </p:cNvPicPr>
          <p:nvPr/>
        </p:nvPicPr>
        <p:blipFill rotWithShape="1">
          <a:blip r:embed="rId3"/>
          <a:srcRect r="29083" b="-270"/>
          <a:stretch/>
        </p:blipFill>
        <p:spPr>
          <a:xfrm>
            <a:off x="1564591" y="1688184"/>
            <a:ext cx="3020162" cy="3550306"/>
          </a:xfrm>
          <a:prstGeom prst="rect">
            <a:avLst/>
          </a:prstGeom>
        </p:spPr>
      </p:pic>
      <p:sp>
        <p:nvSpPr>
          <p:cNvPr id="3" name="TextBox 2">
            <a:extLst>
              <a:ext uri="{FF2B5EF4-FFF2-40B4-BE49-F238E27FC236}">
                <a16:creationId xmlns:a16="http://schemas.microsoft.com/office/drawing/2014/main" id="{4AA5F681-A07F-56A5-E628-83B2842A0BBC}"/>
              </a:ext>
            </a:extLst>
          </p:cNvPr>
          <p:cNvSpPr txBox="1"/>
          <p:nvPr/>
        </p:nvSpPr>
        <p:spPr>
          <a:xfrm>
            <a:off x="1509444" y="5661444"/>
            <a:ext cx="929927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This Python script generates a report that provides information on total wine sales by type. It achieves this by retrieving data from the `</a:t>
            </a:r>
            <a:r>
              <a:rPr lang="en-US" sz="1400" dirty="0" err="1">
                <a:latin typeface="Times New Roman"/>
                <a:cs typeface="Times New Roman"/>
              </a:rPr>
              <a:t>wine_order_line</a:t>
            </a:r>
            <a:r>
              <a:rPr lang="en-US" sz="1400" dirty="0">
                <a:latin typeface="Times New Roman"/>
                <a:cs typeface="Times New Roman"/>
              </a:rPr>
              <a:t>` and `wine` tables through SQL joins. The report displays the Each type of wine, quantity sold and the calculated sales for that wine. The report is sorted by lowest sales to highest. This report can be used by the owners to understand which wines are preforming the lowest and which wines are selling well.  </a:t>
            </a:r>
          </a:p>
        </p:txBody>
      </p:sp>
    </p:spTree>
    <p:extLst>
      <p:ext uri="{BB962C8B-B14F-4D97-AF65-F5344CB8AC3E}">
        <p14:creationId xmlns:p14="http://schemas.microsoft.com/office/powerpoint/2010/main" val="4045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035B-16FB-8137-44C9-FF08EB15AA38}"/>
              </a:ext>
            </a:extLst>
          </p:cNvPr>
          <p:cNvSpPr>
            <a:spLocks noGrp="1"/>
          </p:cNvSpPr>
          <p:nvPr>
            <p:ph type="title"/>
          </p:nvPr>
        </p:nvSpPr>
        <p:spPr>
          <a:xfrm>
            <a:off x="2421308" y="808056"/>
            <a:ext cx="7958331" cy="1077229"/>
          </a:xfrm>
        </p:spPr>
        <p:txBody>
          <a:bodyPr/>
          <a:lstStyle/>
          <a:p>
            <a:pPr algn="l"/>
            <a:r>
              <a:rPr lang="en-US" dirty="0">
                <a:cs typeface="Arial"/>
              </a:rPr>
              <a:t>Late Orders Report</a:t>
            </a:r>
          </a:p>
        </p:txBody>
      </p:sp>
      <p:sp>
        <p:nvSpPr>
          <p:cNvPr id="3" name="TextBox 2">
            <a:extLst>
              <a:ext uri="{FF2B5EF4-FFF2-40B4-BE49-F238E27FC236}">
                <a16:creationId xmlns:a16="http://schemas.microsoft.com/office/drawing/2014/main" id="{4AA5F681-A07F-56A5-E628-83B2842A0BBC}"/>
              </a:ext>
            </a:extLst>
          </p:cNvPr>
          <p:cNvSpPr txBox="1"/>
          <p:nvPr/>
        </p:nvSpPr>
        <p:spPr>
          <a:xfrm>
            <a:off x="1404669" y="5289969"/>
            <a:ext cx="929927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This report pulls up every delivery where the actual delivery happened after the expected delivery. This pulls up every delivery within the sample data but could be easily adjusted into a front end where managers can enter specific periods that would be fed into a WHERE statement to narrow down results. </a:t>
            </a:r>
          </a:p>
          <a:p>
            <a:endParaRPr lang="en-US" sz="1400" dirty="0">
              <a:solidFill>
                <a:srgbClr val="FFFFFF"/>
              </a:solidFill>
              <a:latin typeface="Times New Roman"/>
              <a:cs typeface="Times New Roman"/>
            </a:endParaRPr>
          </a:p>
        </p:txBody>
      </p:sp>
      <p:pic>
        <p:nvPicPr>
          <p:cNvPr id="8" name="Picture 7" descr="A computer screen shot of a black screen&#10;&#10;Description automatically generated">
            <a:extLst>
              <a:ext uri="{FF2B5EF4-FFF2-40B4-BE49-F238E27FC236}">
                <a16:creationId xmlns:a16="http://schemas.microsoft.com/office/drawing/2014/main" id="{2C3DAC1A-F790-38C7-A357-08EF0745B704}"/>
              </a:ext>
            </a:extLst>
          </p:cNvPr>
          <p:cNvPicPr>
            <a:picLocks noChangeAspect="1"/>
          </p:cNvPicPr>
          <p:nvPr/>
        </p:nvPicPr>
        <p:blipFill>
          <a:blip r:embed="rId2"/>
          <a:stretch>
            <a:fillRect/>
          </a:stretch>
        </p:blipFill>
        <p:spPr>
          <a:xfrm>
            <a:off x="1038225" y="1453809"/>
            <a:ext cx="7534275" cy="3569383"/>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BFE2E8F-CF18-BF18-743A-B901C0BC462F}"/>
              </a:ext>
            </a:extLst>
          </p:cNvPr>
          <p:cNvPicPr>
            <a:picLocks noChangeAspect="1"/>
          </p:cNvPicPr>
          <p:nvPr/>
        </p:nvPicPr>
        <p:blipFill>
          <a:blip r:embed="rId3"/>
          <a:stretch>
            <a:fillRect/>
          </a:stretch>
        </p:blipFill>
        <p:spPr>
          <a:xfrm>
            <a:off x="8629650" y="1843727"/>
            <a:ext cx="2743200" cy="2770496"/>
          </a:xfrm>
          <a:prstGeom prst="rect">
            <a:avLst/>
          </a:prstGeom>
        </p:spPr>
      </p:pic>
    </p:spTree>
    <p:extLst>
      <p:ext uri="{BB962C8B-B14F-4D97-AF65-F5344CB8AC3E}">
        <p14:creationId xmlns:p14="http://schemas.microsoft.com/office/powerpoint/2010/main" val="338647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035B-16FB-8137-44C9-FF08EB15AA38}"/>
              </a:ext>
            </a:extLst>
          </p:cNvPr>
          <p:cNvSpPr>
            <a:spLocks noGrp="1"/>
          </p:cNvSpPr>
          <p:nvPr>
            <p:ph type="title"/>
          </p:nvPr>
        </p:nvSpPr>
        <p:spPr/>
        <p:txBody>
          <a:bodyPr/>
          <a:lstStyle/>
          <a:p>
            <a:pPr algn="l"/>
            <a:r>
              <a:rPr lang="en-US" dirty="0">
                <a:cs typeface="Arial"/>
              </a:rPr>
              <a:t>Wine Types by Distributor Report</a:t>
            </a:r>
          </a:p>
        </p:txBody>
      </p:sp>
      <p:pic>
        <p:nvPicPr>
          <p:cNvPr id="4" name="Content Placeholder 3" descr="A screenshot of a computer code&#10;&#10;Description automatically generated">
            <a:extLst>
              <a:ext uri="{FF2B5EF4-FFF2-40B4-BE49-F238E27FC236}">
                <a16:creationId xmlns:a16="http://schemas.microsoft.com/office/drawing/2014/main" id="{95935A23-926E-E828-8C36-4F77B070DD11}"/>
              </a:ext>
            </a:extLst>
          </p:cNvPr>
          <p:cNvPicPr>
            <a:picLocks noGrp="1" noChangeAspect="1"/>
          </p:cNvPicPr>
          <p:nvPr>
            <p:ph idx="1"/>
          </p:nvPr>
        </p:nvPicPr>
        <p:blipFill>
          <a:blip r:embed="rId2"/>
          <a:stretch>
            <a:fillRect/>
          </a:stretch>
        </p:blipFill>
        <p:spPr>
          <a:xfrm>
            <a:off x="4987944" y="1574313"/>
            <a:ext cx="6415851" cy="2375804"/>
          </a:xfrm>
        </p:spPr>
      </p:pic>
      <p:sp>
        <p:nvSpPr>
          <p:cNvPr id="5" name="TextBox 4">
            <a:extLst>
              <a:ext uri="{FF2B5EF4-FFF2-40B4-BE49-F238E27FC236}">
                <a16:creationId xmlns:a16="http://schemas.microsoft.com/office/drawing/2014/main" id="{42A5FE80-2CBC-FE02-FF1B-AC2F8BD790E2}"/>
              </a:ext>
            </a:extLst>
          </p:cNvPr>
          <p:cNvSpPr txBox="1"/>
          <p:nvPr/>
        </p:nvSpPr>
        <p:spPr>
          <a:xfrm>
            <a:off x="1518969" y="5061369"/>
            <a:ext cx="9299274"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cs typeface="Times New Roman"/>
              </a:rPr>
              <a:t>This Python script generates a report that provides information on which distributor carries which wine. It achieves this by retrieving data from the `</a:t>
            </a:r>
            <a:r>
              <a:rPr lang="en-US" sz="1200" dirty="0" err="1">
                <a:latin typeface="Times New Roman"/>
                <a:cs typeface="Times New Roman"/>
              </a:rPr>
              <a:t>wine_order_line</a:t>
            </a:r>
            <a:r>
              <a:rPr lang="en-US" sz="1200" dirty="0">
                <a:latin typeface="Times New Roman"/>
                <a:cs typeface="Times New Roman"/>
              </a:rPr>
              <a:t>`, `</a:t>
            </a:r>
            <a:r>
              <a:rPr lang="en-US" sz="1200" dirty="0" err="1">
                <a:latin typeface="Times New Roman"/>
                <a:cs typeface="Times New Roman"/>
              </a:rPr>
              <a:t>wine_order</a:t>
            </a:r>
            <a:r>
              <a:rPr lang="en-US" sz="1200" dirty="0">
                <a:latin typeface="Times New Roman"/>
                <a:cs typeface="Times New Roman"/>
              </a:rPr>
              <a:t>`, `distributor`, and `wine` tables through SQL joins. The report displays the distributor name along with the corresponding wine types they carry. This information is crucial for business decisions, as it allows the winery owners to understand the distribution network and popularity of different wines among distributors.</a:t>
            </a:r>
          </a:p>
          <a:p>
            <a:endParaRPr lang="en-US" sz="1400" dirty="0">
              <a:solidFill>
                <a:srgbClr val="FFFFFF"/>
              </a:solidFill>
              <a:latin typeface="Times New Roman"/>
              <a:cs typeface="Times New Roman"/>
            </a:endParaRPr>
          </a:p>
        </p:txBody>
      </p:sp>
      <p:pic>
        <p:nvPicPr>
          <p:cNvPr id="7" name="Picture 6" descr="A screenshot of a computer program&#10;&#10;Description automatically generated">
            <a:extLst>
              <a:ext uri="{FF2B5EF4-FFF2-40B4-BE49-F238E27FC236}">
                <a16:creationId xmlns:a16="http://schemas.microsoft.com/office/drawing/2014/main" id="{1CD93FE6-288C-B139-3766-55285D9327FC}"/>
              </a:ext>
            </a:extLst>
          </p:cNvPr>
          <p:cNvPicPr>
            <a:picLocks noChangeAspect="1"/>
          </p:cNvPicPr>
          <p:nvPr/>
        </p:nvPicPr>
        <p:blipFill>
          <a:blip r:embed="rId3"/>
          <a:stretch>
            <a:fillRect/>
          </a:stretch>
        </p:blipFill>
        <p:spPr>
          <a:xfrm>
            <a:off x="1162050" y="1626739"/>
            <a:ext cx="3781425" cy="2966348"/>
          </a:xfrm>
          <a:prstGeom prst="rect">
            <a:avLst/>
          </a:prstGeom>
        </p:spPr>
      </p:pic>
    </p:spTree>
    <p:extLst>
      <p:ext uri="{BB962C8B-B14F-4D97-AF65-F5344CB8AC3E}">
        <p14:creationId xmlns:p14="http://schemas.microsoft.com/office/powerpoint/2010/main" val="4230190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035B-16FB-8137-44C9-FF08EB15AA38}"/>
              </a:ext>
            </a:extLst>
          </p:cNvPr>
          <p:cNvSpPr>
            <a:spLocks noGrp="1"/>
          </p:cNvSpPr>
          <p:nvPr>
            <p:ph type="title"/>
          </p:nvPr>
        </p:nvSpPr>
        <p:spPr>
          <a:xfrm>
            <a:off x="2421308" y="808056"/>
            <a:ext cx="7958331" cy="1077229"/>
          </a:xfrm>
        </p:spPr>
        <p:txBody>
          <a:bodyPr/>
          <a:lstStyle/>
          <a:p>
            <a:pPr algn="l"/>
            <a:r>
              <a:rPr lang="en-US" dirty="0">
                <a:cs typeface="Arial"/>
              </a:rPr>
              <a:t>Employee Time Report</a:t>
            </a:r>
          </a:p>
        </p:txBody>
      </p:sp>
      <p:sp>
        <p:nvSpPr>
          <p:cNvPr id="3" name="TextBox 2">
            <a:extLst>
              <a:ext uri="{FF2B5EF4-FFF2-40B4-BE49-F238E27FC236}">
                <a16:creationId xmlns:a16="http://schemas.microsoft.com/office/drawing/2014/main" id="{4AA5F681-A07F-56A5-E628-83B2842A0BBC}"/>
              </a:ext>
            </a:extLst>
          </p:cNvPr>
          <p:cNvSpPr txBox="1"/>
          <p:nvPr/>
        </p:nvSpPr>
        <p:spPr>
          <a:xfrm>
            <a:off x="1347519" y="5670969"/>
            <a:ext cx="9299274"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cs typeface="Times New Roman"/>
              </a:rPr>
              <a:t>This report will draw up all shift records for a range of time periods. Although this is just one iteration of the script, it shows the flexibility of our database design. For example, as it’s written, this script pulls up all the shift records for the one day of sample data we have. However, the BETWEEN statement could be attached to a front-end where a custom time-period could be pulled up. Additionally, a HAVING statement could be added to isolate a single employee for a payroll report.</a:t>
            </a:r>
          </a:p>
          <a:p>
            <a:endParaRPr lang="en-US" sz="1400" dirty="0">
              <a:solidFill>
                <a:srgbClr val="FFFFFF"/>
              </a:solidFill>
              <a:latin typeface="Times New Roman"/>
              <a:cs typeface="Times New Roman"/>
            </a:endParaRPr>
          </a:p>
        </p:txBody>
      </p:sp>
      <p:pic>
        <p:nvPicPr>
          <p:cNvPr id="4" name="Picture 3" descr="A screen shot of a black and white screen&#10;&#10;Description automatically generated">
            <a:extLst>
              <a:ext uri="{FF2B5EF4-FFF2-40B4-BE49-F238E27FC236}">
                <a16:creationId xmlns:a16="http://schemas.microsoft.com/office/drawing/2014/main" id="{BA4F60C5-E9F1-3A1D-2546-E16CE088E077}"/>
              </a:ext>
            </a:extLst>
          </p:cNvPr>
          <p:cNvPicPr>
            <a:picLocks noChangeAspect="1"/>
          </p:cNvPicPr>
          <p:nvPr/>
        </p:nvPicPr>
        <p:blipFill>
          <a:blip r:embed="rId2"/>
          <a:stretch>
            <a:fillRect/>
          </a:stretch>
        </p:blipFill>
        <p:spPr>
          <a:xfrm>
            <a:off x="8487454" y="228600"/>
            <a:ext cx="2446566" cy="5343525"/>
          </a:xfrm>
          <a:prstGeom prst="rect">
            <a:avLst/>
          </a:prstGeom>
        </p:spPr>
      </p:pic>
      <p:pic>
        <p:nvPicPr>
          <p:cNvPr id="5" name="Picture 4" descr="A computer screen shot of text&#10;&#10;Description automatically generated">
            <a:extLst>
              <a:ext uri="{FF2B5EF4-FFF2-40B4-BE49-F238E27FC236}">
                <a16:creationId xmlns:a16="http://schemas.microsoft.com/office/drawing/2014/main" id="{87C6C5E0-A581-EB93-31E4-0EFFB3A2148F}"/>
              </a:ext>
            </a:extLst>
          </p:cNvPr>
          <p:cNvPicPr>
            <a:picLocks noChangeAspect="1"/>
          </p:cNvPicPr>
          <p:nvPr/>
        </p:nvPicPr>
        <p:blipFill>
          <a:blip r:embed="rId3"/>
          <a:stretch>
            <a:fillRect/>
          </a:stretch>
        </p:blipFill>
        <p:spPr>
          <a:xfrm>
            <a:off x="1524000" y="1344734"/>
            <a:ext cx="5972175" cy="4263783"/>
          </a:xfrm>
          <a:prstGeom prst="rect">
            <a:avLst/>
          </a:prstGeom>
        </p:spPr>
      </p:pic>
    </p:spTree>
    <p:extLst>
      <p:ext uri="{BB962C8B-B14F-4D97-AF65-F5344CB8AC3E}">
        <p14:creationId xmlns:p14="http://schemas.microsoft.com/office/powerpoint/2010/main" val="2949358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Madison</vt:lpstr>
      <vt:lpstr>CSD 310 Group 5</vt:lpstr>
      <vt:lpstr>Bacchus Case Study</vt:lpstr>
      <vt:lpstr>Entity Relationship Diagram</vt:lpstr>
      <vt:lpstr>ERD Continued</vt:lpstr>
      <vt:lpstr>Business Reports</vt:lpstr>
      <vt:lpstr>Total Sales by Wine Report</vt:lpstr>
      <vt:lpstr>Late Orders Report</vt:lpstr>
      <vt:lpstr>Wine Types by Distributor Report</vt:lpstr>
      <vt:lpstr>Employee Time Report</vt:lpstr>
      <vt:lpstr>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86</cp:revision>
  <dcterms:created xsi:type="dcterms:W3CDTF">2023-12-07T01:38:28Z</dcterms:created>
  <dcterms:modified xsi:type="dcterms:W3CDTF">2023-12-10T22:33:47Z</dcterms:modified>
</cp:coreProperties>
</file>