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4" r:id="rId7"/>
    <p:sldId id="266" r:id="rId8"/>
    <p:sldId id="265" r:id="rId9"/>
    <p:sldId id="263" r:id="rId10"/>
    <p:sldId id="259" r:id="rId11"/>
    <p:sldId id="261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DA1-BA80-6380-8F0A-1D2AB0B0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0D60-819C-BA8C-EF23-25B55674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32CD-50D2-CDC3-D993-63969113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4581-2939-9B50-B964-B7345CBF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43E2-AFB9-9C30-DFF2-0624C96D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7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AF7F-2C19-7857-0C01-DF7703C6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38737-0313-7000-B304-BC174A92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CDB1-616B-CFD5-033B-E1C33434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4D9C-565F-9BB3-44D4-3CC17AAB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EA5A-299B-9ACE-3A78-07F84D7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7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3158-BA6C-859A-2BF3-26D4B682D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888CF-780D-1D20-08E0-153137FB8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76E1-29A4-DE29-61CC-607172A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8636-CA85-F5A4-E9B1-CDB10C3C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D676-4860-E5B8-919B-835EB3DD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6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374-101D-3ED6-0242-30C3CA19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B7A3-A6BE-348E-F5A0-C294F43A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171C-E981-59D3-4174-56C9C290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C808-8D04-A1B8-1F11-55753E23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16B-BA5B-4364-B28D-A63E2FA8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65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34E-A724-5FC9-1DDD-8FE1C92C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1EA4-2485-F6F6-AA2D-F1FF7842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665C-E204-4F76-2F6A-DC2619BD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581C-D121-8C55-802A-2BDB3BAE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A8FA-AB7D-BCE5-D164-2DBA9E3F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0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876E-D2EA-9584-2034-05C8B5D9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AC86-5AD9-EAB0-21B0-6FCE1D354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2D84-1797-21E0-8A07-416D3CC1A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5F531-7C18-9BF1-761D-C0170708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47BF7-C9AD-2516-7008-562A923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E9C5-85CC-545F-6227-AD7152BC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7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6E21-35DC-F759-FC3F-C2E30194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0AB6-BD42-DFDE-33C9-4187B6AA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0CCDD-6FFF-3271-FFC2-0B3A6E51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74DB5-D168-9FF9-9D58-3B12F883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1ED87-FA19-D663-0DFF-A62FFDF7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E6A6B-2FE9-9D19-2B47-DC8DC18C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07853-5FB6-5A66-8EE7-074AFF67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66AD4-927E-E5F6-22CF-F6CA12E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6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BCBF-F184-775E-1D4C-FC5FC7B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50970-A5D1-40CB-E00C-E85F834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C50D-3B8F-CEB7-9BAF-548973F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0F91-14CA-7EBC-5C02-FB75140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1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E9DA8-C88F-5C63-ADF8-075DEB25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6F917-72FD-DB5E-81FB-6DF6625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5854-4482-5140-A63D-DA082A9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3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61F4-6B4A-0A57-BA45-5BF9C218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FA0F-DCC0-25B5-3D5A-1DA54708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23649-6852-583A-CD7D-9E4CF1DF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95AB-ACE9-EABA-D859-3EE4C4DF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4C2E-1096-9493-909F-98E3BB55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0925-CC63-ACC6-D672-BF2FDC06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7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E8B1-0DE7-217E-6350-20F12814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BB5BB-A001-3C1E-B693-751355DD8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7AD6-5126-9F5F-08F9-BF26AF01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20255-3554-0324-9437-C852AEAC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5ABF-B9E0-4709-3BC7-C71A7C1E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8E48-03B1-FDE8-A378-CA23CA8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4C834-76D5-1673-3D84-E8D0801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2197-6C9F-6007-DFA4-64551041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D8A1-C170-5EDE-BC39-D65688155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E003D-AD46-4DE0-8D3D-975078F7F5F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2B5D-B08D-06ED-98E6-D9E3099DC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614B-FE42-B8C9-25B2-65B22A558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C93AC-76F7-48ED-B76F-47722B4593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1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74D10-3AED-8855-4143-2C08C3549597}"/>
              </a:ext>
            </a:extLst>
          </p:cNvPr>
          <p:cNvSpPr txBox="1"/>
          <p:nvPr/>
        </p:nvSpPr>
        <p:spPr>
          <a:xfrm>
            <a:off x="0" y="3763927"/>
            <a:ext cx="1121950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Some interesting questions would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which parks maintain biodiversity?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is there a link between conservation status and taxonomical categories?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can we infer conservation status from observations? probably, if so can we use this to fill in missing values?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stats on number of species (in total, per park)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stats on number of categories (in total, per park), number of species/category.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is there a bias (some species or park whose data are less captured)?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which endangered species need to be protected in which park?</a:t>
            </a:r>
          </a:p>
          <a:p>
            <a:endParaRPr lang="en-AU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75EDD-DB1C-E456-DAA4-889C1E972F22}"/>
              </a:ext>
            </a:extLst>
          </p:cNvPr>
          <p:cNvSpPr/>
          <p:nvPr/>
        </p:nvSpPr>
        <p:spPr>
          <a:xfrm>
            <a:off x="973256" y="0"/>
            <a:ext cx="102454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Biodiversity in US NP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98410-53F6-329C-2DD9-63D60F52ECD3}"/>
              </a:ext>
            </a:extLst>
          </p:cNvPr>
          <p:cNvSpPr/>
          <p:nvPr/>
        </p:nvSpPr>
        <p:spPr>
          <a:xfrm>
            <a:off x="0" y="1734532"/>
            <a:ext cx="34431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C66E3-2D25-BD40-3517-68BCDA77C75A}"/>
              </a:ext>
            </a:extLst>
          </p:cNvPr>
          <p:cNvSpPr txBox="1"/>
          <p:nvPr/>
        </p:nvSpPr>
        <p:spPr>
          <a:xfrm>
            <a:off x="0" y="2380863"/>
            <a:ext cx="1121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nterpret data from the National Parks Service about endangered species in different parks.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232A4-7536-67AC-E948-A4217252FDC5}"/>
              </a:ext>
            </a:extLst>
          </p:cNvPr>
          <p:cNvSpPr/>
          <p:nvPr/>
        </p:nvSpPr>
        <p:spPr>
          <a:xfrm>
            <a:off x="-6313" y="3080856"/>
            <a:ext cx="34558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exploration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A4B98-AFA1-E31D-BF3E-251BCE0316A8}"/>
              </a:ext>
            </a:extLst>
          </p:cNvPr>
          <p:cNvSpPr/>
          <p:nvPr/>
        </p:nvSpPr>
        <p:spPr>
          <a:xfrm>
            <a:off x="0" y="0"/>
            <a:ext cx="36547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Parks biodiversity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94A1F-0C31-2912-9828-CC0AE60B9EDA}"/>
              </a:ext>
            </a:extLst>
          </p:cNvPr>
          <p:cNvSpPr txBox="1"/>
          <p:nvPr/>
        </p:nvSpPr>
        <p:spPr>
          <a:xfrm>
            <a:off x="0" y="740667"/>
            <a:ext cx="11686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Parks feature different category distributions. As far as biodiversity is concerned, they rank as follows: </a:t>
            </a:r>
          </a:p>
          <a:p>
            <a:r>
              <a:rPr lang="en-US" dirty="0" err="1"/>
              <a:t>Yellostone</a:t>
            </a:r>
            <a:r>
              <a:rPr lang="en-US" dirty="0"/>
              <a:t> NP&gt; Yosemite NP &gt; Bryce NP &gt; Great Smoky Mountains NP.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5BDEC-1CE8-71E7-4310-D77185EBB8D4}"/>
              </a:ext>
            </a:extLst>
          </p:cNvPr>
          <p:cNvGrpSpPr/>
          <p:nvPr/>
        </p:nvGrpSpPr>
        <p:grpSpPr>
          <a:xfrm>
            <a:off x="139219" y="1406072"/>
            <a:ext cx="6899150" cy="5395325"/>
            <a:chOff x="139219" y="1340083"/>
            <a:chExt cx="6899150" cy="5395325"/>
          </a:xfrm>
        </p:grpSpPr>
        <p:pic>
          <p:nvPicPr>
            <p:cNvPr id="21" name="Picture 2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4EC8C38-BFD8-ED48-383D-3843D0B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19" y="1340083"/>
              <a:ext cx="6899150" cy="5395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 descr="A green rectangular object with numbers&#10;&#10;Description automatically generated">
              <a:extLst>
                <a:ext uri="{FF2B5EF4-FFF2-40B4-BE49-F238E27FC236}">
                  <a16:creationId xmlns:a16="http://schemas.microsoft.com/office/drawing/2014/main" id="{62AC3903-B2F1-200F-C041-A7B500955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93"/>
            <a:stretch/>
          </p:blipFill>
          <p:spPr>
            <a:xfrm>
              <a:off x="4433494" y="1524749"/>
              <a:ext cx="1076288" cy="292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19D8B0-37F0-41E8-32EA-250E275F9468}"/>
                </a:ext>
              </a:extLst>
            </p:cNvPr>
            <p:cNvSpPr txBox="1"/>
            <p:nvPr/>
          </p:nvSpPr>
          <p:spPr>
            <a:xfrm rot="16200000">
              <a:off x="4786762" y="4671477"/>
              <a:ext cx="748531" cy="2765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All parks</a:t>
              </a:r>
              <a:endParaRPr lang="en-AU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F67969-69BE-110B-C507-75ED90585B2A}"/>
                </a:ext>
              </a:extLst>
            </p:cNvPr>
            <p:cNvSpPr txBox="1"/>
            <p:nvPr/>
          </p:nvSpPr>
          <p:spPr>
            <a:xfrm>
              <a:off x="197021" y="13400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9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E60699-D7A8-8890-5EFC-A126E37EA4DE}"/>
              </a:ext>
            </a:extLst>
          </p:cNvPr>
          <p:cNvSpPr/>
          <p:nvPr/>
        </p:nvSpPr>
        <p:spPr>
          <a:xfrm>
            <a:off x="0" y="0"/>
            <a:ext cx="11888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Are some taxonomical categories faring better than others?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04FCE-F7FD-9B34-C97C-B23FEAB06540}"/>
              </a:ext>
            </a:extLst>
          </p:cNvPr>
          <p:cNvSpPr txBox="1"/>
          <p:nvPr/>
        </p:nvSpPr>
        <p:spPr>
          <a:xfrm>
            <a:off x="0" y="740667"/>
            <a:ext cx="7503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Chart 8 shows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Unthreatened species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= 0) are equally represented across all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taxomomical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Only birds are in recovery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= 1), across all parks (12 entries) with 47-196 sightings.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All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taxons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feature Species of Concern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=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Threatened species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= 3) belong to Amphibians, Fish, Mammal and Vascular Plant.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Endangered species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= 4) belong to Amphibians, Birds, Fish, Mammal and Vascular Plant.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Mammals are the most numerous (13-203 sightings), featuring wolves, squirrels, bats and mountain sheep (chart 10).</a:t>
            </a:r>
            <a:endParaRPr lang="en-AU" dirty="0"/>
          </a:p>
        </p:txBody>
      </p:sp>
      <p:pic>
        <p:nvPicPr>
          <p:cNvPr id="8" name="Picture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33DAF00-0BA7-CCF3-9BCE-FCE3771C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12" y="740667"/>
            <a:ext cx="4784706" cy="5132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BFE27-4978-8C33-0868-E89967487854}"/>
              </a:ext>
            </a:extLst>
          </p:cNvPr>
          <p:cNvSpPr txBox="1"/>
          <p:nvPr/>
        </p:nvSpPr>
        <p:spPr>
          <a:xfrm>
            <a:off x="7362912" y="7406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99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2CB31-A083-B2F6-2B79-5ABA4F50DAF0}"/>
              </a:ext>
            </a:extLst>
          </p:cNvPr>
          <p:cNvSpPr/>
          <p:nvPr/>
        </p:nvSpPr>
        <p:spPr>
          <a:xfrm>
            <a:off x="0" y="0"/>
            <a:ext cx="42010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Recorvering</a:t>
            </a: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species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55EEC-8694-BAA1-D084-99222904AB0D}"/>
              </a:ext>
            </a:extLst>
          </p:cNvPr>
          <p:cNvSpPr txBox="1"/>
          <p:nvPr/>
        </p:nvSpPr>
        <p:spPr>
          <a:xfrm>
            <a:off x="331319" y="315046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 In recovery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D8FD02-A76E-D2AA-BF01-D4AF2CBC3824}"/>
              </a:ext>
            </a:extLst>
          </p:cNvPr>
          <p:cNvGrpSpPr/>
          <p:nvPr/>
        </p:nvGrpSpPr>
        <p:grpSpPr>
          <a:xfrm>
            <a:off x="263910" y="3093878"/>
            <a:ext cx="5486439" cy="3322246"/>
            <a:chOff x="320472" y="4805321"/>
            <a:chExt cx="3299420" cy="1945925"/>
          </a:xfrm>
        </p:grpSpPr>
        <p:pic>
          <p:nvPicPr>
            <p:cNvPr id="13" name="Picture 12" descr="A close up of words&#10;&#10;Description automatically generated">
              <a:extLst>
                <a:ext uri="{FF2B5EF4-FFF2-40B4-BE49-F238E27FC236}">
                  <a16:creationId xmlns:a16="http://schemas.microsoft.com/office/drawing/2014/main" id="{9E83DAD3-04C5-E8E2-5892-7B14925F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68" y="5087942"/>
              <a:ext cx="3190824" cy="163580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B916F4-992B-2C64-D72C-8881E3A4D708}"/>
                </a:ext>
              </a:extLst>
            </p:cNvPr>
            <p:cNvSpPr/>
            <p:nvPr/>
          </p:nvSpPr>
          <p:spPr>
            <a:xfrm>
              <a:off x="320472" y="4805321"/>
              <a:ext cx="3292758" cy="1945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98AD6-4867-2FFB-5C9B-A59CA4176BE0}"/>
              </a:ext>
            </a:extLst>
          </p:cNvPr>
          <p:cNvSpPr txBox="1"/>
          <p:nvPr/>
        </p:nvSpPr>
        <p:spPr>
          <a:xfrm>
            <a:off x="106766" y="854442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Only birds are in recovery (chart 9).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Those birds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American Peregrine Falcon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Bald Eagle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Brown Pelican</a:t>
            </a:r>
          </a:p>
          <a:p>
            <a:endParaRPr lang="en-US" dirty="0">
              <a:highlight>
                <a:srgbClr val="FFFFFF"/>
              </a:highlight>
              <a:latin typeface="-apple-system"/>
            </a:endParaRPr>
          </a:p>
          <a:p>
            <a:r>
              <a:rPr lang="en-US" dirty="0">
                <a:highlight>
                  <a:srgbClr val="FFFFFF"/>
                </a:highlight>
                <a:latin typeface="-apple-system"/>
              </a:rPr>
              <a:t>Why has this category been more successful than others?</a:t>
            </a:r>
            <a:endParaRPr lang="en-US" b="0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828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E4A8C-EE7B-BB9F-B323-255AC65B5C87}"/>
              </a:ext>
            </a:extLst>
          </p:cNvPr>
          <p:cNvSpPr/>
          <p:nvPr/>
        </p:nvSpPr>
        <p:spPr>
          <a:xfrm>
            <a:off x="0" y="0"/>
            <a:ext cx="60697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Critically endangered species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6BCB4-D3A7-19B4-8360-492647759151}"/>
              </a:ext>
            </a:extLst>
          </p:cNvPr>
          <p:cNvSpPr txBox="1"/>
          <p:nvPr/>
        </p:nvSpPr>
        <p:spPr>
          <a:xfrm>
            <a:off x="5354424" y="219279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 Critically endangered</a:t>
            </a:r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DACC62-BC61-63A4-7EF7-34E1E87CA47F}"/>
              </a:ext>
            </a:extLst>
          </p:cNvPr>
          <p:cNvGrpSpPr/>
          <p:nvPr/>
        </p:nvGrpSpPr>
        <p:grpSpPr>
          <a:xfrm>
            <a:off x="5354424" y="2106436"/>
            <a:ext cx="5288437" cy="3574413"/>
            <a:chOff x="3751868" y="4805321"/>
            <a:chExt cx="3292758" cy="1945925"/>
          </a:xfrm>
        </p:grpSpPr>
        <p:pic>
          <p:nvPicPr>
            <p:cNvPr id="11" name="Picture 10" descr="A close up of a text&#10;&#10;Description automatically generated">
              <a:extLst>
                <a:ext uri="{FF2B5EF4-FFF2-40B4-BE49-F238E27FC236}">
                  <a16:creationId xmlns:a16="http://schemas.microsoft.com/office/drawing/2014/main" id="{4F35967F-117F-93FE-3DA7-531AFF02A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35" y="5115444"/>
              <a:ext cx="3190824" cy="163580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344CE8-BB6C-9CBA-F0A2-D704BBA5F49C}"/>
                </a:ext>
              </a:extLst>
            </p:cNvPr>
            <p:cNvSpPr/>
            <p:nvPr/>
          </p:nvSpPr>
          <p:spPr>
            <a:xfrm>
              <a:off x="3751868" y="4805321"/>
              <a:ext cx="3292758" cy="1945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DF2953-96CE-56E5-184D-4EEFBEAF69AA}"/>
              </a:ext>
            </a:extLst>
          </p:cNvPr>
          <p:cNvSpPr txBox="1"/>
          <p:nvPr/>
        </p:nvSpPr>
        <p:spPr>
          <a:xfrm>
            <a:off x="-1" y="754322"/>
            <a:ext cx="115007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The most critically endangered species 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are  represented in chart 10.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The 5 most critically endangered species were common across all parks, they should be part of national program to protect them.</a:t>
            </a:r>
            <a:b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They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Canis rufus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Rana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sierrae</a:t>
            </a:r>
            <a:endParaRPr 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Myotis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grisescens</a:t>
            </a:r>
            <a:endParaRPr 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Picoides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borealis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Etheostoma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percnurum</a:t>
            </a:r>
            <a:endParaRPr 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dirty="0">
              <a:highlight>
                <a:srgbClr val="FFFFFF"/>
              </a:highlight>
              <a:latin typeface="-apple-system"/>
            </a:endParaRPr>
          </a:p>
          <a:p>
            <a:endParaRPr lang="en-US" dirty="0"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243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DDD248-861A-B788-1E47-3E5A1064D53E}"/>
              </a:ext>
            </a:extLst>
          </p:cNvPr>
          <p:cNvSpPr/>
          <p:nvPr/>
        </p:nvSpPr>
        <p:spPr>
          <a:xfrm>
            <a:off x="2928313" y="2377365"/>
            <a:ext cx="63353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691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05AA8-3285-D601-D4AC-B656EEEB925C}"/>
              </a:ext>
            </a:extLst>
          </p:cNvPr>
          <p:cNvSpPr txBox="1"/>
          <p:nvPr/>
        </p:nvSpPr>
        <p:spPr>
          <a:xfrm>
            <a:off x="-2" y="646331"/>
            <a:ext cx="120663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datasets provided were merged, duplicates were removed, and missing values were replaced by a Not Threatened label.  </a:t>
            </a:r>
          </a:p>
          <a:p>
            <a:r>
              <a:rPr lang="en-AU" dirty="0"/>
              <a:t>Data analysis and visualisation showed that: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Parks feature different category distributions. As far as biodiversity is concerned, they rank as follows: </a:t>
            </a:r>
            <a:r>
              <a:rPr lang="en-AU" dirty="0" err="1"/>
              <a:t>Yellostone</a:t>
            </a:r>
            <a:r>
              <a:rPr lang="en-AU" dirty="0"/>
              <a:t> NP&gt; Yosemite NP &gt; Bryce NP &gt; Great Smoky Mountains NP.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Observation values are associated with the different parks and status but not taxonomic categories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Only 'American Peregrine Falcon', the 'Bald Eagle', and the 'Brown Pelican' birds are in recovery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Amphibians, Birds, Fish, Vascular Plant and Mammal in particular feature Endangered species.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Mammals are the most numerous, featuring wolves, squirrels, bats and mountain sheep.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The 5 most critically endangered species are: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AU" dirty="0"/>
              <a:t>   Canis rufus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AU" dirty="0"/>
              <a:t>   Rana </a:t>
            </a:r>
            <a:r>
              <a:rPr lang="en-AU" dirty="0" err="1"/>
              <a:t>sierrae</a:t>
            </a:r>
            <a:endParaRPr lang="en-AU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AU" dirty="0"/>
              <a:t>   Myotis </a:t>
            </a:r>
            <a:r>
              <a:rPr lang="en-AU" dirty="0" err="1"/>
              <a:t>grisescens</a:t>
            </a:r>
            <a:endParaRPr lang="en-AU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AU" dirty="0"/>
              <a:t>   </a:t>
            </a:r>
            <a:r>
              <a:rPr lang="en-AU" dirty="0" err="1"/>
              <a:t>Picoides</a:t>
            </a:r>
            <a:r>
              <a:rPr lang="en-AU" dirty="0"/>
              <a:t> borealis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AU" dirty="0"/>
              <a:t>   </a:t>
            </a:r>
            <a:r>
              <a:rPr lang="en-AU" dirty="0" err="1"/>
              <a:t>Etheostoma</a:t>
            </a:r>
            <a:r>
              <a:rPr lang="en-AU" dirty="0"/>
              <a:t> </a:t>
            </a:r>
            <a:r>
              <a:rPr lang="en-AU" dirty="0" err="1"/>
              <a:t>percnurum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3E517-7334-66D5-FE5D-BC10DF576505}"/>
              </a:ext>
            </a:extLst>
          </p:cNvPr>
          <p:cNvSpPr txBox="1"/>
          <p:nvPr/>
        </p:nvSpPr>
        <p:spPr>
          <a:xfrm>
            <a:off x="-1" y="5780222"/>
            <a:ext cx="12066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More data should be acquired across more US National Parks and the analysis reproduced.</a:t>
            </a:r>
          </a:p>
          <a:p>
            <a:r>
              <a:rPr lang="en-AU" dirty="0"/>
              <a:t>Federal and state governments should be given a list of the most critically endangered species so that they can put in place protective measures.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CDE7-B73C-4872-8686-04A4C7E62E05}"/>
              </a:ext>
            </a:extLst>
          </p:cNvPr>
          <p:cNvSpPr/>
          <p:nvPr/>
        </p:nvSpPr>
        <p:spPr>
          <a:xfrm>
            <a:off x="0" y="0"/>
            <a:ext cx="4295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General conclusions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401A1-E75C-540D-64F0-136E3D0909CB}"/>
              </a:ext>
            </a:extLst>
          </p:cNvPr>
          <p:cNvSpPr/>
          <p:nvPr/>
        </p:nvSpPr>
        <p:spPr>
          <a:xfrm>
            <a:off x="-2" y="5133891"/>
            <a:ext cx="39113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</a:t>
            </a:r>
            <a:r>
              <a:rPr lang="en-US" sz="3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endeavours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9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E569E3-2723-B7F0-F18C-A23016D89763}"/>
              </a:ext>
            </a:extLst>
          </p:cNvPr>
          <p:cNvSpPr/>
          <p:nvPr/>
        </p:nvSpPr>
        <p:spPr>
          <a:xfrm>
            <a:off x="3746253" y="2377365"/>
            <a:ext cx="46994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2262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17C4C-2715-2EB1-27D6-00B576F76FC1}"/>
              </a:ext>
            </a:extLst>
          </p:cNvPr>
          <p:cNvSpPr txBox="1"/>
          <p:nvPr/>
        </p:nvSpPr>
        <p:spPr>
          <a:xfrm>
            <a:off x="0" y="593889"/>
            <a:ext cx="121135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dirty="0">
                <a:effectLst/>
                <a:highlight>
                  <a:srgbClr val="FFFFFF"/>
                </a:highlight>
                <a:latin typeface="-apple-system"/>
              </a:rPr>
              <a:t>Field Observations:</a:t>
            </a:r>
            <a:b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The file </a:t>
            </a:r>
            <a:r>
              <a:rPr lang="en-US" sz="1800" b="1" i="0" dirty="0">
                <a:solidFill>
                  <a:srgbClr val="A23797"/>
                </a:solidFill>
                <a:effectLst/>
                <a:highlight>
                  <a:srgbClr val="FFFFFF"/>
                </a:highlight>
                <a:latin typeface="-apple-system"/>
              </a:rPr>
              <a:t>observations.csv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contains 23296 rows and 3 columns </a:t>
            </a:r>
            <a:r>
              <a:rPr lang="en-US" sz="1800" b="0" i="0" dirty="0">
                <a:effectLst/>
                <a:highlight>
                  <a:srgbClr val="00FF00"/>
                </a:highlight>
                <a:latin typeface="-apple-system"/>
              </a:rPr>
              <a:t>without missing value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The variables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scientific_name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': categorical (nominal) variable listing species using Latin names.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park_name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': categorical (nominal) variable listing US National Parks.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'observations': numerical (integer) variable (range 9-321), reflects the number of individuals observed per species.</a:t>
            </a:r>
          </a:p>
          <a:p>
            <a:pPr algn="l"/>
            <a:endParaRPr lang="en-US" sz="1800" b="0" i="1" dirty="0"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AA87A-4540-BFAA-62C8-F8E4D150D83F}"/>
              </a:ext>
            </a:extLst>
          </p:cNvPr>
          <p:cNvSpPr/>
          <p:nvPr/>
        </p:nvSpPr>
        <p:spPr>
          <a:xfrm>
            <a:off x="0" y="0"/>
            <a:ext cx="20939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ataset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3487-0E2E-1982-B36A-C3D921EE633A}"/>
              </a:ext>
            </a:extLst>
          </p:cNvPr>
          <p:cNvSpPr txBox="1"/>
          <p:nvPr/>
        </p:nvSpPr>
        <p:spPr>
          <a:xfrm>
            <a:off x="78463" y="3164681"/>
            <a:ext cx="121135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dirty="0">
                <a:effectLst/>
                <a:highlight>
                  <a:srgbClr val="FFFFFF"/>
                </a:highlight>
                <a:latin typeface="-apple-system"/>
              </a:rPr>
              <a:t>Species Database:</a:t>
            </a:r>
            <a:b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The file </a:t>
            </a:r>
            <a:r>
              <a:rPr lang="en-US" sz="1800" b="1" i="0" dirty="0">
                <a:solidFill>
                  <a:srgbClr val="A23797"/>
                </a:solidFill>
                <a:effectLst/>
                <a:highlight>
                  <a:srgbClr val="FFFFFF"/>
                </a:highlight>
                <a:latin typeface="-apple-system"/>
              </a:rPr>
              <a:t>species_info.csv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contains 5824 rows and 4 columns with 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-apple-system"/>
              </a:rPr>
              <a:t>lots of missing values in one of the variable ('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-apple-system"/>
              </a:rPr>
              <a:t>conservation_status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-apple-system"/>
              </a:rPr>
              <a:t>')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The variables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'category': categorical (nominal) variable listing species taxonomical group, which can be 'Mammal', 'Bird', 'Reptile', 'Amphibian', 'Fish', 'Vascular Plant', or 'Nonvascular Plant'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scientific_name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': categorical (nominal) variable listing species using Latin names. Identical to 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scientific_name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 in 'observations.csv', could be used to merge both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common_names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': categorical (nominal) variable listing common names of species observed. Single name are expected yet some entries list multiple names (e.g. 'Aurochs, Aurochs, Domestic Cattle (Feral), Dom...').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conservation_status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': categorical (ordinal) variable listing species conservation status, which can be 'In Recovery'&gt;'Species of Concern'&gt;'Endangered'&gt;'Threatened'. Includes 5633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NaNs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. Could be converted to increasing numbers for stats and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visualisation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A8DAA-FF2D-6CCC-3B1F-FC673769E836}"/>
              </a:ext>
            </a:extLst>
          </p:cNvPr>
          <p:cNvSpPr/>
          <p:nvPr/>
        </p:nvSpPr>
        <p:spPr>
          <a:xfrm>
            <a:off x="-1" y="2518350"/>
            <a:ext cx="20939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ataset 2</a:t>
            </a:r>
          </a:p>
        </p:txBody>
      </p:sp>
    </p:spTree>
    <p:extLst>
      <p:ext uri="{BB962C8B-B14F-4D97-AF65-F5344CB8AC3E}">
        <p14:creationId xmlns:p14="http://schemas.microsoft.com/office/powerpoint/2010/main" val="25428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E569E3-2723-B7F0-F18C-A23016D89763}"/>
              </a:ext>
            </a:extLst>
          </p:cNvPr>
          <p:cNvSpPr/>
          <p:nvPr/>
        </p:nvSpPr>
        <p:spPr>
          <a:xfrm>
            <a:off x="2657113" y="2377365"/>
            <a:ext cx="68777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507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4CD95-60F5-A1A4-2ABE-A46ACF669CD4}"/>
              </a:ext>
            </a:extLst>
          </p:cNvPr>
          <p:cNvSpPr txBox="1"/>
          <p:nvPr/>
        </p:nvSpPr>
        <p:spPr>
          <a:xfrm>
            <a:off x="0" y="797159"/>
            <a:ext cx="11443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The datasets ‘observations’ and ‘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species_info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’ had to be joined for statistical and data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visualisation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 purpose. </a:t>
            </a:r>
          </a:p>
          <a:p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A pre-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requiesite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 was to 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‘observations’ contained 15 duplicates which were eliminated.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‘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species_info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’ contained 283 duplicated scientific names that had different ‘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common_names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’. I chose to only keep the 1</a:t>
            </a:r>
            <a:r>
              <a:rPr lang="en-US" sz="1800" b="0" i="0" baseline="30000" dirty="0">
                <a:effectLst/>
                <a:highlight>
                  <a:srgbClr val="FFFFFF"/>
                </a:highlight>
                <a:latin typeface="-apple-system"/>
              </a:rPr>
              <a:t>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 entry.</a:t>
            </a:r>
          </a:p>
          <a:p>
            <a:r>
              <a:rPr lang="en-US" dirty="0">
                <a:highlight>
                  <a:srgbClr val="FFFFFF"/>
                </a:highlight>
                <a:latin typeface="-apple-system"/>
              </a:rPr>
              <a:t>Both files were joined using the 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common variable 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-apple-system"/>
              </a:rPr>
              <a:t>‘</a:t>
            </a:r>
            <a:r>
              <a:rPr lang="en-US" sz="1800" b="1" i="0" dirty="0" err="1">
                <a:effectLst/>
                <a:highlight>
                  <a:srgbClr val="FFFFFF"/>
                </a:highlight>
                <a:latin typeface="-apple-system"/>
              </a:rPr>
              <a:t>scientific_name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-apple-system"/>
              </a:rPr>
              <a:t>’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dirty="0">
                <a:highlight>
                  <a:srgbClr val="FFFFFF"/>
                </a:highlight>
                <a:latin typeface="-apple-system"/>
              </a:rPr>
              <a:t>The merged dataset contained 23251 rows and 6 columns:</a:t>
            </a:r>
            <a:endParaRPr lang="en-US" sz="18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sz="1800" b="0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444EB-7488-5E27-73FB-30BCF4D3CD30}"/>
              </a:ext>
            </a:extLst>
          </p:cNvPr>
          <p:cNvSpPr/>
          <p:nvPr/>
        </p:nvSpPr>
        <p:spPr>
          <a:xfrm>
            <a:off x="0" y="0"/>
            <a:ext cx="41941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Combining datasets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907E-4208-D7F2-E442-E457B4B6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6" y="2903308"/>
            <a:ext cx="11550584" cy="34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4CD95-60F5-A1A4-2ABE-A46ACF669CD4}"/>
              </a:ext>
            </a:extLst>
          </p:cNvPr>
          <p:cNvSpPr txBox="1"/>
          <p:nvPr/>
        </p:nvSpPr>
        <p:spPr>
          <a:xfrm>
            <a:off x="0" y="659879"/>
            <a:ext cx="91817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 A critical step was to handle the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22,521 (97%)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 missing values (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NaN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) in '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conservation_status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’.</a:t>
            </a:r>
            <a:b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1800" b="1" i="0" dirty="0">
                <a:solidFill>
                  <a:srgbClr val="A23797"/>
                </a:solidFill>
                <a:effectLst/>
                <a:highlight>
                  <a:srgbClr val="FFFFFF"/>
                </a:highlight>
                <a:latin typeface="-apple-system"/>
              </a:rPr>
              <a:t>Type of NAN:</a:t>
            </a:r>
          </a:p>
          <a:p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We investigated whether they were structurally missing data and looked for a link with other variables. 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They were not associated to parks (Chi</a:t>
            </a:r>
            <a:r>
              <a:rPr lang="en-US" baseline="30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p-value = 0.999) but were associated to taxonomical categories (Chi</a:t>
            </a:r>
            <a:r>
              <a:rPr lang="en-US" baseline="30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p-value = 0.0). However, chart 2 doesn’t show any discernable pattern so we can assume </a:t>
            </a:r>
            <a:r>
              <a:rPr lang="en-US" dirty="0" err="1">
                <a:highlight>
                  <a:srgbClr val="FFFFFF"/>
                </a:highlight>
                <a:latin typeface="-apple-system"/>
              </a:rPr>
              <a:t>NaN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are missing at random (MAR)</a:t>
            </a:r>
          </a:p>
          <a:p>
            <a:r>
              <a:rPr lang="en-US" sz="1800" b="1" i="0" dirty="0">
                <a:solidFill>
                  <a:srgbClr val="A23797"/>
                </a:solidFill>
                <a:effectLst/>
                <a:highlight>
                  <a:srgbClr val="FFFFFF"/>
                </a:highlight>
                <a:latin typeface="-apple-system"/>
              </a:rPr>
              <a:t>Relationship with Observations</a:t>
            </a:r>
          </a:p>
          <a:p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I plotted the observation distribution for each status but we cannot infer from those an "observation" threshold to decide which status to apply to which observation. We noticed that </a:t>
            </a:r>
            <a:r>
              <a:rPr lang="en-US" sz="1800" i="0" dirty="0" err="1">
                <a:effectLst/>
                <a:highlight>
                  <a:srgbClr val="FFFFFF"/>
                </a:highlight>
                <a:latin typeface="-apple-system"/>
              </a:rPr>
              <a:t>NaN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 assumed a similar bimodal distribution to ‘Species of Concern’: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444EB-7488-5E27-73FB-30BCF4D3CD30}"/>
              </a:ext>
            </a:extLst>
          </p:cNvPr>
          <p:cNvSpPr/>
          <p:nvPr/>
        </p:nvSpPr>
        <p:spPr>
          <a:xfrm>
            <a:off x="0" y="0"/>
            <a:ext cx="51972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Replacing missing values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" name="Picture 11" descr="A graph with numbers and a number of missing numbers&#10;&#10;Description automatically generated with medium confidence">
            <a:extLst>
              <a:ext uri="{FF2B5EF4-FFF2-40B4-BE49-F238E27FC236}">
                <a16:creationId xmlns:a16="http://schemas.microsoft.com/office/drawing/2014/main" id="{92AA5A03-8CAD-A680-B95C-9A4F8A8C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58" y="42219"/>
            <a:ext cx="3010293" cy="364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graph with green and yellow bars&#10;&#10;Description automatically generated">
            <a:extLst>
              <a:ext uri="{FF2B5EF4-FFF2-40B4-BE49-F238E27FC236}">
                <a16:creationId xmlns:a16="http://schemas.microsoft.com/office/drawing/2014/main" id="{7D387019-651E-FC21-CFCA-ED6764CD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58" y="3686076"/>
            <a:ext cx="3010293" cy="2987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E2230AE-D80C-7FF9-E90E-0E74FC046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" y="3685952"/>
            <a:ext cx="3666985" cy="2997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C6ED6E-4608-75FF-CBC3-B9800B8D1093}"/>
              </a:ext>
            </a:extLst>
          </p:cNvPr>
          <p:cNvSpPr txBox="1"/>
          <p:nvPr/>
        </p:nvSpPr>
        <p:spPr>
          <a:xfrm>
            <a:off x="4064664" y="3677248"/>
            <a:ext cx="45845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Knowing this, could I replace all </a:t>
            </a:r>
            <a:r>
              <a:rPr lang="en-US" sz="1800" i="0" dirty="0" err="1">
                <a:effectLst/>
                <a:highlight>
                  <a:srgbClr val="FFFFFF"/>
                </a:highlight>
                <a:latin typeface="-apple-system"/>
              </a:rPr>
              <a:t>NaN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 with ‘Species of Concern’? </a:t>
            </a:r>
          </a:p>
          <a:p>
            <a:endParaRPr lang="en-US" sz="180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A more conservative and logical approach would be to consider these </a:t>
            </a:r>
            <a:r>
              <a:rPr lang="en-US" sz="1800" i="0" dirty="0" err="1">
                <a:effectLst/>
                <a:highlight>
                  <a:srgbClr val="FFFFFF"/>
                </a:highlight>
                <a:latin typeface="-apple-system"/>
              </a:rPr>
              <a:t>NaNs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 as </a:t>
            </a:r>
            <a:r>
              <a:rPr lang="en-US" sz="1800" i="0" dirty="0" err="1">
                <a:effectLst/>
                <a:highlight>
                  <a:srgbClr val="FFFFFF"/>
                </a:highlight>
                <a:latin typeface="-apple-system"/>
              </a:rPr>
              <a:t>stucturally</a:t>
            </a:r>
            <a:r>
              <a:rPr lang="en-US" sz="1800" i="0" dirty="0">
                <a:effectLst/>
                <a:highlight>
                  <a:srgbClr val="FFFFFF"/>
                </a:highlight>
                <a:latin typeface="-apple-system"/>
              </a:rPr>
              <a:t> missing values and consider them all as “Not Threatened" which could explain why no value has been attributed.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45B2F-9FB5-0FC8-3A10-14B924B91100}"/>
              </a:ext>
            </a:extLst>
          </p:cNvPr>
          <p:cNvSpPr txBox="1"/>
          <p:nvPr/>
        </p:nvSpPr>
        <p:spPr>
          <a:xfrm>
            <a:off x="9059158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4606D-3965-FC8A-7F8F-CEEAA5E7B186}"/>
              </a:ext>
            </a:extLst>
          </p:cNvPr>
          <p:cNvSpPr txBox="1"/>
          <p:nvPr/>
        </p:nvSpPr>
        <p:spPr>
          <a:xfrm>
            <a:off x="9059158" y="3643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96CD2-EFE1-E399-638E-B26174C1FA4E}"/>
              </a:ext>
            </a:extLst>
          </p:cNvPr>
          <p:cNvSpPr txBox="1"/>
          <p:nvPr/>
        </p:nvSpPr>
        <p:spPr>
          <a:xfrm>
            <a:off x="122549" y="3643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52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444EB-7488-5E27-73FB-30BCF4D3CD30}"/>
              </a:ext>
            </a:extLst>
          </p:cNvPr>
          <p:cNvSpPr/>
          <p:nvPr/>
        </p:nvSpPr>
        <p:spPr>
          <a:xfrm>
            <a:off x="969" y="0"/>
            <a:ext cx="60633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Converting status to numbers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009CE-B636-F5A2-34FC-21ECF38A87D1}"/>
              </a:ext>
            </a:extLst>
          </p:cNvPr>
          <p:cNvSpPr txBox="1"/>
          <p:nvPr/>
        </p:nvSpPr>
        <p:spPr>
          <a:xfrm>
            <a:off x="12471" y="715289"/>
            <a:ext cx="71896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I created a numerical variable ‘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status_nb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’ based on '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-apple-system"/>
              </a:rPr>
              <a:t>conservation_status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'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0 : No Threatened (previously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NaN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1 : In Recovery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2 : Species of Concern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3 : Threatened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4 : Endangered</a:t>
            </a:r>
          </a:p>
          <a:p>
            <a:pPr lvl="1" indent="-457200"/>
            <a:endParaRPr lang="en-US" dirty="0">
              <a:highlight>
                <a:srgbClr val="FFFFFF"/>
              </a:highlight>
              <a:latin typeface="-apple-system"/>
            </a:endParaRPr>
          </a:p>
          <a:p>
            <a:pPr lvl="1" indent="-457200"/>
            <a:r>
              <a:rPr lang="en-US" dirty="0">
                <a:highlight>
                  <a:srgbClr val="FFFFFF"/>
                </a:highlight>
                <a:latin typeface="-apple-system"/>
              </a:rPr>
              <a:t>Chart 4 shows the distribution of each status based on observations.</a:t>
            </a:r>
          </a:p>
          <a:p>
            <a:pPr lvl="1" indent="-457200"/>
            <a:r>
              <a:rPr lang="en-US" dirty="0">
                <a:highlight>
                  <a:srgbClr val="FFFFFF"/>
                </a:highlight>
                <a:latin typeface="-apple-system"/>
              </a:rPr>
              <a:t>The proportions are as follows: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0691F6B-FC5C-1492-025E-C0858BC6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75" y="42420"/>
            <a:ext cx="2666760" cy="6773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77471-AF03-BE93-C923-1114A6FCAC97}"/>
              </a:ext>
            </a:extLst>
          </p:cNvPr>
          <p:cNvSpPr txBox="1"/>
          <p:nvPr/>
        </p:nvSpPr>
        <p:spPr>
          <a:xfrm>
            <a:off x="9435275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02C5F6-2FBB-05EA-426E-A0DF34296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30703"/>
              </p:ext>
            </p:extLst>
          </p:nvPr>
        </p:nvGraphicFramePr>
        <p:xfrm>
          <a:off x="145569" y="3577611"/>
          <a:ext cx="506947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745">
                  <a:extLst>
                    <a:ext uri="{9D8B030D-6E8A-4147-A177-3AD203B41FA5}">
                      <a16:colId xmlns:a16="http://schemas.microsoft.com/office/drawing/2014/main" val="1590163253"/>
                    </a:ext>
                  </a:extLst>
                </a:gridCol>
                <a:gridCol w="2705492">
                  <a:extLst>
                    <a:ext uri="{9D8B030D-6E8A-4147-A177-3AD203B41FA5}">
                      <a16:colId xmlns:a16="http://schemas.microsoft.com/office/drawing/2014/main" val="2074624119"/>
                    </a:ext>
                  </a:extLst>
                </a:gridCol>
                <a:gridCol w="999241">
                  <a:extLst>
                    <a:ext uri="{9D8B030D-6E8A-4147-A177-3AD203B41FA5}">
                      <a16:colId xmlns:a16="http://schemas.microsoft.com/office/drawing/2014/main" val="180394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Status_nb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Conservation_status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counts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FF"/>
                          </a:highlight>
                        </a:rPr>
                        <a:t>No Threatened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22521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highlight>
                            <a:srgbClr val="FFFFFF"/>
                          </a:highlight>
                        </a:rPr>
                        <a:t>In Recovery</a:t>
                      </a:r>
                      <a:endParaRPr lang="en-US" b="0" i="0" dirty="0">
                        <a:effectLst/>
                        <a:highlight>
                          <a:srgbClr val="FFFFFF"/>
                        </a:highlight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5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highlight>
                            <a:srgbClr val="FFFFFF"/>
                          </a:highlight>
                        </a:rPr>
                        <a:t>Species of Concern</a:t>
                      </a:r>
                      <a:endParaRPr lang="en-US" b="0" i="0" dirty="0">
                        <a:effectLst/>
                        <a:highlight>
                          <a:srgbClr val="FFFFFF"/>
                        </a:highlight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3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FF"/>
                          </a:highlight>
                        </a:rPr>
                        <a:t>Threatened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highlight>
                            <a:srgbClr val="FFFFFF"/>
                          </a:highlight>
                        </a:rPr>
                        <a:t>Endangered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1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4CD95-60F5-A1A4-2ABE-A46ACF669CD4}"/>
              </a:ext>
            </a:extLst>
          </p:cNvPr>
          <p:cNvSpPr txBox="1"/>
          <p:nvPr/>
        </p:nvSpPr>
        <p:spPr>
          <a:xfrm>
            <a:off x="0" y="735292"/>
            <a:ext cx="11443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Some common names feature very long strings. I’ve investigated the length distribution (chart 5).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-apple-system"/>
              </a:rPr>
              <a:t>I’ve also isolated the last word of each common name which is the best descriptor at a high level and created a new variable ‘</a:t>
            </a:r>
            <a:r>
              <a:rPr lang="en-US" dirty="0" err="1">
                <a:highlight>
                  <a:srgbClr val="FFFFFF"/>
                </a:highlight>
                <a:latin typeface="-apple-system"/>
              </a:rPr>
              <a:t>last_common_name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’ (e.g. Reddish Tufted Vetch </a:t>
            </a:r>
            <a:r>
              <a:rPr lang="en-US" dirty="0"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Vetch). I’ve created a word cloud of them (chart 6).</a:t>
            </a:r>
            <a:endParaRPr lang="en-US" sz="1800" b="0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444EB-7488-5E27-73FB-30BCF4D3CD30}"/>
              </a:ext>
            </a:extLst>
          </p:cNvPr>
          <p:cNvSpPr/>
          <p:nvPr/>
        </p:nvSpPr>
        <p:spPr>
          <a:xfrm>
            <a:off x="0" y="0"/>
            <a:ext cx="7258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Inspecting species common names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37FF4910-2E95-B3B7-1A50-4A52D0AF5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75" y="1747583"/>
            <a:ext cx="6888462" cy="3531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of a number of species names&#10;&#10;Description automatically generated">
            <a:extLst>
              <a:ext uri="{FF2B5EF4-FFF2-40B4-BE49-F238E27FC236}">
                <a16:creationId xmlns:a16="http://schemas.microsoft.com/office/drawing/2014/main" id="{ECCB04B7-1F56-463C-F77D-8A9188FF2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7" y="1738040"/>
            <a:ext cx="4537765" cy="3540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3B5C6-A44D-65B0-FB68-533FE8766B24}"/>
              </a:ext>
            </a:extLst>
          </p:cNvPr>
          <p:cNvSpPr txBox="1"/>
          <p:nvPr/>
        </p:nvSpPr>
        <p:spPr>
          <a:xfrm>
            <a:off x="336727" y="1738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4FCE-9016-DDE6-A4DC-F06B644EF0B6}"/>
              </a:ext>
            </a:extLst>
          </p:cNvPr>
          <p:cNvSpPr txBox="1"/>
          <p:nvPr/>
        </p:nvSpPr>
        <p:spPr>
          <a:xfrm>
            <a:off x="5105295" y="1738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65DF4-9EFB-41B3-536F-833A937E6B69}"/>
              </a:ext>
            </a:extLst>
          </p:cNvPr>
          <p:cNvSpPr txBox="1"/>
          <p:nvPr/>
        </p:nvSpPr>
        <p:spPr>
          <a:xfrm>
            <a:off x="0" y="5479834"/>
            <a:ext cx="11443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Common name lengths range 3-218 characters, with only a few very long strings. No need to take any further action.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dirty="0" err="1">
                <a:highlight>
                  <a:srgbClr val="FFFFFF"/>
                </a:highlight>
                <a:latin typeface="-apple-system"/>
              </a:rPr>
              <a:t>wordcloud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shows the prevalence of plants. </a:t>
            </a:r>
            <a:r>
              <a:rPr lang="en-US" dirty="0" err="1">
                <a:highlight>
                  <a:srgbClr val="FFFFFF"/>
                </a:highlight>
                <a:latin typeface="-apple-system"/>
              </a:rPr>
              <a:t>Predominent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 animals are </a:t>
            </a:r>
            <a:r>
              <a:rPr lang="en-US" dirty="0" err="1">
                <a:highlight>
                  <a:srgbClr val="FFFFFF"/>
                </a:highlight>
                <a:latin typeface="-apple-system"/>
              </a:rPr>
              <a:t>wrablers</a:t>
            </a:r>
            <a:r>
              <a:rPr lang="en-US" dirty="0">
                <a:highlight>
                  <a:srgbClr val="FFFFFF"/>
                </a:highlight>
                <a:latin typeface="-apple-system"/>
              </a:rPr>
              <a:t>, salamanders and sparrow.</a:t>
            </a:r>
            <a:endParaRPr lang="en-US" sz="1800" b="0" i="0" dirty="0"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606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E569E3-2723-B7F0-F18C-A23016D89763}"/>
              </a:ext>
            </a:extLst>
          </p:cNvPr>
          <p:cNvSpPr/>
          <p:nvPr/>
        </p:nvSpPr>
        <p:spPr>
          <a:xfrm>
            <a:off x="2735758" y="2377365"/>
            <a:ext cx="67204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654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1341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Delphine Vincent</dc:creator>
  <cp:lastModifiedBy>Delphine Vincent</cp:lastModifiedBy>
  <cp:revision>4</cp:revision>
  <dcterms:created xsi:type="dcterms:W3CDTF">2024-07-01T02:19:38Z</dcterms:created>
  <dcterms:modified xsi:type="dcterms:W3CDTF">2024-07-01T05:52:10Z</dcterms:modified>
</cp:coreProperties>
</file>