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1" r:id="rId6"/>
    <p:sldId id="343" r:id="rId7"/>
    <p:sldId id="338" r:id="rId8"/>
    <p:sldId id="345" r:id="rId9"/>
    <p:sldId id="346" r:id="rId10"/>
    <p:sldId id="336" r:id="rId11"/>
    <p:sldId id="334" r:id="rId12"/>
    <p:sldId id="337" r:id="rId13"/>
    <p:sldId id="339" r:id="rId14"/>
    <p:sldId id="347" r:id="rId15"/>
    <p:sldId id="340" r:id="rId16"/>
    <p:sldId id="342" r:id="rId17"/>
    <p:sldId id="268" r:id="rId1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9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2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6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6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6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9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72008" y="86118"/>
            <a:ext cx="9071992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프로젝트」최종</a:t>
              </a:r>
              <a:r>
                <a:rPr lang="ko-KR" altLang="en-US" sz="2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발표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15516" y="5517232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12.  08</a:t>
            </a:r>
          </a:p>
          <a:p>
            <a:pPr algn="ctr" defTabSz="1330325" eaLnBrk="0" latinLnBrk="0" hangingPunct="0">
              <a:buSzPct val="100000"/>
              <a:defRPr/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(2021204001)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547940" y="2708920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볼트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강도 예측</a:t>
            </a:r>
            <a:endParaRPr lang="ko-KR" altLang="en-US" sz="3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55912" y="980728"/>
                <a:ext cx="8664560" cy="4355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+mn-ea"/>
                  </a:rPr>
                  <a:t>. </a:t>
                </a:r>
                <a:r>
                  <a:rPr lang="ko-KR" altLang="en-US" sz="1600" b="1" dirty="0">
                    <a:latin typeface="+mn-ea"/>
                  </a:rPr>
                  <a:t>결론</a:t>
                </a:r>
                <a:endParaRPr lang="en-US" altLang="ko-KR" sz="1600" b="1" dirty="0"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latin typeface="+mn-ea"/>
                  </a:rPr>
                  <a:t>  </a:t>
                </a:r>
                <a:r>
                  <a:rPr lang="en-US" altLang="ko-KR" sz="1400" dirty="0">
                    <a:latin typeface="+mn-ea"/>
                  </a:rPr>
                  <a:t>1) SCM435, 10.9T </a:t>
                </a:r>
                <a:r>
                  <a:rPr lang="ko-KR" altLang="en-US" sz="1400" dirty="0" smtClean="0">
                    <a:latin typeface="+mn-ea"/>
                  </a:rPr>
                  <a:t>적용 </a:t>
                </a:r>
                <a:r>
                  <a:rPr lang="en-US" altLang="ko-KR" sz="1400" dirty="0" smtClean="0">
                    <a:latin typeface="+mn-ea"/>
                  </a:rPr>
                  <a:t>Flange.</a:t>
                </a:r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의 경우</a:t>
                </a:r>
                <a:r>
                  <a:rPr lang="en-US" altLang="ko-KR" sz="1400" dirty="0">
                    <a:latin typeface="+mn-ea"/>
                  </a:rPr>
                  <a:t>,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    </a:t>
                </a:r>
                <a:r>
                  <a:rPr lang="ko-KR" altLang="en-US" sz="1400" dirty="0">
                    <a:latin typeface="+mn-ea"/>
                  </a:rPr>
                  <a:t>제품의 </a:t>
                </a:r>
                <a:r>
                  <a:rPr lang="ko-KR" altLang="en-US" sz="1400" dirty="0" smtClean="0">
                    <a:latin typeface="+mn-ea"/>
                  </a:rPr>
                  <a:t>규격에 </a:t>
                </a:r>
                <a:r>
                  <a:rPr lang="ko-KR" altLang="en-US" sz="1400" dirty="0">
                    <a:latin typeface="+mn-ea"/>
                  </a:rPr>
                  <a:t>관계없이 피로한계 </a:t>
                </a:r>
                <a:r>
                  <a:rPr lang="en-US" altLang="ko-KR" sz="14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  <a:sym typeface="Wingdings" panose="05000000000000000000" pitchFamily="2" charset="2"/>
                      </a:rPr>
                      <m:t>𝐶𝑦𝑐𝑙𝑒</m:t>
                    </m:r>
                  </m:oMath>
                </a14:m>
                <a:r>
                  <a:rPr lang="ko-KR" altLang="en-US" sz="1400" dirty="0">
                    <a:latin typeface="+mn-ea"/>
                  </a:rPr>
                  <a:t> 만족 피로강도</a:t>
                </a:r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는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동등 수준임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</a:t>
                </a:r>
                <a:r>
                  <a:rPr lang="en-US" altLang="ko-KR" sz="1400" dirty="0" smtClean="0">
                    <a:latin typeface="+mn-ea"/>
                  </a:rPr>
                  <a:t>2</a:t>
                </a:r>
                <a:r>
                  <a:rPr lang="en-US" altLang="ko-KR" sz="1400" dirty="0">
                    <a:latin typeface="+mn-ea"/>
                  </a:rPr>
                  <a:t>) </a:t>
                </a:r>
                <a:r>
                  <a:rPr lang="ko-KR" altLang="en-US" sz="1400" dirty="0">
                    <a:latin typeface="+mn-ea"/>
                  </a:rPr>
                  <a:t>일반적인 </a:t>
                </a:r>
                <a:r>
                  <a:rPr lang="en-US" altLang="ko-KR" sz="1400" dirty="0">
                    <a:latin typeface="+mn-ea"/>
                  </a:rPr>
                  <a:t>Bolt </a:t>
                </a:r>
                <a:r>
                  <a:rPr lang="ko-KR" altLang="en-US" sz="1400" dirty="0">
                    <a:latin typeface="+mn-ea"/>
                  </a:rPr>
                  <a:t>체결축력으로 </a:t>
                </a:r>
                <a:r>
                  <a:rPr lang="en-US" altLang="ko-KR" sz="1400" dirty="0">
                    <a:latin typeface="+mn-ea"/>
                  </a:rPr>
                  <a:t>(</a:t>
                </a:r>
                <a:r>
                  <a:rPr lang="ko-KR" altLang="en-US" sz="1400" dirty="0">
                    <a:latin typeface="+mn-ea"/>
                  </a:rPr>
                  <a:t>항복하중의 </a:t>
                </a:r>
                <a:r>
                  <a:rPr lang="en-US" altLang="ko-KR" sz="1400" dirty="0">
                    <a:latin typeface="+mn-ea"/>
                  </a:rPr>
                  <a:t>60% : </a:t>
                </a:r>
                <a:r>
                  <a:rPr lang="ko-KR" altLang="en-US" sz="1400" dirty="0" err="1">
                    <a:latin typeface="+mn-ea"/>
                  </a:rPr>
                  <a:t>정하중</a:t>
                </a:r>
                <a:r>
                  <a:rPr lang="en-US" altLang="ko-KR" sz="1400" dirty="0">
                    <a:latin typeface="+mn-ea"/>
                  </a:rPr>
                  <a:t>) </a:t>
                </a:r>
                <a:r>
                  <a:rPr lang="ko-KR" altLang="en-US" sz="1400" dirty="0">
                    <a:latin typeface="+mn-ea"/>
                  </a:rPr>
                  <a:t>체결 시</a:t>
                </a:r>
                <a:r>
                  <a:rPr lang="en-US" altLang="ko-KR" sz="1400" dirty="0">
                    <a:latin typeface="+mn-ea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latin typeface="+mn-ea"/>
                  </a:rPr>
                  <a:t>      피로한계에 도달하는 </a:t>
                </a:r>
                <a:r>
                  <a:rPr lang="ko-KR" altLang="en-US" sz="1400" dirty="0" err="1">
                    <a:latin typeface="+mn-ea"/>
                  </a:rPr>
                  <a:t>동하중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조건과 피로한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계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400" dirty="0">
                    <a:latin typeface="+mn-ea"/>
                  </a:rPr>
                  <a:t>는 아래와 같이 추정</a:t>
                </a:r>
                <a:r>
                  <a:rPr lang="en-US" altLang="ko-KR" sz="1400" dirty="0">
                    <a:latin typeface="+mn-ea"/>
                  </a:rPr>
                  <a:t>(</a:t>
                </a:r>
                <a:r>
                  <a:rPr lang="ko-KR" altLang="en-US" sz="1400" dirty="0">
                    <a:latin typeface="+mn-ea"/>
                  </a:rPr>
                  <a:t>계산</a:t>
                </a:r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식을 도출 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     ① </a:t>
                </a:r>
                <a:r>
                  <a:rPr lang="ko-KR" altLang="en-US" sz="1400" dirty="0" err="1">
                    <a:latin typeface="+mn-ea"/>
                  </a:rPr>
                  <a:t>동하중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 = </a:t>
                </a:r>
                <a:r>
                  <a:rPr lang="ko-KR" altLang="en-US" sz="1400" dirty="0">
                    <a:latin typeface="+mn-ea"/>
                  </a:rPr>
                  <a:t>인장하중</a:t>
                </a:r>
                <a:r>
                  <a:rPr lang="en-US" altLang="ko-KR" sz="1400" dirty="0">
                    <a:latin typeface="+mn-ea"/>
                  </a:rPr>
                  <a:t> * (0.05 or 0.06</a:t>
                </a:r>
                <a:r>
                  <a:rPr lang="en-US" altLang="ko-KR" sz="1400" dirty="0" smtClean="0">
                    <a:latin typeface="+mn-ea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 ② </a:t>
                </a:r>
                <a:r>
                  <a:rPr lang="ko-KR" altLang="en-US" sz="1400" dirty="0">
                    <a:latin typeface="+mn-ea"/>
                  </a:rPr>
                  <a:t>피로한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계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= </a:t>
                </a:r>
                <a:r>
                  <a:rPr lang="ko-KR" altLang="en-US" sz="1400" dirty="0" err="1">
                    <a:latin typeface="+mn-ea"/>
                  </a:rPr>
                  <a:t>정하중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+ </a:t>
                </a:r>
                <a:r>
                  <a:rPr lang="ko-KR" altLang="en-US" sz="1400" dirty="0" err="1">
                    <a:latin typeface="+mn-ea"/>
                  </a:rPr>
                  <a:t>동하중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                               = (</a:t>
                </a:r>
                <a:r>
                  <a:rPr lang="ko-KR" altLang="en-US" sz="1400" dirty="0">
                    <a:latin typeface="+mn-ea"/>
                  </a:rPr>
                  <a:t>인장하중 </a:t>
                </a:r>
                <a:r>
                  <a:rPr lang="en-US" altLang="ko-KR" sz="1400" dirty="0">
                    <a:latin typeface="+mn-ea"/>
                  </a:rPr>
                  <a:t>* 0.9 *0.6) + [</a:t>
                </a:r>
                <a:r>
                  <a:rPr lang="ko-KR" altLang="en-US" sz="1400" dirty="0">
                    <a:latin typeface="+mn-ea"/>
                  </a:rPr>
                  <a:t>인장하중</a:t>
                </a:r>
                <a:r>
                  <a:rPr lang="en-US" altLang="ko-KR" sz="1400" dirty="0">
                    <a:latin typeface="+mn-ea"/>
                  </a:rPr>
                  <a:t> * (0.05 or 0.06)]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                               = </a:t>
                </a:r>
                <a:r>
                  <a:rPr lang="ko-KR" altLang="en-US" sz="1400" dirty="0">
                    <a:latin typeface="+mn-ea"/>
                  </a:rPr>
                  <a:t>인장하중 </a:t>
                </a:r>
                <a:r>
                  <a:rPr lang="en-US" altLang="ko-KR" sz="1400" dirty="0">
                    <a:latin typeface="+mn-ea"/>
                  </a:rPr>
                  <a:t>*</a:t>
                </a:r>
                <a:r>
                  <a:rPr lang="ko-KR" altLang="en-US" sz="1400" dirty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(0.59 or 0.60)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                              ≒ </a:t>
                </a:r>
                <a:r>
                  <a:rPr lang="ko-KR" altLang="en-US" sz="1400" dirty="0">
                    <a:latin typeface="+mn-ea"/>
                  </a:rPr>
                  <a:t>인장하중의 </a:t>
                </a:r>
                <a:r>
                  <a:rPr lang="en-US" altLang="ko-KR" sz="1400" dirty="0">
                    <a:latin typeface="+mn-ea"/>
                  </a:rPr>
                  <a:t>59~60% </a:t>
                </a:r>
                <a:r>
                  <a:rPr lang="ko-KR" altLang="en-US" sz="1400" dirty="0">
                    <a:latin typeface="+mn-ea"/>
                  </a:rPr>
                  <a:t>수준</a:t>
                </a: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80728"/>
                <a:ext cx="8664560" cy="4355808"/>
              </a:xfrm>
              <a:prstGeom prst="rect">
                <a:avLst/>
              </a:prstGeom>
              <a:blipFill rotWithShape="1">
                <a:blip r:embed="rId3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55912" y="980728"/>
                <a:ext cx="8664560" cy="3686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3) </a:t>
                </a:r>
                <a:r>
                  <a:rPr lang="ko-KR" altLang="en-US" sz="1400" dirty="0" err="1">
                    <a:latin typeface="+mn-ea"/>
                  </a:rPr>
                  <a:t>정하중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조건 </a:t>
                </a:r>
                <a:r>
                  <a:rPr lang="en-US" altLang="ko-KR" sz="1400" dirty="0">
                    <a:latin typeface="+mn-ea"/>
                  </a:rPr>
                  <a:t>(</a:t>
                </a:r>
                <a:r>
                  <a:rPr lang="ko-KR" altLang="en-US" sz="1400" dirty="0">
                    <a:latin typeface="+mn-ea"/>
                  </a:rPr>
                  <a:t>즉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체결축력</a:t>
                </a:r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이 변동 될 경우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피로한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계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 </a:t>
                </a:r>
                <a:r>
                  <a:rPr lang="ko-KR" altLang="en-US" sz="1400" dirty="0">
                    <a:latin typeface="+mn-ea"/>
                  </a:rPr>
                  <a:t>값은 변동 될 것으로 예상 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     </a:t>
                </a:r>
                <a:r>
                  <a:rPr lang="ko-KR" altLang="en-US" sz="1400" dirty="0" err="1">
                    <a:latin typeface="+mn-ea"/>
                  </a:rPr>
                  <a:t>정하중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조건이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항복하중의 </a:t>
                </a:r>
                <a:r>
                  <a:rPr lang="en-US" altLang="ko-KR" sz="1400" dirty="0">
                    <a:latin typeface="+mn-ea"/>
                  </a:rPr>
                  <a:t>60% </a:t>
                </a:r>
                <a:r>
                  <a:rPr lang="ko-KR" altLang="en-US" sz="1400" dirty="0">
                    <a:latin typeface="+mn-ea"/>
                  </a:rPr>
                  <a:t>이상일 경우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피로한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계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400" dirty="0">
                    <a:latin typeface="+mn-ea"/>
                  </a:rPr>
                  <a:t>는 인장하중의 </a:t>
                </a:r>
                <a:r>
                  <a:rPr lang="en-US" altLang="ko-KR" sz="1400" dirty="0">
                    <a:latin typeface="+mn-ea"/>
                  </a:rPr>
                  <a:t>59% </a:t>
                </a:r>
                <a:r>
                  <a:rPr lang="ko-KR" altLang="en-US" sz="1400" dirty="0">
                    <a:latin typeface="+mn-ea"/>
                  </a:rPr>
                  <a:t>이하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    </a:t>
                </a:r>
                <a:r>
                  <a:rPr lang="en-US" altLang="ko-KR" sz="1400" dirty="0" smtClean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항복하중의 </a:t>
                </a:r>
                <a:r>
                  <a:rPr lang="en-US" altLang="ko-KR" sz="1400" dirty="0">
                    <a:latin typeface="+mn-ea"/>
                  </a:rPr>
                  <a:t>60% </a:t>
                </a:r>
                <a:r>
                  <a:rPr lang="ko-KR" altLang="en-US" sz="1400" dirty="0">
                    <a:latin typeface="+mn-ea"/>
                  </a:rPr>
                  <a:t>이하일 경우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피로한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계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400" dirty="0">
                    <a:latin typeface="+mn-ea"/>
                  </a:rPr>
                  <a:t>는 인장하중의 </a:t>
                </a:r>
                <a:r>
                  <a:rPr lang="en-US" altLang="ko-KR" sz="1400" dirty="0">
                    <a:latin typeface="+mn-ea"/>
                  </a:rPr>
                  <a:t>60% </a:t>
                </a:r>
                <a:r>
                  <a:rPr lang="ko-KR" altLang="en-US" sz="1400" dirty="0">
                    <a:latin typeface="+mn-ea"/>
                  </a:rPr>
                  <a:t>이상으로 추정 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4) </a:t>
                </a:r>
                <a:r>
                  <a:rPr lang="ko-KR" altLang="en-US" sz="1400" dirty="0">
                    <a:latin typeface="+mn-ea"/>
                  </a:rPr>
                  <a:t>이상의 결론을 통하여</a:t>
                </a:r>
                <a:r>
                  <a:rPr lang="en-US" altLang="ko-KR" sz="1400" dirty="0">
                    <a:latin typeface="+mn-ea"/>
                  </a:rPr>
                  <a:t>, SCM435, 10.9T </a:t>
                </a:r>
                <a:r>
                  <a:rPr lang="ko-KR" altLang="en-US" sz="1400" dirty="0" smtClean="0">
                    <a:latin typeface="+mn-ea"/>
                  </a:rPr>
                  <a:t>적용 </a:t>
                </a:r>
                <a:r>
                  <a:rPr lang="en-US" altLang="ko-KR" sz="1400" dirty="0" smtClean="0">
                    <a:latin typeface="+mn-ea"/>
                  </a:rPr>
                  <a:t>Flange Bolt</a:t>
                </a:r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제품의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예측이 가능하며</a:t>
                </a:r>
                <a:r>
                  <a:rPr lang="en-US" altLang="ko-KR" sz="1400" dirty="0">
                    <a:latin typeface="+mn-ea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    Bolt</a:t>
                </a:r>
                <a:r>
                  <a:rPr lang="ko-KR" altLang="en-US" sz="1400" dirty="0">
                    <a:latin typeface="+mn-ea"/>
                  </a:rPr>
                  <a:t>의 피로한계 설계 및 개발 검토 시 활용이 가능할 것으로 사료 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+mn-ea"/>
                  </a:rPr>
                  <a:t>  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80728"/>
                <a:ext cx="8664560" cy="36867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연구의 의의 및 고찰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10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연구의 의의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i="1" dirty="0" smtClean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일반적으로 볼트의 </a:t>
            </a:r>
            <a:r>
              <a:rPr lang="ko-KR" altLang="en-US" sz="1400" dirty="0" err="1" smtClean="0">
                <a:latin typeface="+mn-ea"/>
              </a:rPr>
              <a:t>호칭경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규격별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피로 강도의 차이가 실제 있는지 확인을 위한 시험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시험 결과 피로 강도는 호칭경이 커지면 커질수록 증대 되었으나 인장 하중대비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</a:t>
            </a:r>
            <a:r>
              <a:rPr lang="ko-KR" altLang="en-US" sz="1400" dirty="0" smtClean="0">
                <a:latin typeface="+mn-ea"/>
              </a:rPr>
              <a:t>같은 비율로 나타남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인장하중 대비 약 </a:t>
            </a:r>
            <a:r>
              <a:rPr lang="en-US" altLang="ko-KR" sz="1400" dirty="0" smtClean="0">
                <a:latin typeface="+mn-ea"/>
              </a:rPr>
              <a:t>60%)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현 시험 결과를 제품개발 시 피로 하중 설계에 이용 할 수 있으며 </a:t>
            </a:r>
            <a:r>
              <a:rPr lang="ko-KR" altLang="en-US" sz="1400" dirty="0" err="1" smtClean="0">
                <a:latin typeface="+mn-ea"/>
              </a:rPr>
              <a:t>고객사에</a:t>
            </a:r>
            <a:r>
              <a:rPr lang="ko-KR" altLang="en-US" sz="1400" dirty="0" smtClean="0">
                <a:latin typeface="+mn-ea"/>
              </a:rPr>
              <a:t> 별도의 시험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필요 없이 제시 할 수 있을 것으로 판단됨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smtClean="0">
                <a:latin typeface="+mn-ea"/>
              </a:rPr>
              <a:t>개발 기간 단축 및 별도 피로 시험으로 인한 시간 및 비용 </a:t>
            </a:r>
            <a:r>
              <a:rPr lang="en-US" altLang="ko-KR" sz="1400" dirty="0" smtClean="0">
                <a:latin typeface="+mn-ea"/>
              </a:rPr>
              <a:t>LOSS</a:t>
            </a:r>
            <a:r>
              <a:rPr lang="ko-KR" altLang="en-US" sz="1400" dirty="0" smtClean="0">
                <a:latin typeface="+mn-ea"/>
              </a:rPr>
              <a:t>를 최소화 함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연구의 한계점 및 추가 연구 계획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제품 피로 </a:t>
            </a:r>
            <a:r>
              <a:rPr lang="ko-KR" altLang="en-US" sz="1400" dirty="0" err="1" smtClean="0">
                <a:latin typeface="+mn-ea"/>
              </a:rPr>
              <a:t>시험시</a:t>
            </a:r>
            <a:r>
              <a:rPr lang="ko-KR" altLang="en-US" sz="1400" dirty="0" smtClean="0">
                <a:latin typeface="+mn-ea"/>
              </a:rPr>
              <a:t> 많은 시간이 소요되어 시험을 단기간에 다양하게 시행 어려움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(</a:t>
            </a:r>
            <a:r>
              <a:rPr lang="ko-KR" altLang="en-US" sz="1400" dirty="0" smtClean="0">
                <a:latin typeface="+mn-ea"/>
              </a:rPr>
              <a:t>제품 </a:t>
            </a:r>
            <a:r>
              <a:rPr lang="en-US" altLang="ko-KR" sz="1400" dirty="0" smtClean="0">
                <a:latin typeface="+mn-ea"/>
              </a:rPr>
              <a:t>1EA</a:t>
            </a:r>
            <a:r>
              <a:rPr lang="ko-KR" altLang="en-US" sz="1400" dirty="0" smtClean="0">
                <a:latin typeface="+mn-ea"/>
              </a:rPr>
              <a:t>당 시험 약 </a:t>
            </a:r>
            <a:r>
              <a:rPr lang="en-US" altLang="ko-KR" sz="1400" dirty="0" smtClean="0">
                <a:latin typeface="+mn-ea"/>
              </a:rPr>
              <a:t>2~3</a:t>
            </a:r>
            <a:r>
              <a:rPr lang="ko-KR" altLang="en-US" sz="1400" dirty="0" smtClean="0">
                <a:latin typeface="+mn-ea"/>
              </a:rPr>
              <a:t>일 소요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현 시험은 </a:t>
            </a:r>
            <a:r>
              <a:rPr lang="en-US" altLang="ko-KR" sz="1400" dirty="0" smtClean="0">
                <a:latin typeface="+mn-ea"/>
              </a:rPr>
              <a:t>FLANGE  BOLT </a:t>
            </a:r>
            <a:r>
              <a:rPr lang="ko-KR" altLang="en-US" sz="1400" dirty="0" smtClean="0">
                <a:latin typeface="+mn-ea"/>
              </a:rPr>
              <a:t>단일 형상에 대해서만 시험을 진행 하였으나 </a:t>
            </a:r>
            <a:r>
              <a:rPr lang="en-US" altLang="ko-KR" sz="1400" dirty="0" smtClean="0">
                <a:latin typeface="+mn-ea"/>
              </a:rPr>
              <a:t>BOLT</a:t>
            </a:r>
            <a:r>
              <a:rPr lang="ko-KR" altLang="en-US" sz="1400" dirty="0" smtClean="0">
                <a:latin typeface="+mn-ea"/>
              </a:rPr>
              <a:t>의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    </a:t>
            </a:r>
            <a:r>
              <a:rPr lang="ko-KR" altLang="en-US" sz="1400" dirty="0" err="1" smtClean="0">
                <a:latin typeface="+mn-ea"/>
              </a:rPr>
              <a:t>형상별</a:t>
            </a:r>
            <a:r>
              <a:rPr lang="ko-KR" altLang="en-US" sz="1400" dirty="0" smtClean="0">
                <a:latin typeface="+mn-ea"/>
              </a:rPr>
              <a:t> 피로 강도의 실질적 차이점을 확인 하기 위하여 다양한 형상으로 시험 필요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    (HUB BOLT , HEX BOLT , CONROD BOLT…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357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 및 요약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45053" y="944637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BOLT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ko-KR" altLang="en-US" sz="1600" dirty="0" err="1" smtClean="0">
                <a:latin typeface="+mn-ea"/>
              </a:rPr>
              <a:t>호칭경별</a:t>
            </a:r>
            <a:r>
              <a:rPr lang="ko-KR" altLang="en-US" sz="1600" dirty="0" smtClean="0">
                <a:latin typeface="+mn-ea"/>
              </a:rPr>
              <a:t> 실제 피로 시험과  </a:t>
            </a:r>
            <a:r>
              <a:rPr lang="en-US" altLang="ko-KR" sz="1600" dirty="0" smtClean="0">
                <a:latin typeface="+mn-ea"/>
              </a:rPr>
              <a:t>DATA</a:t>
            </a:r>
            <a:r>
              <a:rPr lang="ko-KR" altLang="en-US" sz="1600" dirty="0" smtClean="0">
                <a:latin typeface="+mn-ea"/>
              </a:rPr>
              <a:t>를 통하여 피로 강도와 인장하중의 비율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확인</a:t>
            </a:r>
            <a:r>
              <a:rPr lang="en-US" altLang="ko-KR" sz="1600" dirty="0" smtClean="0">
                <a:latin typeface="+mn-ea"/>
              </a:rPr>
              <a:t>.(</a:t>
            </a:r>
            <a:r>
              <a:rPr lang="ko-KR" altLang="en-US" sz="1600" dirty="0" smtClean="0">
                <a:latin typeface="+mn-ea"/>
              </a:rPr>
              <a:t>인장 하중의 약 </a:t>
            </a:r>
            <a:r>
              <a:rPr lang="en-US" altLang="ko-KR" sz="1600" dirty="0" smtClean="0">
                <a:latin typeface="+mn-ea"/>
              </a:rPr>
              <a:t>60%)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본 </a:t>
            </a:r>
            <a:r>
              <a:rPr lang="ko-KR" altLang="en-US" sz="1600" dirty="0" err="1" smtClean="0">
                <a:latin typeface="+mn-ea"/>
              </a:rPr>
              <a:t>시험전</a:t>
            </a:r>
            <a:r>
              <a:rPr lang="ko-KR" altLang="en-US" sz="1600" dirty="0" smtClean="0">
                <a:latin typeface="+mn-ea"/>
              </a:rPr>
              <a:t> 에는 </a:t>
            </a:r>
            <a:r>
              <a:rPr lang="en-US" altLang="ko-KR" sz="1600" dirty="0" smtClean="0">
                <a:latin typeface="+mn-ea"/>
              </a:rPr>
              <a:t>BOLT</a:t>
            </a:r>
            <a:r>
              <a:rPr lang="ko-KR" altLang="en-US" sz="1600" dirty="0" smtClean="0">
                <a:latin typeface="+mn-ea"/>
              </a:rPr>
              <a:t>의 피로 강도를 알기 위해서는 피로 시험이 필요 하였지만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상기의 인장 하중 비율을 확인함에 따라 인장 하중시험만으로 피로 강도 예측 가능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호칭경별</a:t>
            </a:r>
            <a:r>
              <a:rPr lang="ko-KR" altLang="en-US" sz="1600" dirty="0" smtClean="0">
                <a:latin typeface="+mn-ea"/>
              </a:rPr>
              <a:t> 뿐 아니라 </a:t>
            </a:r>
            <a:r>
              <a:rPr lang="ko-KR" altLang="en-US" sz="1600" dirty="0" err="1" smtClean="0">
                <a:latin typeface="+mn-ea"/>
              </a:rPr>
              <a:t>형상별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BOLT</a:t>
            </a:r>
            <a:r>
              <a:rPr lang="ko-KR" altLang="en-US" sz="1600" dirty="0" smtClean="0">
                <a:latin typeface="+mn-ea"/>
              </a:rPr>
              <a:t> 피로 강도 예측을 할 수 있도록 여러 형태의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시험이 더 필요 함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87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401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+mn-ea"/>
                  </a:rPr>
                  <a:t>1. </a:t>
                </a:r>
                <a:r>
                  <a:rPr lang="ko-KR" altLang="en-US" sz="1600" b="1" dirty="0" smtClean="0">
                    <a:latin typeface="+mn-ea"/>
                  </a:rPr>
                  <a:t>연구의 </a:t>
                </a:r>
                <a:r>
                  <a:rPr lang="ko-KR" altLang="en-US" sz="1600" b="1" dirty="0">
                    <a:latin typeface="+mn-ea"/>
                  </a:rPr>
                  <a:t>배경</a:t>
                </a:r>
                <a:endParaRPr lang="en-US" altLang="ko-KR" sz="16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</a:t>
                </a:r>
                <a:r>
                  <a:rPr lang="en-US" altLang="ko-KR" sz="1400" dirty="0" smtClean="0">
                    <a:latin typeface="+mn-ea"/>
                  </a:rPr>
                  <a:t>1)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는 구조물 및 기계부품의 가장 일반적인 체결 방식으로 체결의 신뢰성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생산성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가격 </a:t>
                </a:r>
                <a:r>
                  <a:rPr lang="ko-KR" altLang="en-US" sz="1400" dirty="0" smtClean="0">
                    <a:latin typeface="+mn-ea"/>
                  </a:rPr>
                  <a:t>측면에서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</a:t>
                </a:r>
                <a:r>
                  <a:rPr lang="ko-KR" altLang="en-US" sz="1400" dirty="0" smtClean="0">
                    <a:latin typeface="+mn-ea"/>
                  </a:rPr>
                  <a:t> 가장 우월하며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수리 및 교환을 위한 분해의 용이성으로 각종 기계구조 부재 체결에 널리 사용함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</a:t>
                </a:r>
                <a:r>
                  <a:rPr lang="en-US" altLang="ko-KR" sz="1400" dirty="0" smtClean="0">
                    <a:latin typeface="+mn-ea"/>
                  </a:rPr>
                  <a:t> 2) </a:t>
                </a:r>
                <a:r>
                  <a:rPr lang="ko-KR" altLang="en-US" sz="1400" dirty="0">
                    <a:latin typeface="+mn-ea"/>
                  </a:rPr>
                  <a:t>자동차 </a:t>
                </a:r>
                <a:r>
                  <a:rPr lang="en-US" altLang="ko-KR" sz="1400" dirty="0">
                    <a:latin typeface="+mn-ea"/>
                  </a:rPr>
                  <a:t>Engine</a:t>
                </a:r>
                <a:r>
                  <a:rPr lang="ko-KR" altLang="en-US" sz="1400" dirty="0">
                    <a:latin typeface="+mn-ea"/>
                  </a:rPr>
                  <a:t>용 </a:t>
                </a:r>
                <a:r>
                  <a:rPr lang="en-US" altLang="ko-KR" sz="1400" dirty="0" err="1">
                    <a:latin typeface="+mn-ea"/>
                  </a:rPr>
                  <a:t>Conrod</a:t>
                </a:r>
                <a:r>
                  <a:rPr lang="en-US" altLang="ko-KR" sz="1400" dirty="0">
                    <a:latin typeface="+mn-ea"/>
                  </a:rPr>
                  <a:t> Bolt</a:t>
                </a:r>
                <a:r>
                  <a:rPr lang="ko-KR" altLang="en-US" sz="1400" dirty="0">
                    <a:latin typeface="+mn-ea"/>
                  </a:rPr>
                  <a:t>와 </a:t>
                </a:r>
                <a:r>
                  <a:rPr lang="en-US" altLang="ko-KR" sz="1400" dirty="0">
                    <a:latin typeface="+mn-ea"/>
                  </a:rPr>
                  <a:t>HUB Bolt</a:t>
                </a:r>
                <a:r>
                  <a:rPr lang="ko-KR" altLang="en-US" sz="1400" dirty="0">
                    <a:latin typeface="+mn-ea"/>
                  </a:rPr>
                  <a:t>를 예를 들면</a:t>
                </a:r>
                <a:r>
                  <a:rPr lang="en-US" altLang="ko-KR" sz="1400" dirty="0" smtClean="0">
                    <a:latin typeface="+mn-ea"/>
                  </a:rPr>
                  <a:t>,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는 </a:t>
                </a:r>
                <a:r>
                  <a:rPr lang="ko-KR" altLang="en-US" sz="1400" dirty="0" err="1">
                    <a:latin typeface="+mn-ea"/>
                  </a:rPr>
                  <a:t>정하중</a:t>
                </a:r>
                <a:r>
                  <a:rPr lang="en-US" altLang="ko-KR" sz="1400" dirty="0">
                    <a:latin typeface="+mn-ea"/>
                  </a:rPr>
                  <a:t> (Bolt</a:t>
                </a:r>
                <a:r>
                  <a:rPr lang="ko-KR" altLang="en-US" sz="1400" dirty="0">
                    <a:latin typeface="+mn-ea"/>
                  </a:rPr>
                  <a:t>의 </a:t>
                </a:r>
                <a:r>
                  <a:rPr lang="ko-KR" altLang="en-US" sz="1400" dirty="0" err="1">
                    <a:latin typeface="+mn-ea"/>
                  </a:rPr>
                  <a:t>체결력</a:t>
                </a:r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과 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 </a:t>
                </a:r>
                <a:r>
                  <a:rPr lang="ko-KR" altLang="en-US" sz="1400" dirty="0" err="1" smtClean="0">
                    <a:latin typeface="+mn-ea"/>
                  </a:rPr>
                  <a:t>동하중</a:t>
                </a:r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(</a:t>
                </a:r>
                <a:r>
                  <a:rPr lang="ko-KR" altLang="en-US" sz="1400" dirty="0">
                    <a:latin typeface="+mn-ea"/>
                  </a:rPr>
                  <a:t>연소실 폭발압력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및 지지물의 </a:t>
                </a:r>
                <a:r>
                  <a:rPr lang="ko-KR" altLang="en-US" sz="1400" dirty="0" err="1">
                    <a:latin typeface="+mn-ea"/>
                  </a:rPr>
                  <a:t>반력</a:t>
                </a:r>
                <a:r>
                  <a:rPr lang="en-US" altLang="ko-KR" sz="1400" dirty="0">
                    <a:latin typeface="+mn-ea"/>
                  </a:rPr>
                  <a:t>, Wheel</a:t>
                </a:r>
                <a:r>
                  <a:rPr lang="ko-KR" altLang="en-US" sz="1400" dirty="0">
                    <a:latin typeface="+mn-ea"/>
                  </a:rPr>
                  <a:t>의 충격하중</a:t>
                </a:r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에 </a:t>
                </a:r>
                <a:r>
                  <a:rPr lang="ko-KR" altLang="en-US" sz="1400" dirty="0" smtClean="0">
                    <a:latin typeface="+mn-ea"/>
                  </a:rPr>
                  <a:t>의하여 변동응력의 </a:t>
                </a:r>
                <a:r>
                  <a:rPr lang="ko-KR" altLang="en-US" sz="1400" dirty="0">
                    <a:latin typeface="+mn-ea"/>
                  </a:rPr>
                  <a:t>영향을 받음</a:t>
                </a:r>
                <a:r>
                  <a:rPr lang="en-US" altLang="ko-KR" sz="1400" dirty="0">
                    <a:latin typeface="+mn-ea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   </a:t>
                </a:r>
                <a:r>
                  <a:rPr lang="ko-KR" altLang="en-US" sz="1400" dirty="0" smtClean="0">
                    <a:latin typeface="+mn-ea"/>
                  </a:rPr>
                  <a:t>즉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 err="1">
                    <a:latin typeface="+mn-ea"/>
                  </a:rPr>
                  <a:t>정하중</a:t>
                </a:r>
                <a:r>
                  <a:rPr lang="en-US" altLang="ko-KR" sz="1400" dirty="0">
                    <a:latin typeface="+mn-ea"/>
                  </a:rPr>
                  <a:t>(Static Load) </a:t>
                </a:r>
                <a:r>
                  <a:rPr lang="ko-KR" altLang="en-US" sz="1400" dirty="0">
                    <a:latin typeface="+mn-ea"/>
                  </a:rPr>
                  <a:t>상태에서 </a:t>
                </a:r>
                <a:r>
                  <a:rPr lang="ko-KR" altLang="en-US" sz="1400" dirty="0" err="1">
                    <a:latin typeface="+mn-ea"/>
                  </a:rPr>
                  <a:t>동하중에</a:t>
                </a:r>
                <a:r>
                  <a:rPr lang="ko-KR" altLang="en-US" sz="1400" dirty="0">
                    <a:latin typeface="+mn-ea"/>
                  </a:rPr>
                  <a:t> 의한 최대응력</a:t>
                </a:r>
                <a:r>
                  <a:rPr lang="en-US" altLang="ko-KR" sz="14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이 반복적으로 발생 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</a:t>
                </a:r>
                <a:r>
                  <a:rPr lang="en-US" altLang="ko-KR" sz="1400" dirty="0" smtClean="0">
                    <a:latin typeface="+mn-ea"/>
                  </a:rPr>
                  <a:t>3) </a:t>
                </a:r>
                <a:r>
                  <a:rPr lang="ko-KR" altLang="en-US" sz="1400" dirty="0">
                    <a:latin typeface="+mn-ea"/>
                  </a:rPr>
                  <a:t>따라서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차량 및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의 설계단계에서 반복하중에 따른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가 파손되지 않도록 허용응력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파손조건 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  </a:t>
                </a:r>
                <a:r>
                  <a:rPr lang="ko-KR" altLang="en-US" sz="1400" dirty="0" smtClean="0">
                    <a:latin typeface="+mn-ea"/>
                  </a:rPr>
                  <a:t>또는 피로한도 </a:t>
                </a:r>
                <a:r>
                  <a:rPr lang="ko-KR" altLang="en-US" sz="1400" dirty="0">
                    <a:latin typeface="+mn-ea"/>
                  </a:rPr>
                  <a:t>등을 설정하고 있음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n-ea"/>
                  </a:rPr>
                  <a:t>    4) </a:t>
                </a:r>
                <a:r>
                  <a:rPr lang="ko-KR" altLang="en-US" sz="1400" dirty="0">
                    <a:latin typeface="+mn-ea"/>
                  </a:rPr>
                  <a:t>최근</a:t>
                </a:r>
                <a:r>
                  <a:rPr lang="en-US" altLang="ko-KR" sz="1400" dirty="0">
                    <a:latin typeface="+mn-ea"/>
                  </a:rPr>
                  <a:t>, Bolt </a:t>
                </a:r>
                <a:r>
                  <a:rPr lang="ko-KR" altLang="en-US" sz="1400" dirty="0">
                    <a:latin typeface="+mn-ea"/>
                  </a:rPr>
                  <a:t>품질에 대한 신뢰성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안정성에 대한 정량적인 평가를 요구하는 추세로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향후 더욱더 </a:t>
                </a:r>
                <a:r>
                  <a:rPr lang="ko-KR" altLang="en-US" sz="1400" dirty="0" smtClean="0">
                    <a:latin typeface="+mn-ea"/>
                  </a:rPr>
                  <a:t>강화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      </a:t>
                </a:r>
                <a:r>
                  <a:rPr lang="ko-KR" altLang="en-US" sz="1400" dirty="0" smtClean="0">
                    <a:latin typeface="+mn-ea"/>
                  </a:rPr>
                  <a:t>될 것으로 전망 </a:t>
                </a:r>
                <a:r>
                  <a:rPr lang="ko-KR" altLang="en-US" sz="1400" dirty="0">
                    <a:latin typeface="+mn-ea"/>
                  </a:rPr>
                  <a:t>됨</a:t>
                </a:r>
                <a:r>
                  <a:rPr lang="en-US" altLang="ko-KR" sz="1400" dirty="0">
                    <a:latin typeface="+mn-ea"/>
                  </a:rPr>
                  <a:t>. </a:t>
                </a:r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 smtClean="0">
                    <a:solidFill>
                      <a:srgbClr val="3333FF"/>
                    </a:solidFill>
                    <a:latin typeface="+mn-ea"/>
                  </a:rPr>
                  <a:t>       </a:t>
                </a:r>
                <a:r>
                  <a:rPr lang="ko-KR" altLang="en-US" sz="1400" i="1" u="sng" dirty="0" smtClean="0">
                    <a:latin typeface="+mn-ea"/>
                  </a:rPr>
                  <a:t>본 </a:t>
                </a:r>
                <a:r>
                  <a:rPr lang="ko-KR" altLang="en-US" sz="1400" i="1" u="sng" dirty="0">
                    <a:latin typeface="+mn-ea"/>
                  </a:rPr>
                  <a:t>연구를 통하여 피로강도</a:t>
                </a:r>
                <a:r>
                  <a:rPr lang="en-US" altLang="ko-KR" sz="1400" i="1" u="sng" dirty="0">
                    <a:latin typeface="+mn-ea"/>
                  </a:rPr>
                  <a:t>Spec</a:t>
                </a:r>
                <a:r>
                  <a:rPr lang="ko-KR" altLang="en-US" sz="1400" i="1" u="sng" dirty="0">
                    <a:latin typeface="+mn-ea"/>
                  </a:rPr>
                  <a:t>이 요구되는 </a:t>
                </a:r>
                <a:r>
                  <a:rPr lang="en-US" altLang="ko-KR" sz="1400" i="1" u="sng" dirty="0">
                    <a:latin typeface="+mn-ea"/>
                  </a:rPr>
                  <a:t>Bolt </a:t>
                </a:r>
                <a:r>
                  <a:rPr lang="ko-KR" altLang="en-US" sz="1400" i="1" u="sng" dirty="0">
                    <a:latin typeface="+mn-ea"/>
                  </a:rPr>
                  <a:t>개발 시 설계 타당성 검토 및 최적 설계를 위한 </a:t>
                </a:r>
                <a:endParaRPr lang="en-US" altLang="ko-KR" sz="1400" i="1" u="sng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latin typeface="+mn-ea"/>
                  </a:rPr>
                  <a:t>        </a:t>
                </a:r>
                <a:r>
                  <a:rPr lang="ko-KR" altLang="en-US" sz="1400" i="1" u="sng" dirty="0">
                    <a:latin typeface="+mn-ea"/>
                  </a:rPr>
                  <a:t>지침을 제시하기 위한 중요한 과제로 판단 됨</a:t>
                </a:r>
                <a:r>
                  <a:rPr lang="en-US" altLang="ko-KR" sz="1400" i="1" u="sng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4016484"/>
              </a:xfrm>
              <a:prstGeom prst="rect">
                <a:avLst/>
              </a:prstGeom>
              <a:blipFill rotWithShape="1">
                <a:blip r:embed="rId3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279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+mn-ea"/>
                  </a:rPr>
                  <a:t>2. </a:t>
                </a:r>
                <a:r>
                  <a:rPr lang="ko-KR" altLang="en-US" sz="1600" b="1" dirty="0" smtClean="0">
                    <a:latin typeface="+mn-ea"/>
                  </a:rPr>
                  <a:t>연구의 목적</a:t>
                </a:r>
                <a:endParaRPr lang="en-US" altLang="ko-KR" sz="1600" b="1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</a:t>
                </a:r>
                <a:r>
                  <a:rPr lang="en-US" altLang="ko-KR" sz="1400" dirty="0" smtClean="0">
                    <a:latin typeface="+mn-ea"/>
                  </a:rPr>
                  <a:t>1) </a:t>
                </a:r>
                <a:r>
                  <a:rPr lang="ko-KR" altLang="en-US" sz="1400" dirty="0">
                    <a:latin typeface="+mn-ea"/>
                  </a:rPr>
                  <a:t>본 연구의 목적은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의 형상</a:t>
                </a:r>
                <a:r>
                  <a:rPr lang="en-US" altLang="ko-KR" sz="1400" dirty="0">
                    <a:latin typeface="+mn-ea"/>
                  </a:rPr>
                  <a:t>(Type), </a:t>
                </a:r>
                <a:r>
                  <a:rPr lang="ko-KR" altLang="en-US" sz="1400" dirty="0" err="1">
                    <a:latin typeface="+mn-ea"/>
                  </a:rPr>
                  <a:t>규격별로</a:t>
                </a:r>
                <a:r>
                  <a:rPr lang="ko-KR" altLang="en-US" sz="1400" dirty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SCM435(10.9T) </a:t>
                </a:r>
                <a:r>
                  <a:rPr lang="ko-KR" altLang="en-US" sz="1400" dirty="0">
                    <a:latin typeface="+mn-ea"/>
                  </a:rPr>
                  <a:t>재질 적용</a:t>
                </a:r>
                <a:r>
                  <a:rPr lang="en-US" altLang="ko-KR" sz="1400" dirty="0">
                    <a:latin typeface="+mn-ea"/>
                  </a:rPr>
                  <a:t> Bolt</a:t>
                </a:r>
                <a:r>
                  <a:rPr lang="ko-KR" altLang="en-US" sz="1400" dirty="0">
                    <a:latin typeface="+mn-ea"/>
                  </a:rPr>
                  <a:t>를 무작위로 선정하여</a:t>
                </a:r>
                <a:r>
                  <a:rPr lang="en-US" altLang="ko-KR" sz="1400" dirty="0">
                    <a:latin typeface="+mn-ea"/>
                  </a:rPr>
                  <a:t>, </a:t>
                </a:r>
                <a:br>
                  <a:rPr lang="en-US" altLang="ko-KR" sz="1400" dirty="0">
                    <a:latin typeface="+mn-ea"/>
                  </a:rPr>
                </a:br>
                <a:r>
                  <a:rPr lang="en-US" altLang="ko-KR" sz="1400" dirty="0">
                    <a:latin typeface="+mn-ea"/>
                  </a:rPr>
                  <a:t>        </a:t>
                </a:r>
                <a:r>
                  <a:rPr lang="ko-KR" altLang="en-US" sz="1400" dirty="0">
                    <a:latin typeface="+mn-ea"/>
                  </a:rPr>
                  <a:t>무한피로 영역에 </a:t>
                </a:r>
                <a:r>
                  <a:rPr lang="en-US" altLang="ko-KR" sz="14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400" dirty="0">
                        <a:latin typeface="+mn-ea"/>
                      </a:rPr>
                      <m:t>cycle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에 도달 피로강도 확인 및 </a:t>
                </a:r>
                <a:r>
                  <a:rPr lang="en-US" altLang="ko-KR" sz="1400" dirty="0">
                    <a:latin typeface="+mn-ea"/>
                  </a:rPr>
                  <a:t>DB</a:t>
                </a:r>
                <a:r>
                  <a:rPr lang="ko-KR" altLang="en-US" sz="1400" dirty="0">
                    <a:latin typeface="+mn-ea"/>
                  </a:rPr>
                  <a:t>를 구축하고자 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n-ea"/>
                  </a:rPr>
                  <a:t>    2) </a:t>
                </a:r>
                <a:r>
                  <a:rPr lang="ko-KR" altLang="en-US" sz="1400" dirty="0">
                    <a:latin typeface="+mn-ea"/>
                  </a:rPr>
                  <a:t>시험</a:t>
                </a:r>
                <a:r>
                  <a:rPr lang="en-US" altLang="ko-KR" sz="1400" dirty="0">
                    <a:latin typeface="+mn-ea"/>
                  </a:rPr>
                  <a:t>DB</a:t>
                </a:r>
                <a:r>
                  <a:rPr lang="ko-KR" altLang="en-US" sz="1400" dirty="0">
                    <a:latin typeface="+mn-ea"/>
                  </a:rPr>
                  <a:t>를 통하여 </a:t>
                </a:r>
                <a:r>
                  <a:rPr lang="en-US" altLang="ko-KR" sz="1400" dirty="0">
                    <a:latin typeface="+mn-ea"/>
                  </a:rPr>
                  <a:t>Bolt</a:t>
                </a:r>
                <a:r>
                  <a:rPr lang="ko-KR" altLang="en-US" sz="1400" dirty="0">
                    <a:latin typeface="+mn-ea"/>
                  </a:rPr>
                  <a:t>의 형상 및 규격에 따른 피로강도 차이를 비교 분석하고</a:t>
                </a:r>
                <a:r>
                  <a:rPr lang="en-US" altLang="ko-KR" sz="1400" dirty="0">
                    <a:latin typeface="+mn-ea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    Bolt</a:t>
                </a:r>
                <a:r>
                  <a:rPr lang="ko-KR" altLang="en-US" sz="1400" dirty="0">
                    <a:latin typeface="+mn-ea"/>
                  </a:rPr>
                  <a:t>의 피로강도</a:t>
                </a:r>
                <a:r>
                  <a:rPr lang="en-US" altLang="ko-KR" sz="14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400" dirty="0">
                        <a:latin typeface="+mn-ea"/>
                      </a:rPr>
                      <m:t>cycle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) </a:t>
                </a:r>
                <a:r>
                  <a:rPr lang="ko-KR" altLang="en-US" sz="1400" dirty="0">
                    <a:latin typeface="+mn-ea"/>
                  </a:rPr>
                  <a:t>추정이 가능하도록 하고자 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n-ea"/>
                  </a:rPr>
                  <a:t>    3) </a:t>
                </a:r>
                <a:r>
                  <a:rPr lang="ko-KR" altLang="en-US" sz="1400" i="1" u="sng" dirty="0">
                    <a:latin typeface="+mn-ea"/>
                  </a:rPr>
                  <a:t>정량적으로 평가 된 시험</a:t>
                </a:r>
                <a:r>
                  <a:rPr lang="en-US" altLang="ko-KR" sz="1400" i="1" u="sng" dirty="0">
                    <a:latin typeface="+mn-ea"/>
                  </a:rPr>
                  <a:t>DB </a:t>
                </a:r>
                <a:r>
                  <a:rPr lang="ko-KR" altLang="en-US" sz="1400" i="1" u="sng" dirty="0">
                    <a:latin typeface="+mn-ea"/>
                  </a:rPr>
                  <a:t>및 피로한계 추정치를 통하여 </a:t>
                </a:r>
                <a:r>
                  <a:rPr lang="en-US" altLang="ko-KR" sz="1400" i="1" u="sng" dirty="0">
                    <a:latin typeface="+mn-ea"/>
                  </a:rPr>
                  <a:t>Bolt </a:t>
                </a:r>
                <a:r>
                  <a:rPr lang="ko-KR" altLang="en-US" sz="1400" i="1" u="sng" dirty="0">
                    <a:latin typeface="+mn-ea"/>
                  </a:rPr>
                  <a:t>설계 최적화에 반영 될 수 있음</a:t>
                </a:r>
                <a:r>
                  <a:rPr lang="en-US" altLang="ko-KR" sz="1400" i="1" u="sng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latin typeface="+mn-ea"/>
                  </a:rPr>
                  <a:t>         └ </a:t>
                </a:r>
                <a:r>
                  <a:rPr lang="ko-KR" altLang="en-US" sz="1400" i="1" dirty="0">
                    <a:latin typeface="+mn-ea"/>
                  </a:rPr>
                  <a:t>피로강도 규제 제품의 개발 </a:t>
                </a:r>
                <a:r>
                  <a:rPr lang="en-US" altLang="ko-KR" sz="1400" i="1" dirty="0">
                    <a:latin typeface="+mn-ea"/>
                  </a:rPr>
                  <a:t>/ </a:t>
                </a:r>
                <a:r>
                  <a:rPr lang="ko-KR" altLang="en-US" sz="1400" i="1" dirty="0">
                    <a:latin typeface="+mn-ea"/>
                  </a:rPr>
                  <a:t>개발검토에 기초자료로 활용</a:t>
                </a:r>
                <a:r>
                  <a:rPr lang="en-US" altLang="ko-KR" sz="1400" i="1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latin typeface="+mn-ea"/>
                  </a:rPr>
                  <a:t>         └ </a:t>
                </a:r>
                <a:r>
                  <a:rPr lang="ko-KR" altLang="en-US" sz="1400" i="1" dirty="0" err="1">
                    <a:latin typeface="+mn-ea"/>
                  </a:rPr>
                  <a:t>고객사</a:t>
                </a:r>
                <a:r>
                  <a:rPr lang="ko-KR" altLang="en-US" sz="1400" i="1" dirty="0">
                    <a:latin typeface="+mn-ea"/>
                  </a:rPr>
                  <a:t> 사용환경에 따른 피로</a:t>
                </a:r>
                <a:r>
                  <a:rPr lang="en-US" altLang="ko-KR" sz="1400" i="1" dirty="0">
                    <a:latin typeface="+mn-ea"/>
                  </a:rPr>
                  <a:t>SPEC</a:t>
                </a:r>
                <a:r>
                  <a:rPr lang="ko-KR" altLang="en-US" sz="1400" i="1" dirty="0">
                    <a:latin typeface="+mn-ea"/>
                  </a:rPr>
                  <a:t> 제안을 통한 기술경쟁력 확보</a:t>
                </a:r>
                <a:r>
                  <a:rPr lang="en-US" altLang="ko-KR" sz="1400" i="1" dirty="0">
                    <a:latin typeface="+mn-ea"/>
                  </a:rPr>
                  <a:t>.</a:t>
                </a:r>
                <a:endParaRPr lang="en-US" altLang="ko-KR" sz="1400" i="1" u="sng" dirty="0">
                  <a:solidFill>
                    <a:srgbClr val="3333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2790764"/>
              </a:xfrm>
              <a:prstGeom prst="rect">
                <a:avLst/>
              </a:prstGeom>
              <a:blipFill rotWithShape="1">
                <a:blip r:embed="rId3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3. </a:t>
            </a:r>
            <a:r>
              <a:rPr lang="ko-KR" altLang="en-US" sz="1600" b="1" dirty="0">
                <a:latin typeface="+mn-ea"/>
              </a:rPr>
              <a:t>기초 이론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1) </a:t>
            </a:r>
            <a:r>
              <a:rPr lang="ko-KR" altLang="en-US" sz="1400" dirty="0">
                <a:latin typeface="+mn-ea"/>
              </a:rPr>
              <a:t>피로 </a:t>
            </a:r>
            <a:r>
              <a:rPr lang="en-US" altLang="ko-KR" sz="1400" dirty="0">
                <a:latin typeface="+mn-ea"/>
              </a:rPr>
              <a:t>(Fatigue)</a:t>
            </a:r>
            <a:r>
              <a:rPr lang="ko-KR" altLang="en-US" sz="1400" dirty="0">
                <a:latin typeface="+mn-ea"/>
              </a:rPr>
              <a:t>의 </a:t>
            </a:r>
            <a:r>
              <a:rPr lang="ko-KR" altLang="en-US" sz="1400" dirty="0" smtClean="0">
                <a:latin typeface="+mn-ea"/>
              </a:rPr>
              <a:t>정의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333FF"/>
                </a:solidFill>
                <a:latin typeface="+mn-ea"/>
              </a:rPr>
              <a:t>   </a:t>
            </a:r>
            <a:r>
              <a:rPr lang="en-US" altLang="ko-KR" sz="1400" dirty="0">
                <a:latin typeface="+mn-ea"/>
              </a:rPr>
              <a:t>“</a:t>
            </a:r>
            <a:r>
              <a:rPr lang="ko-KR" altLang="en-US" sz="1400" dirty="0">
                <a:latin typeface="+mn-ea"/>
              </a:rPr>
              <a:t>반복 응력이나 반복 변형을 받아 점진적인 영구 변형이 생기고 상당한 기간 동안 반복되면 균열이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생기거나 파괴에 </a:t>
            </a:r>
            <a:r>
              <a:rPr lang="ko-KR" altLang="en-US" sz="1400" dirty="0">
                <a:latin typeface="+mn-ea"/>
              </a:rPr>
              <a:t>이룰 수도 있는 현상</a:t>
            </a:r>
            <a:r>
              <a:rPr lang="en-US" altLang="ko-KR" sz="1400" dirty="0">
                <a:latin typeface="+mn-ea"/>
              </a:rPr>
              <a:t>” – ASTM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정의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i="1" u="sng" dirty="0">
                <a:latin typeface="+mn-ea"/>
              </a:rPr>
              <a:t>다리</a:t>
            </a:r>
            <a:r>
              <a:rPr lang="en-US" altLang="ko-KR" sz="1400" i="1" u="sng" dirty="0">
                <a:latin typeface="+mn-ea"/>
              </a:rPr>
              <a:t>, </a:t>
            </a:r>
            <a:r>
              <a:rPr lang="ko-KR" altLang="en-US" sz="1400" i="1" u="sng" dirty="0">
                <a:latin typeface="+mn-ea"/>
              </a:rPr>
              <a:t>비행기</a:t>
            </a:r>
            <a:r>
              <a:rPr lang="en-US" altLang="ko-KR" sz="1400" i="1" u="sng" dirty="0">
                <a:latin typeface="+mn-ea"/>
              </a:rPr>
              <a:t>, </a:t>
            </a:r>
            <a:r>
              <a:rPr lang="ko-KR" altLang="en-US" sz="1400" i="1" u="sng" dirty="0">
                <a:latin typeface="+mn-ea"/>
              </a:rPr>
              <a:t>기계 부품 등과 같이 동적인 변동 응력을 받는 구조물에서</a:t>
            </a:r>
            <a:r>
              <a:rPr lang="ko-KR" altLang="en-US" sz="1400" dirty="0">
                <a:latin typeface="+mn-ea"/>
              </a:rPr>
              <a:t> 나타나는 파손 현상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i="1" u="sng" dirty="0">
                <a:latin typeface="+mn-ea"/>
              </a:rPr>
              <a:t>오랜 시간 동안 </a:t>
            </a:r>
            <a:r>
              <a:rPr lang="ko-KR" altLang="en-US" sz="1400" dirty="0">
                <a:latin typeface="+mn-ea"/>
              </a:rPr>
              <a:t>항복 강도나 인장 강도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정적 하중에 대한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보다 </a:t>
            </a:r>
            <a:r>
              <a:rPr lang="ko-KR" altLang="en-US" sz="1400" i="1" u="sng" dirty="0">
                <a:latin typeface="+mn-ea"/>
              </a:rPr>
              <a:t>매우 낮은 응력 상태에서 </a:t>
            </a:r>
            <a:r>
              <a:rPr lang="ko-KR" altLang="en-US" sz="1400" dirty="0" smtClean="0">
                <a:latin typeface="+mn-ea"/>
              </a:rPr>
              <a:t>일어남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모든 </a:t>
            </a:r>
            <a:r>
              <a:rPr lang="ko-KR" altLang="en-US" sz="1400" i="1" u="sng" dirty="0">
                <a:latin typeface="+mn-ea"/>
              </a:rPr>
              <a:t>금속 파손의 약 </a:t>
            </a:r>
            <a:r>
              <a:rPr lang="en-US" altLang="ko-KR" sz="1400" i="1" u="sng" dirty="0">
                <a:latin typeface="+mn-ea"/>
              </a:rPr>
              <a:t>90%</a:t>
            </a:r>
            <a:r>
              <a:rPr lang="ko-KR" altLang="en-US" sz="1400" i="1" u="sng" dirty="0">
                <a:latin typeface="+mn-ea"/>
              </a:rPr>
              <a:t>가 피로에 의한 파손이며</a:t>
            </a:r>
            <a:r>
              <a:rPr lang="en-US" altLang="ko-KR" sz="1400" i="1" u="sng" dirty="0">
                <a:latin typeface="+mn-ea"/>
              </a:rPr>
              <a:t>,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폴리머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or </a:t>
            </a:r>
            <a:r>
              <a:rPr lang="ko-KR" altLang="en-US" sz="1400" dirty="0">
                <a:latin typeface="+mn-ea"/>
              </a:rPr>
              <a:t>세라믹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유리는 제외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에서도 피로 파손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발생 </a:t>
            </a:r>
            <a:r>
              <a:rPr lang="ko-KR" altLang="en-US" sz="1400" dirty="0">
                <a:latin typeface="+mn-ea"/>
              </a:rPr>
              <a:t>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: </a:t>
            </a:r>
            <a:r>
              <a:rPr lang="ko-KR" altLang="en-US" sz="1400" dirty="0">
                <a:latin typeface="+mn-ea"/>
              </a:rPr>
              <a:t>어떠한 파손 징후를 나타내지 않고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소성변형을 거의 수반하지 않음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i="1" u="sng" dirty="0">
                <a:latin typeface="+mn-ea"/>
              </a:rPr>
              <a:t>갑자기 파손되므로 위험함</a:t>
            </a:r>
            <a:r>
              <a:rPr lang="en-US" altLang="ko-KR" sz="1400" i="1" u="sng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i="1" dirty="0">
                <a:latin typeface="+mn-ea"/>
              </a:rPr>
              <a:t> </a:t>
            </a:r>
            <a:r>
              <a:rPr lang="en-US" altLang="ko-KR" sz="1400" i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파단면은</a:t>
            </a:r>
            <a:r>
              <a:rPr lang="ko-KR" altLang="en-US" sz="1400" dirty="0">
                <a:latin typeface="+mn-ea"/>
              </a:rPr>
              <a:t> 일반적으로 인장 응력 방향에 수직으로 나타남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2) </a:t>
            </a:r>
            <a:r>
              <a:rPr lang="ko-KR" altLang="en-US" sz="1400" dirty="0">
                <a:latin typeface="+mn-ea"/>
              </a:rPr>
              <a:t>피로하중의 형태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: </a:t>
            </a:r>
            <a:r>
              <a:rPr lang="ko-KR" altLang="en-US" sz="1400" dirty="0">
                <a:latin typeface="+mn-ea"/>
              </a:rPr>
              <a:t>일반적으로 시간에 따른 변동 응력의 형태는 세 가지로 나누어 짐</a:t>
            </a:r>
            <a:r>
              <a:rPr lang="en-US" altLang="ko-KR" sz="1400" dirty="0">
                <a:latin typeface="+mn-ea"/>
              </a:rPr>
              <a:t>.    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86479"/>
              </p:ext>
            </p:extLst>
          </p:nvPr>
        </p:nvGraphicFramePr>
        <p:xfrm>
          <a:off x="347091" y="1700808"/>
          <a:ext cx="8545514" cy="4390209"/>
        </p:xfrm>
        <a:graphic>
          <a:graphicData uri="http://schemas.openxmlformats.org/drawingml/2006/table">
            <a:tbl>
              <a:tblPr/>
              <a:tblGrid>
                <a:gridCol w="587096"/>
                <a:gridCol w="2652806"/>
                <a:gridCol w="2652806"/>
                <a:gridCol w="2652806"/>
              </a:tblGrid>
              <a:tr h="3148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Case 1</a:t>
                      </a: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Case 2</a:t>
                      </a: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Case 3</a:t>
                      </a: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교번 응력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Cycle</a:t>
                      </a:r>
                    </a:p>
                    <a:p>
                      <a:pPr algn="ctr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(Reversed stress)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반복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응력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Cycle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(Repeated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stress cycle)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변동 응력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Cycle</a:t>
                      </a:r>
                      <a:endParaRPr lang="en-US" altLang="ko-KR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rtl="0" fontAlgn="ctr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(Fluctuating stress cycle)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Stress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cycle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작용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응력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–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압축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–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무질서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11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특징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1)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시간에 따라 규칙적인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Sine</a:t>
                      </a:r>
                    </a:p>
                    <a:p>
                      <a:pPr algn="l" font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   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곡선 형태로 진폭은 응력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0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에</a:t>
                      </a: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   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대하여 대칭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</a:p>
                    <a:p>
                      <a:pPr algn="l" fontAlgn="ctr">
                        <a:lnSpc>
                          <a:spcPct val="120000"/>
                        </a:lnSpc>
                        <a:buNone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2)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압축으로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은 항상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1)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최대 응력 및 최소 응력이 </a:t>
                      </a: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  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응력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에 대해서 비대칭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1)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응력의 진폭 및 주파수가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   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무질서하게 변함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응력비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(R)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 = -1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시험 조건에 따라 상이함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853" marR="7853" marT="78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366" y="2385899"/>
            <a:ext cx="2592288" cy="14008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5897" y="2402452"/>
            <a:ext cx="2623505" cy="138430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4059" y="2402452"/>
            <a:ext cx="2715419" cy="1384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20"/>
              <p:cNvSpPr>
                <a:spLocks noChangeArrowheads="1"/>
              </p:cNvSpPr>
              <p:nvPr/>
            </p:nvSpPr>
            <p:spPr bwMode="auto">
              <a:xfrm>
                <a:off x="233703" y="6079409"/>
                <a:ext cx="9018817" cy="591111"/>
              </a:xfrm>
              <a:prstGeom prst="rect">
                <a:avLst/>
              </a:prstGeom>
              <a:noFill/>
              <a:ln w="12700" algn="ctr">
                <a:noFill/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t"/>
              <a:lstStyle>
                <a:lvl1pPr>
                  <a:defRPr sz="1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※ </a:t>
                </a:r>
                <a:r>
                  <a:rPr lang="ko-KR" altLang="en-US" sz="1100" b="0" dirty="0" err="1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응력비</a:t>
                </a:r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(R) : </a:t>
                </a:r>
                <a:r>
                  <a:rPr lang="ko-KR" altLang="en-US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최소응력</a:t>
                </a:r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𝑚𝑖𝑛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  <m:r>
                      <a:rPr lang="ko-KR" altLang="en-US" sz="11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의</m:t>
                    </m:r>
                  </m:oMath>
                </a14:m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최대응력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ko-KR" altLang="en-US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에 대한 </a:t>
                </a:r>
                <a:r>
                  <a:rPr lang="ko-KR" altLang="en-US" sz="1100" b="0" dirty="0" err="1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대수비</a:t>
                </a:r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(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𝑅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HY헤드라인M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HY헤드라인M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 응력은 </a:t>
                </a:r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(+)</a:t>
                </a:r>
                <a:r>
                  <a:rPr lang="ko-KR" altLang="en-US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</a:t>
                </a:r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압축 응력은 </a:t>
                </a:r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(-)</a:t>
                </a:r>
                <a:r>
                  <a:rPr lang="ko-KR" altLang="en-US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</a:t>
                </a:r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표시 함</a:t>
                </a:r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r>
                  <a:rPr lang="en-US" altLang="ko-KR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※ </a:t>
                </a:r>
                <a:r>
                  <a:rPr lang="ko-KR" altLang="en-US" sz="1100" b="0" dirty="0" smtClean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본 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연구활동은 반복 응력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Cycle 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방법으로 시험함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</a:t>
                </a:r>
              </a:p>
              <a:p>
                <a:endParaRPr lang="en-US" altLang="ko-KR" sz="1100" b="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0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703" y="6079409"/>
                <a:ext cx="9018817" cy="5911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algn="ctr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2828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3) S-N </a:t>
                </a:r>
                <a:r>
                  <a:rPr lang="ko-KR" altLang="en-US" sz="1400" dirty="0">
                    <a:latin typeface="+mn-ea"/>
                  </a:rPr>
                  <a:t>곡선</a:t>
                </a:r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</a:t>
                </a:r>
                <a:r>
                  <a:rPr lang="en-US" altLang="ko-KR" sz="1400" dirty="0">
                    <a:latin typeface="+mn-ea"/>
                  </a:rPr>
                  <a:t>: </a:t>
                </a:r>
                <a:r>
                  <a:rPr lang="ko-KR" altLang="en-US" sz="1400" dirty="0">
                    <a:latin typeface="+mn-ea"/>
                  </a:rPr>
                  <a:t>기계 구조물에 가해지는 응력의 반복횟수</a:t>
                </a:r>
                <a:r>
                  <a:rPr lang="en-US" altLang="ko-KR" sz="1400" dirty="0">
                    <a:latin typeface="+mn-ea"/>
                  </a:rPr>
                  <a:t>(N)</a:t>
                </a:r>
                <a:r>
                  <a:rPr lang="ko-KR" altLang="en-US" sz="1400" dirty="0">
                    <a:latin typeface="+mn-ea"/>
                  </a:rPr>
                  <a:t>와 그 진폭과</a:t>
                </a:r>
                <a:r>
                  <a:rPr lang="en-US" altLang="ko-KR" sz="1400" dirty="0">
                    <a:latin typeface="+mn-ea"/>
                  </a:rPr>
                  <a:t>(S)</a:t>
                </a:r>
                <a:r>
                  <a:rPr lang="ko-KR" altLang="en-US" sz="1400" dirty="0">
                    <a:latin typeface="+mn-ea"/>
                  </a:rPr>
                  <a:t>의 관계를 나타내는 곡선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 ① S-N </a:t>
                </a:r>
                <a:r>
                  <a:rPr lang="ko-KR" altLang="en-US" sz="1400" dirty="0">
                    <a:latin typeface="+mn-ea"/>
                  </a:rPr>
                  <a:t>곡선은 여러 개의 시편 시험을 통하여 얻어짐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 ② </a:t>
                </a:r>
                <a:r>
                  <a:rPr lang="ko-KR" altLang="en-US" sz="1400" dirty="0">
                    <a:latin typeface="+mn-ea"/>
                  </a:rPr>
                  <a:t>첫 번째 시편은 보통 정적 인장강도 </a:t>
                </a:r>
                <a:r>
                  <a:rPr lang="en-US" altLang="ko-KR" sz="1400" dirty="0">
                    <a:latin typeface="+mn-ea"/>
                  </a:rPr>
                  <a:t>2/3 </a:t>
                </a:r>
                <a:r>
                  <a:rPr lang="ko-KR" altLang="en-US" sz="1400" dirty="0">
                    <a:latin typeface="+mn-ea"/>
                  </a:rPr>
                  <a:t>정도 되는 대체적으로 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+mn-ea"/>
                  </a:rPr>
                  <a:t>에서 시험 시작함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 ③ </a:t>
                </a:r>
                <a:r>
                  <a:rPr lang="ko-KR" altLang="en-US" sz="1400" dirty="0">
                    <a:latin typeface="+mn-ea"/>
                  </a:rPr>
                  <a:t>시편이 파손 될 때까지의 </a:t>
                </a:r>
                <a:r>
                  <a:rPr lang="en-US" altLang="ko-KR" sz="1400" dirty="0">
                    <a:latin typeface="+mn-ea"/>
                  </a:rPr>
                  <a:t>Cycle </a:t>
                </a:r>
                <a:r>
                  <a:rPr lang="ko-KR" altLang="en-US" sz="1400" dirty="0">
                    <a:latin typeface="+mn-ea"/>
                  </a:rPr>
                  <a:t>수</a:t>
                </a:r>
                <a:r>
                  <a:rPr lang="en-US" altLang="ko-KR" sz="1400" dirty="0">
                    <a:latin typeface="+mn-ea"/>
                  </a:rPr>
                  <a:t>(N)</a:t>
                </a:r>
                <a:r>
                  <a:rPr lang="ko-KR" altLang="en-US" sz="1400" dirty="0">
                    <a:latin typeface="+mn-ea"/>
                  </a:rPr>
                  <a:t>를 측정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 ④ </a:t>
                </a:r>
                <a:r>
                  <a:rPr lang="ko-KR" altLang="en-US" sz="1400" dirty="0">
                    <a:latin typeface="+mn-ea"/>
                  </a:rPr>
                  <a:t>점차적으로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ko-KR" altLang="en-US" sz="1400">
                        <a:latin typeface="Cambria Math"/>
                      </a:rPr>
                      <m:t>값</m:t>
                    </m:r>
                  </m:oMath>
                </a14:m>
                <a:r>
                  <a:rPr lang="ko-KR" altLang="en-US" sz="1400" dirty="0">
                    <a:latin typeface="+mn-ea"/>
                  </a:rPr>
                  <a:t>을 낮춰가면서 시험을 진행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 ⑤ </a:t>
                </a:r>
                <a:r>
                  <a:rPr lang="ko-KR" altLang="en-US" sz="1400" dirty="0">
                    <a:latin typeface="+mn-ea"/>
                  </a:rPr>
                  <a:t>각각의 시편에서 구한 </a:t>
                </a:r>
                <a:r>
                  <a:rPr lang="en-US" altLang="ko-KR" sz="1400" dirty="0">
                    <a:latin typeface="+mn-ea"/>
                  </a:rPr>
                  <a:t>Data</a:t>
                </a:r>
                <a:r>
                  <a:rPr lang="ko-KR" altLang="en-US" sz="1400" dirty="0">
                    <a:latin typeface="+mn-ea"/>
                  </a:rPr>
                  <a:t>를 응력</a:t>
                </a:r>
                <a:r>
                  <a:rPr lang="en-US" altLang="ko-KR" sz="1400" dirty="0">
                    <a:latin typeface="+mn-ea"/>
                  </a:rPr>
                  <a:t>(S) </a:t>
                </a:r>
                <a:r>
                  <a:rPr lang="ko-KR" altLang="en-US" sz="1400" dirty="0">
                    <a:latin typeface="+mn-ea"/>
                  </a:rPr>
                  <a:t>대 </a:t>
                </a:r>
                <a:r>
                  <a:rPr lang="en-US" altLang="ko-KR" sz="1400" dirty="0">
                    <a:latin typeface="+mn-ea"/>
                  </a:rPr>
                  <a:t>Cycle </a:t>
                </a:r>
                <a:r>
                  <a:rPr lang="ko-KR" altLang="en-US" sz="1400" dirty="0">
                    <a:latin typeface="+mn-ea"/>
                  </a:rPr>
                  <a:t>수</a:t>
                </a:r>
                <a:r>
                  <a:rPr lang="en-US" altLang="ko-KR" sz="1400" dirty="0">
                    <a:latin typeface="+mn-ea"/>
                  </a:rPr>
                  <a:t>(N)</a:t>
                </a:r>
                <a:r>
                  <a:rPr lang="ko-KR" altLang="en-US" sz="1400" dirty="0">
                    <a:latin typeface="+mn-ea"/>
                  </a:rPr>
                  <a:t>의 </a:t>
                </a:r>
                <a:r>
                  <a:rPr lang="en-US" altLang="ko-KR" sz="1400" dirty="0">
                    <a:latin typeface="+mn-ea"/>
                  </a:rPr>
                  <a:t>log</a:t>
                </a:r>
                <a:r>
                  <a:rPr lang="ko-KR" altLang="en-US" sz="1400" dirty="0">
                    <a:latin typeface="+mn-ea"/>
                  </a:rPr>
                  <a:t>값의 형태로 나타냄</a:t>
                </a:r>
                <a:r>
                  <a:rPr lang="en-US" altLang="ko-KR" sz="1400" dirty="0">
                    <a:latin typeface="+mn-ea"/>
                  </a:rPr>
                  <a:t>.</a:t>
                </a:r>
                <a:br>
                  <a:rPr lang="en-US" altLang="ko-KR" sz="1400" dirty="0">
                    <a:latin typeface="+mn-ea"/>
                  </a:rPr>
                </a:br>
                <a:r>
                  <a:rPr lang="en-US" altLang="ko-KR" sz="1400" dirty="0">
                    <a:latin typeface="+mn-ea"/>
                  </a:rPr>
                  <a:t>         S</a:t>
                </a:r>
                <a:r>
                  <a:rPr lang="ko-KR" altLang="en-US" sz="1400" dirty="0">
                    <a:latin typeface="+mn-ea"/>
                  </a:rPr>
                  <a:t>값은 보통 응력진폭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+mn-ea"/>
                  </a:rPr>
                  <a:t>을 사용하나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때로는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+mn-ea"/>
                  </a:rPr>
                  <a:t> 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40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altLang="ko-KR" sz="1400">
                        <a:latin typeface="Cambria Math"/>
                      </a:rPr>
                      <m:t> </m:t>
                    </m:r>
                    <m:r>
                      <a:rPr lang="ko-KR" altLang="en-US" sz="1400">
                        <a:latin typeface="Cambria Math"/>
                      </a:rPr>
                      <m:t>값</m:t>
                    </m:r>
                  </m:oMath>
                </a14:m>
                <a:r>
                  <a:rPr lang="ko-KR" altLang="en-US" sz="1400" dirty="0">
                    <a:latin typeface="+mn-ea"/>
                  </a:rPr>
                  <a:t>을 사용함</a:t>
                </a:r>
                <a:r>
                  <a:rPr lang="en-US" altLang="ko-KR" sz="1400" dirty="0">
                    <a:latin typeface="+mn-ea"/>
                  </a:rPr>
                  <a:t>.</a:t>
                </a:r>
                <a:r>
                  <a:rPr lang="ko-KR" altLang="en-US" sz="1400" dirty="0">
                    <a:latin typeface="+mn-ea"/>
                  </a:rPr>
                  <a:t>  </a:t>
                </a: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28283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6" y="6328302"/>
            <a:ext cx="2767142" cy="461665"/>
          </a:xfrm>
          <a:prstGeom prst="rect">
            <a:avLst/>
          </a:prstGeom>
          <a:noFill/>
        </p:spPr>
        <p:txBody>
          <a:bodyPr wrap="square" lIns="54000" rtlCol="0">
            <a:spAutoFit/>
          </a:bodyPr>
          <a:lstStyle/>
          <a:p>
            <a:r>
              <a:rPr lang="en-US" altLang="ko-KR" sz="1200" dirty="0" smtClean="0">
                <a:solidFill>
                  <a:srgbClr val="3333FF"/>
                </a:solidFill>
                <a:latin typeface="+mn-ea"/>
              </a:rPr>
              <a:t>1) A </a:t>
            </a:r>
            <a:r>
              <a:rPr lang="ko-KR" altLang="en-US" sz="1200" dirty="0" smtClean="0">
                <a:solidFill>
                  <a:srgbClr val="3333FF"/>
                </a:solidFill>
                <a:latin typeface="+mn-ea"/>
              </a:rPr>
              <a:t>곡선 </a:t>
            </a:r>
            <a:r>
              <a:rPr lang="en-US" altLang="ko-KR" sz="1200" dirty="0" smtClean="0">
                <a:solidFill>
                  <a:srgbClr val="3333FF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rgbClr val="3333FF"/>
                </a:solidFill>
                <a:latin typeface="+mn-ea"/>
              </a:rPr>
              <a:t>피로한계를 나타내는 재료</a:t>
            </a:r>
            <a:endParaRPr lang="en-US" altLang="ko-KR" sz="1200" dirty="0" smtClean="0">
              <a:solidFill>
                <a:srgbClr val="3333FF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2) B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곡선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피로한계가 없는 재료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7984" y="4257839"/>
            <a:ext cx="4792216" cy="2086725"/>
          </a:xfrm>
          <a:prstGeom prst="rect">
            <a:avLst/>
          </a:prstGeom>
          <a:noFill/>
        </p:spPr>
        <p:txBody>
          <a:bodyPr wrap="square" lIns="5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※</a:t>
            </a:r>
            <a:r>
              <a:rPr lang="ko-KR" altLang="en-US" sz="1200" dirty="0" smtClean="0">
                <a:latin typeface="+mn-ea"/>
              </a:rPr>
              <a:t>용어 정의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1. </a:t>
            </a:r>
            <a:r>
              <a:rPr lang="ko-KR" altLang="en-US" sz="1200" dirty="0" smtClean="0">
                <a:latin typeface="+mn-ea"/>
              </a:rPr>
              <a:t>피로한계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: </a:t>
            </a:r>
            <a:r>
              <a:rPr lang="ko-KR" altLang="en-US" sz="1200" dirty="0" smtClean="0">
                <a:latin typeface="+mn-ea"/>
              </a:rPr>
              <a:t>응력</a:t>
            </a:r>
            <a:r>
              <a:rPr lang="en-US" altLang="ko-KR" sz="1200" dirty="0" smtClean="0">
                <a:latin typeface="+mn-ea"/>
              </a:rPr>
              <a:t>(S)</a:t>
            </a:r>
            <a:r>
              <a:rPr lang="ko-KR" altLang="en-US" sz="1200" dirty="0" smtClean="0">
                <a:latin typeface="+mn-ea"/>
              </a:rPr>
              <a:t>가 어느 정도 이하로 낮아지면</a:t>
            </a:r>
            <a:r>
              <a:rPr lang="en-US" altLang="ko-KR" sz="1200" dirty="0" smtClean="0">
                <a:latin typeface="+mn-ea"/>
              </a:rPr>
              <a:t>(Cycle </a:t>
            </a:r>
            <a:r>
              <a:rPr lang="ko-KR" altLang="en-US" sz="1200" dirty="0" smtClean="0">
                <a:latin typeface="+mn-ea"/>
              </a:rPr>
              <a:t>수가 많아지면</a:t>
            </a:r>
            <a:r>
              <a:rPr lang="en-US" altLang="ko-KR" sz="1200" dirty="0" smtClean="0">
                <a:latin typeface="+mn-ea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S-N </a:t>
            </a:r>
            <a:r>
              <a:rPr lang="ko-KR" altLang="en-US" sz="1200" dirty="0" smtClean="0">
                <a:latin typeface="+mn-ea"/>
              </a:rPr>
              <a:t>곡선은 수평으로 변하고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파손이 되지 않게 되는데 이때의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   응력크기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2. </a:t>
            </a:r>
            <a:r>
              <a:rPr lang="ko-KR" altLang="en-US" sz="1200" dirty="0" smtClean="0">
                <a:latin typeface="+mn-ea"/>
              </a:rPr>
              <a:t>피로강도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   : </a:t>
            </a:r>
            <a:r>
              <a:rPr lang="ko-KR" altLang="en-US" sz="1200" dirty="0" smtClean="0">
                <a:latin typeface="+mn-ea"/>
              </a:rPr>
              <a:t>어느 주어진 </a:t>
            </a:r>
            <a:r>
              <a:rPr lang="en-US" altLang="ko-KR" sz="1200" dirty="0" smtClean="0">
                <a:latin typeface="+mn-ea"/>
              </a:rPr>
              <a:t>Cycle </a:t>
            </a:r>
            <a:r>
              <a:rPr lang="ko-KR" altLang="en-US" sz="1200" dirty="0" smtClean="0">
                <a:latin typeface="+mn-ea"/>
              </a:rPr>
              <a:t>수</a:t>
            </a:r>
            <a:r>
              <a:rPr lang="en-US" altLang="ko-KR" sz="1200" dirty="0" smtClean="0">
                <a:latin typeface="+mn-ea"/>
              </a:rPr>
              <a:t>(N)</a:t>
            </a:r>
            <a:r>
              <a:rPr lang="ko-KR" altLang="en-US" sz="1200" dirty="0" smtClean="0">
                <a:latin typeface="+mn-ea"/>
              </a:rPr>
              <a:t>에서의 응력</a:t>
            </a:r>
            <a:r>
              <a:rPr lang="en-US" altLang="ko-KR" sz="1200" dirty="0" smtClean="0">
                <a:latin typeface="+mn-ea"/>
              </a:rPr>
              <a:t>(S)</a:t>
            </a:r>
            <a:r>
              <a:rPr lang="ko-KR" altLang="en-US" sz="1200" dirty="0" smtClean="0">
                <a:latin typeface="+mn-ea"/>
              </a:rPr>
              <a:t>의 크기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3. </a:t>
            </a:r>
            <a:r>
              <a:rPr lang="ko-KR" altLang="en-US" sz="1200" dirty="0" smtClean="0">
                <a:latin typeface="+mn-ea"/>
              </a:rPr>
              <a:t>피로수명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: </a:t>
            </a:r>
            <a:r>
              <a:rPr lang="ko-KR" altLang="en-US" sz="1200" dirty="0" smtClean="0">
                <a:latin typeface="+mn-ea"/>
              </a:rPr>
              <a:t>어느 특정 응력에서 파손을 일 일으키는데 요구되는 </a:t>
            </a:r>
            <a:r>
              <a:rPr lang="en-US" altLang="ko-KR" sz="1200" dirty="0" smtClean="0">
                <a:latin typeface="+mn-ea"/>
              </a:rPr>
              <a:t>Cycle </a:t>
            </a:r>
            <a:r>
              <a:rPr lang="ko-KR" altLang="en-US" sz="1200" dirty="0" smtClean="0">
                <a:latin typeface="+mn-ea"/>
              </a:rPr>
              <a:t>수</a:t>
            </a:r>
            <a:r>
              <a:rPr lang="en-US" altLang="ko-KR" sz="1200" dirty="0" smtClean="0">
                <a:latin typeface="+mn-ea"/>
              </a:rPr>
              <a:t>(N)</a:t>
            </a:r>
            <a:endParaRPr lang="en-US" altLang="ko-KR" sz="12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61792" y="6328302"/>
                <a:ext cx="1872208" cy="277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ko-KR" altLang="en-US" sz="1200" i="1">
                        <a:latin typeface="Cambria Math"/>
                      </a:rPr>
                      <m:t>응</m:t>
                    </m:r>
                  </m:oMath>
                </a14:m>
                <a:r>
                  <a:rPr lang="ko-KR" altLang="en-US" sz="1200" dirty="0" smtClean="0">
                    <a:latin typeface="+mn-ea"/>
                  </a:rPr>
                  <a:t>력에서의 피로수명</a:t>
                </a:r>
                <a:endParaRPr lang="ko-KR" altLang="en-US" sz="120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92" y="6328302"/>
                <a:ext cx="1872208" cy="277448"/>
              </a:xfrm>
              <a:prstGeom prst="rect">
                <a:avLst/>
              </a:prstGeom>
              <a:blipFill rotWithShape="1"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2" descr="https://www.totalmateria.com/images/Articles/kts/Fig282_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86052"/>
            <a:ext cx="3959671" cy="25005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71600" y="4960682"/>
            <a:ext cx="8442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피로한계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87638" y="5519385"/>
                <a:ext cx="171215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𝑁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 </m:t>
                    </m:r>
                  </m:oMath>
                </a14:m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Cycle</a:t>
                </a:r>
                <a:r>
                  <a:rPr lang="ko-KR" altLang="en-US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피로강도</a:t>
                </a:r>
                <a:endPara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38" y="5519385"/>
                <a:ext cx="171215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8575" y="5347592"/>
                <a:ext cx="263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5" y="5347592"/>
                <a:ext cx="2636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8575" y="4798533"/>
                <a:ext cx="2636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5" y="4798533"/>
                <a:ext cx="2636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/>
          <p:cNvSpPr/>
          <p:nvPr/>
        </p:nvSpPr>
        <p:spPr>
          <a:xfrm>
            <a:off x="3329569" y="5983866"/>
            <a:ext cx="214260" cy="20895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꺾인 연결선 48"/>
          <p:cNvCxnSpPr>
            <a:stCxn id="48" idx="4"/>
          </p:cNvCxnSpPr>
          <p:nvPr/>
        </p:nvCxnSpPr>
        <p:spPr>
          <a:xfrm rot="16200000" flipH="1">
            <a:off x="3282985" y="6346537"/>
            <a:ext cx="332521" cy="2509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717925" y="5391087"/>
            <a:ext cx="214260" cy="20895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>
            <a:stCxn id="50" idx="4"/>
            <a:endCxn id="44" idx="1"/>
          </p:cNvCxnSpPr>
          <p:nvPr/>
        </p:nvCxnSpPr>
        <p:spPr>
          <a:xfrm rot="16200000" flipH="1">
            <a:off x="877426" y="5547673"/>
            <a:ext cx="57840" cy="16258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25808" y="4850101"/>
            <a:ext cx="191397" cy="20895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52" idx="4"/>
            <a:endCxn id="43" idx="1"/>
          </p:cNvCxnSpPr>
          <p:nvPr/>
        </p:nvCxnSpPr>
        <p:spPr>
          <a:xfrm rot="16200000" flipH="1">
            <a:off x="876492" y="5004073"/>
            <a:ext cx="40123" cy="15009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9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※</a:t>
            </a:r>
            <a:r>
              <a:rPr lang="ko-KR" altLang="en-US" sz="1400" b="1" dirty="0" smtClean="0">
                <a:latin typeface="+mn-ea"/>
              </a:rPr>
              <a:t>피로시험 </a:t>
            </a:r>
            <a:r>
              <a:rPr lang="ko-KR" altLang="en-US" sz="1400" b="1" dirty="0">
                <a:latin typeface="+mn-ea"/>
              </a:rPr>
              <a:t>최적화와 결과분석 자동화를 위한 소프트웨어의 </a:t>
            </a:r>
            <a:r>
              <a:rPr lang="ko-KR" altLang="en-US" sz="1400" b="1" dirty="0" smtClean="0">
                <a:latin typeface="+mn-ea"/>
              </a:rPr>
              <a:t>개발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철강 소재의 진동에 의한 피로 시험 예측 자동화 프로 그램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피로 시험 전 피로 강도를 예측하는 프로 그램 개발을 통해 합리적인 피로 시험을 유도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특징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장점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피로 시험 시 피로 강도를 사전에 예상되면 제품 시험의 횟수를 줄임으로써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                 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시험의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LOSS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율을 줄일 수 있음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80928"/>
            <a:ext cx="2720122" cy="38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54827" y="105443"/>
            <a:ext cx="1017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Bolt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피로한계 평가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(SCM435 / 10.9T)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36511" y="980728"/>
            <a:ext cx="840295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4. </a:t>
            </a:r>
            <a:r>
              <a:rPr lang="ko-KR" altLang="en-US" sz="1600" b="1" dirty="0" smtClean="0">
                <a:latin typeface="+mn-ea"/>
              </a:rPr>
              <a:t>시험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009954"/>
                  </p:ext>
                </p:extLst>
              </p:nvPr>
            </p:nvGraphicFramePr>
            <p:xfrm>
              <a:off x="254827" y="2027043"/>
              <a:ext cx="8651166" cy="4055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1136"/>
                    <a:gridCol w="7550030"/>
                  </a:tblGrid>
                  <a:tr h="530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 </a:t>
                          </a:r>
                          <a:r>
                            <a:rPr lang="ko-KR" altLang="en-US" sz="1200" dirty="0" err="1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대상품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- 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 규격 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(6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종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) : M8 X 1.25P /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M10 X 1.25P / M10 X 1.5P / M12 X 1.25P  / M14 X 1.5P</a:t>
                          </a:r>
                          <a:endParaRPr lang="en-US" altLang="ko-KR" sz="14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20000"/>
                            </a:lnSpc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- 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 형상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: </a:t>
                          </a:r>
                          <a:r>
                            <a:rPr lang="en-US" altLang="ko-KR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Flg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. Bolt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5249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 방법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</a:t>
                          </a:r>
                          <a:r>
                            <a:rPr lang="en-US" altLang="ko-KR" sz="1200" b="1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☞ Bolt </a:t>
                          </a:r>
                          <a:r>
                            <a:rPr lang="ko-KR" altLang="en-US" sz="1200" b="1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단품</a:t>
                          </a:r>
                          <a:r>
                            <a:rPr lang="ko-KR" altLang="en-US" sz="1200" b="1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시험 방법</a:t>
                          </a: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① Bolt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인장강도 확인</a:t>
                          </a:r>
                          <a:endParaRPr lang="en-US" altLang="ko-KR" sz="1200" b="0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②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정하중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계산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(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항복하중의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60% =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인장하중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x 0.9 x 0.6)</a:t>
                          </a: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    └ Bolt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의 일반적인 체결하중 수준으로 선정함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.</a:t>
                          </a: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</a:t>
                          </a:r>
                          <a:r>
                            <a:rPr lang="ko-KR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③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동하중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(</m:t>
                                  </m:r>
                                  <m:r>
                                    <a:rPr lang="ko-KR" altLang="en-US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선정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(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인장강도의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6%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수준에서 시작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)</a:t>
                          </a: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④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점차적으로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동하중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(</m:t>
                                  </m:r>
                                  <m:r>
                                    <a:rPr lang="ko-KR" altLang="en-US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변경하여 피로한계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u="none" strike="noStrike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u="none" strike="noStrike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HY헤드라인M" panose="0203060000010101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u="none" strike="noStrike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200" b="0" i="1" u="none" strike="noStrike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en-US" altLang="ko-KR" sz="1200" b="0" i="1" u="none" strike="noStrike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 </m:t>
                              </m:r>
                              <m:r>
                                <a:rPr lang="en-US" altLang="ko-KR" sz="1200" b="0" i="1" u="none" strike="noStrike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𝐶𝑦𝑐𝑙𝑒</m:t>
                              </m:r>
                              <m:r>
                                <a:rPr lang="en-US" altLang="ko-KR" sz="1200" b="0" i="1" u="none" strike="noStrike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확인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.</a:t>
                          </a: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     └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인장강도의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7%, 6%, 5% </a:t>
                          </a:r>
                          <a:r>
                            <a:rPr lang="en-US" altLang="ko-KR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ᆞᆞᆞ</a:t>
                          </a:r>
                          <a:endParaRPr lang="en-US" altLang="ko-KR" sz="1200" b="0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☞ </a:t>
                          </a:r>
                          <a:r>
                            <a:rPr lang="ko-KR" altLang="en-US" sz="1200" b="1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시험결론 도출방법 </a:t>
                          </a:r>
                          <a:endParaRPr lang="en-US" altLang="ko-KR" sz="1200" b="1" i="0" u="none" strike="noStrike" baseline="0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 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동일 강도 규격품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Test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기준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Bolt (</a:t>
                          </a:r>
                          <a:r>
                            <a:rPr lang="en-US" altLang="ko-KR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Flg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.)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규격별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Test 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시험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Data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비교검토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기타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Bolt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피로한계 추정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)</a:t>
                          </a:r>
                          <a:b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   :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각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호칭경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별 피로 한계 비교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및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계수값</a:t>
                          </a:r>
                          <a:r>
                            <a:rPr lang="ko-KR" altLang="en-US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 적용을 통한 피로한계 추정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sym typeface="Wingdings" panose="05000000000000000000" pitchFamily="2" charset="2"/>
                            </a:rPr>
                            <a:t>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009954"/>
                  </p:ext>
                </p:extLst>
              </p:nvPr>
            </p:nvGraphicFramePr>
            <p:xfrm>
              <a:off x="254827" y="2027043"/>
              <a:ext cx="8651166" cy="4055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1136"/>
                    <a:gridCol w="7550030"/>
                  </a:tblGrid>
                  <a:tr h="530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 </a:t>
                          </a:r>
                          <a:r>
                            <a:rPr lang="ko-KR" altLang="en-US" sz="1200" dirty="0" err="1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대상품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- 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 규격 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(6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종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) : M8 X 1.25P / 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M10 X 1.25P / M10 X 1.5P / M12 X 1.25P  / M14 X 1.5P</a:t>
                          </a:r>
                          <a:endParaRPr lang="en-US" altLang="ko-KR" sz="14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  <a:p>
                          <a:pPr algn="l" fontAlgn="ctr">
                            <a:lnSpc>
                              <a:spcPct val="120000"/>
                            </a:lnSpc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- </a:t>
                          </a:r>
                          <a:r>
                            <a:rPr lang="ko-KR" altLang="en-US" sz="12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대상 형상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 : </a:t>
                          </a:r>
                          <a:r>
                            <a:rPr lang="en-US" altLang="ko-KR" sz="1200" b="0" i="0" u="none" strike="noStrike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Flg</a:t>
                          </a:r>
                          <a:r>
                            <a:rPr lang="en-US" altLang="ko-KR" sz="12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. Bolt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5249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시험 방법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4701" t="-152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88" y="2970035"/>
            <a:ext cx="1237840" cy="138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78" y="2970035"/>
            <a:ext cx="995669" cy="135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6836708" y="4399532"/>
            <a:ext cx="1627031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피로 시험기</a:t>
            </a:r>
            <a:r>
              <a:rPr lang="en-US" altLang="ko-KR" sz="1400" b="1" dirty="0" smtClean="0">
                <a:latin typeface="+mn-ea"/>
              </a:rPr>
              <a:t>&gt;</a:t>
            </a:r>
            <a:endParaRPr lang="en-US" altLang="ko-KR" sz="1100" i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0417" y="1446541"/>
            <a:ext cx="11817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dirty="0" smtClean="0">
                <a:latin typeface="+mn-ea"/>
              </a:rPr>
              <a:t>시험 개요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755993"/>
            <a:ext cx="9144000" cy="553998"/>
          </a:xfrm>
          <a:prstGeom prst="rect">
            <a:avLst/>
          </a:prstGeom>
          <a:noFill/>
        </p:spPr>
        <p:txBody>
          <a:bodyPr wrap="square" lIns="54000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dirty="0" smtClean="0">
                <a:latin typeface="+mn-ea"/>
              </a:rPr>
              <a:t>시험 결과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</a:t>
            </a:r>
            <a:r>
              <a:rPr lang="ko-KR" altLang="en-US" sz="1400" dirty="0" smtClean="0">
                <a:latin typeface="+mn-ea"/>
              </a:rPr>
              <a:t>①</a:t>
            </a:r>
            <a:r>
              <a:rPr lang="en-US" altLang="ko-KR" sz="1400" dirty="0" smtClean="0">
                <a:latin typeface="+mn-ea"/>
              </a:rPr>
              <a:t> Flange Bolt </a:t>
            </a:r>
            <a:r>
              <a:rPr lang="ko-KR" altLang="en-US" sz="1400" dirty="0" err="1" smtClean="0">
                <a:latin typeface="+mn-ea"/>
              </a:rPr>
              <a:t>규격별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Test</a:t>
            </a:r>
            <a:endParaRPr lang="en-US" altLang="ko-KR" sz="1400" i="1" u="sng" dirty="0">
              <a:solidFill>
                <a:srgbClr val="3333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5"/>
              <p:cNvSpPr>
                <a:spLocks noChangeArrowheads="1"/>
              </p:cNvSpPr>
              <p:nvPr/>
            </p:nvSpPr>
            <p:spPr bwMode="auto">
              <a:xfrm>
                <a:off x="467544" y="5890421"/>
                <a:ext cx="8497069" cy="46474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marL="609600" indent="-609600" algn="ctr"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990600" indent="-533400" algn="ctr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371600" indent="-457200" algn="ctr">
                  <a:spcBef>
                    <a:spcPct val="20000"/>
                  </a:spcBef>
                  <a:defRPr kumimoji="1"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7526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2098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6670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31242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5814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40386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/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※ </a:t>
                </a:r>
                <a:r>
                  <a:rPr lang="ko-KR" altLang="en-US" sz="11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= 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X 0.9 X 0.6</a:t>
                </a:r>
              </a:p>
              <a:p>
                <a:pPr algn="l"/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※ </a:t>
                </a:r>
                <a:r>
                  <a:rPr lang="ko-KR" altLang="en-US" sz="11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동하중은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</m:oMath>
                </a14:m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달성 시 하중 진폭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sz="11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𝑎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이며</a:t>
                </a:r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값으로 표기함</a:t>
                </a:r>
                <a:r>
                  <a:rPr lang="en-US" altLang="ko-KR" sz="1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890421"/>
                <a:ext cx="8497069" cy="464743"/>
              </a:xfrm>
              <a:prstGeom prst="rect">
                <a:avLst/>
              </a:prstGeom>
              <a:blipFill rotWithShape="1">
                <a:blip r:embed="rId3"/>
                <a:stretch>
                  <a:fillRect b="-649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4466" y="1281184"/>
            <a:ext cx="4741474" cy="2308517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17017"/>
              </p:ext>
            </p:extLst>
          </p:nvPr>
        </p:nvGraphicFramePr>
        <p:xfrm>
          <a:off x="539750" y="3645022"/>
          <a:ext cx="8412738" cy="2185634"/>
        </p:xfrm>
        <a:graphic>
          <a:graphicData uri="http://schemas.openxmlformats.org/drawingml/2006/table">
            <a:tbl>
              <a:tblPr/>
              <a:tblGrid>
                <a:gridCol w="1244031"/>
                <a:gridCol w="1244031"/>
                <a:gridCol w="1244031"/>
                <a:gridCol w="1080120"/>
                <a:gridCol w="1080120"/>
                <a:gridCol w="1080120"/>
                <a:gridCol w="1440285"/>
              </a:tblGrid>
              <a:tr h="614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품명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규격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피로한계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 대비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%)</a:t>
                      </a: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58183-7S500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08*60.00*1.25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4,189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2,262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21673-3V000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10*50.00*1.25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6,708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3,622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120106-00382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10*42.00*1.50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6,759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3,650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55117-4B000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12*42.00*1.25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10,848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5,858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651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120106-00995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14*43.00*1.50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14,575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7,871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04726" y="6351439"/>
                <a:ext cx="8622704" cy="527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3333FF"/>
                    </a:solidFill>
                    <a:latin typeface="+mn-ea"/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b="1" dirty="0">
                    <a:solidFill>
                      <a:srgbClr val="3333FF"/>
                    </a:solidFill>
                    <a:latin typeface="+mn-ea"/>
                    <a:sym typeface="Wingdings" panose="05000000000000000000" pitchFamily="2" charset="2"/>
                  </a:rPr>
                  <a:t>규격</a:t>
                </a:r>
                <a:r>
                  <a:rPr lang="en-US" altLang="ko-KR" sz="1400" b="1" dirty="0">
                    <a:solidFill>
                      <a:srgbClr val="3333FF"/>
                    </a:solidFill>
                    <a:latin typeface="+mn-ea"/>
                    <a:sym typeface="Wingdings" panose="05000000000000000000" pitchFamily="2" charset="2"/>
                  </a:rPr>
                  <a:t>, </a:t>
                </a:r>
                <a:r>
                  <a:rPr lang="ko-KR" altLang="en-US" sz="1400" b="1" dirty="0">
                    <a:solidFill>
                      <a:srgbClr val="3333FF"/>
                    </a:solidFill>
                    <a:latin typeface="+mn-ea"/>
                    <a:sym typeface="Wingdings" panose="05000000000000000000" pitchFamily="2" charset="2"/>
                  </a:rPr>
                  <a:t>형상에 관계없이 </a:t>
                </a:r>
                <a:r>
                  <a:rPr lang="en-US" altLang="ko-KR" sz="1400" b="1" dirty="0">
                    <a:solidFill>
                      <a:srgbClr val="3333FF"/>
                    </a:solidFill>
                    <a:latin typeface="+mn-ea"/>
                    <a:sym typeface="Wingdings" panose="05000000000000000000" pitchFamily="2" charset="2"/>
                  </a:rPr>
                  <a:t>SCM435, 10.9T </a:t>
                </a:r>
                <a:r>
                  <a:rPr lang="en-US" altLang="ko-KR" sz="1400" b="1" dirty="0" smtClean="0">
                    <a:solidFill>
                      <a:srgbClr val="3333FF"/>
                    </a:solidFill>
                    <a:latin typeface="+mn-ea"/>
                    <a:sym typeface="Wingdings" panose="05000000000000000000" pitchFamily="2" charset="2"/>
                  </a:rPr>
                  <a:t>Flange Bolt</a:t>
                </a:r>
                <a:r>
                  <a:rPr lang="ko-KR" altLang="en-US" sz="1400" b="1" dirty="0">
                    <a:solidFill>
                      <a:srgbClr val="3333FF"/>
                    </a:solidFill>
                    <a:latin typeface="+mn-ea"/>
                    <a:sym typeface="Wingdings" panose="05000000000000000000" pitchFamily="2" charset="2"/>
                  </a:rPr>
                  <a:t>의 경우 인장하중의 </a:t>
                </a:r>
                <a:r>
                  <a:rPr lang="en-US" altLang="ko-KR" sz="1400" b="1" dirty="0">
                    <a:solidFill>
                      <a:srgbClr val="3333FF"/>
                    </a:solidFill>
                    <a:latin typeface="+mn-ea"/>
                    <a:sym typeface="Wingdings" panose="05000000000000000000" pitchFamily="2" charset="2"/>
                  </a:rPr>
                  <a:t>59~60% </a:t>
                </a:r>
                <a:r>
                  <a:rPr lang="ko-KR" altLang="en-US" sz="1400" b="1" dirty="0">
                    <a:solidFill>
                      <a:srgbClr val="3333FF"/>
                    </a:solidFill>
                    <a:latin typeface="+mn-ea"/>
                    <a:sym typeface="Wingdings" panose="05000000000000000000" pitchFamily="2" charset="2"/>
                  </a:rPr>
                  <a:t>수준이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solidFill>
                              <a:srgbClr val="3333FF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solidFill>
                              <a:srgbClr val="3333FF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rgbClr val="3333FF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𝟕</m:t>
                        </m:r>
                      </m:sup>
                    </m:sSup>
                    <m:r>
                      <a:rPr lang="en-US" altLang="ko-KR" sz="1400" b="1" i="1">
                        <a:solidFill>
                          <a:srgbClr val="3333FF"/>
                        </a:solidFill>
                        <a:latin typeface="Cambria Math"/>
                        <a:sym typeface="Wingdings" panose="05000000000000000000" pitchFamily="2" charset="2"/>
                      </a:rPr>
                      <m:t>𝑪𝒚𝒄𝒍𝒆</m:t>
                    </m:r>
                    <m:r>
                      <a:rPr lang="ko-KR" altLang="en-US" sz="1400" b="1" i="1">
                        <a:solidFill>
                          <a:srgbClr val="3333FF"/>
                        </a:solidFill>
                        <a:latin typeface="Cambria Math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en-US" altLang="ko-KR" sz="1400" b="1" dirty="0">
                    <a:solidFill>
                      <a:srgbClr val="3333FF"/>
                    </a:solidFill>
                    <a:latin typeface="+mn-ea"/>
                  </a:rPr>
                  <a:t> </a:t>
                </a:r>
                <a:r>
                  <a:rPr lang="en-US" altLang="ko-KR" sz="1400" b="1" dirty="0" smtClean="0">
                    <a:solidFill>
                      <a:srgbClr val="3333FF"/>
                    </a:solidFill>
                    <a:latin typeface="+mn-ea"/>
                  </a:rPr>
                  <a:t> </a:t>
                </a:r>
              </a:p>
              <a:p>
                <a:r>
                  <a:rPr lang="en-US" altLang="ko-KR" sz="1400" b="1" dirty="0">
                    <a:solidFill>
                      <a:srgbClr val="3333FF"/>
                    </a:solidFill>
                    <a:latin typeface="+mn-ea"/>
                  </a:rPr>
                  <a:t> </a:t>
                </a:r>
                <a:r>
                  <a:rPr lang="en-US" altLang="ko-KR" sz="1400" b="1" dirty="0" smtClean="0">
                    <a:solidFill>
                      <a:srgbClr val="3333FF"/>
                    </a:solidFill>
                    <a:latin typeface="+mn-ea"/>
                  </a:rPr>
                  <a:t>   </a:t>
                </a:r>
                <a:r>
                  <a:rPr lang="ko-KR" altLang="en-US" sz="1400" b="1" dirty="0" smtClean="0">
                    <a:solidFill>
                      <a:srgbClr val="3333FF"/>
                    </a:solidFill>
                    <a:latin typeface="+mn-ea"/>
                  </a:rPr>
                  <a:t>도달하는 </a:t>
                </a:r>
                <a:r>
                  <a:rPr lang="ko-KR" altLang="en-US" sz="1400" b="1" dirty="0">
                    <a:solidFill>
                      <a:srgbClr val="3333FF"/>
                    </a:solidFill>
                    <a:latin typeface="+mn-ea"/>
                  </a:rPr>
                  <a:t>피로강도 임</a:t>
                </a:r>
                <a:r>
                  <a:rPr lang="en-US" altLang="ko-KR" sz="1400" b="1" dirty="0">
                    <a:solidFill>
                      <a:srgbClr val="3333FF"/>
                    </a:solidFill>
                    <a:latin typeface="+mn-ea"/>
                  </a:rPr>
                  <a:t>. (</a:t>
                </a:r>
                <a:r>
                  <a:rPr lang="ko-KR" altLang="en-US" sz="1400" b="1" dirty="0" err="1">
                    <a:solidFill>
                      <a:srgbClr val="3333FF"/>
                    </a:solidFill>
                    <a:latin typeface="+mn-ea"/>
                  </a:rPr>
                  <a:t>정하중은</a:t>
                </a:r>
                <a:r>
                  <a:rPr lang="ko-KR" altLang="en-US" sz="1400" b="1" dirty="0">
                    <a:solidFill>
                      <a:srgbClr val="3333FF"/>
                    </a:solidFill>
                    <a:latin typeface="+mn-ea"/>
                  </a:rPr>
                  <a:t> 항복하중의 </a:t>
                </a:r>
                <a:r>
                  <a:rPr lang="en-US" altLang="ko-KR" sz="1400" b="1" dirty="0">
                    <a:solidFill>
                      <a:srgbClr val="3333FF"/>
                    </a:solidFill>
                    <a:latin typeface="+mn-ea"/>
                  </a:rPr>
                  <a:t>60% </a:t>
                </a:r>
                <a:r>
                  <a:rPr lang="ko-KR" altLang="en-US" sz="1400" b="1" dirty="0">
                    <a:solidFill>
                      <a:srgbClr val="3333FF"/>
                    </a:solidFill>
                    <a:latin typeface="+mn-ea"/>
                  </a:rPr>
                  <a:t>조건</a:t>
                </a:r>
                <a:r>
                  <a:rPr lang="en-US" altLang="ko-KR" sz="1400" b="1" dirty="0">
                    <a:solidFill>
                      <a:srgbClr val="3333FF"/>
                    </a:solidFill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6" y="6351439"/>
                <a:ext cx="8622704" cy="527260"/>
              </a:xfrm>
              <a:prstGeom prst="rect">
                <a:avLst/>
              </a:prstGeom>
              <a:blipFill rotWithShape="1">
                <a:blip r:embed="rId5"/>
                <a:stretch>
                  <a:fillRect l="-141" t="-1163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43908"/>
            <a:ext cx="1409318" cy="194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94866" y="3096825"/>
            <a:ext cx="203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&lt;Flange Bolt&gt;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df922d41-91bf-45f8-8b2c-e1591bc010d5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7509</TotalTime>
  <Words>1711</Words>
  <Application>Microsoft Office PowerPoint</Application>
  <PresentationFormat>화면 슬라이드 쇼(4:3)</PresentationFormat>
  <Paragraphs>241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413</cp:revision>
  <cp:lastPrinted>2022-04-12T03:17:44Z</cp:lastPrinted>
  <dcterms:created xsi:type="dcterms:W3CDTF">2017-03-29T07:13:25Z</dcterms:created>
  <dcterms:modified xsi:type="dcterms:W3CDTF">2022-04-12T09:39:33Z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