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38" r:id="rId6"/>
    <p:sldId id="335" r:id="rId7"/>
    <p:sldId id="328" r:id="rId8"/>
    <p:sldId id="334" r:id="rId9"/>
    <p:sldId id="337" r:id="rId10"/>
    <p:sldId id="339" r:id="rId11"/>
    <p:sldId id="268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 30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BOLT </a:t>
            </a:r>
            <a:r>
              <a:rPr lang="ko-KR" altLang="en-US" sz="2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형상별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피로 한계 비교 시험 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D.B.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2020254001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일 우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1" y="944638"/>
            <a:ext cx="8964487" cy="3449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1400" i="1" dirty="0"/>
              <a:t>  </a:t>
            </a:r>
            <a:r>
              <a:rPr lang="en-US" altLang="ko-KR" sz="1400" i="1" dirty="0">
                <a:solidFill>
                  <a:srgbClr val="0000FF"/>
                </a:solidFill>
              </a:rPr>
              <a:t>- Bolt</a:t>
            </a:r>
            <a:r>
              <a:rPr lang="ko-KR" altLang="en-US" sz="1400" i="1" dirty="0" smtClean="0">
                <a:solidFill>
                  <a:srgbClr val="0000FF"/>
                </a:solidFill>
              </a:rPr>
              <a:t>는 구조물 및 기계 부품의 가장 일반적인 체결방식으로 체결의 신뢰성</a:t>
            </a:r>
            <a:r>
              <a:rPr lang="en-US" altLang="ko-KR" sz="1400" i="1" dirty="0">
                <a:solidFill>
                  <a:srgbClr val="0000FF"/>
                </a:solidFill>
              </a:rPr>
              <a:t>, </a:t>
            </a:r>
            <a:r>
              <a:rPr lang="ko-KR" altLang="en-US" sz="1400" i="1" dirty="0">
                <a:solidFill>
                  <a:srgbClr val="0000FF"/>
                </a:solidFill>
              </a:rPr>
              <a:t>생산성</a:t>
            </a:r>
            <a:r>
              <a:rPr lang="en-US" altLang="ko-KR" sz="1400" i="1" dirty="0">
                <a:solidFill>
                  <a:srgbClr val="0000FF"/>
                </a:solidFill>
              </a:rPr>
              <a:t>, </a:t>
            </a:r>
            <a:r>
              <a:rPr lang="ko-KR" altLang="en-US" sz="1400" i="1" dirty="0" smtClean="0">
                <a:solidFill>
                  <a:srgbClr val="0000FF"/>
                </a:solidFill>
              </a:rPr>
              <a:t>가격측면에서 가장 </a:t>
            </a:r>
            <a:endParaRPr lang="en-US" altLang="ko-KR" sz="1400" i="1" dirty="0" smtClean="0">
              <a:solidFill>
                <a:srgbClr val="0000FF"/>
              </a:solidFill>
            </a:endParaRPr>
          </a:p>
          <a:p>
            <a:r>
              <a:rPr lang="en-US" altLang="ko-KR" sz="1400" i="1" dirty="0">
                <a:solidFill>
                  <a:srgbClr val="0000FF"/>
                </a:solidFill>
              </a:rPr>
              <a:t> </a:t>
            </a:r>
            <a:r>
              <a:rPr lang="en-US" altLang="ko-KR" sz="1400" i="1" dirty="0" smtClean="0">
                <a:solidFill>
                  <a:srgbClr val="0000FF"/>
                </a:solidFill>
              </a:rPr>
              <a:t>   </a:t>
            </a:r>
            <a:r>
              <a:rPr lang="ko-KR" altLang="en-US" sz="1400" i="1" dirty="0" smtClean="0">
                <a:solidFill>
                  <a:srgbClr val="0000FF"/>
                </a:solidFill>
              </a:rPr>
              <a:t>우월하며</a:t>
            </a:r>
            <a:r>
              <a:rPr lang="en-US" altLang="ko-KR" sz="1400" i="1" dirty="0">
                <a:solidFill>
                  <a:srgbClr val="0000FF"/>
                </a:solidFill>
              </a:rPr>
              <a:t>, </a:t>
            </a:r>
            <a:r>
              <a:rPr lang="ko-KR" altLang="en-US" sz="1400" i="1" dirty="0" smtClean="0">
                <a:solidFill>
                  <a:srgbClr val="0000FF"/>
                </a:solidFill>
              </a:rPr>
              <a:t>수리 및 교환을 위한 분해의 용이성으로 각종기계 구조부재 체결 널리 사용함</a:t>
            </a:r>
            <a:r>
              <a:rPr lang="en-US" altLang="ko-KR" sz="1400" i="1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US" altLang="ko-KR" sz="1400" i="1" dirty="0" smtClean="0">
                <a:solidFill>
                  <a:srgbClr val="0000FF"/>
                </a:solidFill>
              </a:rPr>
              <a:t>  - </a:t>
            </a:r>
            <a:r>
              <a:rPr lang="ko-KR" altLang="en-US" sz="1400" i="1" dirty="0">
                <a:solidFill>
                  <a:srgbClr val="0000FF"/>
                </a:solidFill>
              </a:rPr>
              <a:t>최근</a:t>
            </a:r>
            <a:r>
              <a:rPr lang="en-US" altLang="ko-KR" sz="1400" i="1" dirty="0">
                <a:solidFill>
                  <a:srgbClr val="0000FF"/>
                </a:solidFill>
              </a:rPr>
              <a:t>, Bolt </a:t>
            </a:r>
            <a:r>
              <a:rPr lang="ko-KR" altLang="en-US" sz="1400" i="1" dirty="0" smtClean="0">
                <a:solidFill>
                  <a:srgbClr val="0000FF"/>
                </a:solidFill>
              </a:rPr>
              <a:t>품질에 대한 신뢰성</a:t>
            </a:r>
            <a:r>
              <a:rPr lang="en-US" altLang="ko-KR" sz="1400" i="1" dirty="0">
                <a:solidFill>
                  <a:srgbClr val="0000FF"/>
                </a:solidFill>
              </a:rPr>
              <a:t>, </a:t>
            </a:r>
            <a:r>
              <a:rPr lang="ko-KR" altLang="en-US" sz="1400" i="1" dirty="0" smtClean="0">
                <a:solidFill>
                  <a:srgbClr val="0000FF"/>
                </a:solidFill>
              </a:rPr>
              <a:t>안정성에 대한 정량적인 평가를 요구하는 추세로 향후 더욱 더 강화될</a:t>
            </a:r>
            <a:endParaRPr lang="en-US" altLang="ko-KR" sz="1400" i="1" dirty="0" smtClean="0">
              <a:solidFill>
                <a:srgbClr val="0000FF"/>
              </a:solidFill>
            </a:endParaRPr>
          </a:p>
          <a:p>
            <a:r>
              <a:rPr lang="en-US" altLang="ko-KR" sz="1400" i="1" dirty="0">
                <a:solidFill>
                  <a:srgbClr val="0000FF"/>
                </a:solidFill>
              </a:rPr>
              <a:t> </a:t>
            </a:r>
            <a:r>
              <a:rPr lang="en-US" altLang="ko-KR" sz="1400" i="1" dirty="0" smtClean="0">
                <a:solidFill>
                  <a:srgbClr val="0000FF"/>
                </a:solidFill>
              </a:rPr>
              <a:t>   </a:t>
            </a:r>
            <a:r>
              <a:rPr lang="ko-KR" altLang="en-US" sz="1400" i="1" dirty="0" smtClean="0">
                <a:solidFill>
                  <a:srgbClr val="0000FF"/>
                </a:solidFill>
              </a:rPr>
              <a:t>것으로 전망됨</a:t>
            </a:r>
            <a:r>
              <a:rPr lang="en-US" altLang="ko-KR" sz="1400" i="1" dirty="0">
                <a:solidFill>
                  <a:srgbClr val="0000FF"/>
                </a:solidFill>
              </a:rPr>
              <a:t>. </a:t>
            </a:r>
            <a:endParaRPr lang="en-US" altLang="ko-KR" sz="1400" i="1" dirty="0" smtClean="0">
              <a:solidFill>
                <a:srgbClr val="0000FF"/>
              </a:solidFill>
            </a:endParaRPr>
          </a:p>
          <a:p>
            <a:r>
              <a:rPr lang="en-US" altLang="ko-KR" sz="1400" i="1" dirty="0">
                <a:solidFill>
                  <a:srgbClr val="0000FF"/>
                </a:solidFill>
              </a:rPr>
              <a:t> </a:t>
            </a:r>
            <a:r>
              <a:rPr lang="en-US" altLang="ko-KR" sz="1400" i="1" dirty="0" smtClean="0">
                <a:solidFill>
                  <a:srgbClr val="0000FF"/>
                </a:solidFill>
              </a:rPr>
              <a:t> - </a:t>
            </a:r>
            <a:r>
              <a:rPr lang="ko-KR" altLang="en-US" sz="1400" i="1" dirty="0" smtClean="0">
                <a:solidFill>
                  <a:srgbClr val="0000FF"/>
                </a:solidFill>
              </a:rPr>
              <a:t>본 프로젝트를 통하여 피로강도</a:t>
            </a:r>
            <a:r>
              <a:rPr lang="en-US" altLang="ko-KR" sz="1400" i="1" dirty="0">
                <a:solidFill>
                  <a:srgbClr val="0000FF"/>
                </a:solidFill>
              </a:rPr>
              <a:t>Spec</a:t>
            </a:r>
            <a:r>
              <a:rPr lang="ko-KR" altLang="en-US" sz="1400" i="1" dirty="0" smtClean="0">
                <a:solidFill>
                  <a:srgbClr val="0000FF"/>
                </a:solidFill>
              </a:rPr>
              <a:t>이 요구되는</a:t>
            </a:r>
            <a:r>
              <a:rPr lang="en-US" altLang="ko-KR" sz="1400" i="1" dirty="0">
                <a:solidFill>
                  <a:srgbClr val="0000FF"/>
                </a:solidFill>
              </a:rPr>
              <a:t>Bolt </a:t>
            </a:r>
            <a:r>
              <a:rPr lang="ko-KR" altLang="en-US" sz="1400" i="1" dirty="0" smtClean="0">
                <a:solidFill>
                  <a:srgbClr val="0000FF"/>
                </a:solidFill>
              </a:rPr>
              <a:t>개발 시 설계타당성 검토 및 최적설계를 위한 지침을 </a:t>
            </a:r>
            <a:r>
              <a:rPr lang="en-US" altLang="ko-KR" sz="1400" i="1" dirty="0" smtClean="0">
                <a:solidFill>
                  <a:srgbClr val="0000FF"/>
                </a:solidFill>
              </a:rPr>
              <a:t>     </a:t>
            </a:r>
          </a:p>
          <a:p>
            <a:r>
              <a:rPr lang="en-US" altLang="ko-KR" sz="1400" i="1" dirty="0">
                <a:solidFill>
                  <a:srgbClr val="0000FF"/>
                </a:solidFill>
              </a:rPr>
              <a:t> </a:t>
            </a:r>
            <a:r>
              <a:rPr lang="en-US" altLang="ko-KR" sz="1400" i="1" dirty="0" smtClean="0">
                <a:solidFill>
                  <a:srgbClr val="0000FF"/>
                </a:solidFill>
              </a:rPr>
              <a:t>   </a:t>
            </a:r>
            <a:r>
              <a:rPr lang="ko-KR" altLang="en-US" sz="1400" i="1" dirty="0" smtClean="0">
                <a:solidFill>
                  <a:srgbClr val="0000FF"/>
                </a:solidFill>
              </a:rPr>
              <a:t>제시하기 위한 중요한 과제로 판단됨</a:t>
            </a:r>
            <a:r>
              <a:rPr lang="en-US" altLang="ko-KR" sz="1400" i="1" dirty="0">
                <a:solidFill>
                  <a:srgbClr val="0000FF"/>
                </a:solidFill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기존 </a:t>
            </a:r>
            <a:r>
              <a:rPr lang="ko-KR" altLang="en-US" sz="2000" b="1" dirty="0">
                <a:latin typeface="+mn-ea"/>
              </a:rPr>
              <a:t>기술의 문제점 및 </a:t>
            </a:r>
            <a:r>
              <a:rPr lang="ko-KR" altLang="en-US" sz="2000" b="1" dirty="0" smtClean="0">
                <a:latin typeface="+mn-ea"/>
              </a:rPr>
              <a:t>필요</a:t>
            </a:r>
            <a:r>
              <a:rPr lang="ko-KR" altLang="en-US" sz="2000" b="1" dirty="0">
                <a:latin typeface="+mn-ea"/>
              </a:rPr>
              <a:t>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4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BOLT </a:t>
            </a:r>
            <a:r>
              <a:rPr lang="ko-KR" altLang="en-US" sz="1400" i="1" dirty="0" smtClean="0">
                <a:solidFill>
                  <a:srgbClr val="0000FF"/>
                </a:solidFill>
                <a:latin typeface="+mn-ea"/>
              </a:rPr>
              <a:t>자체의 피로 시험 </a:t>
            </a: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DATA </a:t>
            </a:r>
            <a:r>
              <a:rPr lang="ko-KR" altLang="en-US" sz="1400" i="1" dirty="0" smtClean="0">
                <a:solidFill>
                  <a:srgbClr val="0000FF"/>
                </a:solidFill>
                <a:latin typeface="+mn-ea"/>
              </a:rPr>
              <a:t>구축이 되어 있지 않아 </a:t>
            </a:r>
            <a:r>
              <a:rPr lang="ko-KR" altLang="en-US" sz="1400" i="1" dirty="0" err="1" smtClean="0">
                <a:solidFill>
                  <a:srgbClr val="0000FF"/>
                </a:solidFill>
                <a:latin typeface="+mn-ea"/>
              </a:rPr>
              <a:t>고객사</a:t>
            </a:r>
            <a:r>
              <a:rPr lang="ko-KR" altLang="en-US" sz="1400" i="1" dirty="0" smtClean="0">
                <a:solidFill>
                  <a:srgbClr val="0000FF"/>
                </a:solidFill>
                <a:latin typeface="+mn-ea"/>
              </a:rPr>
              <a:t> 에서 제품 제품의 피로 한계 </a:t>
            </a: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SPEC </a:t>
            </a:r>
            <a:r>
              <a:rPr lang="ko-KR" altLang="en-US" sz="1400" i="1" dirty="0" smtClean="0">
                <a:solidFill>
                  <a:srgbClr val="0000FF"/>
                </a:solidFill>
                <a:latin typeface="+mn-ea"/>
              </a:rPr>
              <a:t>문의 시 </a:t>
            </a:r>
            <a:endParaRPr lang="en-US" altLang="ko-KR" sz="14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    </a:t>
            </a:r>
            <a:r>
              <a:rPr lang="ko-KR" altLang="en-US" sz="1400" i="1" dirty="0" smtClean="0">
                <a:solidFill>
                  <a:srgbClr val="0000FF"/>
                </a:solidFill>
                <a:latin typeface="+mn-ea"/>
              </a:rPr>
              <a:t>제대로 된 </a:t>
            </a: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SPEC </a:t>
            </a:r>
            <a:r>
              <a:rPr lang="ko-KR" altLang="en-US" sz="1400" i="1" dirty="0" smtClean="0">
                <a:solidFill>
                  <a:srgbClr val="0000FF"/>
                </a:solidFill>
                <a:latin typeface="+mn-ea"/>
              </a:rPr>
              <a:t>제시 근거 어려움</a:t>
            </a: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  - BOLT </a:t>
            </a:r>
            <a:r>
              <a:rPr lang="ko-KR" altLang="en-US" sz="1400" i="1" dirty="0" smtClean="0">
                <a:solidFill>
                  <a:srgbClr val="0000FF"/>
                </a:solidFill>
                <a:latin typeface="+mn-ea"/>
              </a:rPr>
              <a:t>피로 시험 시 시험기간이 약 </a:t>
            </a: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400" i="1" dirty="0" smtClean="0">
                <a:solidFill>
                  <a:srgbClr val="0000FF"/>
                </a:solidFill>
                <a:latin typeface="+mn-ea"/>
              </a:rPr>
              <a:t>주일에서 </a:t>
            </a: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 2</a:t>
            </a:r>
            <a:r>
              <a:rPr lang="ko-KR" altLang="en-US" sz="1400" i="1" dirty="0" smtClean="0">
                <a:solidFill>
                  <a:srgbClr val="0000FF"/>
                </a:solidFill>
                <a:latin typeface="+mn-ea"/>
              </a:rPr>
              <a:t>주일 소요로 인하여 </a:t>
            </a: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D.B.</a:t>
            </a:r>
            <a:r>
              <a:rPr lang="ko-KR" altLang="en-US" sz="1400" i="1" dirty="0" smtClean="0">
                <a:solidFill>
                  <a:srgbClr val="0000FF"/>
                </a:solidFill>
                <a:latin typeface="+mn-ea"/>
              </a:rPr>
              <a:t>없이는 시험 시 시험기간이 길어짐</a:t>
            </a:r>
            <a:r>
              <a:rPr lang="en-US" altLang="ko-KR" sz="1400" i="1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i="1" dirty="0">
                <a:latin typeface="+mn-ea"/>
              </a:rPr>
              <a:t> </a:t>
            </a:r>
            <a:r>
              <a:rPr lang="en-US" altLang="ko-KR" sz="1400" i="1" dirty="0" smtClean="0">
                <a:latin typeface="+mn-ea"/>
              </a:rPr>
              <a:t> </a:t>
            </a: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400" i="1" dirty="0" smtClean="0">
                <a:solidFill>
                  <a:srgbClr val="0000FF"/>
                </a:solidFill>
                <a:latin typeface="+mn-ea"/>
              </a:rPr>
              <a:t>상기의 사유로 피로 시험 </a:t>
            </a: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D.B. </a:t>
            </a:r>
            <a:r>
              <a:rPr lang="ko-KR" altLang="en-US" sz="1400" i="1" dirty="0" smtClean="0">
                <a:solidFill>
                  <a:srgbClr val="0000FF"/>
                </a:solidFill>
                <a:latin typeface="+mn-ea"/>
              </a:rPr>
              <a:t>구축을 통하여 피로 시험의 시간 및 제품 </a:t>
            </a: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LOSS </a:t>
            </a:r>
            <a:r>
              <a:rPr lang="ko-KR" altLang="en-US" sz="1400" i="1" dirty="0" smtClean="0">
                <a:solidFill>
                  <a:srgbClr val="0000FF"/>
                </a:solidFill>
                <a:latin typeface="+mn-ea"/>
              </a:rPr>
              <a:t>를 줄일 필요 있음</a:t>
            </a: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.</a:t>
            </a:r>
            <a:r>
              <a:rPr lang="ko-KR" altLang="en-US" sz="1400" i="1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68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피로 시험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D.B.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을 통한 피로 한계 예측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피로 시험 한계 예측으로 제품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개발시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피로 한계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고객사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제안 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평가지표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볼트 형상 별 피로 시험을 통한피로 한계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data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확보 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9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피로시험 최적화와 결과분석 자동화를 위한 소프트웨어의 </a:t>
            </a:r>
            <a:r>
              <a:rPr lang="ko-KR" altLang="en-US" sz="2000" b="1" dirty="0" smtClean="0">
                <a:latin typeface="+mn-ea"/>
              </a:rPr>
              <a:t>개발</a:t>
            </a:r>
            <a:endParaRPr lang="en-US" altLang="ko-KR" sz="2000" b="1" dirty="0" smtClean="0">
              <a:latin typeface="+mn-ea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철강 소재의 진동에 의한 피로 시험 예측 자동화 프로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그램</a:t>
            </a:r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피로 시험 전 피로 강도를 예측하는 프로 그램 개발을 통해 합리적인 피로 시험을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유도</a:t>
            </a:r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특징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장점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피로 시험 시 피로 강도를 사전에 예상되면 제품 시험의 횟수를 줄임으로써 </a:t>
            </a:r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                 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시험의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LOSS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율을 줄일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수 있음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72192"/>
            <a:ext cx="2827290" cy="400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파일럿 시스템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동일 규격품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형상별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피로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Test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기준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Bolt (</a:t>
            </a:r>
            <a:r>
              <a:rPr lang="en-US" altLang="ko-KR" sz="1600" i="1" dirty="0" err="1">
                <a:solidFill>
                  <a:srgbClr val="0000FF"/>
                </a:solidFill>
                <a:latin typeface="+mn-ea"/>
              </a:rPr>
              <a:t>Flg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.)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규격별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피로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Test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시험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Data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비교 검토</a:t>
            </a:r>
          </a:p>
          <a:p>
            <a:pPr>
              <a:lnSpc>
                <a:spcPts val="2300"/>
              </a:lnSpc>
            </a:pP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err="1">
                <a:solidFill>
                  <a:srgbClr val="0000FF"/>
                </a:solidFill>
                <a:latin typeface="+mn-ea"/>
              </a:rPr>
              <a:t>Flg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. Bolt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를 기준으로 선정하고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Hex, HUB, Socket Bolt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와 비교 및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계수값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적용을 통한 </a:t>
            </a:r>
          </a:p>
          <a:p>
            <a:pPr>
              <a:lnSpc>
                <a:spcPts val="2300"/>
              </a:lnSpc>
            </a:pP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피로한계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추정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2483768" y="6426581"/>
            <a:ext cx="41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00FF"/>
                </a:solidFill>
              </a:rPr>
              <a:t>그림 예시</a:t>
            </a:r>
            <a:r>
              <a:rPr lang="en-US" altLang="ko-KR" b="1">
                <a:solidFill>
                  <a:srgbClr val="0000FF"/>
                </a:solidFill>
              </a:rPr>
              <a:t>. </a:t>
            </a:r>
            <a:r>
              <a:rPr lang="ko-KR" altLang="en-US" b="1">
                <a:solidFill>
                  <a:srgbClr val="0000FF"/>
                </a:solidFill>
              </a:rPr>
              <a:t>파일럿 시스템 구성도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8169" y="3356992"/>
            <a:ext cx="3815422" cy="23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실험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반복 응력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Cycle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방법 적용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. 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인장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–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인장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인장하중의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60%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로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정하중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인가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-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동하중을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변경하며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〖10〗^7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𝐶𝑦𝑐𝑙𝑒 도달 하중 기록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. 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피로한계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무작위로 선정 된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Bolt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반복 시험 진행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4" y="3860450"/>
            <a:ext cx="1785937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47" y="3860450"/>
            <a:ext cx="1369952" cy="186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2526903" y="5865462"/>
            <a:ext cx="150631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&lt;</a:t>
            </a:r>
            <a:r>
              <a:rPr lang="ko-KR" altLang="en-US" sz="1400" b="1" dirty="0" smtClean="0">
                <a:latin typeface="+mn-ea"/>
              </a:rPr>
              <a:t>피로 시험기</a:t>
            </a:r>
            <a:r>
              <a:rPr lang="en-US" altLang="ko-KR" sz="1400" b="1" dirty="0" smtClean="0">
                <a:latin typeface="+mn-ea"/>
              </a:rPr>
              <a:t>&gt;</a:t>
            </a:r>
            <a:endParaRPr lang="en-US" altLang="ko-KR" sz="1100" i="1" dirty="0">
              <a:latin typeface="+mn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72299" y="3168861"/>
            <a:ext cx="2059682" cy="301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6228184" y="5824219"/>
            <a:ext cx="193836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     &lt;</a:t>
            </a:r>
            <a:r>
              <a:rPr lang="ko-KR" altLang="en-US" sz="1400" b="1" dirty="0" err="1" smtClean="0">
                <a:latin typeface="+mn-ea"/>
              </a:rPr>
              <a:t>형상별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BOLT&gt;</a:t>
            </a:r>
            <a:endParaRPr lang="en-US" altLang="ko-KR" sz="11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1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68877"/>
              </p:ext>
            </p:extLst>
          </p:nvPr>
        </p:nvGraphicFramePr>
        <p:xfrm>
          <a:off x="200302" y="1679029"/>
          <a:ext cx="8743395" cy="4677994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제품 선정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확인 및 정리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2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결과 예측 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287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최종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40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6504</TotalTime>
  <Words>450</Words>
  <Application>Microsoft Office PowerPoint</Application>
  <PresentationFormat>화면 슬라이드 쇼(4:3)</PresentationFormat>
  <Paragraphs>90</Paragraphs>
  <Slides>8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364</cp:revision>
  <cp:lastPrinted>2019-09-16T00:28:29Z</cp:lastPrinted>
  <dcterms:created xsi:type="dcterms:W3CDTF">2017-03-29T07:13:25Z</dcterms:created>
  <dcterms:modified xsi:type="dcterms:W3CDTF">2021-11-03T09:01:48Z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