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3" r:id="rId5"/>
    <p:sldId id="335" r:id="rId6"/>
    <p:sldId id="331" r:id="rId7"/>
    <p:sldId id="344" r:id="rId8"/>
    <p:sldId id="334" r:id="rId9"/>
    <p:sldId id="345" r:id="rId10"/>
    <p:sldId id="339" r:id="rId11"/>
    <p:sldId id="341" r:id="rId12"/>
    <p:sldId id="346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11. 03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01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①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D.B.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을 통한 피로 한계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예측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②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한계 예측으로 제품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개발 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한계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고객사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제안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0000FF"/>
                </a:solidFill>
                <a:ea typeface="HY헤드라인M" panose="02030600000101010101" pitchFamily="18" charset="-127"/>
              </a:rPr>
              <a:t>피로 시험 확인 위한 </a:t>
            </a:r>
            <a:r>
              <a:rPr lang="en-US" altLang="ko-KR" sz="1400" dirty="0" smtClean="0">
                <a:solidFill>
                  <a:srgbClr val="0000FF"/>
                </a:solidFill>
                <a:ea typeface="HY헤드라인M" panose="02030600000101010101" pitchFamily="18" charset="-127"/>
              </a:rPr>
              <a:t>TEST </a:t>
            </a:r>
            <a:r>
              <a:rPr lang="ko-KR" altLang="en-US" sz="1400" dirty="0" smtClean="0">
                <a:solidFill>
                  <a:srgbClr val="0000FF"/>
                </a:solidFill>
                <a:ea typeface="HY헤드라인M" panose="02030600000101010101" pitchFamily="18" charset="-127"/>
              </a:rPr>
              <a:t>일정 단축 </a:t>
            </a:r>
            <a:endParaRPr lang="en-US" altLang="ko-KR" sz="1400" dirty="0">
              <a:solidFill>
                <a:srgbClr val="0000FF"/>
              </a:solidFill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4626"/>
              </p:ext>
            </p:extLst>
          </p:nvPr>
        </p:nvGraphicFramePr>
        <p:xfrm>
          <a:off x="395536" y="2839564"/>
          <a:ext cx="7097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="" xmlns:a16="http://schemas.microsoft.com/office/drawing/2014/main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56081841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=""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=""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err="1">
                          <a:solidFill>
                            <a:srgbClr val="0000FF"/>
                          </a:solidFill>
                        </a:rPr>
                        <a:t>개발목표치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rgbClr val="0000FF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smtClean="0">
                          <a:solidFill>
                            <a:srgbClr val="0000FF"/>
                          </a:solidFill>
                        </a:rPr>
                        <a:t>시험 일정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smtClean="0">
                          <a:solidFill>
                            <a:srgbClr val="0000FF"/>
                          </a:solidFill>
                        </a:rPr>
                        <a:t>일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ko-KR" altLang="en-US" sz="1600" i="0" dirty="0" smtClean="0">
                          <a:solidFill>
                            <a:srgbClr val="0000FF"/>
                          </a:solidFill>
                        </a:rPr>
                        <a:t>일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ko-KR" altLang="en-US" sz="1600" i="0" dirty="0" smtClean="0">
                          <a:solidFill>
                            <a:srgbClr val="0000FF"/>
                          </a:solidFill>
                        </a:rPr>
                        <a:t>일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554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603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+mn-ea"/>
                  </a:rPr>
                  <a:t>연구 </a:t>
                </a:r>
                <a:r>
                  <a:rPr lang="ko-KR" altLang="en-US" sz="2000" b="1" dirty="0" smtClean="0">
                    <a:latin typeface="+mn-ea"/>
                  </a:rPr>
                  <a:t>배경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 smtClean="0">
                    <a:latin typeface="+mj-ea"/>
                    <a:ea typeface="+mj-ea"/>
                  </a:rPr>
                  <a:t> 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① Bolt</a:t>
                </a:r>
                <a:r>
                  <a:rPr lang="ko-KR" altLang="en-US" sz="1400" dirty="0">
                    <a:latin typeface="+mn-ea"/>
                  </a:rPr>
                  <a:t>는 구조물 및 기계부품의 가장 일반적인 체결 방식으로 체결의 신뢰성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생산성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가격 측면에서 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</a:t>
                </a:r>
                <a:r>
                  <a:rPr lang="ko-KR" altLang="en-US" sz="1400" dirty="0" smtClean="0">
                    <a:latin typeface="+mn-ea"/>
                  </a:rPr>
                  <a:t>가장 우월하며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수리 및 교환을 위한 분해의 용이성으로 각종 기계구조 부재 체결에 널리 사용함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</a:t>
                </a:r>
                <a:r>
                  <a:rPr lang="en-US" altLang="ko-KR" sz="1400" dirty="0" smtClean="0">
                    <a:latin typeface="+mn-ea"/>
                  </a:rPr>
                  <a:t>② </a:t>
                </a:r>
                <a:r>
                  <a:rPr lang="ko-KR" altLang="en-US" sz="1400" dirty="0">
                    <a:latin typeface="+mn-ea"/>
                  </a:rPr>
                  <a:t>자동차 </a:t>
                </a:r>
                <a:r>
                  <a:rPr lang="en-US" altLang="ko-KR" sz="1400" dirty="0">
                    <a:latin typeface="+mn-ea"/>
                  </a:rPr>
                  <a:t>Engine</a:t>
                </a:r>
                <a:r>
                  <a:rPr lang="ko-KR" altLang="en-US" sz="1400" dirty="0">
                    <a:latin typeface="+mn-ea"/>
                  </a:rPr>
                  <a:t>용 </a:t>
                </a:r>
                <a:r>
                  <a:rPr lang="en-US" altLang="ko-KR" sz="1400" dirty="0" err="1">
                    <a:latin typeface="+mn-ea"/>
                  </a:rPr>
                  <a:t>Conrod</a:t>
                </a:r>
                <a:r>
                  <a:rPr lang="en-US" altLang="ko-KR" sz="1400" dirty="0">
                    <a:latin typeface="+mn-ea"/>
                  </a:rPr>
                  <a:t> Bolt</a:t>
                </a:r>
                <a:r>
                  <a:rPr lang="ko-KR" altLang="en-US" sz="1400" dirty="0">
                    <a:latin typeface="+mn-ea"/>
                  </a:rPr>
                  <a:t>와 </a:t>
                </a:r>
                <a:r>
                  <a:rPr lang="en-US" altLang="ko-KR" sz="1400" dirty="0">
                    <a:latin typeface="+mn-ea"/>
                  </a:rPr>
                  <a:t>HUB Bolt</a:t>
                </a:r>
                <a:r>
                  <a:rPr lang="ko-KR" altLang="en-US" sz="1400" dirty="0">
                    <a:latin typeface="+mn-ea"/>
                  </a:rPr>
                  <a:t>를 예를 들면</a:t>
                </a:r>
                <a:r>
                  <a:rPr lang="en-US" altLang="ko-KR" sz="1400" dirty="0" smtClean="0">
                    <a:latin typeface="+mn-ea"/>
                  </a:rPr>
                  <a:t>,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는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:r>
                  <a:rPr lang="en-US" altLang="ko-KR" sz="1400" dirty="0">
                    <a:latin typeface="+mn-ea"/>
                  </a:rPr>
                  <a:t> (Bolt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ko-KR" altLang="en-US" sz="1400" dirty="0" err="1">
                    <a:latin typeface="+mn-ea"/>
                  </a:rPr>
                  <a:t>체결력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과 </a:t>
                </a:r>
                <a:r>
                  <a:rPr lang="ko-KR" altLang="en-US" sz="1400" dirty="0" err="1">
                    <a:latin typeface="+mn-ea"/>
                  </a:rPr>
                  <a:t>동하중</a:t>
                </a:r>
                <a:r>
                  <a:rPr lang="ko-KR" altLang="en-US" sz="1400" dirty="0">
                    <a:latin typeface="+mn-ea"/>
                  </a:rPr>
                  <a:t> 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(</a:t>
                </a:r>
                <a:r>
                  <a:rPr lang="ko-KR" altLang="en-US" sz="1400" dirty="0">
                    <a:latin typeface="+mn-ea"/>
                  </a:rPr>
                  <a:t>연소실 폭발압력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및 지지물의 </a:t>
                </a:r>
                <a:r>
                  <a:rPr lang="ko-KR" altLang="en-US" sz="1400" dirty="0" err="1">
                    <a:latin typeface="+mn-ea"/>
                  </a:rPr>
                  <a:t>반력</a:t>
                </a:r>
                <a:r>
                  <a:rPr lang="en-US" altLang="ko-KR" sz="1400" dirty="0">
                    <a:latin typeface="+mn-ea"/>
                  </a:rPr>
                  <a:t>, Wheel</a:t>
                </a:r>
                <a:r>
                  <a:rPr lang="ko-KR" altLang="en-US" sz="1400" dirty="0">
                    <a:latin typeface="+mn-ea"/>
                  </a:rPr>
                  <a:t>의 충격하중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에 </a:t>
                </a:r>
                <a:r>
                  <a:rPr lang="ko-KR" altLang="en-US" sz="1400" dirty="0" smtClean="0">
                    <a:latin typeface="+mn-ea"/>
                  </a:rPr>
                  <a:t>의하여 변동응력의 </a:t>
                </a:r>
                <a:r>
                  <a:rPr lang="ko-KR" altLang="en-US" sz="1400" dirty="0">
                    <a:latin typeface="+mn-ea"/>
                  </a:rPr>
                  <a:t>영향을 받음</a:t>
                </a:r>
                <a:r>
                  <a:rPr lang="en-US" altLang="ko-KR" sz="1400" dirty="0">
                    <a:latin typeface="+mn-ea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   </a:t>
                </a:r>
                <a:r>
                  <a:rPr lang="ko-KR" altLang="en-US" sz="1400" dirty="0">
                    <a:latin typeface="+mn-ea"/>
                  </a:rPr>
                  <a:t>즉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:r>
                  <a:rPr lang="en-US" altLang="ko-KR" sz="1400" dirty="0">
                    <a:latin typeface="+mn-ea"/>
                  </a:rPr>
                  <a:t>(Static Load) </a:t>
                </a:r>
                <a:r>
                  <a:rPr lang="ko-KR" altLang="en-US" sz="1400" dirty="0">
                    <a:latin typeface="+mn-ea"/>
                  </a:rPr>
                  <a:t>상태에서 </a:t>
                </a:r>
                <a:r>
                  <a:rPr lang="ko-KR" altLang="en-US" sz="1400" dirty="0" err="1">
                    <a:latin typeface="+mn-ea"/>
                  </a:rPr>
                  <a:t>동하중에</a:t>
                </a:r>
                <a:r>
                  <a:rPr lang="ko-KR" altLang="en-US" sz="1400" dirty="0">
                    <a:latin typeface="+mn-ea"/>
                  </a:rPr>
                  <a:t> 의한 최대응력</a:t>
                </a:r>
                <a:r>
                  <a:rPr lang="en-US" altLang="ko-KR" sz="14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이 반복적으로 발생 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</a:t>
                </a:r>
                <a:r>
                  <a:rPr lang="en-US" altLang="ko-KR" sz="1400" dirty="0" smtClean="0">
                    <a:latin typeface="+mn-ea"/>
                  </a:rPr>
                  <a:t>③ </a:t>
                </a:r>
                <a:r>
                  <a:rPr lang="ko-KR" altLang="en-US" sz="1400" dirty="0">
                    <a:latin typeface="+mn-ea"/>
                  </a:rPr>
                  <a:t>따라서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차량 및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의 설계단계에서 반복하중에 따른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가 파손되지 않도록 허용응력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파손조건 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</a:t>
                </a:r>
                <a:r>
                  <a:rPr lang="ko-KR" altLang="en-US" sz="1400" dirty="0" smtClean="0">
                    <a:latin typeface="+mn-ea"/>
                  </a:rPr>
                  <a:t>또는 피로한도 </a:t>
                </a:r>
                <a:r>
                  <a:rPr lang="ko-KR" altLang="en-US" sz="1400" dirty="0">
                    <a:latin typeface="+mn-ea"/>
                  </a:rPr>
                  <a:t>등을 설정하고 있음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n-ea"/>
                  </a:rPr>
                  <a:t>   </a:t>
                </a:r>
                <a:r>
                  <a:rPr lang="en-US" altLang="ko-KR" sz="1400" dirty="0">
                    <a:latin typeface="+mn-ea"/>
                  </a:rPr>
                  <a:t>④ </a:t>
                </a:r>
                <a:r>
                  <a:rPr lang="ko-KR" altLang="en-US" sz="1400" dirty="0">
                    <a:latin typeface="+mn-ea"/>
                  </a:rPr>
                  <a:t>최근</a:t>
                </a:r>
                <a:r>
                  <a:rPr lang="en-US" altLang="ko-KR" sz="1400" dirty="0">
                    <a:latin typeface="+mn-ea"/>
                  </a:rPr>
                  <a:t>, Bolt </a:t>
                </a:r>
                <a:r>
                  <a:rPr lang="ko-KR" altLang="en-US" sz="1400" dirty="0">
                    <a:latin typeface="+mn-ea"/>
                  </a:rPr>
                  <a:t>품질에 대한 신뢰성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안정성에 대한 정량적인 평가를 요구하는 추세로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향후 더욱더 </a:t>
                </a:r>
                <a:r>
                  <a:rPr lang="ko-KR" altLang="en-US" sz="1400" dirty="0" smtClean="0">
                    <a:latin typeface="+mn-ea"/>
                  </a:rPr>
                  <a:t>강화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</a:t>
                </a:r>
                <a:r>
                  <a:rPr lang="ko-KR" altLang="en-US" sz="1400" dirty="0" smtClean="0">
                    <a:latin typeface="+mn-ea"/>
                  </a:rPr>
                  <a:t>될 것으로 전망 </a:t>
                </a:r>
                <a:r>
                  <a:rPr lang="ko-KR" altLang="en-US" sz="1400" dirty="0">
                    <a:latin typeface="+mn-ea"/>
                  </a:rPr>
                  <a:t>됨</a:t>
                </a:r>
                <a:r>
                  <a:rPr lang="en-US" altLang="ko-KR" sz="14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</a:t>
                </a:r>
                <a:r>
                  <a:rPr lang="ko-KR" altLang="en-US" sz="1400" i="1" u="sng" dirty="0">
                    <a:solidFill>
                      <a:srgbClr val="3333FF"/>
                    </a:solidFill>
                    <a:latin typeface="+mn-ea"/>
                  </a:rPr>
                  <a:t>본 연구를 통하여 피로강도</a:t>
                </a:r>
                <a:r>
                  <a:rPr lang="en-US" altLang="ko-KR" sz="1400" i="1" u="sng" dirty="0">
                    <a:solidFill>
                      <a:srgbClr val="3333FF"/>
                    </a:solidFill>
                    <a:latin typeface="+mn-ea"/>
                  </a:rPr>
                  <a:t>Spec</a:t>
                </a:r>
                <a:r>
                  <a:rPr lang="ko-KR" altLang="en-US" sz="1400" i="1" u="sng" dirty="0">
                    <a:solidFill>
                      <a:srgbClr val="3333FF"/>
                    </a:solidFill>
                    <a:latin typeface="+mn-ea"/>
                  </a:rPr>
                  <a:t>이 요구되는 </a:t>
                </a:r>
                <a:r>
                  <a:rPr lang="en-US" altLang="ko-KR" sz="1400" i="1" u="sng" dirty="0">
                    <a:solidFill>
                      <a:srgbClr val="3333FF"/>
                    </a:solidFill>
                    <a:latin typeface="+mn-ea"/>
                  </a:rPr>
                  <a:t>Bolt </a:t>
                </a:r>
                <a:r>
                  <a:rPr lang="ko-KR" altLang="en-US" sz="1400" i="1" u="sng" dirty="0">
                    <a:solidFill>
                      <a:srgbClr val="3333FF"/>
                    </a:solidFill>
                    <a:latin typeface="+mn-ea"/>
                  </a:rPr>
                  <a:t>개발 시 설계 타당성 검토 및 최적 설계를 위한 </a:t>
                </a:r>
                <a:endParaRPr lang="en-US" altLang="ko-KR" sz="1400" i="1" u="sng" dirty="0">
                  <a:solidFill>
                    <a:srgbClr val="3333FF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 smtClean="0">
                    <a:solidFill>
                      <a:srgbClr val="3333FF"/>
                    </a:solidFill>
                    <a:latin typeface="+mn-ea"/>
                  </a:rPr>
                  <a:t>       </a:t>
                </a:r>
                <a:r>
                  <a:rPr lang="ko-KR" altLang="en-US" sz="1400" i="1" u="sng" dirty="0" smtClean="0">
                    <a:solidFill>
                      <a:srgbClr val="3333FF"/>
                    </a:solidFill>
                    <a:latin typeface="+mn-ea"/>
                  </a:rPr>
                  <a:t>지침을 </a:t>
                </a:r>
                <a:r>
                  <a:rPr lang="ko-KR" altLang="en-US" sz="1400" i="1" u="sng" dirty="0">
                    <a:solidFill>
                      <a:srgbClr val="3333FF"/>
                    </a:solidFill>
                    <a:latin typeface="+mn-ea"/>
                  </a:rPr>
                  <a:t>제시하기 위한 중요한 과제로 판단 됨</a:t>
                </a:r>
                <a:r>
                  <a:rPr lang="en-US" altLang="ko-KR" sz="1400" i="1" u="sng" dirty="0" smtClean="0">
                    <a:solidFill>
                      <a:srgbClr val="3333FF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latin typeface="+mn-ea"/>
                  </a:rPr>
                  <a:t>기존 기술의 문제점 및 필요성</a:t>
                </a:r>
                <a:endParaRPr lang="en-US" altLang="ko-KR" sz="20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 smtClean="0">
                    <a:latin typeface="+mn-ea"/>
                  </a:rPr>
                  <a:t>   </a:t>
                </a:r>
                <a:r>
                  <a:rPr lang="en-US" altLang="ko-KR" sz="1400" dirty="0" smtClean="0">
                    <a:latin typeface="+mn-ea"/>
                  </a:rPr>
                  <a:t>① BOLT </a:t>
                </a:r>
                <a:r>
                  <a:rPr lang="ko-KR" altLang="en-US" sz="1400" dirty="0">
                    <a:latin typeface="+mn-ea"/>
                  </a:rPr>
                  <a:t>자체의 피로 시험 </a:t>
                </a:r>
                <a:r>
                  <a:rPr lang="en-US" altLang="ko-KR" sz="1400" dirty="0">
                    <a:latin typeface="+mn-ea"/>
                  </a:rPr>
                  <a:t>DATA </a:t>
                </a:r>
                <a:r>
                  <a:rPr lang="ko-KR" altLang="en-US" sz="1400" dirty="0">
                    <a:latin typeface="+mn-ea"/>
                  </a:rPr>
                  <a:t>구축이 되어 있지 않아 고객 사 에서 제품 제품의 피로 한계 </a:t>
                </a:r>
                <a:r>
                  <a:rPr lang="en-US" altLang="ko-KR" sz="1400" dirty="0">
                    <a:latin typeface="+mn-ea"/>
                  </a:rPr>
                  <a:t>SPEC 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</a:t>
                </a:r>
                <a:r>
                  <a:rPr lang="ko-KR" altLang="en-US" sz="1400" dirty="0" smtClean="0">
                    <a:latin typeface="+mn-ea"/>
                  </a:rPr>
                  <a:t>문의 시 제대로 </a:t>
                </a:r>
                <a:r>
                  <a:rPr lang="ko-KR" altLang="en-US" sz="1400" dirty="0">
                    <a:latin typeface="+mn-ea"/>
                  </a:rPr>
                  <a:t>된 </a:t>
                </a:r>
                <a:r>
                  <a:rPr lang="en-US" altLang="ko-KR" sz="1400" dirty="0">
                    <a:latin typeface="+mn-ea"/>
                  </a:rPr>
                  <a:t>SPEC </a:t>
                </a:r>
                <a:r>
                  <a:rPr lang="ko-KR" altLang="en-US" sz="1400" dirty="0">
                    <a:latin typeface="+mn-ea"/>
                  </a:rPr>
                  <a:t>제시 근거 어려움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② BOLT </a:t>
                </a:r>
                <a:r>
                  <a:rPr lang="ko-KR" altLang="en-US" sz="1400" dirty="0">
                    <a:latin typeface="+mn-ea"/>
                  </a:rPr>
                  <a:t>피로 시험 시 시험기간이 약 </a:t>
                </a:r>
                <a:r>
                  <a:rPr lang="en-US" altLang="ko-KR" sz="1400" dirty="0">
                    <a:latin typeface="+mn-ea"/>
                  </a:rPr>
                  <a:t>1</a:t>
                </a:r>
                <a:r>
                  <a:rPr lang="ko-KR" altLang="en-US" sz="1400" dirty="0">
                    <a:latin typeface="+mn-ea"/>
                  </a:rPr>
                  <a:t>주일에서 </a:t>
                </a:r>
                <a:r>
                  <a:rPr lang="en-US" altLang="ko-KR" sz="1400" dirty="0">
                    <a:latin typeface="+mn-ea"/>
                  </a:rPr>
                  <a:t> 2</a:t>
                </a:r>
                <a:r>
                  <a:rPr lang="ko-KR" altLang="en-US" sz="1400" dirty="0">
                    <a:latin typeface="+mn-ea"/>
                  </a:rPr>
                  <a:t>주일 소요로 인하여 </a:t>
                </a:r>
                <a:r>
                  <a:rPr lang="en-US" altLang="ko-KR" sz="1400" dirty="0">
                    <a:latin typeface="+mn-ea"/>
                  </a:rPr>
                  <a:t>D.B.</a:t>
                </a:r>
                <a:r>
                  <a:rPr lang="ko-KR" altLang="en-US" sz="1400" dirty="0">
                    <a:latin typeface="+mn-ea"/>
                  </a:rPr>
                  <a:t>없이는 시험 시 시험기간이 </a:t>
                </a:r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</a:t>
                </a:r>
                <a:r>
                  <a:rPr lang="en-US" altLang="ko-KR" sz="1400" dirty="0" smtClean="0">
                    <a:latin typeface="+mn-ea"/>
                  </a:rPr>
                  <a:t>    </a:t>
                </a:r>
                <a:r>
                  <a:rPr lang="ko-KR" altLang="en-US" sz="1400" dirty="0">
                    <a:latin typeface="+mn-ea"/>
                  </a:rPr>
                  <a:t>길어짐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</a:t>
                </a:r>
                <a:r>
                  <a:rPr lang="en-US" altLang="ko-KR" sz="1400" dirty="0" smtClean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③</a:t>
                </a:r>
                <a:r>
                  <a:rPr lang="en-US" altLang="ko-KR" sz="1400" dirty="0" smtClean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상기의 사유로 피로 시험 </a:t>
                </a:r>
                <a:r>
                  <a:rPr lang="en-US" altLang="ko-KR" sz="1400" dirty="0">
                    <a:latin typeface="+mn-ea"/>
                  </a:rPr>
                  <a:t>D.B. </a:t>
                </a:r>
                <a:r>
                  <a:rPr lang="ko-KR" altLang="en-US" sz="1400" dirty="0">
                    <a:latin typeface="+mn-ea"/>
                  </a:rPr>
                  <a:t>구축을 통하여 피로 시험의 시간 및 제품 </a:t>
                </a:r>
                <a:r>
                  <a:rPr lang="en-US" altLang="ko-KR" sz="1400" dirty="0">
                    <a:latin typeface="+mn-ea"/>
                  </a:rPr>
                  <a:t>LOSS </a:t>
                </a:r>
                <a:r>
                  <a:rPr lang="ko-KR" altLang="en-US" sz="1400" dirty="0">
                    <a:latin typeface="+mn-ea"/>
                  </a:rPr>
                  <a:t>를 줄일 필요 있음</a:t>
                </a:r>
                <a:r>
                  <a:rPr lang="en-US" altLang="ko-KR" sz="1400" dirty="0">
                    <a:latin typeface="+mn-ea"/>
                  </a:rPr>
                  <a:t>.</a:t>
                </a:r>
                <a:r>
                  <a:rPr lang="ko-KR" altLang="en-US" sz="1400" dirty="0">
                    <a:latin typeface="+mn-ea"/>
                  </a:rPr>
                  <a:t> </a:t>
                </a:r>
                <a:endParaRPr lang="en-US" altLang="ko-KR" sz="1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6032421"/>
              </a:xfrm>
              <a:prstGeom prst="rect">
                <a:avLst/>
              </a:prstGeom>
              <a:blipFill rotWithShape="1">
                <a:blip r:embed="rId3"/>
                <a:stretch>
                  <a:fillRect l="-770" t="-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9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논문 명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피로시험 </a:t>
            </a:r>
            <a:r>
              <a:rPr lang="ko-KR" altLang="en-US" sz="2000" b="1" dirty="0">
                <a:latin typeface="+mn-ea"/>
              </a:rPr>
              <a:t>최적화와 결과분석 자동화를 위한 소프트웨어의 </a:t>
            </a:r>
            <a:r>
              <a:rPr lang="ko-KR" altLang="en-US" sz="2000" b="1" dirty="0" smtClean="0">
                <a:latin typeface="+mn-ea"/>
              </a:rPr>
              <a:t>개발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철강 소재의 진동에 의한 피로 시험 예측 자동화 프로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그램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전 피로 강도를 예측하는 프로 그램 개발을 통해 합리적인 피로 시험을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유도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특징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장점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시 피로 강도를 사전에 예상되면 제품 시험의 횟수를 줄임으로써 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               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시험의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LOSS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율을 줄일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수 있음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2449625" cy="347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32620"/>
            <a:ext cx="31718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30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912" y="813432"/>
                <a:ext cx="8857504" cy="572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조건 및 방법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응력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 적용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–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인가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동하중을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변경하며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도달 하중 기록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무작위로 선정 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시험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진행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endParaRPr lang="en-US" altLang="ko-KR" sz="7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시험결론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도출방법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①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동일 규격품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② 기준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Flg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.)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  <a:b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</a:b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③ 시험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Data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비교 검토</a:t>
                </a:r>
                <a:endParaRPr lang="en-US" altLang="ko-KR" sz="14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 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Flg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를 기준으로 선정하고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Hex, HUB, Socket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와 비교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및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계수값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적용을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통한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 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피로한계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추정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</a:t>
                </a:r>
                <a:endPara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813432"/>
                <a:ext cx="8857504" cy="5724022"/>
              </a:xfrm>
              <a:prstGeom prst="rect">
                <a:avLst/>
              </a:prstGeom>
              <a:blipFill rotWithShape="1">
                <a:blip r:embed="rId3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1456945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45255"/>
              </p:ext>
            </p:extLst>
          </p:nvPr>
        </p:nvGraphicFramePr>
        <p:xfrm>
          <a:off x="1907703" y="3573016"/>
          <a:ext cx="6071901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3967"/>
                <a:gridCol w="2023967"/>
                <a:gridCol w="2023967"/>
              </a:tblGrid>
              <a:tr h="172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61494"/>
                  </p:ext>
                </p:extLst>
              </p:nvPr>
            </p:nvGraphicFramePr>
            <p:xfrm>
              <a:off x="268610" y="980728"/>
              <a:ext cx="8651166" cy="5285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1136"/>
                    <a:gridCol w="7550030"/>
                  </a:tblGrid>
                  <a:tr h="530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</a:t>
                          </a:r>
                          <a:r>
                            <a:rPr lang="ko-KR" altLang="en-US" sz="12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대상품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규격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(6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종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 : M8 X 1.25P /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M10 X 1.25P / M10 X 1.5P / M12 X 1.25P / M12 X 1.5P / M14 X 1.5P</a:t>
                          </a:r>
                          <a:endParaRPr lang="en-US" altLang="ko-KR" sz="14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20000"/>
                            </a:lnSpc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형상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(4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종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 : 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Flg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 / HUB / Hex / Socket Bolt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5249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방법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en-US" altLang="ko-KR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☞ Bolt </a:t>
                          </a:r>
                          <a:r>
                            <a:rPr lang="ko-KR" altLang="en-US" sz="1200" b="1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단품</a:t>
                          </a:r>
                          <a:r>
                            <a:rPr lang="ko-KR" altLang="en-US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시험 방법</a:t>
                          </a: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① Bolt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인장강도 확인</a:t>
                          </a:r>
                          <a:endParaRPr lang="en-US" altLang="ko-KR" sz="1200" b="0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②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정하중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계산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항복하중의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60% =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인장하중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x 0.9 x 0.6)</a:t>
                          </a: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    └ Bolt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의 일반적인 체결하중 수준으로 선정함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</a:t>
                          </a: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</a:t>
                          </a:r>
                          <a:r>
                            <a:rPr lang="ko-KR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③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동하중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(</m:t>
                                  </m:r>
                                  <m:r>
                                    <a:rPr lang="ko-KR" alt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선정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인장강도의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6%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수준에서 시작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</a:t>
                          </a: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④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점차적으로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동하중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(</m:t>
                                  </m:r>
                                  <m:r>
                                    <a:rPr lang="ko-KR" alt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변경하여 피로한계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2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n-US" altLang="ko-KR" sz="1200" b="0" i="1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 </m:t>
                              </m:r>
                              <m:r>
                                <a:rPr lang="en-US" altLang="ko-KR" sz="1200" b="0" i="1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𝐶𝑦𝑐𝑙𝑒</m:t>
                              </m:r>
                              <m:r>
                                <a:rPr lang="en-US" altLang="ko-KR" sz="1200" b="0" i="1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확인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     └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인장강도의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7%, 6%, 5% 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ᆞᆞᆞ</a:t>
                          </a:r>
                          <a:endParaRPr lang="en-US" altLang="ko-KR" sz="1200" b="0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☞ </a:t>
                          </a:r>
                          <a:r>
                            <a:rPr lang="ko-KR" altLang="en-US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시험결론 도출방법 </a:t>
                          </a: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동일 규격품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,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형상별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Test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기준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Bolt (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Flg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.)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규격별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Test 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시험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Data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비교검토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기타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Bolt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피로한계 추정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)</a:t>
                          </a:r>
                          <a:b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   : 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Flg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. Bolt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를 기준으로 선정하고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Hex, HUB, Socket Bolt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와 비교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및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계수값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적용을 통한 피로한계 추정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61494"/>
                  </p:ext>
                </p:extLst>
              </p:nvPr>
            </p:nvGraphicFramePr>
            <p:xfrm>
              <a:off x="268610" y="980728"/>
              <a:ext cx="8651166" cy="5285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1136"/>
                    <a:gridCol w="7550030"/>
                  </a:tblGrid>
                  <a:tr h="530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</a:t>
                          </a:r>
                          <a:r>
                            <a:rPr lang="ko-KR" altLang="en-US" sz="12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대상품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규격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(6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종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 : M8 X 1.25P /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M10 X 1.25P / M10 X 1.5P / M12 X 1.25P / M12 X 1.5P / M14 X 1.5P</a:t>
                          </a:r>
                          <a:endParaRPr lang="en-US" altLang="ko-KR" sz="14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20000"/>
                            </a:lnSpc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형상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(4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종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 : 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Flg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 / HUB / Hex / Socket Bolt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7548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방법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4620" t="-11282" r="-81" b="-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50" y="3604432"/>
            <a:ext cx="186320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83" y="3623347"/>
            <a:ext cx="1708390" cy="160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397484" y="4841915"/>
            <a:ext cx="1121265" cy="3872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50" b="1" dirty="0" smtClean="0">
                <a:latin typeface="+mn-ea"/>
              </a:rPr>
              <a:t>&lt;</a:t>
            </a:r>
            <a:r>
              <a:rPr lang="ko-KR" altLang="en-US" sz="1050" b="1" dirty="0" smtClean="0">
                <a:latin typeface="+mn-ea"/>
              </a:rPr>
              <a:t>피로 시험기</a:t>
            </a:r>
            <a:r>
              <a:rPr lang="en-US" altLang="ko-KR" sz="1050" b="1" dirty="0" smtClean="0">
                <a:latin typeface="+mn-ea"/>
              </a:rPr>
              <a:t>&gt;</a:t>
            </a:r>
            <a:endParaRPr lang="en-US" altLang="ko-KR" sz="900" i="1" dirty="0">
              <a:latin typeface="+mn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61027" y="3528437"/>
            <a:ext cx="1601327" cy="18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6401057" y="4839981"/>
            <a:ext cx="1121265" cy="3429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50" b="1" dirty="0" smtClean="0">
                <a:latin typeface="+mn-ea"/>
              </a:rPr>
              <a:t>&lt;</a:t>
            </a:r>
            <a:r>
              <a:rPr lang="ko-KR" altLang="en-US" sz="1050" b="1" dirty="0" smtClean="0">
                <a:latin typeface="+mn-ea"/>
              </a:rPr>
              <a:t>시험 </a:t>
            </a:r>
            <a:r>
              <a:rPr lang="ko-KR" altLang="en-US" sz="1050" b="1" dirty="0" err="1" smtClean="0">
                <a:latin typeface="+mn-ea"/>
              </a:rPr>
              <a:t>대상품</a:t>
            </a:r>
            <a:r>
              <a:rPr lang="en-US" altLang="ko-KR" sz="1050" b="1" dirty="0" smtClean="0">
                <a:latin typeface="+mn-ea"/>
              </a:rPr>
              <a:t>&gt;</a:t>
            </a:r>
            <a:endParaRPr lang="en-US" altLang="ko-KR" sz="9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30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955541"/>
            <a:ext cx="9144000" cy="584775"/>
          </a:xfrm>
          <a:prstGeom prst="rect">
            <a:avLst/>
          </a:prstGeom>
          <a:noFill/>
        </p:spPr>
        <p:txBody>
          <a:bodyPr wrap="square" lIns="54000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2)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시험 결과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3333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Bolt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Flg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.)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규격별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endParaRPr lang="en-US" altLang="ko-KR" sz="1400" i="1" u="sng" dirty="0">
              <a:solidFill>
                <a:srgbClr val="3333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467544" y="5890421"/>
                <a:ext cx="8497069" cy="46474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marL="609600" indent="-609600" algn="ctr"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990600" indent="-533400" algn="ctr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371600" indent="-457200" algn="ctr">
                  <a:spcBef>
                    <a:spcPct val="20000"/>
                  </a:spcBef>
                  <a:defRPr kumimoji="1"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7526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2098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6670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31242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5814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40386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/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※ </a:t>
                </a:r>
                <a:r>
                  <a:rPr lang="ko-KR" altLang="en-US" sz="11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=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X 0.9 X 0.6</a:t>
                </a:r>
              </a:p>
              <a:p>
                <a:pPr algn="l"/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※ </a:t>
                </a:r>
                <a:r>
                  <a:rPr lang="ko-KR" altLang="en-US" sz="11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동하중은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달성 시 하중 진폭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𝑎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이며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값으로 표기함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890421"/>
                <a:ext cx="8497069" cy="464743"/>
              </a:xfrm>
              <a:prstGeom prst="rect">
                <a:avLst/>
              </a:prstGeom>
              <a:blipFill rotWithShape="1">
                <a:blip r:embed="rId2"/>
                <a:stretch>
                  <a:fillRect b="-649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466" y="1281184"/>
            <a:ext cx="4741474" cy="230851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55469"/>
              </p:ext>
            </p:extLst>
          </p:nvPr>
        </p:nvGraphicFramePr>
        <p:xfrm>
          <a:off x="539750" y="3645022"/>
          <a:ext cx="8412738" cy="2185634"/>
        </p:xfrm>
        <a:graphic>
          <a:graphicData uri="http://schemas.openxmlformats.org/drawingml/2006/table">
            <a:tbl>
              <a:tblPr/>
              <a:tblGrid>
                <a:gridCol w="1244031"/>
                <a:gridCol w="1244031"/>
                <a:gridCol w="1244031"/>
                <a:gridCol w="1080120"/>
                <a:gridCol w="1080120"/>
                <a:gridCol w="1080120"/>
                <a:gridCol w="1440285"/>
              </a:tblGrid>
              <a:tr h="614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품명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규격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피로한계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 대비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%)</a:t>
                      </a: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58183-7S500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08*60.00*1.25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4,189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2,262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21673-3V000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10*50.00*1.25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6,708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3,622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120106-00382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10*42.00*1.50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6,759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3,650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55117-4B000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12*42.00*1.25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10,848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5,858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651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120106-00995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14*43.00*1.50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14,575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7,871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07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결과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Bolt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Flg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.)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규격별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90147"/>
              </p:ext>
            </p:extLst>
          </p:nvPr>
        </p:nvGraphicFramePr>
        <p:xfrm>
          <a:off x="571911" y="1626876"/>
          <a:ext cx="7652538" cy="740722"/>
        </p:xfrm>
        <a:graphic>
          <a:graphicData uri="http://schemas.openxmlformats.org/drawingml/2006/table">
            <a:tbl>
              <a:tblPr/>
              <a:tblGrid>
                <a:gridCol w="1060125"/>
                <a:gridCol w="1095463"/>
                <a:gridCol w="1099390"/>
                <a:gridCol w="1099390"/>
                <a:gridCol w="1099390"/>
                <a:gridCol w="1099390"/>
                <a:gridCol w="1099390"/>
              </a:tblGrid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M8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M14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6,030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5"/>
              <p:cNvSpPr>
                <a:spLocks noChangeArrowheads="1"/>
              </p:cNvSpPr>
              <p:nvPr/>
            </p:nvSpPr>
            <p:spPr bwMode="auto">
              <a:xfrm>
                <a:off x="299927" y="2564904"/>
                <a:ext cx="8497069" cy="23760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marL="609600" indent="-609600" algn="ctr"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990600" indent="-533400" algn="ctr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371600" indent="-457200" algn="ctr">
                  <a:spcBef>
                    <a:spcPct val="20000"/>
                  </a:spcBef>
                  <a:defRPr kumimoji="1"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7526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2098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6670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31242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5814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40386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1)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형상과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규격에 관계없이 피로한계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  <a:sym typeface="Wingdings" panose="05000000000000000000" pitchFamily="2" charset="2"/>
                      </a:rPr>
                      <m:t>𝐶𝑦𝑐𝑙𝑒</m:t>
                    </m:r>
                  </m:oMath>
                </a14:m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만족 피로강도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동등 수준임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2)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일반적인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체결축력으로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항복하중의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 : </a:t>
                </a:r>
                <a:r>
                  <a:rPr lang="ko-KR" altLang="en-US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 시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 아래와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같은 추정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계산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식을 도출 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①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계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=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 0.9 *0.6) + [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* (0.05 or 0.06)]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                 =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(0.59 or 0.60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≒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59~60%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수준</a:t>
                </a:r>
                <a:endParaRPr lang="en-US" altLang="ko-KR" sz="12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3) SCM435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제품의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예측이 가능하며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피로한계 설계 및 개발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검토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활용이 가능할 것으로 사료 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4) SCM435(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합금강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와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S5120B(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보론강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과 비교하기 위한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5120B, 10.9T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적용품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추가 시험 필요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927" y="2564904"/>
                <a:ext cx="8497069" cy="2376035"/>
              </a:xfrm>
              <a:prstGeom prst="rect">
                <a:avLst/>
              </a:prstGeom>
              <a:blipFill rotWithShape="1">
                <a:blip r:embed="rId2"/>
                <a:stretch>
                  <a:fillRect l="-143" b="-25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27745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76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9442</TotalTime>
  <Words>1064</Words>
  <Application>Microsoft Office PowerPoint</Application>
  <PresentationFormat>화면 슬라이드 쇼(4:3)</PresentationFormat>
  <Paragraphs>196</Paragraphs>
  <Slides>10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376</cp:revision>
  <cp:lastPrinted>2019-09-16T00:28:29Z</cp:lastPrinted>
  <dcterms:created xsi:type="dcterms:W3CDTF">2017-03-29T07:13:25Z</dcterms:created>
  <dcterms:modified xsi:type="dcterms:W3CDTF">2021-11-04T11:49:37Z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