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37" r:id="rId5"/>
    <p:sldId id="331" r:id="rId6"/>
    <p:sldId id="339" r:id="rId7"/>
    <p:sldId id="342" r:id="rId8"/>
    <p:sldId id="343" r:id="rId9"/>
    <p:sldId id="335" r:id="rId10"/>
    <p:sldId id="332" r:id="rId1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D6E3"/>
    <a:srgbClr val="76C0D4"/>
    <a:srgbClr val="0000FF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11.  11.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BOLT </a:t>
            </a:r>
            <a:r>
              <a:rPr lang="ko-KR" altLang="en-US" sz="20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형상별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피로 한계 비교 시험 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D.B.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구축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2020254001</a:t>
            </a:r>
            <a:endParaRPr lang="en-US" altLang="ko-KR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 일 우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9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3FA87A73-3FF2-4334-AD42-AEC104EEA300}"/>
                  </a:ext>
                </a:extLst>
              </p:cNvPr>
              <p:cNvSpPr txBox="1"/>
              <p:nvPr/>
            </p:nvSpPr>
            <p:spPr>
              <a:xfrm>
                <a:off x="155912" y="944638"/>
                <a:ext cx="870625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ko-KR" altLang="en-US" sz="2000" b="1" dirty="0">
                    <a:latin typeface="+mn-ea"/>
                  </a:rPr>
                  <a:t>진행사항 </a:t>
                </a:r>
                <a:r>
                  <a:rPr lang="en-US" altLang="ko-KR" sz="2000" b="1" dirty="0">
                    <a:latin typeface="+mn-ea"/>
                  </a:rPr>
                  <a:t>1) </a:t>
                </a:r>
                <a:r>
                  <a:rPr lang="ko-KR" altLang="en-US" sz="2000" b="1" dirty="0" smtClean="0">
                    <a:latin typeface="+mn-ea"/>
                  </a:rPr>
                  <a:t>피로 시험 방법 확정</a:t>
                </a:r>
                <a:endParaRPr lang="en-US" altLang="ko-KR" sz="2000" b="1" dirty="0" smtClean="0">
                  <a:latin typeface="+mn-ea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-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SCM435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10.9T 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적용 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의 규격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600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형상별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피로한계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(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 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 </a:t>
                </a:r>
                <a:b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</a:b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 </a:t>
                </a:r>
                <a:endParaRPr lang="en-US" altLang="ko-KR" sz="1600" i="1" dirty="0">
                  <a:latin typeface="+mn-ea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3FA87A73-3FF2-4334-AD42-AEC104EEA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2" y="944638"/>
                <a:ext cx="8706254" cy="1862048"/>
              </a:xfrm>
              <a:prstGeom prst="rect">
                <a:avLst/>
              </a:prstGeom>
              <a:blipFill rotWithShape="1">
                <a:blip r:embed="rId3"/>
                <a:stretch>
                  <a:fillRect l="-770" t="-22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5574" y="1628800"/>
                <a:ext cx="7845650" cy="3614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1.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시험 조건 및 방법</a:t>
                </a:r>
                <a:endPara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-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반복 응력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Cycle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방법 적용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 (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–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-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인장하중의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60%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로 </a:t>
                </a:r>
                <a:r>
                  <a:rPr lang="ko-KR" altLang="en-US" sz="1400" dirty="0" err="1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정하중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인가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- </a:t>
                </a:r>
                <a:r>
                  <a:rPr lang="ko-KR" altLang="en-US" sz="1400" dirty="0" err="1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동하중을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변경하며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7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𝐶𝑦𝑐𝑙𝑒</m:t>
                    </m:r>
                  </m:oMath>
                </a14:m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도달 하중 기록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 (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피로한계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-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무작위로 선정 된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반복 시험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진행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fontAlgn="ctr">
                  <a:lnSpc>
                    <a:spcPct val="150000"/>
                  </a:lnSpc>
                </a:pPr>
                <a:endParaRPr lang="en-US" altLang="ko-KR" sz="7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2.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시험결론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도출방법 </a:t>
                </a:r>
                <a:endPara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20000"/>
                  </a:lnSpc>
                </a:pPr>
                <a:r>
                  <a:rPr lang="en-US" altLang="ko-KR" sz="1400" dirty="0" smtClean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①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동일 규격품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형상별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피로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Test</a:t>
                </a:r>
              </a:p>
              <a:p>
                <a:pPr fontAlgn="ctr">
                  <a:lnSpc>
                    <a:spcPct val="120000"/>
                  </a:lnSpc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② 기준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 (</a:t>
                </a:r>
                <a:r>
                  <a:rPr lang="en-US" altLang="ko-KR" sz="1400" dirty="0" err="1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Flg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.)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규격별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피로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Test</a:t>
                </a:r>
                <a:b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</a:b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③ 시험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Data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비교 검토</a:t>
                </a:r>
                <a:endParaRPr lang="en-US" altLang="ko-KR" sz="1400" dirty="0">
                  <a:solidFill>
                    <a:srgbClr val="0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     </a:t>
                </a:r>
                <a:r>
                  <a:rPr lang="en-US" altLang="ko-KR" sz="1400" dirty="0" err="1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Flg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. Bolt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를 기준으로 선정하고 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Hex, HUB, Socket Bolt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와 비교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및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계수 값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적용을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통한 </a:t>
                </a:r>
                <a:endPara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  <a:sym typeface="Wingdings" panose="05000000000000000000" pitchFamily="2" charset="2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       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피로한계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추정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.</a:t>
                </a:r>
                <a:endPara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74" y="1628800"/>
                <a:ext cx="7845650" cy="3614836"/>
              </a:xfrm>
              <a:prstGeom prst="rect">
                <a:avLst/>
              </a:prstGeom>
              <a:blipFill rotWithShape="1">
                <a:blip r:embed="rId4"/>
                <a:stretch>
                  <a:fillRect l="-233" b="-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0697" y="1883430"/>
            <a:ext cx="3815422" cy="23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3FA87A73-3FF2-4334-AD42-AEC104EEA300}"/>
                  </a:ext>
                </a:extLst>
              </p:cNvPr>
              <p:cNvSpPr txBox="1"/>
              <p:nvPr/>
            </p:nvSpPr>
            <p:spPr>
              <a:xfrm>
                <a:off x="155912" y="944638"/>
                <a:ext cx="8706254" cy="4221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ko-KR" altLang="en-US" sz="2000" b="1" dirty="0" smtClean="0">
                    <a:latin typeface="+mn-ea"/>
                  </a:rPr>
                  <a:t>진행사항 </a:t>
                </a:r>
                <a:r>
                  <a:rPr lang="en-US" altLang="ko-KR" sz="2000" b="1" dirty="0">
                    <a:latin typeface="+mn-ea"/>
                  </a:rPr>
                  <a:t>1) </a:t>
                </a:r>
                <a:r>
                  <a:rPr lang="ko-KR" altLang="en-US" sz="2000" b="1" dirty="0" smtClean="0">
                    <a:latin typeface="+mn-ea"/>
                  </a:rPr>
                  <a:t>피로 시험 진행</a:t>
                </a:r>
                <a:endParaRPr lang="en-US" altLang="ko-KR" sz="2000" b="1" dirty="0" smtClean="0">
                  <a:latin typeface="+mn-ea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-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SCM435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10.9T 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적용 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의 규격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600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형상별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피로한계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(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-  M14X1.25P (FLANGE BOLT) 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시험 완료</a:t>
                </a: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- 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상기와 같이 인장하중의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60%(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체결조건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 무한 피로 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영역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10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7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𝐶𝑦𝑐𝑙𝑒</m:t>
                    </m:r>
                    <m:r>
                      <a:rPr lang="en-US" altLang="ko-KR" sz="1600" b="0" i="1" smtClean="0">
                        <a:latin typeface="Cambria Math"/>
                        <a:ea typeface="HY헤드라인M" panose="02030600000101010101" pitchFamily="18" charset="-127"/>
                      </a:rPr>
                      <m:t> </m:t>
                    </m:r>
                    <m:r>
                      <a:rPr lang="ko-KR" altLang="en-US" sz="1600" b="0" i="1" smtClean="0">
                        <a:latin typeface="Cambria Math"/>
                        <a:ea typeface="HY헤드라인M" panose="02030600000101010101" pitchFamily="18" charset="-127"/>
                      </a:rPr>
                      <m:t>확인</m:t>
                    </m:r>
                  </m:oMath>
                </a14:m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b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</a:b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 </a:t>
                </a:r>
                <a:endParaRPr lang="en-US" altLang="ko-KR" sz="1600" i="1" dirty="0">
                  <a:latin typeface="+mn-ea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FA87A73-3FF2-4334-AD42-AEC104EEA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2" y="944638"/>
                <a:ext cx="8706254" cy="4221669"/>
              </a:xfrm>
              <a:prstGeom prst="rect">
                <a:avLst/>
              </a:prstGeom>
              <a:blipFill rotWithShape="1">
                <a:blip r:embed="rId3"/>
                <a:stretch>
                  <a:fillRect l="-770" t="-10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52486"/>
              </p:ext>
            </p:extLst>
          </p:nvPr>
        </p:nvGraphicFramePr>
        <p:xfrm>
          <a:off x="342030" y="1556792"/>
          <a:ext cx="8412738" cy="2185634"/>
        </p:xfrm>
        <a:graphic>
          <a:graphicData uri="http://schemas.openxmlformats.org/drawingml/2006/table">
            <a:tbl>
              <a:tblPr/>
              <a:tblGrid>
                <a:gridCol w="1244031"/>
                <a:gridCol w="1244031"/>
                <a:gridCol w="1244031"/>
                <a:gridCol w="1080120"/>
                <a:gridCol w="1080120"/>
                <a:gridCol w="1080120"/>
                <a:gridCol w="1440285"/>
              </a:tblGrid>
              <a:tr h="6146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품번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품명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규격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인장하중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kgf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정하중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kgf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동하중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kgf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피로한계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kgf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인장하중 대비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%)</a:t>
                      </a: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58183-7S500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FLANGE BOLT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08*60.00*1.25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4,189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2,262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209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2,471 (59.0%)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21673-3V000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FLANGE BOLT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10*50.00*1.25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6,708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3,622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335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3,957 (59.0%)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120106-00382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FLANGE BOLT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10*42.00*1.50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6,759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3,650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338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3,988 (59.0%)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55117-4B000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FLANGE BOLT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12*42.00*1.25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10,848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5,858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651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6,509 (60.0%)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120106-00995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FLANGE BOLT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14*43.00*1.50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14,575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7,871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875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8,745 (60.0%)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42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실험 결과</a:t>
            </a:r>
            <a:endParaRPr lang="en-US" altLang="ko-KR" sz="12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i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①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기준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Bolt (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Flg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.)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규격별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Test</a:t>
            </a:r>
            <a:endParaRPr lang="en-US" altLang="ko-KR" sz="1400" i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69213"/>
              </p:ext>
            </p:extLst>
          </p:nvPr>
        </p:nvGraphicFramePr>
        <p:xfrm>
          <a:off x="571911" y="1626876"/>
          <a:ext cx="7652538" cy="740722"/>
        </p:xfrm>
        <a:graphic>
          <a:graphicData uri="http://schemas.openxmlformats.org/drawingml/2006/table">
            <a:tbl>
              <a:tblPr/>
              <a:tblGrid>
                <a:gridCol w="1060125"/>
                <a:gridCol w="1095463"/>
                <a:gridCol w="1099390"/>
                <a:gridCol w="1099390"/>
                <a:gridCol w="1099390"/>
                <a:gridCol w="1099390"/>
                <a:gridCol w="1099390"/>
              </a:tblGrid>
              <a:tr h="370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M8 x 1.25P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M10 x 1.25P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M10 x 1.5P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M12 x 1.25P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M12 x 1.5P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M14 x 1.5P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Bolt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2,471 (59.0%)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3,957 (59.0%)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3,988 (59.0%)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6,509 (60.0%)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6,030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(59.0%)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8,745 (60.0%)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5"/>
              <p:cNvSpPr>
                <a:spLocks noChangeArrowheads="1"/>
              </p:cNvSpPr>
              <p:nvPr/>
            </p:nvSpPr>
            <p:spPr bwMode="auto">
              <a:xfrm>
                <a:off x="299927" y="2564904"/>
                <a:ext cx="8497069" cy="207441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marL="609600" indent="-609600" algn="ctr">
                  <a:spcBef>
                    <a:spcPct val="20000"/>
                  </a:spcBef>
                  <a:defRPr kumimoji="1" sz="3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990600" indent="-533400" algn="ctr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371600" indent="-457200" algn="ctr">
                  <a:spcBef>
                    <a:spcPct val="20000"/>
                  </a:spcBef>
                  <a:defRPr kumimoji="1" sz="24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752600" indent="-381000" algn="ctr">
                  <a:spcBef>
                    <a:spcPct val="20000"/>
                  </a:spcBef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209800" indent="-381000" algn="ctr">
                  <a:spcBef>
                    <a:spcPct val="20000"/>
                  </a:spcBef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667000" indent="-381000" algn="ctr" fontAlgn="base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3124200" indent="-381000" algn="ctr" fontAlgn="base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581400" indent="-381000" algn="ctr" fontAlgn="base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4038600" indent="-381000" algn="ctr" fontAlgn="base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1)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의 형상과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규격에 관계없이 피로한계 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/>
                            <a:ea typeface="HY헤드라인M" panose="02030600000101010101" pitchFamily="18" charset="-127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  <a:sym typeface="Wingdings" panose="05000000000000000000" pitchFamily="2" charset="2"/>
                          </a:rPr>
                          <m:t>7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ea typeface="HY헤드라인M" panose="02030600000101010101" pitchFamily="18" charset="-127"/>
                        <a:sym typeface="Wingdings" panose="05000000000000000000" pitchFamily="2" charset="2"/>
                      </a:rPr>
                      <m:t>𝐶𝑦𝑐𝑙𝑒</m:t>
                    </m:r>
                  </m:oMath>
                </a14:m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만족 피로강도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는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동등 수준임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2)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일반적인 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체결축력으로 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항복하중의 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60% : </a:t>
                </a:r>
                <a:r>
                  <a:rPr lang="ko-KR" altLang="en-US" sz="1400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정하중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체결 시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피로한계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(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는 아래와 </a:t>
                </a:r>
                <a:endPara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같은 추정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계산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식을 도출 함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  <a:endPara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sz="12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    ① </a:t>
                </a: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피로한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계</m:t>
                    </m:r>
                    <m:sSub>
                      <m:sSubPr>
                        <m:ctrlPr>
                          <a:rPr lang="en-US" altLang="ko-KR" sz="12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(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2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= </a:t>
                </a: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인장하중 </a:t>
                </a: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* 0.9 *0.6) + [</a:t>
                </a: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인장하중</a:t>
                </a: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* (0.05 or 0.06)]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                              = </a:t>
                </a: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인장하중 </a:t>
                </a: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*</a:t>
                </a: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(0.59 or 0.60</a:t>
                </a:r>
                <a:r>
                  <a:rPr lang="en-US" altLang="ko-KR" sz="12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en-US" altLang="ko-KR" sz="1200" dirty="0" smtClean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≒ 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인장하중의 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59~60% </a:t>
                </a:r>
                <a:r>
                  <a:rPr lang="ko-KR" altLang="en-US" sz="1200" dirty="0" smtClean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수준</a:t>
                </a:r>
                <a:endParaRPr lang="en-US" altLang="ko-KR" sz="1200" dirty="0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3) SCM435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10.9T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적용 제품의 피로한계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(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예측이 가능하며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Bolt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의 피로한계 설계 및 개발 </a:t>
                </a:r>
                <a:endPara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검토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 활용이 가능할 것으로 사료 됨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2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927" y="2564904"/>
                <a:ext cx="8497069" cy="2074414"/>
              </a:xfrm>
              <a:prstGeom prst="rect">
                <a:avLst/>
              </a:prstGeom>
              <a:blipFill rotWithShape="1">
                <a:blip r:embed="rId2"/>
                <a:stretch>
                  <a:fillRect l="-143" b="-588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</p:spTree>
    <p:extLst>
      <p:ext uri="{BB962C8B-B14F-4D97-AF65-F5344CB8AC3E}">
        <p14:creationId xmlns:p14="http://schemas.microsoft.com/office/powerpoint/2010/main" val="260207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4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solidFill>
                  <a:srgbClr val="0000FF"/>
                </a:solidFill>
                <a:latin typeface="+mn-ea"/>
              </a:rPr>
              <a:t>엑셀 수식을 이용한  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DATA </a:t>
            </a:r>
            <a:r>
              <a:rPr lang="ko-KR" altLang="en-US" sz="2000" b="1" dirty="0" smtClean="0">
                <a:solidFill>
                  <a:srgbClr val="0000FF"/>
                </a:solidFill>
                <a:latin typeface="+mn-ea"/>
              </a:rPr>
              <a:t>정리</a:t>
            </a:r>
            <a:endParaRPr lang="en-US" altLang="ko-KR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pic>
        <p:nvPicPr>
          <p:cNvPr id="14" name="그림 13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A$1:$R$45"/>
              </a:ext>
            </a:extLst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704" y="1412776"/>
            <a:ext cx="4514160" cy="5255121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  <p:sp>
        <p:nvSpPr>
          <p:cNvPr id="2" name="직사각형 1"/>
          <p:cNvSpPr/>
          <p:nvPr/>
        </p:nvSpPr>
        <p:spPr>
          <a:xfrm>
            <a:off x="1763688" y="6021288"/>
            <a:ext cx="475252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7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</a:t>
            </a:r>
            <a:r>
              <a:rPr lang="ko-KR" altLang="en-US" sz="2000" b="1" dirty="0" smtClean="0">
                <a:latin typeface="+mn-ea"/>
              </a:rPr>
              <a:t>사항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최종 보고서 정리 시작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84652"/>
              </p:ext>
            </p:extLst>
          </p:nvPr>
        </p:nvGraphicFramePr>
        <p:xfrm>
          <a:off x="200302" y="1679029"/>
          <a:ext cx="8743395" cy="4677994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=""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1219853"/>
                  </a:ext>
                </a:extLst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2743581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 제품 선정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5986936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5876919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확인 및 정리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49580341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2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 결과 예측 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55331"/>
                  </a:ext>
                </a:extLst>
              </a:tr>
              <a:tr h="287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최종 보고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7062</TotalTime>
  <Words>524</Words>
  <Application>Microsoft Office PowerPoint</Application>
  <PresentationFormat>화면 슬라이드 쇼(4:3)</PresentationFormat>
  <Paragraphs>142</Paragraphs>
  <Slides>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397</cp:revision>
  <cp:lastPrinted>2019-09-16T00:28:29Z</cp:lastPrinted>
  <dcterms:created xsi:type="dcterms:W3CDTF">2017-03-29T07:13:25Z</dcterms:created>
  <dcterms:modified xsi:type="dcterms:W3CDTF">2021-12-03T02:33:13Z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