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37" r:id="rId5"/>
    <p:sldId id="331" r:id="rId6"/>
    <p:sldId id="339" r:id="rId7"/>
    <p:sldId id="342" r:id="rId8"/>
    <p:sldId id="343" r:id="rId9"/>
    <p:sldId id="335" r:id="rId10"/>
    <p:sldId id="332" r:id="rId11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D6E3"/>
    <a:srgbClr val="76C0D4"/>
    <a:srgbClr val="0000FF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88539" autoAdjust="0"/>
  </p:normalViewPr>
  <p:slideViewPr>
    <p:cSldViewPr>
      <p:cViewPr varScale="1">
        <p:scale>
          <a:sx n="116" d="100"/>
          <a:sy n="116" d="100"/>
        </p:scale>
        <p:origin x="-1494" y="-102"/>
      </p:cViewPr>
      <p:guideLst>
        <p:guide orient="horz" pos="2160"/>
        <p:guide orient="horz" pos="4065"/>
        <p:guide orient="horz" pos="709"/>
        <p:guide orient="horz" pos="365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21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3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:a16="http://schemas.microsoft.com/office/drawing/2014/main" xmlns="" id="{2DCEA000-D289-4EF4-A734-FC6F45D2314B}"/>
              </a:ext>
            </a:extLst>
          </p:cNvPr>
          <p:cNvGrpSpPr/>
          <p:nvPr/>
        </p:nvGrpSpPr>
        <p:grpSpPr>
          <a:xfrm>
            <a:off x="205390" y="807350"/>
            <a:ext cx="8712968" cy="1200329"/>
            <a:chOff x="157020" y="3061083"/>
            <a:chExt cx="8712968" cy="120032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r>
                <a:rPr lang="ko-KR" altLang="en-US" sz="32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프로젝트」</a:t>
              </a:r>
              <a:endParaRPr lang="en-US" altLang="ko-KR" sz="4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 defTabSz="1330325" eaLnBrk="0" latinLnBrk="0" hangingPunct="0">
                <a:buSzPct val="100000"/>
                <a:defRPr/>
              </a:pPr>
              <a:r>
                <a:rPr lang="ko-KR" altLang="en-US" sz="4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계획 발표</a:t>
              </a:r>
              <a:endParaRPr lang="en-US" altLang="ko-KR" sz="32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36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7BFCAF9A-328B-48C6-8CA3-8371B22412AE}"/>
              </a:ext>
            </a:extLst>
          </p:cNvPr>
          <p:cNvSpPr/>
          <p:nvPr/>
        </p:nvSpPr>
        <p:spPr>
          <a:xfrm>
            <a:off x="279136" y="4941168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 </a:t>
            </a: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11.  11.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3019454" y="5877272"/>
            <a:ext cx="3105092" cy="574594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348A6EF-FA5B-4986-B0E6-1FB988DF7F77}"/>
              </a:ext>
            </a:extLst>
          </p:cNvPr>
          <p:cNvSpPr/>
          <p:nvPr/>
        </p:nvSpPr>
        <p:spPr>
          <a:xfrm>
            <a:off x="611560" y="2420888"/>
            <a:ext cx="80481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000" kern="0" dirty="0" err="1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프로젝트명</a:t>
            </a:r>
            <a:r>
              <a:rPr lang="en-US" altLang="ko-KR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BOLT </a:t>
            </a:r>
            <a:r>
              <a:rPr lang="ko-KR" altLang="en-US" sz="2000" kern="0" dirty="0" err="1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형상별</a:t>
            </a:r>
            <a:r>
              <a:rPr lang="ko-KR" altLang="en-US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피로 한계 비교 시험 </a:t>
            </a:r>
            <a:r>
              <a:rPr lang="en-US" altLang="ko-KR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D.B.</a:t>
            </a:r>
            <a:r>
              <a:rPr lang="ko-KR" altLang="en-US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구축</a:t>
            </a:r>
            <a:endParaRPr lang="ko-KR" altLang="en-US" sz="20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A7FDF87-2724-410D-A13B-CED912323628}"/>
              </a:ext>
            </a:extLst>
          </p:cNvPr>
          <p:cNvSpPr/>
          <p:nvPr/>
        </p:nvSpPr>
        <p:spPr>
          <a:xfrm>
            <a:off x="611560" y="3563719"/>
            <a:ext cx="80481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2020254001</a:t>
            </a:r>
            <a:endParaRPr lang="en-US" altLang="ko-KR" sz="20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전 일 우</a:t>
            </a:r>
            <a:endParaRPr lang="ko-KR" altLang="en-US" sz="20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292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이번주 진행 사항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3FA87A73-3FF2-4334-AD42-AEC104EEA300}"/>
                  </a:ext>
                </a:extLst>
              </p:cNvPr>
              <p:cNvSpPr txBox="1"/>
              <p:nvPr/>
            </p:nvSpPr>
            <p:spPr>
              <a:xfrm>
                <a:off x="155912" y="944638"/>
                <a:ext cx="8706254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300"/>
                  </a:lnSpc>
                </a:pPr>
                <a:r>
                  <a:rPr lang="ko-KR" altLang="en-US" sz="2000" b="1" dirty="0">
                    <a:latin typeface="+mn-ea"/>
                  </a:rPr>
                  <a:t>진행사항 </a:t>
                </a:r>
                <a:r>
                  <a:rPr lang="en-US" altLang="ko-KR" sz="2000" b="1" dirty="0">
                    <a:latin typeface="+mn-ea"/>
                  </a:rPr>
                  <a:t>1) </a:t>
                </a:r>
                <a:r>
                  <a:rPr lang="ko-KR" altLang="en-US" sz="2000" b="1" dirty="0" smtClean="0">
                    <a:latin typeface="+mn-ea"/>
                  </a:rPr>
                  <a:t>피로 시험 방법 확정</a:t>
                </a:r>
                <a:endParaRPr lang="en-US" altLang="ko-KR" sz="2000" b="1" dirty="0" smtClean="0">
                  <a:latin typeface="+mn-ea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ko-KR" sz="1600" i="1" dirty="0" smtClean="0">
                    <a:solidFill>
                      <a:srgbClr val="0000FF"/>
                    </a:solidFill>
                    <a:latin typeface="+mn-ea"/>
                  </a:rPr>
                  <a:t> - </a:t>
                </a:r>
                <a:r>
                  <a:rPr lang="en-US" altLang="ko-KR" sz="16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SCM435</a:t>
                </a:r>
                <a:r>
                  <a:rPr lang="en-US" altLang="ko-KR" sz="16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, 10.9T </a:t>
                </a:r>
                <a:r>
                  <a:rPr lang="ko-KR" altLang="en-US" sz="16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적용 </a:t>
                </a:r>
                <a:r>
                  <a:rPr lang="en-US" altLang="ko-KR" sz="16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Bolt</a:t>
                </a:r>
                <a:r>
                  <a:rPr lang="ko-KR" altLang="en-US" sz="16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의 규격</a:t>
                </a:r>
                <a:r>
                  <a:rPr lang="en-US" altLang="ko-KR" sz="16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, </a:t>
                </a:r>
                <a:r>
                  <a:rPr lang="ko-KR" altLang="en-US" sz="1600" dirty="0" err="1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형상별</a:t>
                </a:r>
                <a:r>
                  <a:rPr lang="ko-KR" altLang="en-US" sz="16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피로한계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/>
                            <a:ea typeface="HY헤드라인M" panose="02030600000101010101" pitchFamily="18" charset="-127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(</m:t>
                        </m:r>
                        <m:r>
                          <a:rPr lang="ko-KR" altLang="en-US" sz="1600" i="1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𝑚𝑎𝑥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  <a:ea typeface="HY헤드라인M" panose="02030600000101010101" pitchFamily="18" charset="-127"/>
                      </a:rPr>
                      <m:t>)</m:t>
                    </m:r>
                  </m:oMath>
                </a14:m>
                <a:r>
                  <a:rPr lang="en-US" altLang="ko-KR" sz="1600" i="1" dirty="0" smtClean="0">
                    <a:solidFill>
                      <a:srgbClr val="0000FF"/>
                    </a:solidFill>
                    <a:latin typeface="+mn-ea"/>
                  </a:rPr>
                  <a:t> 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ko-KR" sz="1600" i="1" dirty="0" smtClean="0">
                    <a:solidFill>
                      <a:srgbClr val="0000FF"/>
                    </a:solidFill>
                    <a:latin typeface="+mn-ea"/>
                  </a:rPr>
                  <a:t>  </a:t>
                </a:r>
              </a:p>
              <a:p>
                <a:pPr>
                  <a:lnSpc>
                    <a:spcPts val="2300"/>
                  </a:lnSpc>
                </a:pPr>
                <a:r>
                  <a:rPr lang="en-US" altLang="ko-KR" sz="1600" i="1" dirty="0" smtClean="0">
                    <a:solidFill>
                      <a:srgbClr val="0000FF"/>
                    </a:solidFill>
                    <a:latin typeface="+mn-ea"/>
                  </a:rPr>
                  <a:t>  </a:t>
                </a:r>
                <a:br>
                  <a:rPr lang="en-US" altLang="ko-KR" sz="1600" i="1" dirty="0" smtClean="0">
                    <a:solidFill>
                      <a:srgbClr val="0000FF"/>
                    </a:solidFill>
                    <a:latin typeface="+mn-ea"/>
                  </a:rPr>
                </a:br>
                <a:r>
                  <a:rPr lang="en-US" altLang="ko-KR" sz="1600" i="1" dirty="0" smtClean="0">
                    <a:solidFill>
                      <a:srgbClr val="0000FF"/>
                    </a:solidFill>
                    <a:latin typeface="+mn-ea"/>
                  </a:rPr>
                  <a:t>  </a:t>
                </a:r>
                <a:endParaRPr lang="en-US" altLang="ko-KR" sz="1600" i="1" dirty="0">
                  <a:latin typeface="+mn-ea"/>
                </a:endParaRPr>
              </a:p>
              <a:p>
                <a:pPr>
                  <a:lnSpc>
                    <a:spcPts val="2300"/>
                  </a:lnSpc>
                </a:pPr>
                <a:endParaRPr lang="en-US" altLang="ko-KR" sz="1600" i="1" dirty="0">
                  <a:latin typeface="+mn-ea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3FA87A73-3FF2-4334-AD42-AEC104EEA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12" y="944638"/>
                <a:ext cx="8706254" cy="1862048"/>
              </a:xfrm>
              <a:prstGeom prst="rect">
                <a:avLst/>
              </a:prstGeom>
              <a:blipFill rotWithShape="1">
                <a:blip r:embed="rId3"/>
                <a:stretch>
                  <a:fillRect l="-770" t="-22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25574" y="1628800"/>
                <a:ext cx="7845650" cy="3614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ctr">
                  <a:lnSpc>
                    <a:spcPct val="150000"/>
                  </a:lnSpc>
                </a:pP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1.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시험 조건 및 방법</a:t>
                </a:r>
                <a:endParaRPr lang="en-US" altLang="ko-KR" sz="14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 fontAlgn="ctr">
                  <a:lnSpc>
                    <a:spcPct val="150000"/>
                  </a:lnSpc>
                </a:pP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  -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반복 응력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Cycle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방법 적용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. (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인장 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–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인장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)</a:t>
                </a:r>
              </a:p>
              <a:p>
                <a:pPr fontAlgn="ctr">
                  <a:lnSpc>
                    <a:spcPct val="150000"/>
                  </a:lnSpc>
                </a:pP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 -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인장하중의 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60%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로 </a:t>
                </a:r>
                <a:r>
                  <a:rPr lang="ko-KR" altLang="en-US" sz="1400" dirty="0" err="1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정하중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인가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.</a:t>
                </a:r>
              </a:p>
              <a:p>
                <a:pPr fontAlgn="ctr">
                  <a:lnSpc>
                    <a:spcPct val="150000"/>
                  </a:lnSpc>
                </a:pP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 - </a:t>
                </a:r>
                <a:r>
                  <a:rPr lang="ko-KR" altLang="en-US" sz="1400" dirty="0" err="1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동하중을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변경하며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smtClean="0">
                            <a:latin typeface="Cambria Math"/>
                            <a:ea typeface="HY헤드라인M" panose="02030600000101010101" pitchFamily="18" charset="-127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10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7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HY헤드라인M" panose="02030600000101010101" pitchFamily="18" charset="-127"/>
                      </a:rPr>
                      <m:t>𝐶𝑦𝑐𝑙𝑒</m:t>
                    </m:r>
                  </m:oMath>
                </a14:m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도달 하중 기록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. (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피로한계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)</a:t>
                </a:r>
              </a:p>
              <a:p>
                <a:pPr fontAlgn="ctr">
                  <a:lnSpc>
                    <a:spcPct val="150000"/>
                  </a:lnSpc>
                </a:pP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  -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무작위로 선정 된 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Bolt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반복 시험</a:t>
                </a: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진행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.</a:t>
                </a:r>
              </a:p>
              <a:p>
                <a:pPr fontAlgn="ctr">
                  <a:lnSpc>
                    <a:spcPct val="150000"/>
                  </a:lnSpc>
                </a:pPr>
                <a:endParaRPr lang="en-US" altLang="ko-KR" sz="7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 fontAlgn="ctr">
                  <a:lnSpc>
                    <a:spcPct val="150000"/>
                  </a:lnSpc>
                </a:pP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2.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시험결론 </a:t>
                </a:r>
                <a:r>
                  <a:rPr lang="ko-KR" altLang="en-US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도출방법 </a:t>
                </a:r>
                <a:endParaRPr lang="en-US" altLang="ko-KR" sz="14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 fontAlgn="ctr">
                  <a:lnSpc>
                    <a:spcPct val="120000"/>
                  </a:lnSpc>
                </a:pPr>
                <a:r>
                  <a:rPr lang="en-US" altLang="ko-KR" sz="1400" dirty="0" smtClean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 ① 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동일 규격품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, </a:t>
                </a:r>
                <a:r>
                  <a:rPr lang="ko-KR" altLang="en-US" sz="1400" dirty="0" err="1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형상별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피로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Test</a:t>
                </a:r>
              </a:p>
              <a:p>
                <a:pPr fontAlgn="ctr">
                  <a:lnSpc>
                    <a:spcPct val="120000"/>
                  </a:lnSpc>
                </a:pPr>
                <a:r>
                  <a:rPr lang="en-US" altLang="ko-KR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 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② 기준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Bolt (</a:t>
                </a:r>
                <a:r>
                  <a:rPr lang="en-US" altLang="ko-KR" sz="1400" dirty="0" err="1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Flg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.) </a:t>
                </a:r>
                <a:r>
                  <a:rPr lang="ko-KR" altLang="en-US" sz="1400" dirty="0" err="1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규격별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피로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Test</a:t>
                </a:r>
                <a:br>
                  <a:rPr lang="en-US" altLang="ko-KR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</a:br>
                <a:r>
                  <a:rPr lang="en-US" altLang="ko-KR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 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③ 시험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Data 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비교 검토</a:t>
                </a:r>
                <a:endParaRPr lang="en-US" altLang="ko-KR" sz="1400" dirty="0">
                  <a:solidFill>
                    <a:srgbClr val="000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 fontAlgn="ctr">
                  <a:lnSpc>
                    <a:spcPct val="150000"/>
                  </a:lnSpc>
                </a:pP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 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      </a:t>
                </a:r>
                <a:r>
                  <a:rPr lang="en-US" altLang="ko-KR" sz="1400" dirty="0" err="1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Flg</a:t>
                </a: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. Bolt</a:t>
                </a:r>
                <a:r>
                  <a:rPr lang="ko-KR" altLang="en-US" sz="1400" dirty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를 기준으로 선정하고 </a:t>
                </a: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Hex, HUB, Socket Bolt</a:t>
                </a:r>
                <a:r>
                  <a:rPr lang="ko-KR" altLang="en-US" sz="1400" dirty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와 비교</a:t>
                </a: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 </a:t>
                </a:r>
                <a:r>
                  <a:rPr lang="ko-KR" altLang="en-US" sz="1400" dirty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및</a:t>
                </a: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계수 값 </a:t>
                </a:r>
                <a:r>
                  <a:rPr lang="ko-KR" altLang="en-US" sz="1400" dirty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적용을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통한 </a:t>
                </a:r>
                <a:endParaRPr lang="en-US" altLang="ko-KR" sz="1400" dirty="0" smtClean="0">
                  <a:latin typeface="HY헤드라인M" panose="02030600000101010101" pitchFamily="18" charset="-127"/>
                  <a:ea typeface="HY헤드라인M" panose="02030600000101010101" pitchFamily="18" charset="-127"/>
                  <a:sym typeface="Wingdings" panose="05000000000000000000" pitchFamily="2" charset="2"/>
                </a:endParaRPr>
              </a:p>
              <a:p>
                <a:pPr fontAlgn="ctr">
                  <a:lnSpc>
                    <a:spcPct val="150000"/>
                  </a:lnSpc>
                </a:pP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 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        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피로한계 </a:t>
                </a:r>
                <a:r>
                  <a:rPr lang="ko-KR" altLang="en-US" sz="1400" dirty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추정</a:t>
                </a: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.</a:t>
                </a:r>
                <a:endParaRPr lang="ko-KR" altLang="en-US" sz="14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74" y="1628800"/>
                <a:ext cx="7845650" cy="3614836"/>
              </a:xfrm>
              <a:prstGeom prst="rect">
                <a:avLst/>
              </a:prstGeom>
              <a:blipFill rotWithShape="1">
                <a:blip r:embed="rId4"/>
                <a:stretch>
                  <a:fillRect l="-233" b="-6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40697" y="1883430"/>
            <a:ext cx="3815422" cy="238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이번주 진행 사항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3FA87A73-3FF2-4334-AD42-AEC104EEA300}"/>
                  </a:ext>
                </a:extLst>
              </p:cNvPr>
              <p:cNvSpPr txBox="1"/>
              <p:nvPr/>
            </p:nvSpPr>
            <p:spPr>
              <a:xfrm>
                <a:off x="155912" y="944638"/>
                <a:ext cx="8706254" cy="42216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300"/>
                  </a:lnSpc>
                </a:pPr>
                <a:r>
                  <a:rPr lang="ko-KR" altLang="en-US" sz="2000" b="1" dirty="0" smtClean="0">
                    <a:latin typeface="+mn-ea"/>
                  </a:rPr>
                  <a:t>진행사항 </a:t>
                </a:r>
                <a:r>
                  <a:rPr lang="en-US" altLang="ko-KR" sz="2000" b="1" dirty="0">
                    <a:latin typeface="+mn-ea"/>
                  </a:rPr>
                  <a:t>1) </a:t>
                </a:r>
                <a:r>
                  <a:rPr lang="ko-KR" altLang="en-US" sz="2000" b="1" dirty="0" smtClean="0">
                    <a:latin typeface="+mn-ea"/>
                  </a:rPr>
                  <a:t>피로 시험 진행</a:t>
                </a:r>
                <a:endParaRPr lang="en-US" altLang="ko-KR" sz="2000" b="1" dirty="0" smtClean="0">
                  <a:latin typeface="+mn-ea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ko-KR" sz="1600" i="1" dirty="0" smtClean="0">
                    <a:solidFill>
                      <a:srgbClr val="0000FF"/>
                    </a:solidFill>
                    <a:latin typeface="+mn-ea"/>
                  </a:rPr>
                  <a:t> - </a:t>
                </a:r>
                <a:r>
                  <a:rPr lang="en-US" altLang="ko-KR" sz="16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SCM435</a:t>
                </a:r>
                <a:r>
                  <a:rPr lang="en-US" altLang="ko-KR" sz="16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, 10.9T </a:t>
                </a:r>
                <a:r>
                  <a:rPr lang="ko-KR" altLang="en-US" sz="16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적용 </a:t>
                </a:r>
                <a:r>
                  <a:rPr lang="en-US" altLang="ko-KR" sz="16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Bolt</a:t>
                </a:r>
                <a:r>
                  <a:rPr lang="ko-KR" altLang="en-US" sz="16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의 규격</a:t>
                </a:r>
                <a:r>
                  <a:rPr lang="en-US" altLang="ko-KR" sz="16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, </a:t>
                </a:r>
                <a:r>
                  <a:rPr lang="ko-KR" altLang="en-US" sz="1600" dirty="0" err="1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형상별</a:t>
                </a:r>
                <a:r>
                  <a:rPr lang="ko-KR" altLang="en-US" sz="16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피로한계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/>
                            <a:ea typeface="HY헤드라인M" panose="02030600000101010101" pitchFamily="18" charset="-127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(</m:t>
                        </m:r>
                        <m:r>
                          <a:rPr lang="ko-KR" altLang="en-US" sz="1600" i="1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𝑚𝑎𝑥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  <a:ea typeface="HY헤드라인M" panose="02030600000101010101" pitchFamily="18" charset="-127"/>
                      </a:rPr>
                      <m:t>)</m:t>
                    </m:r>
                  </m:oMath>
                </a14:m>
                <a:endParaRPr lang="en-US" altLang="ko-KR" sz="16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>
                  <a:lnSpc>
                    <a:spcPts val="2300"/>
                  </a:lnSpc>
                </a:pPr>
                <a:endParaRPr lang="en-US" altLang="ko-KR" sz="16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>
                  <a:lnSpc>
                    <a:spcPts val="2300"/>
                  </a:lnSpc>
                </a:pPr>
                <a:endParaRPr lang="en-US" altLang="ko-KR" sz="16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>
                  <a:lnSpc>
                    <a:spcPts val="2300"/>
                  </a:lnSpc>
                </a:pPr>
                <a:endParaRPr lang="en-US" altLang="ko-KR" sz="16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>
                  <a:lnSpc>
                    <a:spcPts val="2300"/>
                  </a:lnSpc>
                </a:pPr>
                <a:endParaRPr lang="en-US" altLang="ko-KR" sz="16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>
                  <a:lnSpc>
                    <a:spcPts val="2300"/>
                  </a:lnSpc>
                </a:pPr>
                <a:endParaRPr lang="en-US" altLang="ko-KR" sz="16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>
                  <a:lnSpc>
                    <a:spcPts val="2300"/>
                  </a:lnSpc>
                </a:pPr>
                <a:endParaRPr lang="en-US" altLang="ko-KR" sz="16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>
                  <a:lnSpc>
                    <a:spcPts val="2300"/>
                  </a:lnSpc>
                </a:pPr>
                <a:endParaRPr lang="en-US" altLang="ko-KR" sz="16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ko-KR" sz="16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endParaRPr lang="en-US" altLang="ko-KR" sz="16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ko-KR" sz="16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-  M14X1.25P (FLANGE BOLT) </a:t>
                </a:r>
                <a:r>
                  <a:rPr lang="ko-KR" altLang="en-US" sz="16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시험 완료</a:t>
                </a:r>
                <a:endParaRPr lang="en-US" altLang="ko-KR" sz="16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>
                  <a:lnSpc>
                    <a:spcPts val="2300"/>
                  </a:lnSpc>
                </a:pPr>
                <a:r>
                  <a:rPr lang="en-US" altLang="ko-KR" sz="16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en-US" altLang="ko-KR" sz="16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- </a:t>
                </a:r>
                <a:r>
                  <a:rPr lang="ko-KR" altLang="en-US" sz="16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상기와 같이 인장하중의 </a:t>
                </a:r>
                <a:r>
                  <a:rPr lang="en-US" altLang="ko-KR" sz="16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60%(</a:t>
                </a:r>
                <a:r>
                  <a:rPr lang="ko-KR" altLang="en-US" sz="16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체결조건</a:t>
                </a:r>
                <a:r>
                  <a:rPr lang="en-US" altLang="ko-KR" sz="16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)</a:t>
                </a:r>
                <a:r>
                  <a:rPr lang="ko-KR" altLang="en-US" sz="16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시 무한 피로 </a:t>
                </a:r>
                <a:r>
                  <a:rPr lang="ko-KR" altLang="en-US" sz="16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영역</a:t>
                </a:r>
                <a:r>
                  <a:rPr lang="ko-KR" altLang="en-US" sz="16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>
                            <a:latin typeface="Cambria Math"/>
                            <a:ea typeface="HY헤드라인M" panose="02030600000101010101" pitchFamily="18" charset="-127"/>
                          </a:rPr>
                        </m:ctrlPr>
                      </m:s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10</m:t>
                        </m:r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7</m:t>
                        </m:r>
                      </m:sup>
                    </m:sSup>
                    <m:r>
                      <a:rPr lang="en-US" altLang="ko-KR" sz="1600" i="1">
                        <a:latin typeface="Cambria Math" panose="02040503050406030204" pitchFamily="18" charset="0"/>
                        <a:ea typeface="HY헤드라인M" panose="02030600000101010101" pitchFamily="18" charset="-127"/>
                      </a:rPr>
                      <m:t>𝐶𝑦𝑐𝑙𝑒</m:t>
                    </m:r>
                    <m:r>
                      <a:rPr lang="en-US" altLang="ko-KR" sz="1600" b="0" i="1" smtClean="0">
                        <a:latin typeface="Cambria Math"/>
                        <a:ea typeface="HY헤드라인M" panose="02030600000101010101" pitchFamily="18" charset="-127"/>
                      </a:rPr>
                      <m:t> </m:t>
                    </m:r>
                    <m:r>
                      <a:rPr lang="ko-KR" altLang="en-US" sz="1600" b="0" i="1" smtClean="0">
                        <a:latin typeface="Cambria Math"/>
                        <a:ea typeface="HY헤드라인M" panose="02030600000101010101" pitchFamily="18" charset="-127"/>
                      </a:rPr>
                      <m:t>확인</m:t>
                    </m:r>
                  </m:oMath>
                </a14:m>
                <a:r>
                  <a:rPr lang="en-US" altLang="ko-KR" sz="1600" i="1" dirty="0" smtClean="0">
                    <a:solidFill>
                      <a:srgbClr val="0000FF"/>
                    </a:solidFill>
                    <a:latin typeface="+mn-ea"/>
                  </a:rPr>
                  <a:t> </a:t>
                </a:r>
                <a:br>
                  <a:rPr lang="en-US" altLang="ko-KR" sz="1600" i="1" dirty="0" smtClean="0">
                    <a:solidFill>
                      <a:srgbClr val="0000FF"/>
                    </a:solidFill>
                    <a:latin typeface="+mn-ea"/>
                  </a:rPr>
                </a:br>
                <a:r>
                  <a:rPr lang="en-US" altLang="ko-KR" sz="1600" i="1" dirty="0" smtClean="0">
                    <a:solidFill>
                      <a:srgbClr val="0000FF"/>
                    </a:solidFill>
                    <a:latin typeface="+mn-ea"/>
                  </a:rPr>
                  <a:t>  </a:t>
                </a:r>
                <a:endParaRPr lang="en-US" altLang="ko-KR" sz="1600" i="1" dirty="0">
                  <a:latin typeface="+mn-ea"/>
                </a:endParaRPr>
              </a:p>
              <a:p>
                <a:pPr>
                  <a:lnSpc>
                    <a:spcPts val="2300"/>
                  </a:lnSpc>
                </a:pPr>
                <a:endParaRPr lang="en-US" altLang="ko-KR" sz="1600" i="1" dirty="0">
                  <a:latin typeface="+mn-ea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FA87A73-3FF2-4334-AD42-AEC104EEA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12" y="944638"/>
                <a:ext cx="8706254" cy="4221669"/>
              </a:xfrm>
              <a:prstGeom prst="rect">
                <a:avLst/>
              </a:prstGeom>
              <a:blipFill rotWithShape="1">
                <a:blip r:embed="rId3"/>
                <a:stretch>
                  <a:fillRect l="-770" t="-10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752486"/>
              </p:ext>
            </p:extLst>
          </p:nvPr>
        </p:nvGraphicFramePr>
        <p:xfrm>
          <a:off x="342030" y="1556792"/>
          <a:ext cx="8412738" cy="2185634"/>
        </p:xfrm>
        <a:graphic>
          <a:graphicData uri="http://schemas.openxmlformats.org/drawingml/2006/table">
            <a:tbl>
              <a:tblPr/>
              <a:tblGrid>
                <a:gridCol w="1244031"/>
                <a:gridCol w="1244031"/>
                <a:gridCol w="1244031"/>
                <a:gridCol w="1080120"/>
                <a:gridCol w="1080120"/>
                <a:gridCol w="1080120"/>
                <a:gridCol w="1440285"/>
              </a:tblGrid>
              <a:tr h="6146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품번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품명</a:t>
                      </a: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규격</a:t>
                      </a: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인장하중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kgf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정하중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kgf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동하중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kgf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피로한계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en-US" altLang="ko-K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kgf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  <a:b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</a:b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(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인장하중 대비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%)</a:t>
                      </a:r>
                    </a:p>
                  </a:txBody>
                  <a:tcPr marL="8375" marR="8375" marT="8375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</a:tr>
              <a:tr h="3141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58183-7S500</a:t>
                      </a: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FLANGE BOLT</a:t>
                      </a: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08*60.00*1.25</a:t>
                      </a: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4,189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2,262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209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2,471 (59.0%)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1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21673-3V000</a:t>
                      </a: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FLANGE BOLT</a:t>
                      </a: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10*50.00*1.25</a:t>
                      </a: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6,708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3,622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335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3,957 (59.0%)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1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120106-00382</a:t>
                      </a: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FLANGE BOLT</a:t>
                      </a: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10*42.00*1.50</a:t>
                      </a: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6,759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3,650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338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3,988 (59.0%)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1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55117-4B000</a:t>
                      </a: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FLANGE BOLT</a:t>
                      </a: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12*42.00*1.25</a:t>
                      </a: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10,848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5,858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651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6,509 (60.0%)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1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120106-00995</a:t>
                      </a: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FLANGE BOLT</a:t>
                      </a: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14*43.00*1.50</a:t>
                      </a: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14,575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7,871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875 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8,745 (60.0%)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8375" marR="8375" marT="8375" marB="0"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428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667A4905-2CAF-4F7D-9F00-D1E676978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51F6C42A-2E6A-4381-859E-2AD391CD41DC}"/>
              </a:ext>
            </a:extLst>
          </p:cNvPr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20EDDC41-E781-4B41-A33C-AA3F79338B70}"/>
                </a:ext>
              </a:extLst>
            </p:cNvPr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="" xmlns:a16="http://schemas.microsoft.com/office/drawing/2014/main" id="{3A8ED5E1-9853-4808-AA99-DF35DA063514}"/>
                </a:ext>
              </a:extLst>
            </p:cNvPr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 smtClean="0">
                <a:latin typeface="+mn-ea"/>
              </a:rPr>
              <a:t>실험 결과</a:t>
            </a:r>
            <a:endParaRPr lang="en-US" altLang="ko-KR" sz="1200" i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400" i="1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①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기준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Bolt (</a:t>
            </a: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Flg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.) </a:t>
            </a:r>
            <a:r>
              <a:rPr lang="ko-KR" altLang="en-US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규격별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Test</a:t>
            </a:r>
            <a:endParaRPr lang="en-US" altLang="ko-KR" sz="1400" i="1" dirty="0">
              <a:solidFill>
                <a:srgbClr val="0000FF"/>
              </a:solidFill>
              <a:latin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669213"/>
              </p:ext>
            </p:extLst>
          </p:nvPr>
        </p:nvGraphicFramePr>
        <p:xfrm>
          <a:off x="571911" y="1626876"/>
          <a:ext cx="7652538" cy="740722"/>
        </p:xfrm>
        <a:graphic>
          <a:graphicData uri="http://schemas.openxmlformats.org/drawingml/2006/table">
            <a:tbl>
              <a:tblPr/>
              <a:tblGrid>
                <a:gridCol w="1060125"/>
                <a:gridCol w="1095463"/>
                <a:gridCol w="1099390"/>
                <a:gridCol w="1099390"/>
                <a:gridCol w="1099390"/>
                <a:gridCol w="1099390"/>
                <a:gridCol w="1099390"/>
              </a:tblGrid>
              <a:tr h="37036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구분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M8 x 1.25P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M10 x 1.25P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M10 x 1.5P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M12 x 1.25P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M12 x 1.5P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M14 x 1.5P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3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Flg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. Bolt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2,471 (59.0%)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3,957 (59.0%)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3,988 (59.0%)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6,509 (60.0%)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6,030</a:t>
                      </a:r>
                      <a:r>
                        <a:rPr lang="en-US" altLang="ko-KR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(59.0%)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8,745 (60.0%)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35"/>
              <p:cNvSpPr>
                <a:spLocks noChangeArrowheads="1"/>
              </p:cNvSpPr>
              <p:nvPr/>
            </p:nvSpPr>
            <p:spPr bwMode="auto">
              <a:xfrm>
                <a:off x="299927" y="2564904"/>
                <a:ext cx="8497069" cy="207441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>
                <a:spAutoFit/>
              </a:bodyPr>
              <a:lstStyle>
                <a:lvl1pPr marL="609600" indent="-609600" algn="ctr">
                  <a:spcBef>
                    <a:spcPct val="20000"/>
                  </a:spcBef>
                  <a:defRPr kumimoji="1" sz="32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990600" indent="-533400" algn="ctr">
                  <a:spcBef>
                    <a:spcPct val="20000"/>
                  </a:spcBef>
                  <a:defRPr kumimoji="1" sz="28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371600" indent="-457200" algn="ctr">
                  <a:spcBef>
                    <a:spcPct val="20000"/>
                  </a:spcBef>
                  <a:defRPr kumimoji="1" sz="24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752600" indent="-381000" algn="ctr">
                  <a:spcBef>
                    <a:spcPct val="20000"/>
                  </a:spcBef>
                  <a:defRPr kumimoji="1"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209800" indent="-381000" algn="ctr">
                  <a:spcBef>
                    <a:spcPct val="20000"/>
                  </a:spcBef>
                  <a:defRPr kumimoji="1"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667000" indent="-381000" algn="ctr" fontAlgn="base">
                  <a:spcBef>
                    <a:spcPct val="2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3124200" indent="-381000" algn="ctr" fontAlgn="base">
                  <a:spcBef>
                    <a:spcPct val="2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581400" indent="-381000" algn="ctr" fontAlgn="base">
                  <a:spcBef>
                    <a:spcPct val="2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4038600" indent="-381000" algn="ctr" fontAlgn="base">
                  <a:spcBef>
                    <a:spcPct val="2000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  <a:sym typeface="Wingdings" panose="05000000000000000000" pitchFamily="2" charset="2"/>
                  </a:rPr>
                  <a:t>1) 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Bolt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의 형상과 </a:t>
                </a:r>
                <a:r>
                  <a:rPr lang="ko-KR" altLang="en-US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규격에 관계없이 피로한계 </a:t>
                </a: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>
                            <a:latin typeface="Cambria Math"/>
                            <a:ea typeface="HY헤드라인M" panose="02030600000101010101" pitchFamily="18" charset="-127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HY헤드라인M" panose="02030600000101010101" pitchFamily="18" charset="-127"/>
                            <a:sym typeface="Wingdings" panose="05000000000000000000" pitchFamily="2" charset="2"/>
                          </a:rPr>
                          <m:t>10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HY헤드라인M" panose="02030600000101010101" pitchFamily="18" charset="-127"/>
                            <a:sym typeface="Wingdings" panose="05000000000000000000" pitchFamily="2" charset="2"/>
                          </a:rPr>
                          <m:t>7</m:t>
                        </m:r>
                      </m:sup>
                    </m:sSup>
                    <m:r>
                      <a:rPr lang="en-US" altLang="ko-KR" sz="1400" i="1">
                        <a:latin typeface="Cambria Math" panose="02040503050406030204" pitchFamily="18" charset="0"/>
                        <a:ea typeface="HY헤드라인M" panose="02030600000101010101" pitchFamily="18" charset="-127"/>
                        <a:sym typeface="Wingdings" panose="05000000000000000000" pitchFamily="2" charset="2"/>
                      </a:rPr>
                      <m:t>𝐶𝑦𝑐𝑙𝑒</m:t>
                    </m:r>
                  </m:oMath>
                </a14:m>
                <a:r>
                  <a:rPr lang="ko-KR" altLang="en-US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만족 피로강도</a:t>
                </a: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)</a:t>
                </a:r>
                <a:r>
                  <a:rPr lang="ko-KR" altLang="en-US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는</a:t>
                </a: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ko-KR" altLang="en-US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동등 수준임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.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2)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일반적인 </a:t>
                </a: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Bolt </a:t>
                </a:r>
                <a:r>
                  <a:rPr lang="ko-KR" altLang="en-US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체결축력으로 </a:t>
                </a: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</a:t>
                </a:r>
                <a:r>
                  <a:rPr lang="ko-KR" altLang="en-US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항복하중의 </a:t>
                </a: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60% : </a:t>
                </a:r>
                <a:r>
                  <a:rPr lang="ko-KR" altLang="en-US" sz="1400" dirty="0" err="1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정하중</a:t>
                </a: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) </a:t>
                </a:r>
                <a:r>
                  <a:rPr lang="ko-KR" altLang="en-US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체결 시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,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피로한계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/>
                            <a:ea typeface="HY헤드라인M" panose="02030600000101010101" pitchFamily="18" charset="-127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(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𝑚𝑎𝑥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  <a:ea typeface="HY헤드라인M" panose="02030600000101010101" pitchFamily="18" charset="-127"/>
                      </a:rPr>
                      <m:t>)</m:t>
                    </m:r>
                  </m:oMath>
                </a14:m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는 아래와 </a:t>
                </a:r>
                <a:endParaRPr lang="en-US" altLang="ko-KR" sz="14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 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같은 추정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계산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)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식을 도출 함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.</a:t>
                </a:r>
                <a:endParaRPr lang="en-US" altLang="ko-KR" sz="14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en-US" altLang="ko-KR" sz="12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      ① </a:t>
                </a:r>
                <a:r>
                  <a:rPr lang="ko-KR" altLang="en-US" sz="12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피로한</a:t>
                </a:r>
                <a14:m>
                  <m:oMath xmlns:m="http://schemas.openxmlformats.org/officeDocument/2006/math">
                    <m:r>
                      <a:rPr lang="ko-KR" altLang="en-US" sz="1200" i="1">
                        <a:latin typeface="Cambria Math" panose="02040503050406030204" pitchFamily="18" charset="0"/>
                        <a:ea typeface="HY헤드라인M" panose="02030600000101010101" pitchFamily="18" charset="-127"/>
                      </a:rPr>
                      <m:t>계</m:t>
                    </m:r>
                    <m:sSub>
                      <m:sSubPr>
                        <m:ctrlPr>
                          <a:rPr lang="en-US" altLang="ko-KR" sz="1200" i="1">
                            <a:latin typeface="Cambria Math"/>
                            <a:ea typeface="HY헤드라인M" panose="02030600000101010101" pitchFamily="18" charset="-127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(</m:t>
                        </m:r>
                        <m:r>
                          <a:rPr lang="ko-KR" altLang="en-US" sz="1200" i="1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𝑚𝑎𝑥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  <a:ea typeface="HY헤드라인M" panose="02030600000101010101" pitchFamily="18" charset="-127"/>
                      </a:rPr>
                      <m:t>)</m:t>
                    </m:r>
                  </m:oMath>
                </a14:m>
                <a:r>
                  <a:rPr lang="en-US" altLang="ko-KR" sz="12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en-US" altLang="ko-KR" sz="12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= </a:t>
                </a:r>
                <a:r>
                  <a:rPr lang="en-US" altLang="ko-KR" sz="12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</a:t>
                </a:r>
                <a:r>
                  <a:rPr lang="ko-KR" altLang="en-US" sz="12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인장하중 </a:t>
                </a:r>
                <a:r>
                  <a:rPr lang="en-US" altLang="ko-KR" sz="12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* 0.9 *0.6) + [</a:t>
                </a:r>
                <a:r>
                  <a:rPr lang="ko-KR" altLang="en-US" sz="12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인장하중</a:t>
                </a:r>
                <a:r>
                  <a:rPr lang="en-US" altLang="ko-KR" sz="12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* (0.05 or 0.06)]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altLang="ko-KR" sz="12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                                = </a:t>
                </a:r>
                <a:r>
                  <a:rPr lang="ko-KR" altLang="en-US" sz="12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인장하중 </a:t>
                </a:r>
                <a:r>
                  <a:rPr lang="en-US" altLang="ko-KR" sz="12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*</a:t>
                </a:r>
                <a:r>
                  <a:rPr lang="ko-KR" altLang="en-US" sz="12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en-US" altLang="ko-KR" sz="12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(0.59 or 0.60</a:t>
                </a:r>
                <a:r>
                  <a:rPr lang="en-US" altLang="ko-KR" sz="12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)</a:t>
                </a:r>
                <a:r>
                  <a:rPr lang="en-US" altLang="ko-KR" sz="1200" dirty="0" smtClean="0">
                    <a:solidFill>
                      <a:srgbClr val="FF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≒ </a:t>
                </a:r>
                <a:r>
                  <a:rPr lang="ko-KR" altLang="en-US" sz="1200" dirty="0">
                    <a:solidFill>
                      <a:srgbClr val="FF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인장하중의 </a:t>
                </a:r>
                <a:r>
                  <a:rPr lang="en-US" altLang="ko-KR" sz="1200" dirty="0">
                    <a:solidFill>
                      <a:srgbClr val="FF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59~60% </a:t>
                </a:r>
                <a:r>
                  <a:rPr lang="ko-KR" altLang="en-US" sz="1200" dirty="0" smtClean="0">
                    <a:solidFill>
                      <a:srgbClr val="FF0000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수준</a:t>
                </a:r>
                <a:endParaRPr lang="en-US" altLang="ko-KR" sz="1200" dirty="0" smtClean="0">
                  <a:solidFill>
                    <a:srgbClr val="FF00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3) SCM435</a:t>
                </a: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, 10.9T </a:t>
                </a:r>
                <a:r>
                  <a:rPr lang="ko-KR" altLang="en-US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적용 제품의 피로한계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/>
                            <a:ea typeface="HY헤드라인M" panose="02030600000101010101" pitchFamily="18" charset="-127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(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𝑚𝑎𝑥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  <a:ea typeface="HY헤드라인M" panose="02030600000101010101" pitchFamily="18" charset="-127"/>
                      </a:rPr>
                      <m:t>)</m:t>
                    </m:r>
                  </m:oMath>
                </a14:m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ko-KR" altLang="en-US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예측이 가능하며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, Bolt</a:t>
                </a:r>
                <a:r>
                  <a:rPr lang="ko-KR" altLang="en-US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의 피로한계 설계 및 개발 </a:t>
                </a:r>
                <a:endParaRPr lang="en-US" altLang="ko-KR" sz="1400" dirty="0" smtClean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en-US" altLang="ko-KR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 </a:t>
                </a:r>
                <a:r>
                  <a:rPr lang="ko-KR" altLang="en-US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검토 </a:t>
                </a:r>
                <a:r>
                  <a:rPr lang="ko-KR" altLang="en-US" sz="1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시 활용이 가능할 것으로 사료 됨</a:t>
                </a:r>
                <a:r>
                  <a:rPr lang="en-US" altLang="ko-KR" sz="1400" dirty="0" smtClean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12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9927" y="2564904"/>
                <a:ext cx="8497069" cy="2074414"/>
              </a:xfrm>
              <a:prstGeom prst="rect">
                <a:avLst/>
              </a:prstGeom>
              <a:blipFill rotWithShape="1">
                <a:blip r:embed="rId2"/>
                <a:stretch>
                  <a:fillRect l="-143" b="-588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이번주 진행 사항</a:t>
            </a:r>
          </a:p>
        </p:txBody>
      </p:sp>
    </p:spTree>
    <p:extLst>
      <p:ext uri="{BB962C8B-B14F-4D97-AF65-F5344CB8AC3E}">
        <p14:creationId xmlns:p14="http://schemas.microsoft.com/office/powerpoint/2010/main" val="2602071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667A4905-2CAF-4F7D-9F00-D1E676978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51F6C42A-2E6A-4381-859E-2AD391CD41DC}"/>
              </a:ext>
            </a:extLst>
          </p:cNvPr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20EDDC41-E781-4B41-A33C-AA3F79338B70}"/>
                </a:ext>
              </a:extLst>
            </p:cNvPr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="" xmlns:a16="http://schemas.microsoft.com/office/drawing/2014/main" id="{3A8ED5E1-9853-4808-AA99-DF35DA063514}"/>
                </a:ext>
              </a:extLst>
            </p:cNvPr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최종 보고서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작</a:t>
            </a:r>
            <a:r>
              <a:rPr lang="ko-KR" altLang="en-US" sz="2000" dirty="0">
                <a:solidFill>
                  <a:srgbClr val="0000FF"/>
                </a:solidFill>
                <a:latin typeface="+mn-ea"/>
              </a:rPr>
              <a:t>성</a:t>
            </a:r>
            <a:endParaRPr lang="en-US" altLang="ko-KR" sz="1400" b="1" i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이번주 진행 사항</a:t>
            </a:r>
          </a:p>
        </p:txBody>
      </p:sp>
    </p:spTree>
    <p:extLst>
      <p:ext uri="{BB962C8B-B14F-4D97-AF65-F5344CB8AC3E}">
        <p14:creationId xmlns:p14="http://schemas.microsoft.com/office/powerpoint/2010/main" val="906171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다음주 진행 예정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예정 </a:t>
            </a:r>
            <a:r>
              <a:rPr lang="ko-KR" altLang="en-US" sz="2000" b="1" dirty="0" smtClean="0">
                <a:latin typeface="+mn-ea"/>
              </a:rPr>
              <a:t>사항</a:t>
            </a:r>
            <a:endParaRPr lang="en-US" altLang="ko-KR" sz="2000" b="1" dirty="0" smtClean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- 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최종 보고서 작성 마무리</a:t>
            </a:r>
            <a:endParaRPr lang="en-US" altLang="ko-KR" sz="1600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4871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주요 일정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919516AB-587C-4488-A1D4-4C94FA88F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484652"/>
              </p:ext>
            </p:extLst>
          </p:nvPr>
        </p:nvGraphicFramePr>
        <p:xfrm>
          <a:off x="200302" y="1679029"/>
          <a:ext cx="8743395" cy="4677994"/>
        </p:xfrm>
        <a:graphic>
          <a:graphicData uri="http://schemas.openxmlformats.org/drawingml/2006/table">
            <a:tbl>
              <a:tblPr/>
              <a:tblGrid>
                <a:gridCol w="1954080">
                  <a:extLst>
                    <a:ext uri="{9D8B030D-6E8A-4147-A177-3AD203B41FA5}">
                      <a16:colId xmlns="" xmlns:a16="http://schemas.microsoft.com/office/drawing/2014/main" val="158197171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2638795995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2520036919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3865943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20168934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1860574894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1815215520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147794631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21937805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487532261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121685450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899732632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71146230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2050584228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158328922"/>
                    </a:ext>
                  </a:extLst>
                </a:gridCol>
                <a:gridCol w="380621">
                  <a:extLst>
                    <a:ext uri="{9D8B030D-6E8A-4147-A177-3AD203B41FA5}">
                      <a16:colId xmlns="" xmlns:a16="http://schemas.microsoft.com/office/drawing/2014/main" val="3827347251"/>
                    </a:ext>
                  </a:extLst>
                </a:gridCol>
                <a:gridCol w="1080000">
                  <a:extLst>
                    <a:ext uri="{9D8B030D-6E8A-4147-A177-3AD203B41FA5}">
                      <a16:colId xmlns="" xmlns:a16="http://schemas.microsoft.com/office/drawing/2014/main" val="609234018"/>
                    </a:ext>
                  </a:extLst>
                </a:gridCol>
              </a:tblGrid>
              <a:tr h="47681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 추진일정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26742936"/>
                  </a:ext>
                </a:extLst>
              </a:tr>
              <a:tr h="5097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11219853"/>
                  </a:ext>
                </a:extLst>
              </a:tr>
              <a:tr h="173387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프로젝트 계획 수립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32743581"/>
                  </a:ext>
                </a:extLst>
              </a:tr>
              <a:tr h="1733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387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피로 시험 제품 선정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65986936"/>
                  </a:ext>
                </a:extLst>
              </a:tr>
              <a:tr h="1733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387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피로 시험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55876919"/>
                  </a:ext>
                </a:extLst>
              </a:tr>
              <a:tr h="1733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B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B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387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피로 시험</a:t>
                      </a:r>
                      <a:r>
                        <a:rPr lang="en-US" altLang="ko-KR" sz="1100" b="1" kern="0" spc="0" baseline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kern="0" spc="0" baseline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결과</a:t>
                      </a:r>
                      <a:r>
                        <a:rPr lang="en-US" altLang="ko-KR" sz="1100" b="1" kern="0" spc="0" baseline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kern="0" spc="0" baseline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확인 및 정리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49580341"/>
                  </a:ext>
                </a:extLst>
              </a:tr>
              <a:tr h="1733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922">
                <a:tc rowSpan="2"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피로 시험 결과 예측 </a:t>
                      </a:r>
                      <a:endParaRPr lang="en-US" altLang="ko-KR" sz="1100" b="1" kern="0" spc="0" dirty="0" smtClean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프로그램 개발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05455331"/>
                  </a:ext>
                </a:extLst>
              </a:tr>
              <a:tr h="2879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387">
                <a:tc rowSpan="2">
                  <a:txBody>
                    <a:bodyPr/>
                    <a:lstStyle/>
                    <a:p>
                      <a:pPr marL="6350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spc="0" dirty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최종 보고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3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812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FA2EDF-CBB7-475B-B0D9-861160A9824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7385</TotalTime>
  <Words>522</Words>
  <Application>Microsoft Office PowerPoint</Application>
  <PresentationFormat>화면 슬라이드 쇼(4:3)</PresentationFormat>
  <Paragraphs>142</Paragraphs>
  <Slides>7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User</cp:lastModifiedBy>
  <cp:revision>399</cp:revision>
  <cp:lastPrinted>2019-09-16T00:28:29Z</cp:lastPrinted>
  <dcterms:created xsi:type="dcterms:W3CDTF">2017-03-29T07:13:25Z</dcterms:created>
  <dcterms:modified xsi:type="dcterms:W3CDTF">2021-12-03T07:55:26Z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